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5"/>
  </p:notesMasterIdLst>
  <p:sldIdLst>
    <p:sldId id="256" r:id="rId2"/>
    <p:sldId id="296" r:id="rId3"/>
    <p:sldId id="307" r:id="rId4"/>
    <p:sldId id="308" r:id="rId5"/>
    <p:sldId id="297" r:id="rId6"/>
    <p:sldId id="298" r:id="rId7"/>
    <p:sldId id="299" r:id="rId8"/>
    <p:sldId id="309" r:id="rId9"/>
    <p:sldId id="311" r:id="rId10"/>
    <p:sldId id="314" r:id="rId11"/>
    <p:sldId id="312" r:id="rId12"/>
    <p:sldId id="313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4"/>
    <p:restoredTop sz="86197"/>
  </p:normalViewPr>
  <p:slideViewPr>
    <p:cSldViewPr snapToGrid="0" snapToObjects="1">
      <p:cViewPr varScale="1">
        <p:scale>
          <a:sx n="105" d="100"/>
          <a:sy n="105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EBC5-EC3D-4F48-930D-C3B06B0C32CB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E1648-410E-5F43-A03E-67B2400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cs.dal.ca/~zyu/ascii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Robust Methods for Range and Sequence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 fontScale="70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3400" dirty="0">
                <a:solidFill>
                  <a:srgbClr val="FFFFFF"/>
                </a:solidFill>
              </a:rPr>
              <a:t>Chapter 9-10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2E7F-C65D-6577-6782-E997D91C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uploading 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C242-767F-AECE-4C29-9B550F24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</a:t>
            </a:r>
            <a:r>
              <a:rPr lang="en-US" sz="2400" dirty="0" err="1">
                <a:latin typeface="Courier" pitchFamily="2" charset="0"/>
              </a:rPr>
              <a:t>readLines</a:t>
            </a:r>
            <a:r>
              <a:rPr lang="en-US" sz="2400" dirty="0">
                <a:latin typeface="Courier" pitchFamily="2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</a:t>
            </a:r>
            <a:r>
              <a:rPr lang="en-US" sz="2400" dirty="0" err="1">
                <a:latin typeface="Courier" pitchFamily="2" charset="0"/>
              </a:rPr>
              <a:t>read.table</a:t>
            </a:r>
            <a:r>
              <a:rPr lang="en-US" sz="2400" dirty="0">
                <a:latin typeface="Courier" pitchFamily="2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</a:t>
            </a:r>
            <a:r>
              <a:rPr lang="en-US" sz="2400" u="sng" dirty="0" err="1">
                <a:latin typeface="Courier" pitchFamily="2" charset="0"/>
              </a:rPr>
              <a:t>Biostrings</a:t>
            </a:r>
            <a:r>
              <a:rPr lang="en-US" sz="2400" dirty="0">
                <a:latin typeface="Courier" pitchFamily="2" charset="0"/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4551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CC82-15D3-AC6F-B12B-081EB803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5E9C-6974-CA4E-6BF4-D55A68BD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Measure of how well base pair was identified</a:t>
            </a:r>
          </a:p>
          <a:p>
            <a:r>
              <a:rPr lang="en-US" sz="2400" dirty="0"/>
              <a:t>Represented as </a:t>
            </a:r>
            <a:r>
              <a:rPr lang="en-US" sz="2400" dirty="0">
                <a:hlinkClick r:id="rId2"/>
              </a:rPr>
              <a:t>ASCII characters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characters (alpha-numeric)</a:t>
            </a:r>
          </a:p>
          <a:p>
            <a:pPr lvl="1"/>
            <a:r>
              <a:rPr lang="en-US" sz="2200" dirty="0"/>
              <a:t>that represent numbers (033-126)</a:t>
            </a:r>
          </a:p>
          <a:p>
            <a:pPr lvl="1"/>
            <a:r>
              <a:rPr lang="en-US" sz="2200" dirty="0"/>
              <a:t>that need to be transformed to other numbers (0-93)</a:t>
            </a:r>
          </a:p>
          <a:p>
            <a:pPr lvl="1"/>
            <a:r>
              <a:rPr lang="en-US" sz="2200" dirty="0"/>
              <a:t>ASCII </a:t>
            </a:r>
            <a:r>
              <a:rPr lang="en-US" sz="2200" dirty="0">
                <a:sym typeface="Wingdings" pitchFamily="2" charset="2"/>
              </a:rPr>
              <a:t> Sanger  PHRED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52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19DD-3D60-5980-6910-FB540F71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Low-quality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E7EE-8B65-9C2E-1BE3-516B6E76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Possibly misidentified</a:t>
            </a:r>
          </a:p>
          <a:p>
            <a:r>
              <a:rPr lang="en-US" sz="2400" dirty="0"/>
              <a:t>Can be trimmed</a:t>
            </a:r>
          </a:p>
          <a:p>
            <a:r>
              <a:rPr lang="en-US" sz="2400" dirty="0"/>
              <a:t>Exercise 4</a:t>
            </a:r>
          </a:p>
          <a:p>
            <a:pPr lvl="1"/>
            <a:r>
              <a:rPr lang="en-US" sz="2000" dirty="0"/>
              <a:t>Uploading FASTQ Data</a:t>
            </a:r>
          </a:p>
          <a:p>
            <a:pPr lvl="1"/>
            <a:r>
              <a:rPr lang="en-US" sz="2000" dirty="0"/>
              <a:t>Convert scoring characters to values</a:t>
            </a:r>
          </a:p>
        </p:txBody>
      </p:sp>
    </p:spTree>
    <p:extLst>
      <p:ext uri="{BB962C8B-B14F-4D97-AF65-F5344CB8AC3E}">
        <p14:creationId xmlns:p14="http://schemas.microsoft.com/office/powerpoint/2010/main" val="355933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FB42-0FFF-7358-C340-16D159E4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9532-69FB-C526-47D1-BA4242B3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range data to gain insight </a:t>
            </a:r>
          </a:p>
          <a:p>
            <a:r>
              <a:rPr lang="en-US" dirty="0"/>
              <a:t>Access gene, transcript, exon, and promoter regions in annotation data</a:t>
            </a:r>
          </a:p>
          <a:p>
            <a:r>
              <a:rPr lang="en-US" dirty="0"/>
              <a:t>Read and upload FASTA/FASTQ data</a:t>
            </a:r>
          </a:p>
          <a:p>
            <a:r>
              <a:rPr lang="en-US" dirty="0"/>
              <a:t>Understand FASTQ scoring</a:t>
            </a:r>
          </a:p>
          <a:p>
            <a:pPr lvl="1"/>
            <a:r>
              <a:rPr lang="en-US" dirty="0"/>
              <a:t>Known char to ascii to ascii-33 = </a:t>
            </a:r>
            <a:r>
              <a:rPr lang="en-US" dirty="0" err="1"/>
              <a:t>phred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1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E81F-F274-F648-356D-FB67BF5D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Range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58E4-97EA-B899-E8B8-9593AAF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RangeAndSequence.Rmd</a:t>
            </a:r>
            <a:endParaRPr lang="en-US" sz="2400" dirty="0"/>
          </a:p>
          <a:p>
            <a:pPr lvl="1"/>
            <a:r>
              <a:rPr lang="en-US" sz="2200" dirty="0"/>
              <a:t>Exercise 1: Plotting </a:t>
            </a:r>
            <a:r>
              <a:rPr lang="en-US" sz="2200" dirty="0" err="1"/>
              <a:t>IRange</a:t>
            </a:r>
            <a:r>
              <a:rPr lang="en-US" sz="2200" dirty="0"/>
              <a:t> Data</a:t>
            </a:r>
          </a:p>
          <a:p>
            <a:r>
              <a:rPr lang="en-US" sz="2400" dirty="0"/>
              <a:t>Change ranges to experiment with plotting</a:t>
            </a:r>
          </a:p>
        </p:txBody>
      </p:sp>
    </p:spTree>
    <p:extLst>
      <p:ext uri="{BB962C8B-B14F-4D97-AF65-F5344CB8AC3E}">
        <p14:creationId xmlns:p14="http://schemas.microsoft.com/office/powerpoint/2010/main" val="159344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671F-916E-430F-5A8E-B45FEF3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769" y="270207"/>
            <a:ext cx="94890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749F-4A13-11AE-3484-84346FE4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400176"/>
            <a:ext cx="10501312" cy="4733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dirty="0">
                <a:solidFill>
                  <a:srgbClr val="00669A"/>
                </a:solidFill>
                <a:effectLst/>
                <a:latin typeface="Courier" pitchFamily="2" charset="0"/>
              </a:rPr>
              <a:t>library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 err="1">
                <a:effectLst/>
                <a:latin typeface="Courier" pitchFamily="2" charset="0"/>
              </a:rPr>
              <a:t>GenomicRanges</a:t>
            </a:r>
            <a:r>
              <a:rPr lang="en-US" dirty="0">
                <a:effectLst/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dirty="0">
                <a:effectLst/>
                <a:latin typeface="Courier" pitchFamily="2" charset="0"/>
              </a:rPr>
              <a:t>gr1 </a:t>
            </a:r>
            <a:r>
              <a:rPr lang="en-US" dirty="0">
                <a:solidFill>
                  <a:srgbClr val="555555"/>
                </a:solidFill>
                <a:effectLst/>
                <a:latin typeface="Courier" pitchFamily="2" charset="0"/>
              </a:rPr>
              <a:t>&lt;- </a:t>
            </a:r>
            <a:r>
              <a:rPr lang="en-US" dirty="0" err="1">
                <a:effectLst/>
                <a:latin typeface="Courier" pitchFamily="2" charset="0"/>
              </a:rPr>
              <a:t>GRanges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 err="1">
                <a:effectLst/>
                <a:latin typeface="Courier" pitchFamily="2" charset="0"/>
              </a:rPr>
              <a:t>seqname</a:t>
            </a:r>
            <a:r>
              <a:rPr lang="en-US" dirty="0">
                <a:solidFill>
                  <a:srgbClr val="555555"/>
                </a:solidFill>
                <a:effectLst/>
                <a:latin typeface="Courier" pitchFamily="2" charset="0"/>
              </a:rPr>
              <a:t>=</a:t>
            </a:r>
            <a:r>
              <a:rPr lang="en-US" dirty="0">
                <a:solidFill>
                  <a:srgbClr val="007789"/>
                </a:solidFill>
                <a:effectLst/>
                <a:latin typeface="Courier" pitchFamily="2" charset="0"/>
              </a:rPr>
              <a:t>c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"chr1"</a:t>
            </a:r>
            <a:r>
              <a:rPr lang="en-US" dirty="0">
                <a:effectLst/>
                <a:latin typeface="Courier" pitchFamily="2" charset="0"/>
              </a:rPr>
              <a:t>, 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"chr1"</a:t>
            </a:r>
            <a:r>
              <a:rPr lang="en-US" dirty="0">
                <a:effectLst/>
                <a:latin typeface="Courier" pitchFamily="2" charset="0"/>
              </a:rPr>
              <a:t>, 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"chr2"</a:t>
            </a:r>
            <a:r>
              <a:rPr lang="en-US" dirty="0">
                <a:effectLst/>
                <a:latin typeface="Courier" pitchFamily="2" charset="0"/>
              </a:rPr>
              <a:t>, 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"chr3"</a:t>
            </a:r>
            <a:r>
              <a:rPr lang="en-US" dirty="0">
                <a:effectLst/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effectLst/>
                <a:latin typeface="Courier" pitchFamily="2" charset="0"/>
              </a:rPr>
              <a:t>ranges=IRanges(start=5:8, width=10),</a:t>
            </a:r>
          </a:p>
          <a:p>
            <a:pPr marL="0" indent="0">
              <a:buNone/>
            </a:pPr>
            <a:r>
              <a:rPr lang="en-US" dirty="0">
                <a:effectLst/>
                <a:latin typeface="Courier" pitchFamily="2" charset="0"/>
              </a:rPr>
              <a:t>strand=c("+", "-", "-", "+"))</a:t>
            </a: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dirty="0">
                <a:solidFill>
                  <a:srgbClr val="000000"/>
                </a:solidFill>
                <a:effectLst/>
                <a:latin typeface="Courier" pitchFamily="2" charset="0"/>
              </a:rPr>
              <a:t>gr1</a:t>
            </a:r>
            <a:endParaRPr lang="en-US" dirty="0">
              <a:solidFill>
                <a:srgbClr val="00009A"/>
              </a:solidFill>
              <a:effectLst/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dirty="0">
                <a:effectLst/>
                <a:latin typeface="Courier" pitchFamily="2" charset="0"/>
              </a:rPr>
              <a:t>gr2 </a:t>
            </a:r>
            <a:r>
              <a:rPr lang="en-US" dirty="0">
                <a:solidFill>
                  <a:srgbClr val="555555"/>
                </a:solidFill>
                <a:effectLst/>
                <a:latin typeface="Courier" pitchFamily="2" charset="0"/>
              </a:rPr>
              <a:t>&lt;- </a:t>
            </a:r>
            <a:r>
              <a:rPr lang="en-US" dirty="0" err="1">
                <a:effectLst/>
                <a:latin typeface="Courier" pitchFamily="2" charset="0"/>
              </a:rPr>
              <a:t>GRanges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 err="1">
                <a:effectLst/>
                <a:latin typeface="Courier" pitchFamily="2" charset="0"/>
              </a:rPr>
              <a:t>seqname</a:t>
            </a:r>
            <a:r>
              <a:rPr lang="en-US" dirty="0">
                <a:solidFill>
                  <a:srgbClr val="555555"/>
                </a:solidFill>
                <a:effectLst/>
                <a:latin typeface="Courier" pitchFamily="2" charset="0"/>
              </a:rPr>
              <a:t>=</a:t>
            </a:r>
            <a:r>
              <a:rPr lang="en-US" dirty="0">
                <a:solidFill>
                  <a:srgbClr val="007789"/>
                </a:solidFill>
                <a:effectLst/>
                <a:latin typeface="Courier" pitchFamily="2" charset="0"/>
              </a:rPr>
              <a:t>c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"chr1"</a:t>
            </a:r>
            <a:r>
              <a:rPr lang="en-US" dirty="0">
                <a:effectLst/>
                <a:latin typeface="Courier" pitchFamily="2" charset="0"/>
              </a:rPr>
              <a:t>, 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"chr1"</a:t>
            </a:r>
            <a:r>
              <a:rPr lang="en-US" dirty="0">
                <a:effectLst/>
                <a:latin typeface="Courier" pitchFamily="2" charset="0"/>
              </a:rPr>
              <a:t>, 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"chr2"</a:t>
            </a:r>
            <a:r>
              <a:rPr lang="en-US" dirty="0">
                <a:effectLst/>
                <a:latin typeface="Courier" pitchFamily="2" charset="0"/>
              </a:rPr>
              <a:t>, 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"chr3"</a:t>
            </a:r>
            <a:r>
              <a:rPr lang="en-US" dirty="0">
                <a:effectLst/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effectLst/>
                <a:latin typeface="Courier" pitchFamily="2" charset="0"/>
              </a:rPr>
              <a:t>ranges=IRanges(start=5:8, width=10),</a:t>
            </a:r>
          </a:p>
          <a:p>
            <a:pPr marL="0" indent="0">
              <a:buNone/>
            </a:pPr>
            <a:r>
              <a:rPr lang="en-US" dirty="0">
                <a:effectLst/>
                <a:latin typeface="Courier" pitchFamily="2" charset="0"/>
              </a:rPr>
              <a:t>strand=c("+", "-", "-", "+"), </a:t>
            </a:r>
            <a:r>
              <a:rPr lang="en-US" dirty="0" err="1">
                <a:effectLst/>
                <a:latin typeface="Courier" pitchFamily="2" charset="0"/>
              </a:rPr>
              <a:t>gc</a:t>
            </a:r>
            <a:r>
              <a:rPr lang="en-US" dirty="0">
                <a:effectLst/>
                <a:latin typeface="Courier" pitchFamily="2" charset="0"/>
              </a:rPr>
              <a:t>=round(</a:t>
            </a:r>
            <a:r>
              <a:rPr lang="en-US" dirty="0" err="1">
                <a:effectLst/>
                <a:latin typeface="Courier" pitchFamily="2" charset="0"/>
              </a:rPr>
              <a:t>runif</a:t>
            </a:r>
            <a:r>
              <a:rPr lang="en-US" dirty="0">
                <a:effectLst/>
                <a:latin typeface="Courier" pitchFamily="2" charset="0"/>
              </a:rPr>
              <a:t>(4), 3))</a:t>
            </a: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dirty="0">
                <a:solidFill>
                  <a:srgbClr val="000000"/>
                </a:solidFill>
                <a:effectLst/>
                <a:latin typeface="Courier" pitchFamily="2" charset="0"/>
              </a:rPr>
              <a:t>gr2</a:t>
            </a:r>
            <a:endParaRPr lang="en-US" dirty="0">
              <a:solidFill>
                <a:srgbClr val="00009A"/>
              </a:solidFill>
              <a:effectLst/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204D-FAB8-AB35-8979-298657CF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in </a:t>
            </a:r>
            <a:r>
              <a:rPr lang="en-US" dirty="0" err="1"/>
              <a:t>GRange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B137-94C2-D053-7319-EAE49FA4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714500"/>
            <a:ext cx="9489000" cy="4343400"/>
          </a:xfrm>
        </p:spPr>
        <p:txBody>
          <a:bodyPr>
            <a:normAutofit/>
          </a:bodyPr>
          <a:lstStyle/>
          <a:p>
            <a:r>
              <a:rPr lang="en-US" sz="2400" dirty="0"/>
              <a:t>Same as </a:t>
            </a:r>
            <a:r>
              <a:rPr lang="en-US" sz="2400" dirty="0" err="1"/>
              <a:t>IRange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>
                <a:latin typeface="Courier" pitchFamily="2" charset="0"/>
              </a:rPr>
              <a:t>start(gr)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end(gr)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width(gr)</a:t>
            </a:r>
          </a:p>
          <a:p>
            <a:r>
              <a:rPr lang="en-US" sz="2400" dirty="0"/>
              <a:t>But adds new functions for the names/strands:</a:t>
            </a:r>
            <a:br>
              <a:rPr lang="en-US" sz="2400" dirty="0"/>
            </a:br>
            <a:r>
              <a:rPr lang="en-US" sz="2400" dirty="0" err="1">
                <a:latin typeface="Courier" pitchFamily="2" charset="0"/>
              </a:rPr>
              <a:t>seqnames</a:t>
            </a:r>
            <a:r>
              <a:rPr lang="en-US" sz="2400" dirty="0">
                <a:latin typeface="Courier" pitchFamily="2" charset="0"/>
              </a:rPr>
              <a:t>(gr)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strand(gr)</a:t>
            </a:r>
          </a:p>
          <a:p>
            <a:r>
              <a:rPr lang="en-US" sz="2400" dirty="0"/>
              <a:t>Can also return </a:t>
            </a:r>
            <a:r>
              <a:rPr lang="en-US" sz="2400" dirty="0">
                <a:latin typeface="Courier" pitchFamily="2" charset="0"/>
              </a:rPr>
              <a:t>length(gr)</a:t>
            </a:r>
            <a:r>
              <a:rPr lang="en-US" sz="2400" dirty="0"/>
              <a:t> of the Grange data container</a:t>
            </a:r>
          </a:p>
        </p:txBody>
      </p:sp>
    </p:spTree>
    <p:extLst>
      <p:ext uri="{BB962C8B-B14F-4D97-AF65-F5344CB8AC3E}">
        <p14:creationId xmlns:p14="http://schemas.microsoft.com/office/powerpoint/2010/main" val="40416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F592-9167-84F8-3A6E-C0059BF4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use of familiar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67B6-AB93-101A-7FE1-72B75A9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 gr[start(gr)&gt;7]</a:t>
            </a:r>
          </a:p>
          <a:p>
            <a:r>
              <a:rPr lang="en-US" sz="2400" dirty="0"/>
              <a:t>Returns all ranges with start position greater than 7</a:t>
            </a:r>
          </a:p>
          <a:p>
            <a:r>
              <a:rPr lang="en-US" sz="2400" dirty="0"/>
              <a:t>Useful for skipping sections of low interest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589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3258-C17F-2615-2BF7-ACC2B903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annotation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D39B-6170-C8DC-5C1C-ED4E2A157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743075"/>
            <a:ext cx="9489000" cy="4243388"/>
          </a:xfrm>
        </p:spPr>
        <p:txBody>
          <a:bodyPr>
            <a:normAutofit/>
          </a:bodyPr>
          <a:lstStyle/>
          <a:p>
            <a:r>
              <a:rPr lang="en-US" sz="2400" dirty="0"/>
              <a:t>Exercise 2: Annotation data</a:t>
            </a:r>
          </a:p>
          <a:p>
            <a:pPr lvl="1"/>
            <a:r>
              <a:rPr lang="en-US" sz="2200" dirty="0">
                <a:effectLst/>
              </a:rPr>
              <a:t>Install necessary packages</a:t>
            </a:r>
          </a:p>
          <a:p>
            <a:pPr lvl="1"/>
            <a:r>
              <a:rPr lang="en-US" sz="2200" dirty="0"/>
              <a:t>Upload sample data</a:t>
            </a:r>
          </a:p>
          <a:p>
            <a:pPr lvl="1"/>
            <a:r>
              <a:rPr lang="en-US" sz="2200" dirty="0">
                <a:effectLst/>
              </a:rPr>
              <a:t>Identify coding regions and count number of genes</a:t>
            </a:r>
          </a:p>
        </p:txBody>
      </p:sp>
    </p:spTree>
    <p:extLst>
      <p:ext uri="{BB962C8B-B14F-4D97-AF65-F5344CB8AC3E}">
        <p14:creationId xmlns:p14="http://schemas.microsoft.com/office/powerpoint/2010/main" val="407616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91C9-0C11-EBAF-CA47-D20F21EB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specific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7911-F631-2492-B347-05D39E8F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sz="2400" dirty="0" err="1">
                <a:effectLst/>
                <a:latin typeface="Courier" pitchFamily="2" charset="0"/>
              </a:rPr>
              <a:t>mm_genes</a:t>
            </a:r>
            <a:r>
              <a:rPr lang="en-US" sz="2400" dirty="0">
                <a:effectLst/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effectLst/>
                <a:latin typeface="Courier" pitchFamily="2" charset="0"/>
              </a:rPr>
              <a:t>&lt;- </a:t>
            </a:r>
            <a:r>
              <a:rPr lang="en-US" sz="2400" dirty="0">
                <a:effectLst/>
                <a:latin typeface="Courier" pitchFamily="2" charset="0"/>
              </a:rPr>
              <a:t>genes(</a:t>
            </a:r>
            <a:r>
              <a:rPr lang="en-US" sz="2400" dirty="0" err="1">
                <a:effectLst/>
                <a:latin typeface="Courier" pitchFamily="2" charset="0"/>
              </a:rPr>
              <a:t>txdb</a:t>
            </a:r>
            <a:r>
              <a:rPr lang="en-US" sz="2400" dirty="0">
                <a:effectLst/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sz="2400" dirty="0">
                <a:solidFill>
                  <a:srgbClr val="00669A"/>
                </a:solidFill>
                <a:effectLst/>
                <a:latin typeface="Courier" pitchFamily="2" charset="0"/>
              </a:rPr>
              <a:t>head</a:t>
            </a:r>
            <a:r>
              <a:rPr lang="en-US" sz="2400" dirty="0">
                <a:effectLst/>
                <a:latin typeface="Courier" pitchFamily="2" charset="0"/>
              </a:rPr>
              <a:t>(</a:t>
            </a:r>
            <a:r>
              <a:rPr lang="en-US" sz="2400" dirty="0" err="1">
                <a:effectLst/>
                <a:latin typeface="Courier" pitchFamily="2" charset="0"/>
              </a:rPr>
              <a:t>mm_genes</a:t>
            </a:r>
            <a:r>
              <a:rPr lang="en-US" sz="2400" dirty="0">
                <a:effectLst/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sz="2400" dirty="0">
                <a:solidFill>
                  <a:srgbClr val="00669A"/>
                </a:solidFill>
                <a:effectLst/>
                <a:latin typeface="Courier" pitchFamily="2" charset="0"/>
              </a:rPr>
              <a:t>length</a:t>
            </a:r>
            <a:r>
              <a:rPr lang="en-US" sz="2400" dirty="0">
                <a:effectLst/>
                <a:latin typeface="Courier" pitchFamily="2" charset="0"/>
              </a:rPr>
              <a:t>(</a:t>
            </a:r>
            <a:r>
              <a:rPr lang="en-US" sz="2400" dirty="0" err="1">
                <a:effectLst/>
                <a:latin typeface="Courier" pitchFamily="2" charset="0"/>
              </a:rPr>
              <a:t>mm_genes</a:t>
            </a:r>
            <a:r>
              <a:rPr lang="en-US" sz="2400" dirty="0">
                <a:effectLst/>
                <a:latin typeface="Courier" pitchFamily="2" charset="0"/>
              </a:rPr>
              <a:t>)</a:t>
            </a:r>
          </a:p>
          <a:p>
            <a:r>
              <a:rPr lang="en-US" sz="2400" dirty="0"/>
              <a:t>Can retrieve transcripts (</a:t>
            </a:r>
            <a:r>
              <a:rPr lang="en-US" sz="2400" dirty="0">
                <a:latin typeface="Courier" pitchFamily="2" charset="0"/>
              </a:rPr>
              <a:t>transcripts()</a:t>
            </a:r>
            <a:r>
              <a:rPr lang="en-US" sz="2400" dirty="0"/>
              <a:t>), exons (</a:t>
            </a:r>
            <a:r>
              <a:rPr lang="en-US" sz="2400" dirty="0">
                <a:latin typeface="Courier" pitchFamily="2" charset="0"/>
              </a:rPr>
              <a:t>exons()</a:t>
            </a:r>
            <a:r>
              <a:rPr lang="en-US" sz="2400" dirty="0"/>
              <a:t>), coding sequences (</a:t>
            </a:r>
            <a:r>
              <a:rPr lang="en-US" sz="2400" dirty="0" err="1">
                <a:latin typeface="Courier" pitchFamily="2" charset="0"/>
              </a:rPr>
              <a:t>cds</a:t>
            </a:r>
            <a:r>
              <a:rPr lang="en-US" sz="2400" dirty="0">
                <a:latin typeface="Courier" pitchFamily="2" charset="0"/>
              </a:rPr>
              <a:t>()</a:t>
            </a:r>
            <a:r>
              <a:rPr lang="en-US" sz="2400" dirty="0"/>
              <a:t>), and promoters (</a:t>
            </a:r>
            <a:r>
              <a:rPr lang="en-US" sz="2400" dirty="0">
                <a:latin typeface="Courier" pitchFamily="2" charset="0"/>
              </a:rPr>
              <a:t>promoters()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708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F6EC-D9A2-282E-927B-0CD5E6ED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E337-0A01-38C4-F705-0D0D7D43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696149"/>
            <a:ext cx="10429875" cy="4333176"/>
          </a:xfrm>
        </p:spPr>
        <p:txBody>
          <a:bodyPr>
            <a:normAutofit/>
          </a:bodyPr>
          <a:lstStyle/>
          <a:p>
            <a:r>
              <a:rPr lang="en-US" sz="2400" dirty="0"/>
              <a:t>Introns</a:t>
            </a:r>
          </a:p>
          <a:p>
            <a:pPr lvl="1"/>
            <a:r>
              <a:rPr lang="en-US" sz="2000" dirty="0"/>
              <a:t>basically, the whitespace of DNA</a:t>
            </a:r>
          </a:p>
          <a:p>
            <a:pPr lvl="1"/>
            <a:r>
              <a:rPr lang="en-US" sz="2000" dirty="0"/>
              <a:t>do not code for proteins, are removed during transcription</a:t>
            </a:r>
          </a:p>
          <a:p>
            <a:r>
              <a:rPr lang="en-US" sz="2400" dirty="0"/>
              <a:t>Exons</a:t>
            </a:r>
          </a:p>
          <a:p>
            <a:pPr lvl="1"/>
            <a:r>
              <a:rPr lang="en-US" sz="2000" dirty="0"/>
              <a:t>The coding regions of DNA</a:t>
            </a:r>
          </a:p>
          <a:p>
            <a:pPr lvl="1"/>
            <a:r>
              <a:rPr lang="en-US" sz="2000" dirty="0"/>
              <a:t>transcribed to mRNA to be translated into amino acid sequences</a:t>
            </a:r>
          </a:p>
          <a:p>
            <a:r>
              <a:rPr lang="en-US" sz="2400" dirty="0"/>
              <a:t>Promoter region</a:t>
            </a:r>
          </a:p>
          <a:p>
            <a:pPr lvl="1"/>
            <a:r>
              <a:rPr lang="en-US" sz="2000" dirty="0"/>
              <a:t>“prefix” to a gene where proteins (RNA polymerase) bind to initiate transcription</a:t>
            </a:r>
          </a:p>
        </p:txBody>
      </p:sp>
    </p:spTree>
    <p:extLst>
      <p:ext uri="{BB962C8B-B14F-4D97-AF65-F5344CB8AC3E}">
        <p14:creationId xmlns:p14="http://schemas.microsoft.com/office/powerpoint/2010/main" val="178756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D19B-FBA6-805B-AFE8-FA667B30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 – Sequence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39705-618C-F80D-B6C4-BD134C10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 main types of sequence data: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FASTA</a:t>
            </a:r>
            <a:br>
              <a:rPr lang="en-US" sz="2400" dirty="0"/>
            </a:br>
            <a:r>
              <a:rPr lang="en-US" sz="2400" dirty="0"/>
              <a:t>- used for sequences not requiring base pair quality scoring</a:t>
            </a:r>
            <a:br>
              <a:rPr lang="en-US" sz="2400" dirty="0"/>
            </a:br>
            <a:r>
              <a:rPr lang="en-US" sz="2400" dirty="0"/>
              <a:t>- 2 parts: description line (starts with </a:t>
            </a:r>
            <a:r>
              <a:rPr lang="en-US" sz="2400" b="1" dirty="0"/>
              <a:t>&gt;</a:t>
            </a:r>
            <a:r>
              <a:rPr lang="en-US" sz="2400" dirty="0"/>
              <a:t>) and the sequence itself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FASTQ</a:t>
            </a:r>
            <a:br>
              <a:rPr lang="en-US" sz="2400" dirty="0"/>
            </a:br>
            <a:r>
              <a:rPr lang="en-US" sz="2400" dirty="0"/>
              <a:t>- extends FASTA by including quality score to each base</a:t>
            </a:r>
            <a:br>
              <a:rPr lang="en-US" sz="2400" dirty="0"/>
            </a:br>
            <a:r>
              <a:rPr lang="en-US" sz="2400" dirty="0"/>
              <a:t>- begins with </a:t>
            </a:r>
            <a:r>
              <a:rPr lang="en-US" sz="2400" b="1" dirty="0"/>
              <a:t>@ </a:t>
            </a:r>
            <a:r>
              <a:rPr lang="en-US" sz="2400" dirty="0"/>
              <a:t>instead of </a:t>
            </a:r>
            <a:r>
              <a:rPr lang="en-US" sz="2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9554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14121</TotalTime>
  <Words>507</Words>
  <Application>Microsoft Macintosh PowerPoint</Application>
  <PresentationFormat>Widescreen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</vt:lpstr>
      <vt:lpstr>Elephant</vt:lpstr>
      <vt:lpstr>Univers Condensed</vt:lpstr>
      <vt:lpstr>MimeoVTI</vt:lpstr>
      <vt:lpstr>Robust Methods for Range and Sequence Data</vt:lpstr>
      <vt:lpstr>Plotting Range Data</vt:lpstr>
      <vt:lpstr>Example</vt:lpstr>
      <vt:lpstr>Commands in GRange data</vt:lpstr>
      <vt:lpstr>Making use of familiar functions:</vt:lpstr>
      <vt:lpstr>Working with annotation data</vt:lpstr>
      <vt:lpstr>Accessing specific regions</vt:lpstr>
      <vt:lpstr>Quick vocab</vt:lpstr>
      <vt:lpstr>Chapter 10 – Sequence Data</vt:lpstr>
      <vt:lpstr>Exercise 3 – uploading FASTA</vt:lpstr>
      <vt:lpstr>Base qualities</vt:lpstr>
      <vt:lpstr>Low-quality bases</vt:lpstr>
      <vt:lpstr>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Nagendra Anirudh Dhanikonda</cp:lastModifiedBy>
  <cp:revision>35</cp:revision>
  <dcterms:created xsi:type="dcterms:W3CDTF">2022-07-07T22:59:19Z</dcterms:created>
  <dcterms:modified xsi:type="dcterms:W3CDTF">2022-11-01T23:04:36Z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b49abc7-59be-4d4c-a462-decca6d4dac9_Enabled">
    <vt:lpwstr>true</vt:lpwstr>
  </property>
  <property fmtid="{D5CDD505-2E9C-101B-9397-08002B2CF9AE}" pid="3" name="MSIP_Label_8b49abc7-59be-4d4c-a462-decca6d4dac9_SetDate">
    <vt:lpwstr>2022-10-25T00:42:01Z</vt:lpwstr>
  </property>
  <property fmtid="{D5CDD505-2E9C-101B-9397-08002B2CF9AE}" pid="4" name="MSIP_Label_8b49abc7-59be-4d4c-a462-decca6d4dac9_Method">
    <vt:lpwstr>Standard</vt:lpwstr>
  </property>
  <property fmtid="{D5CDD505-2E9C-101B-9397-08002B2CF9AE}" pid="5" name="MSIP_Label_8b49abc7-59be-4d4c-a462-decca6d4dac9_Name">
    <vt:lpwstr>defa4170-0d19-0005-0004-bc88714345d2</vt:lpwstr>
  </property>
  <property fmtid="{D5CDD505-2E9C-101B-9397-08002B2CF9AE}" pid="6" name="MSIP_Label_8b49abc7-59be-4d4c-a462-decca6d4dac9_SiteId">
    <vt:lpwstr>00758a75-d55f-4737-a49c-29f42e96b59b</vt:lpwstr>
  </property>
  <property fmtid="{D5CDD505-2E9C-101B-9397-08002B2CF9AE}" pid="7" name="MSIP_Label_8b49abc7-59be-4d4c-a462-decca6d4dac9_ActionId">
    <vt:lpwstr>f30bc924-adab-457b-a284-514f3b42b4f5</vt:lpwstr>
  </property>
  <property fmtid="{D5CDD505-2E9C-101B-9397-08002B2CF9AE}" pid="8" name="MSIP_Label_8b49abc7-59be-4d4c-a462-decca6d4dac9_ContentBits">
    <vt:lpwstr>0</vt:lpwstr>
  </property>
</Properties>
</file>