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384048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0EED5-3826-2C45-AEFD-D13EC37DEE0C}" v="54" dt="2022-11-14T21:53:21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69"/>
    <p:restoredTop sz="95781"/>
  </p:normalViewPr>
  <p:slideViewPr>
    <p:cSldViewPr snapToGrid="0">
      <p:cViewPr>
        <p:scale>
          <a:sx n="33" d="100"/>
          <a:sy n="33" d="100"/>
        </p:scale>
        <p:origin x="1872" y="-1312"/>
      </p:cViewPr>
      <p:guideLst>
        <p:guide orient="horz" pos="10368"/>
        <p:guide pos="12096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4E50-90E9-454D-81FE-AFD9DC86CCB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C5848-2EBA-7044-878F-D189E16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C5848-2EBA-7044-878F-D189E163C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3CD-F0AC-ED4A-B36F-C547DB2E1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6A285-2B03-964A-AA02-8160ADAC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5BDF-59E8-7D4C-B719-CAD31CFF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21EA-8812-4C48-BA4F-72FAE54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FCFD-9818-4C4F-87E6-2C1DB429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7C6-2532-6042-9FB6-9C9DD31B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3AE24-C146-C84C-8115-E72205CA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BA72-33AA-3040-8829-FBC1BC28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A054-74C3-864C-8A20-7D42A049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7F82-AED4-824D-A1A8-4C417791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A373-7E9E-ED4E-AE3B-338675F30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E8B4-4D32-994B-842B-0E783BEB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9500-F033-A848-905D-16EE1192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119A-6DEC-8B49-AC47-3180E536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DAE8-6B06-FC4A-A599-40BE39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4E37-CFE7-BD47-9F2A-BB031B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45EC-8CEA-924D-9571-69AA9A3A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D68B-DE28-C94C-8862-8CA29CD4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D605-DABB-BA46-A19E-EF54E665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769B-E27A-F148-A83E-B746C3B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B6C0-74DA-384C-959E-0719972B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7FA5A-E33D-CF40-94A2-848A401B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F51D-444B-5648-A446-87C5A485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070E-6E62-6443-903C-20F5264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017E-A765-E44B-89A5-7B7031AE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4288-E032-734D-9CF0-B0FD44B1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55F4-49D1-4649-8F8B-3BEC5E143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B112F-6BC8-3C4B-AA1F-6E92B704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0DB9-CF03-234A-9F4D-42498B41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E531-E55E-004D-8A13-1907CDFD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4B824-7DA2-FB40-85DF-48202D13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C1E1-B490-3442-9DD2-CBD94D50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7228-25D6-8D4B-B53D-E72B75AB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96631-1534-BC41-812E-A5CEACD3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EB18-0F96-4646-9F06-9BAC79264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F3A7-8B88-FC44-8939-C60503B71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8439B-2AAD-8E43-8FFD-DDBDF9C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61983-EBFF-9746-897C-4FB6CF3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30F18-F2F5-714D-96C2-AC6EDB7F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830E-F0F1-6643-936C-34914617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151E6-B5C3-F54F-86D1-9F5269FD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BB8B-FBB5-E743-A163-8BFFD172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57A85-944D-A74D-A9D0-3BD76E4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1EF6C-4A45-C148-9D00-D8260878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1589-DECF-A44B-983E-26EABB8F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31AC-A1BA-C94D-A602-4042851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A5AE-6B76-154E-ADEB-7A21E80A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8A08-7710-6849-9369-BBEB0C67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F2674-D6B7-494C-BE6B-5F3B8B14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CD67C-84B0-AE4B-9A6F-6E7844D6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E383-F693-BE4A-A0A0-46621C22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FDD8-1A44-804A-BEAA-C22C4A0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FADE-EA68-0843-A1DB-178E968A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C9117-6F52-0C4A-BE62-510CE168D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9CF5-961B-B247-B949-13252829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D680-5DFA-EA4C-8580-370D3283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499C-DB07-A04F-9E63-83507B5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795AB-DDB2-C749-8C13-AC54738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FC371-C8EB-B74A-A75E-33CBB5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EC5F3-9D88-A348-9DEA-F705E9E1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F645-EE2F-4F49-856B-2E208E4B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00FD-5CC7-4281-B742-CFB1D9CEBCD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3ED2-62B6-6E47-9C23-17D5128F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3D8E-0BB3-B84A-BBA9-EC26F438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15D5-B49C-4223-A064-DD14A7E3A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28633087" y="25465300"/>
            <a:ext cx="9559498" cy="473927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2758" y="20075036"/>
            <a:ext cx="10772954" cy="1266638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28571608" y="16738971"/>
            <a:ext cx="9559499" cy="848616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11160849" y="5165932"/>
            <a:ext cx="16807052" cy="2757549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100" b="1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41779" y="5160013"/>
            <a:ext cx="10772955" cy="1460484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099480" y="16738971"/>
            <a:ext cx="86116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Data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78116" y="327068"/>
            <a:ext cx="37914469" cy="4522765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305377" y="5053191"/>
            <a:ext cx="107419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11985517" y="5095797"/>
            <a:ext cx="156767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758919" y="25441804"/>
            <a:ext cx="92881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Future Directions/conclusions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7B13D-6573-4BF8-9377-7ACA2EA204F8}"/>
              </a:ext>
            </a:extLst>
          </p:cNvPr>
          <p:cNvSpPr txBox="1"/>
          <p:nvPr/>
        </p:nvSpPr>
        <p:spPr>
          <a:xfrm>
            <a:off x="28874551" y="26373668"/>
            <a:ext cx="9152599" cy="3185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This work was supported in part by the Merck Internships for Excellence in Science program, funded by a gift from the Merck Institute for Science Education to Washington and Jefferson College.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Special thanks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Dr. </a:t>
            </a:r>
            <a:r>
              <a:rPr lang="en-US" sz="2800" dirty="0" err="1">
                <a:cs typeface="Calibri" panose="020F0502020204030204" pitchFamily="34" charset="0"/>
              </a:rPr>
              <a:t>Sizun</a:t>
            </a:r>
            <a:r>
              <a:rPr lang="en-US" sz="2800" dirty="0">
                <a:cs typeface="Calibri" panose="020F0502020204030204" pitchFamily="34" charset="0"/>
              </a:rPr>
              <a:t> Jiang for providing the opportunity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Yao Yu Yeo for the mentoring</a:t>
            </a:r>
          </a:p>
        </p:txBody>
      </p:sp>
      <p:pic>
        <p:nvPicPr>
          <p:cNvPr id="59" name="Picture 58" descr="Logo, company name&#10;&#10;Description automatically generated">
            <a:extLst>
              <a:ext uri="{FF2B5EF4-FFF2-40B4-BE49-F238E27FC236}">
                <a16:creationId xmlns:a16="http://schemas.microsoft.com/office/drawing/2014/main" id="{753C31EC-BAAB-CF43-A370-09605E3B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349" y="559319"/>
            <a:ext cx="3602817" cy="3969383"/>
          </a:xfrm>
          <a:prstGeom prst="rect">
            <a:avLst/>
          </a:prstGeom>
        </p:spPr>
      </p:pic>
      <p:sp>
        <p:nvSpPr>
          <p:cNvPr id="83" name="Text Box 42">
            <a:extLst>
              <a:ext uri="{FF2B5EF4-FFF2-40B4-BE49-F238E27FC236}">
                <a16:creationId xmlns:a16="http://schemas.microsoft.com/office/drawing/2014/main" id="{08EB14B7-EEF0-DC4D-9422-C1057F26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72" y="20024722"/>
            <a:ext cx="10497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HIV Viral Lifecycle</a:t>
            </a:r>
          </a:p>
        </p:txBody>
      </p:sp>
      <p:sp>
        <p:nvSpPr>
          <p:cNvPr id="123" name="AutoShape 4">
            <a:extLst>
              <a:ext uri="{FF2B5EF4-FFF2-40B4-BE49-F238E27FC236}">
                <a16:creationId xmlns:a16="http://schemas.microsoft.com/office/drawing/2014/main" id="{BED1476D-1B68-F640-9DD4-C9AD87A4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3087" y="5154013"/>
            <a:ext cx="9559499" cy="1130518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E654DFB6-D907-BB4A-A074-A0BB5101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1083" y="5165932"/>
            <a:ext cx="8970284" cy="94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" pitchFamily="2" charset="0"/>
                <a:cs typeface="Times New Roman"/>
              </a:rPr>
              <a:t>Workflow diagram</a:t>
            </a:r>
          </a:p>
        </p:txBody>
      </p:sp>
      <p:sp>
        <p:nvSpPr>
          <p:cNvPr id="66" name="AutoShape 30">
            <a:extLst>
              <a:ext uri="{FF2B5EF4-FFF2-40B4-BE49-F238E27FC236}">
                <a16:creationId xmlns:a16="http://schemas.microsoft.com/office/drawing/2014/main" id="{CE161C08-CFA8-D643-8E2A-2FE6AD32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1920" y="30433438"/>
            <a:ext cx="9490667" cy="229607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9CD73-4811-C44C-834F-E37C620A3FC5}"/>
              </a:ext>
            </a:extLst>
          </p:cNvPr>
          <p:cNvSpPr/>
          <p:nvPr/>
        </p:nvSpPr>
        <p:spPr>
          <a:xfrm>
            <a:off x="455166" y="24514114"/>
            <a:ext cx="6551906" cy="3893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95E54-C518-F743-921C-E0E846C6D425}"/>
              </a:ext>
            </a:extLst>
          </p:cNvPr>
          <p:cNvSpPr/>
          <p:nvPr/>
        </p:nvSpPr>
        <p:spPr>
          <a:xfrm>
            <a:off x="811804" y="24064294"/>
            <a:ext cx="6212237" cy="46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BC2F5-EED7-2C4D-8CC5-0F92107BCB82}"/>
              </a:ext>
            </a:extLst>
          </p:cNvPr>
          <p:cNvSpPr/>
          <p:nvPr/>
        </p:nvSpPr>
        <p:spPr>
          <a:xfrm>
            <a:off x="35739080" y="10612167"/>
            <a:ext cx="1101753" cy="185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29718F-7D4B-EE45-B890-22B05B2227B5}"/>
              </a:ext>
            </a:extLst>
          </p:cNvPr>
          <p:cNvSpPr/>
          <p:nvPr/>
        </p:nvSpPr>
        <p:spPr>
          <a:xfrm>
            <a:off x="35739081" y="10878855"/>
            <a:ext cx="1840696" cy="20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D3DF34-F804-A04D-8B0B-78293D2010E4}"/>
              </a:ext>
            </a:extLst>
          </p:cNvPr>
          <p:cNvSpPr/>
          <p:nvPr/>
        </p:nvSpPr>
        <p:spPr>
          <a:xfrm>
            <a:off x="35739080" y="11141683"/>
            <a:ext cx="2065060" cy="240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2A6653AD-C5FE-A24A-A0E3-FB908F04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292" y="3422197"/>
            <a:ext cx="28608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4800" b="1" dirty="0">
                <a:latin typeface="Times New Roman"/>
                <a:cs typeface="Times New Roman"/>
              </a:rPr>
              <a:t>Nagendra Dhanikonda, Rowan </a:t>
            </a:r>
            <a:r>
              <a:rPr lang="en-US" sz="4800" b="1" dirty="0" err="1">
                <a:latin typeface="Times New Roman"/>
                <a:cs typeface="Times New Roman"/>
              </a:rPr>
              <a:t>Angstadt</a:t>
            </a:r>
            <a:endParaRPr lang="en-US" sz="4800" b="1" baseline="30000" dirty="0">
              <a:latin typeface="Times New Roman"/>
              <a:cs typeface="Times New Roman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728937" y="712157"/>
            <a:ext cx="2767510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Using High-Plex Imaging to determine the relationship between         NF</a:t>
            </a:r>
            <a:r>
              <a:rPr lang="el-GR" sz="7200" dirty="0"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B and Renal Cell Carcinoma Immune Landscape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B1BF5-12AF-3786-064C-2C2768B3EF3D}"/>
              </a:ext>
            </a:extLst>
          </p:cNvPr>
          <p:cNvSpPr txBox="1"/>
          <p:nvPr/>
        </p:nvSpPr>
        <p:spPr>
          <a:xfrm>
            <a:off x="392022" y="28314387"/>
            <a:ext cx="10356367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Figure 2: HIV lifecycle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Virion attaches to receptors which leads to fusion pore formation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Capsid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uncoats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RNA genome is converted to DNA by reverse transcriptase (RT)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3. Viral DNA is imported into the nucleus and integrated into host genome by integrase (IT)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4-5. Viral proteins and genome are manufactured with host machinery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Capsids assemble around new viral RNA and bud from host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475994-634D-E34E-DBF6-F1EA8B24E93F}"/>
              </a:ext>
            </a:extLst>
          </p:cNvPr>
          <p:cNvSpPr txBox="1"/>
          <p:nvPr/>
        </p:nvSpPr>
        <p:spPr>
          <a:xfrm>
            <a:off x="11717460" y="18687638"/>
            <a:ext cx="1632770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Figure 2: Multiplexed image of a germinal center in a tonsil, showing three markers out of a fifty-marker panel; imaged using CODEX. </a:t>
            </a:r>
            <a:endParaRPr lang="en-US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DEC76-389B-8673-A197-9C4D6361A9CC}"/>
              </a:ext>
            </a:extLst>
          </p:cNvPr>
          <p:cNvSpPr txBox="1"/>
          <p:nvPr/>
        </p:nvSpPr>
        <p:spPr>
          <a:xfrm>
            <a:off x="24665329" y="16672280"/>
            <a:ext cx="165765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CD5</a:t>
            </a:r>
          </a:p>
          <a:p>
            <a:r>
              <a:rPr lang="en-US" sz="3600" dirty="0">
                <a:solidFill>
                  <a:srgbClr val="0070C0"/>
                </a:solidFill>
              </a:rPr>
              <a:t>DAPI</a:t>
            </a:r>
          </a:p>
          <a:p>
            <a:r>
              <a:rPr lang="en-US" sz="3600" dirty="0">
                <a:solidFill>
                  <a:srgbClr val="00B050"/>
                </a:solidFill>
              </a:rPr>
              <a:t>CD7</a:t>
            </a:r>
          </a:p>
        </p:txBody>
      </p:sp>
      <p:sp>
        <p:nvSpPr>
          <p:cNvPr id="67" name="Text Box 11">
            <a:extLst>
              <a:ext uri="{FF2B5EF4-FFF2-40B4-BE49-F238E27FC236}">
                <a16:creationId xmlns:a16="http://schemas.microsoft.com/office/drawing/2014/main" id="{7275A5B6-A252-054C-A7F5-525843D0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1033" y="30574357"/>
            <a:ext cx="9271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5400" b="1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4A8A4B-96A5-B843-ACC7-13F830AFA599}"/>
              </a:ext>
            </a:extLst>
          </p:cNvPr>
          <p:cNvSpPr txBox="1"/>
          <p:nvPr/>
        </p:nvSpPr>
        <p:spPr>
          <a:xfrm>
            <a:off x="29127473" y="31497687"/>
            <a:ext cx="8676667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 further information please contact: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Nagendra Dhanikonda-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Dhanikondana@washjeff.edu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A6B00A-CCA6-CA83-C314-B80A0DCDEF8A}"/>
              </a:ext>
            </a:extLst>
          </p:cNvPr>
          <p:cNvSpPr txBox="1"/>
          <p:nvPr/>
        </p:nvSpPr>
        <p:spPr>
          <a:xfrm>
            <a:off x="11985768" y="31131297"/>
            <a:ext cx="16327705" cy="288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Figure 3: IHC stains of germinal centers in tonsil tissues at 20x. They were stained for the following markers: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Phospho-NF-</a:t>
            </a:r>
            <a:r>
              <a:rPr lang="el-GR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 p105 (Ser932),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NF-</a:t>
            </a:r>
            <a:r>
              <a:rPr lang="el-GR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RelB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NF-</a:t>
            </a:r>
            <a:r>
              <a:rPr lang="el-GR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 p65,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Phospho- NF-</a:t>
            </a:r>
            <a:r>
              <a:rPr lang="el-GR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n-US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 p65 (Ser536)</a:t>
            </a:r>
          </a:p>
          <a:p>
            <a:endParaRPr lang="en-US" sz="3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7D8D46-2F96-B0AF-F6A5-58E29D065553}"/>
              </a:ext>
            </a:extLst>
          </p:cNvPr>
          <p:cNvSpPr txBox="1"/>
          <p:nvPr/>
        </p:nvSpPr>
        <p:spPr>
          <a:xfrm>
            <a:off x="32630286" y="19265799"/>
            <a:ext cx="545842" cy="904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B2D1BB-DE6F-37E5-F229-B1B47CFFC547}"/>
              </a:ext>
            </a:extLst>
          </p:cNvPr>
          <p:cNvSpPr txBox="1"/>
          <p:nvPr/>
        </p:nvSpPr>
        <p:spPr>
          <a:xfrm>
            <a:off x="31977308" y="19345698"/>
            <a:ext cx="545842" cy="904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FCC19B-27FF-56A5-0C52-C542C013B3A2}"/>
              </a:ext>
            </a:extLst>
          </p:cNvPr>
          <p:cNvSpPr txBox="1"/>
          <p:nvPr/>
        </p:nvSpPr>
        <p:spPr>
          <a:xfrm>
            <a:off x="537476" y="17830293"/>
            <a:ext cx="102777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Figure 1: HIV global prevalence (orange), incidence (green), and deaths (red) from 1990 to 2019.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Note that the HIV prevalence values have been divided by ten to fit all three metrics on the same plot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A2E67B-8A45-47BE-8661-84A443D44D0B}"/>
              </a:ext>
            </a:extLst>
          </p:cNvPr>
          <p:cNvSpPr txBox="1"/>
          <p:nvPr/>
        </p:nvSpPr>
        <p:spPr>
          <a:xfrm>
            <a:off x="263519" y="5943238"/>
            <a:ext cx="1080883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 HIV is a member of the retrovirus family of enveloped, single-stranded RNA viruses. Has very high mutation rate.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HIV mainly infects CD4</a:t>
            </a:r>
            <a:r>
              <a:rPr lang="en-US" sz="2800" baseline="30000" dirty="0">
                <a:effectLst/>
                <a:latin typeface="Times New Roman" panose="02020603050405020304" pitchFamily="18" charset="0"/>
              </a:rPr>
              <a:t>+</a:t>
            </a:r>
            <a:r>
              <a:rPr lang="en-US" sz="2800" baseline="30000" dirty="0">
                <a:latin typeface="Times New Roman" panose="02020603050405020304" pitchFamily="18" charset="0"/>
              </a:rPr>
              <a:t> 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T cells. Leads to the development of acquired immunodeficiency syndrome (AIDS).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Patients with AIDS have severely suppressed immune systems which leads to opportunistic infections.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No cure exists but progression to AIDS can be drastically delayed or stopped through the use of  antiretroviral therapies (ART).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ARTs are used in combination therapies due to rapid adaptability of HIV.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This analysis hopes to explore the relationship between reverse transcriptase mutations and patient outcomes using longitudinal data.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7DDCEA-7C90-85E5-9EFE-04C12C792A03}"/>
              </a:ext>
            </a:extLst>
          </p:cNvPr>
          <p:cNvGrpSpPr/>
          <p:nvPr/>
        </p:nvGrpSpPr>
        <p:grpSpPr>
          <a:xfrm>
            <a:off x="366828" y="11509809"/>
            <a:ext cx="10592623" cy="6428706"/>
            <a:chOff x="366828" y="11509809"/>
            <a:chExt cx="10592623" cy="642870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7749C54-6D29-99F2-6F98-8A7347DFC1A9}"/>
                </a:ext>
              </a:extLst>
            </p:cNvPr>
            <p:cNvGrpSpPr/>
            <p:nvPr/>
          </p:nvGrpSpPr>
          <p:grpSpPr>
            <a:xfrm>
              <a:off x="366828" y="11509809"/>
              <a:ext cx="10592623" cy="6428706"/>
              <a:chOff x="305379" y="10982868"/>
              <a:chExt cx="10592623" cy="6428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6A9B6F8-4554-06ED-8025-5BB1ACB70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13182" r="5425" b="5506"/>
              <a:stretch/>
            </p:blipFill>
            <p:spPr>
              <a:xfrm>
                <a:off x="305379" y="10982868"/>
                <a:ext cx="10592623" cy="642870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4672945-01CA-98C0-1EC1-3D34EFC17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59" t="2005" r="1544" b="91421"/>
              <a:stretch/>
            </p:blipFill>
            <p:spPr>
              <a:xfrm>
                <a:off x="8483550" y="15771556"/>
                <a:ext cx="1280175" cy="782081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7C8D2A-996B-7EAA-6180-509FD4A35A2A}"/>
                </a:ext>
              </a:extLst>
            </p:cNvPr>
            <p:cNvSpPr txBox="1"/>
            <p:nvPr/>
          </p:nvSpPr>
          <p:spPr>
            <a:xfrm>
              <a:off x="8493472" y="17080578"/>
              <a:ext cx="23351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Graph adapted from Our World in Data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C0D98EBB-EA2B-D458-C680-81DD3305B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" y="20916084"/>
            <a:ext cx="10657875" cy="745542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40C355F-1359-A5A4-F75E-B3F32D0E7F74}"/>
              </a:ext>
            </a:extLst>
          </p:cNvPr>
          <p:cNvSpPr txBox="1"/>
          <p:nvPr/>
        </p:nvSpPr>
        <p:spPr>
          <a:xfrm>
            <a:off x="1132645" y="28002181"/>
            <a:ext cx="1920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https://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/10.1038/nrdp.2015.35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81AFEE-054E-8A41-97F1-A49D1A0F1B8B}"/>
              </a:ext>
            </a:extLst>
          </p:cNvPr>
          <p:cNvGrpSpPr/>
          <p:nvPr/>
        </p:nvGrpSpPr>
        <p:grpSpPr>
          <a:xfrm>
            <a:off x="28783901" y="6376910"/>
            <a:ext cx="7350139" cy="2058331"/>
            <a:chOff x="4650" y="2152270"/>
            <a:chExt cx="2033264" cy="1219958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C176EB7-000C-FE9E-0936-B2675522B08B}"/>
                </a:ext>
              </a:extLst>
            </p:cNvPr>
            <p:cNvSpPr/>
            <p:nvPr/>
          </p:nvSpPr>
          <p:spPr>
            <a:xfrm>
              <a:off x="4650" y="2152270"/>
              <a:ext cx="2033264" cy="12199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4">
              <a:extLst>
                <a:ext uri="{FF2B5EF4-FFF2-40B4-BE49-F238E27FC236}">
                  <a16:creationId xmlns:a16="http://schemas.microsoft.com/office/drawing/2014/main" id="{66422A83-7743-CC39-F089-F927D724538D}"/>
                </a:ext>
              </a:extLst>
            </p:cNvPr>
            <p:cNvSpPr txBox="1"/>
            <p:nvPr/>
          </p:nvSpPr>
          <p:spPr>
            <a:xfrm>
              <a:off x="40381" y="2188001"/>
              <a:ext cx="1961802" cy="1148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latin typeface="Calibri Light" panose="020F0302020204030204"/>
                </a:rPr>
                <a:t>Download raw data from Stanford University’s HIV Drug Resistance data base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296753-CA17-CE2D-02E8-3D603066F56A}"/>
              </a:ext>
            </a:extLst>
          </p:cNvPr>
          <p:cNvGrpSpPr/>
          <p:nvPr/>
        </p:nvGrpSpPr>
        <p:grpSpPr>
          <a:xfrm>
            <a:off x="28783901" y="8891657"/>
            <a:ext cx="7350139" cy="2058331"/>
            <a:chOff x="4650" y="2152270"/>
            <a:chExt cx="2033264" cy="12199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F130E16-7756-8969-9D6D-004F1E579854}"/>
                </a:ext>
              </a:extLst>
            </p:cNvPr>
            <p:cNvSpPr/>
            <p:nvPr/>
          </p:nvSpPr>
          <p:spPr>
            <a:xfrm>
              <a:off x="4650" y="2152270"/>
              <a:ext cx="2033264" cy="12199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ounded Rectangle 4">
              <a:extLst>
                <a:ext uri="{FF2B5EF4-FFF2-40B4-BE49-F238E27FC236}">
                  <a16:creationId xmlns:a16="http://schemas.microsoft.com/office/drawing/2014/main" id="{0EF189E9-02E5-F296-D4BB-4D5809384566}"/>
                </a:ext>
              </a:extLst>
            </p:cNvPr>
            <p:cNvSpPr txBox="1"/>
            <p:nvPr/>
          </p:nvSpPr>
          <p:spPr>
            <a:xfrm>
              <a:off x="40381" y="2188001"/>
              <a:ext cx="1961802" cy="1148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latin typeface="Calibri Light" panose="020F0302020204030204"/>
                </a:rPr>
                <a:t>Data was cleaned with 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D7EFAB-45CD-C5F7-4F1B-FC9CBF0ADACE}"/>
              </a:ext>
            </a:extLst>
          </p:cNvPr>
          <p:cNvGrpSpPr/>
          <p:nvPr/>
        </p:nvGrpSpPr>
        <p:grpSpPr>
          <a:xfrm>
            <a:off x="28850227" y="11398557"/>
            <a:ext cx="7283814" cy="2058331"/>
            <a:chOff x="4650" y="2152270"/>
            <a:chExt cx="2033264" cy="1219958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7837A3D1-8B88-AB4D-749A-9EA1B4334B7B}"/>
                </a:ext>
              </a:extLst>
            </p:cNvPr>
            <p:cNvSpPr/>
            <p:nvPr/>
          </p:nvSpPr>
          <p:spPr>
            <a:xfrm>
              <a:off x="4650" y="2152270"/>
              <a:ext cx="2033264" cy="12199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ounded Rectangle 4">
              <a:extLst>
                <a:ext uri="{FF2B5EF4-FFF2-40B4-BE49-F238E27FC236}">
                  <a16:creationId xmlns:a16="http://schemas.microsoft.com/office/drawing/2014/main" id="{28880937-6EE8-6736-09F4-10D3EF0E082C}"/>
                </a:ext>
              </a:extLst>
            </p:cNvPr>
            <p:cNvSpPr txBox="1"/>
            <p:nvPr/>
          </p:nvSpPr>
          <p:spPr>
            <a:xfrm>
              <a:off x="40381" y="2188001"/>
              <a:ext cx="1961802" cy="1148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latin typeface="Calibri Light" panose="020F0302020204030204"/>
                </a:rPr>
                <a:t>NCBI BLAST used to compare similarity between start and end RT sequences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FA6E5E-EAE2-F5CD-D790-25CA0C4B0999}"/>
              </a:ext>
            </a:extLst>
          </p:cNvPr>
          <p:cNvGrpSpPr/>
          <p:nvPr/>
        </p:nvGrpSpPr>
        <p:grpSpPr>
          <a:xfrm>
            <a:off x="28921083" y="13921867"/>
            <a:ext cx="7212957" cy="2058331"/>
            <a:chOff x="4650" y="2152270"/>
            <a:chExt cx="2033264" cy="1219958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85C4AE5-9379-6379-757F-D98048EB4A63}"/>
                </a:ext>
              </a:extLst>
            </p:cNvPr>
            <p:cNvSpPr/>
            <p:nvPr/>
          </p:nvSpPr>
          <p:spPr>
            <a:xfrm>
              <a:off x="4650" y="2152270"/>
              <a:ext cx="2033264" cy="12199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Rounded Rectangle 4">
              <a:extLst>
                <a:ext uri="{FF2B5EF4-FFF2-40B4-BE49-F238E27FC236}">
                  <a16:creationId xmlns:a16="http://schemas.microsoft.com/office/drawing/2014/main" id="{3D122E23-EC6B-C0D3-FF8D-4CAF72964826}"/>
                </a:ext>
              </a:extLst>
            </p:cNvPr>
            <p:cNvSpPr txBox="1"/>
            <p:nvPr/>
          </p:nvSpPr>
          <p:spPr>
            <a:xfrm>
              <a:off x="40381" y="2188001"/>
              <a:ext cx="1961802" cy="1148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dirty="0">
                  <a:latin typeface="Calibri Light" panose="020F0302020204030204"/>
                </a:rPr>
                <a:t>Graphs were made with cleaned data</a:t>
              </a:r>
              <a:endParaRPr lang="en-US" sz="4400" kern="1200" dirty="0">
                <a:latin typeface="Calibri Light" panose="020F0302020204030204"/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8EF4ADD5-D936-E6BB-B2BC-168DF0144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8921" y="6556609"/>
            <a:ext cx="1698229" cy="169822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82C4874-96D2-9739-657C-0C1675F8D6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923" r="4079"/>
          <a:stretch/>
        </p:blipFill>
        <p:spPr>
          <a:xfrm>
            <a:off x="36345525" y="8811377"/>
            <a:ext cx="1681625" cy="188095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96473-1D03-E3E5-A3B8-C3FB227D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889" y="11458843"/>
            <a:ext cx="1623151" cy="20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6BF2D56-B496-A1E3-EE19-E5AA15B3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889" y="14182936"/>
            <a:ext cx="1540372" cy="154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B9850C-FB9A-3B0B-F8B2-80D90F54A312}"/>
              </a:ext>
            </a:extLst>
          </p:cNvPr>
          <p:cNvGrpSpPr/>
          <p:nvPr/>
        </p:nvGrpSpPr>
        <p:grpSpPr>
          <a:xfrm rot="5400000">
            <a:off x="32150009" y="8363535"/>
            <a:ext cx="889119" cy="617274"/>
            <a:chOff x="2241241" y="2510125"/>
            <a:chExt cx="431052" cy="504249"/>
          </a:xfrm>
        </p:grpSpPr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5C48CFED-515A-2771-EEE6-F84B80C7D421}"/>
                </a:ext>
              </a:extLst>
            </p:cNvPr>
            <p:cNvSpPr/>
            <p:nvPr/>
          </p:nvSpPr>
          <p:spPr>
            <a:xfrm>
              <a:off x="2241241" y="2510125"/>
              <a:ext cx="431052" cy="5042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ight Arrow 4">
              <a:extLst>
                <a:ext uri="{FF2B5EF4-FFF2-40B4-BE49-F238E27FC236}">
                  <a16:creationId xmlns:a16="http://schemas.microsoft.com/office/drawing/2014/main" id="{B7B09688-679F-393E-3931-782EC6D97552}"/>
                </a:ext>
              </a:extLst>
            </p:cNvPr>
            <p:cNvSpPr txBox="1"/>
            <p:nvPr/>
          </p:nvSpPr>
          <p:spPr>
            <a:xfrm>
              <a:off x="2241241" y="2610975"/>
              <a:ext cx="301736" cy="30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B843D6F-1328-101F-20C0-B3A7FA9B4B43}"/>
              </a:ext>
            </a:extLst>
          </p:cNvPr>
          <p:cNvGrpSpPr/>
          <p:nvPr/>
        </p:nvGrpSpPr>
        <p:grpSpPr>
          <a:xfrm rot="5400000">
            <a:off x="32150009" y="10880853"/>
            <a:ext cx="889119" cy="617274"/>
            <a:chOff x="2241241" y="2510125"/>
            <a:chExt cx="431052" cy="504249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BE0B7AF2-5425-EE9A-5E44-E72EBC41979F}"/>
                </a:ext>
              </a:extLst>
            </p:cNvPr>
            <p:cNvSpPr/>
            <p:nvPr/>
          </p:nvSpPr>
          <p:spPr>
            <a:xfrm>
              <a:off x="2241241" y="2510125"/>
              <a:ext cx="431052" cy="5042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ight Arrow 4">
              <a:extLst>
                <a:ext uri="{FF2B5EF4-FFF2-40B4-BE49-F238E27FC236}">
                  <a16:creationId xmlns:a16="http://schemas.microsoft.com/office/drawing/2014/main" id="{7656378D-52B4-6DC2-3212-E63FF9FB9DAF}"/>
                </a:ext>
              </a:extLst>
            </p:cNvPr>
            <p:cNvSpPr txBox="1"/>
            <p:nvPr/>
          </p:nvSpPr>
          <p:spPr>
            <a:xfrm>
              <a:off x="2241241" y="2610975"/>
              <a:ext cx="301736" cy="30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C32543-91D7-02A5-BDDA-BD9231A32834}"/>
              </a:ext>
            </a:extLst>
          </p:cNvPr>
          <p:cNvGrpSpPr/>
          <p:nvPr/>
        </p:nvGrpSpPr>
        <p:grpSpPr>
          <a:xfrm rot="5400000">
            <a:off x="32150009" y="13413364"/>
            <a:ext cx="889119" cy="617274"/>
            <a:chOff x="2241241" y="2510125"/>
            <a:chExt cx="431052" cy="504249"/>
          </a:xfrm>
        </p:grpSpPr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298B4EEB-FC3C-A662-8BDD-AE19144B3B91}"/>
                </a:ext>
              </a:extLst>
            </p:cNvPr>
            <p:cNvSpPr/>
            <p:nvPr/>
          </p:nvSpPr>
          <p:spPr>
            <a:xfrm>
              <a:off x="2241241" y="2510125"/>
              <a:ext cx="431052" cy="5042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ight Arrow 4">
              <a:extLst>
                <a:ext uri="{FF2B5EF4-FFF2-40B4-BE49-F238E27FC236}">
                  <a16:creationId xmlns:a16="http://schemas.microsoft.com/office/drawing/2014/main" id="{4CFE4F49-5BDE-645B-5275-2818F6C34D3C}"/>
                </a:ext>
              </a:extLst>
            </p:cNvPr>
            <p:cNvSpPr txBox="1"/>
            <p:nvPr/>
          </p:nvSpPr>
          <p:spPr>
            <a:xfrm>
              <a:off x="2241241" y="2610975"/>
              <a:ext cx="301736" cy="30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57E1DA-CCC0-212F-1C63-2D528D73553D}"/>
              </a:ext>
            </a:extLst>
          </p:cNvPr>
          <p:cNvGrpSpPr/>
          <p:nvPr/>
        </p:nvGrpSpPr>
        <p:grpSpPr>
          <a:xfrm>
            <a:off x="29028937" y="17679020"/>
            <a:ext cx="8682225" cy="1437816"/>
            <a:chOff x="29028937" y="17679020"/>
            <a:chExt cx="8682225" cy="1437816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20C39B8-758E-5CC9-C6B7-B22AD1FE7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50598" y="17679020"/>
              <a:ext cx="7660564" cy="1437816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9C60FCF-A8B5-8139-2784-F78B27E4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28937" y="17770618"/>
              <a:ext cx="1042799" cy="121660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945AA89-A9E1-986A-D24F-724E4BCE4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0041"/>
            <a:stretch/>
          </p:blipFill>
          <p:spPr>
            <a:xfrm>
              <a:off x="29028937" y="18973637"/>
              <a:ext cx="1042799" cy="143199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DF19FED6-C15B-81E8-2C09-4976A8CA8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1833"/>
            <a:stretch/>
          </p:blipFill>
          <p:spPr>
            <a:xfrm>
              <a:off x="29028937" y="17679689"/>
              <a:ext cx="1042799" cy="117431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DCF2A8-AA27-D19D-593F-DEA8C76451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47" r="86583"/>
          <a:stretch/>
        </p:blipFill>
        <p:spPr>
          <a:xfrm>
            <a:off x="28991604" y="19637825"/>
            <a:ext cx="1237761" cy="121660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6245C770-3862-0E8D-5DF3-485EA68904D3}"/>
              </a:ext>
            </a:extLst>
          </p:cNvPr>
          <p:cNvSpPr txBox="1"/>
          <p:nvPr/>
        </p:nvSpPr>
        <p:spPr>
          <a:xfrm>
            <a:off x="30094606" y="19777311"/>
            <a:ext cx="808556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u="sng" dirty="0">
                <a:latin typeface="Calibri" panose="020F0502020204030204" pitchFamily="34" charset="0"/>
                <a:cs typeface="Calibri" panose="020F0502020204030204" pitchFamily="34" charset="0"/>
              </a:rPr>
              <a:t>Clinical Outcome Data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: genotype, treatment, CD4 count, plasma viral RNA levels</a:t>
            </a:r>
            <a:endParaRPr lang="en-US" sz="3400" u="sng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7B9F0B-F60E-28C1-A319-39384129C178}"/>
              </a:ext>
            </a:extLst>
          </p:cNvPr>
          <p:cNvSpPr txBox="1"/>
          <p:nvPr/>
        </p:nvSpPr>
        <p:spPr>
          <a:xfrm>
            <a:off x="28913067" y="23825924"/>
            <a:ext cx="97717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Note: Data was only opened and cleaned in R. </a:t>
            </a:r>
          </a:p>
          <a:p>
            <a:r>
              <a:rPr lang="en-US" sz="3200" dirty="0">
                <a:solidFill>
                  <a:srgbClr val="212121"/>
                </a:solidFill>
                <a:latin typeface="Cambria" panose="02040503050406030204" pitchFamily="18" charset="0"/>
              </a:rPr>
              <a:t>R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aw files were never modified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FEDDC-6573-448F-B6DB-53858A22321C}"/>
              </a:ext>
            </a:extLst>
          </p:cNvPr>
          <p:cNvSpPr txBox="1"/>
          <p:nvPr/>
        </p:nvSpPr>
        <p:spPr>
          <a:xfrm>
            <a:off x="28783901" y="21312806"/>
            <a:ext cx="977171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990000"/>
                </a:solidFill>
                <a:effectLst/>
                <a:latin typeface="Source Sans Pro" panose="020F0502020204030204" pitchFamily="34" charset="0"/>
              </a:rPr>
              <a:t>ACTG 5257 clinical trial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F0502020204030204" pitchFamily="34" charset="0"/>
              </a:rPr>
              <a:t>HIV-1 infected adults in USA and Puerto Rico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12121"/>
                </a:solidFill>
                <a:latin typeface="Cambria" panose="02040503050406030204" pitchFamily="18" charset="0"/>
              </a:rPr>
              <a:t>P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lasma HIV-1 RNA &gt;1000 copies per milliliter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 more than 10 days of ART prior to start of 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DF04ABA939E4AADF032216AE0D11A" ma:contentTypeVersion="7" ma:contentTypeDescription="Create a new document." ma:contentTypeScope="" ma:versionID="c7bbe772e8095dda3ac0853415f49f91">
  <xsd:schema xmlns:xsd="http://www.w3.org/2001/XMLSchema" xmlns:xs="http://www.w3.org/2001/XMLSchema" xmlns:p="http://schemas.microsoft.com/office/2006/metadata/properties" xmlns:ns3="4ba1be9f-a839-4387-a3ef-194b2e70f38d" xmlns:ns4="d0fa53e8-fae4-4fb7-a43b-034733bece4a" targetNamespace="http://schemas.microsoft.com/office/2006/metadata/properties" ma:root="true" ma:fieldsID="17028b2c2c2141be4d44c3afeb10dfa7" ns3:_="" ns4:_="">
    <xsd:import namespace="4ba1be9f-a839-4387-a3ef-194b2e70f38d"/>
    <xsd:import namespace="d0fa53e8-fae4-4fb7-a43b-034733bece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1be9f-a839-4387-a3ef-194b2e70f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a53e8-fae4-4fb7-a43b-034733bec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73988-2059-401C-BD55-6097A900B993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4ba1be9f-a839-4387-a3ef-194b2e70f38d"/>
    <ds:schemaRef ds:uri="d0fa53e8-fae4-4fb7-a43b-034733bece4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39FFC2-FB4B-4F84-B306-E9677C85D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a1be9f-a839-4387-a3ef-194b2e70f38d"/>
    <ds:schemaRef ds:uri="d0fa53e8-fae4-4fb7-a43b-034733bec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BECBB-0710-43F2-9FF6-2D9F753FB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22960</TotalTime>
  <Words>527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Cambria</vt:lpstr>
      <vt:lpstr>Source Sans Pro</vt:lpstr>
      <vt:lpstr>Times</vt:lpstr>
      <vt:lpstr>Times New Roman</vt:lpstr>
      <vt:lpstr>Office Theme</vt:lpstr>
      <vt:lpstr>PowerPoint Presentation</vt:lpstr>
    </vt:vector>
  </TitlesOfParts>
  <Company>Washington &amp; Jefferson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 Shanmuganathan</dc:creator>
  <cp:lastModifiedBy>Nagendra Anirudh Dhanikonda</cp:lastModifiedBy>
  <cp:revision>583</cp:revision>
  <dcterms:created xsi:type="dcterms:W3CDTF">2012-07-02T12:04:07Z</dcterms:created>
  <dcterms:modified xsi:type="dcterms:W3CDTF">2022-11-15T19:33:56Z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0x01010094FDF04ABA939E4AADF032216AE0D11A</vt:lpwstr>
  </property>
  <property fmtid="{D5CDD505-2E9C-101B-9397-08002B2CF9AE}" pid="3" name="MSIP_Label_8b49abc7-59be-4d4c-a462-decca6d4dac9_Enabled">
    <vt:lpwstr>true</vt:lpwstr>
  </property>
  <property fmtid="{D5CDD505-2E9C-101B-9397-08002B2CF9AE}" pid="4" name="MSIP_Label_8b49abc7-59be-4d4c-a462-decca6d4dac9_SetDate">
    <vt:lpwstr>2022-11-14T19:46:19Z</vt:lpwstr>
  </property>
  <property fmtid="{D5CDD505-2E9C-101B-9397-08002B2CF9AE}" pid="5" name="MSIP_Label_8b49abc7-59be-4d4c-a462-decca6d4dac9_Method">
    <vt:lpwstr>Standard</vt:lpwstr>
  </property>
  <property fmtid="{D5CDD505-2E9C-101B-9397-08002B2CF9AE}" pid="6" name="MSIP_Label_8b49abc7-59be-4d4c-a462-decca6d4dac9_Name">
    <vt:lpwstr>defa4170-0d19-0005-0004-bc88714345d2</vt:lpwstr>
  </property>
  <property fmtid="{D5CDD505-2E9C-101B-9397-08002B2CF9AE}" pid="7" name="MSIP_Label_8b49abc7-59be-4d4c-a462-decca6d4dac9_SiteId">
    <vt:lpwstr>00758a75-d55f-4737-a49c-29f42e96b59b</vt:lpwstr>
  </property>
  <property fmtid="{D5CDD505-2E9C-101B-9397-08002B2CF9AE}" pid="8" name="MSIP_Label_8b49abc7-59be-4d4c-a462-decca6d4dac9_ActionId">
    <vt:lpwstr>b4f5ad99-e55e-43d1-9280-a1d182ab6c46</vt:lpwstr>
  </property>
  <property fmtid="{D5CDD505-2E9C-101B-9397-08002B2CF9AE}" pid="9" name="MSIP_Label_8b49abc7-59be-4d4c-a462-decca6d4dac9_ContentBits">
    <vt:lpwstr>0</vt:lpwstr>
  </property>
</Properties>
</file>