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95" r:id="rId3"/>
    <p:sldId id="296" r:id="rId4"/>
    <p:sldId id="303" r:id="rId5"/>
    <p:sldId id="304" r:id="rId6"/>
    <p:sldId id="305" r:id="rId7"/>
    <p:sldId id="299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52"/>
    <p:restoredTop sz="90686"/>
  </p:normalViewPr>
  <p:slideViewPr>
    <p:cSldViewPr snapToGrid="0" snapToObjects="1">
      <p:cViewPr varScale="1">
        <p:scale>
          <a:sx n="87" d="100"/>
          <a:sy n="8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Factors – further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10 November 2022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1CED-467E-BC20-B79D-449AC3C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8423-E56C-FCC9-B233-D3220E75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2096199"/>
            <a:ext cx="10382863" cy="3747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kind = c('strong </a:t>
            </a:r>
            <a:r>
              <a:rPr lang="en-US" dirty="0" err="1"/>
              <a:t>corroboration','weak</a:t>
            </a:r>
            <a:r>
              <a:rPr lang="en-US" dirty="0"/>
              <a:t> corroboration1','weak corroboration2','weak corroboration3',</a:t>
            </a:r>
          </a:p>
          <a:p>
            <a:pPr marL="0" indent="0">
              <a:buNone/>
            </a:pPr>
            <a:r>
              <a:rPr lang="en-US" dirty="0"/>
              <a:t>         'full </a:t>
            </a:r>
            <a:r>
              <a:rPr lang="en-US" dirty="0" err="1"/>
              <a:t>extension','hanging</a:t>
            </a:r>
            <a:r>
              <a:rPr lang="en-US" dirty="0"/>
              <a:t> </a:t>
            </a:r>
            <a:r>
              <a:rPr lang="en-US" dirty="0" err="1"/>
              <a:t>extension','internal</a:t>
            </a:r>
            <a:r>
              <a:rPr lang="en-US" dirty="0"/>
              <a:t> </a:t>
            </a:r>
            <a:r>
              <a:rPr lang="en-US" dirty="0" err="1"/>
              <a:t>extension','specification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'direction </a:t>
            </a:r>
            <a:r>
              <a:rPr lang="en-US" dirty="0" err="1"/>
              <a:t>contradiction','sign</a:t>
            </a:r>
            <a:r>
              <a:rPr lang="en-US" dirty="0"/>
              <a:t> </a:t>
            </a:r>
            <a:r>
              <a:rPr lang="en-US" dirty="0" err="1"/>
              <a:t>contradiction','attribute</a:t>
            </a:r>
            <a:r>
              <a:rPr lang="en-US" dirty="0"/>
              <a:t> contradiction',</a:t>
            </a:r>
          </a:p>
          <a:p>
            <a:pPr marL="0" indent="0">
              <a:buNone/>
            </a:pPr>
            <a:r>
              <a:rPr lang="en-US" dirty="0"/>
              <a:t>         'flagged1','flagged2','flagged3’)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make a better, clearer levels? Try it in the “Modifying factor levels” coding chunk</a:t>
            </a:r>
          </a:p>
        </p:txBody>
      </p:sp>
    </p:spTree>
    <p:extLst>
      <p:ext uri="{BB962C8B-B14F-4D97-AF65-F5344CB8AC3E}">
        <p14:creationId xmlns:p14="http://schemas.microsoft.com/office/powerpoint/2010/main" val="240539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E9AB-65EF-6E9A-18AE-D9232DD0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B4EB-4666-0163-43FE-FAC99172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</a:t>
            </a:r>
            <a:r>
              <a:rPr lang="en-US" sz="2400" dirty="0" err="1">
                <a:latin typeface="Courier" pitchFamily="2" charset="0"/>
              </a:rPr>
              <a:t>dubjay_bioinformatics</a:t>
            </a:r>
            <a:r>
              <a:rPr lang="en-US" sz="2400" dirty="0">
                <a:latin typeface="Courier" pitchFamily="2" charset="0"/>
              </a:rPr>
              <a:t> &gt; </a:t>
            </a:r>
            <a:r>
              <a:rPr lang="en-US" sz="2400" dirty="0" err="1">
                <a:latin typeface="Courier" pitchFamily="2" charset="0"/>
              </a:rPr>
              <a:t>Test_V_output.csv</a:t>
            </a:r>
            <a:endParaRPr lang="en-US" sz="2400" dirty="0">
              <a:latin typeface="Courier" pitchFamily="2" charset="0"/>
            </a:endParaRPr>
          </a:p>
          <a:p>
            <a:pPr lvl="1"/>
            <a:r>
              <a:rPr lang="en-US" sz="2000" dirty="0"/>
              <a:t>alternatively, can use Project data</a:t>
            </a:r>
          </a:p>
          <a:p>
            <a:r>
              <a:rPr lang="en-US" sz="2400" dirty="0"/>
              <a:t>Think of one way to define/use factors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34022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686-2B62-789C-6513-4E944B66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1430-E0BC-9949-501E-03EFA9A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Factors are categorical variable values</a:t>
            </a:r>
          </a:p>
          <a:p>
            <a:pPr lvl="1"/>
            <a:r>
              <a:rPr lang="en-US" sz="2200" dirty="0"/>
              <a:t>chromosomes</a:t>
            </a:r>
          </a:p>
          <a:p>
            <a:pPr lvl="1"/>
            <a:r>
              <a:rPr lang="en-US" sz="2200" dirty="0"/>
              <a:t>cut/color from diamonds example</a:t>
            </a:r>
          </a:p>
          <a:p>
            <a:pPr lvl="1"/>
            <a:r>
              <a:rPr lang="en-US" sz="2200" dirty="0"/>
              <a:t>low, medium, high</a:t>
            </a:r>
          </a:p>
          <a:p>
            <a:r>
              <a:rPr lang="en-US" sz="2400" dirty="0"/>
              <a:t>Factors are a method of</a:t>
            </a:r>
          </a:p>
          <a:p>
            <a:pPr lvl="1"/>
            <a:r>
              <a:rPr lang="en-US" sz="2200" dirty="0"/>
              <a:t>discretizing continuous data</a:t>
            </a:r>
          </a:p>
          <a:p>
            <a:pPr lvl="1"/>
            <a:r>
              <a:rPr lang="en-US" sz="2200" dirty="0"/>
              <a:t>quantifying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32082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464A-3FC1-83C3-4CB3-BB180E1D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5139-451E-4893-E299-AD14889E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400174"/>
            <a:ext cx="10572750" cy="490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tidyverse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forcats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x1 &lt;- c(’</a:t>
            </a:r>
            <a:r>
              <a:rPr lang="en-US" sz="2000" dirty="0" err="1">
                <a:latin typeface="Courier" pitchFamily="2" charset="0"/>
              </a:rPr>
              <a:t>Dec’,’Apr’,’Jan’,’Mar</a:t>
            </a:r>
            <a:r>
              <a:rPr lang="en-US" sz="2000" dirty="0">
                <a:latin typeface="Courier" pitchFamily="2" charset="0"/>
              </a:rPr>
              <a:t>’)</a:t>
            </a:r>
          </a:p>
          <a:p>
            <a:pPr lvl="1"/>
            <a:r>
              <a:rPr lang="en-US" dirty="0"/>
              <a:t>can introduce typos</a:t>
            </a:r>
          </a:p>
          <a:p>
            <a:pPr lvl="1"/>
            <a:r>
              <a:rPr lang="en-US" dirty="0"/>
              <a:t>default sort alphabetical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month_levels</a:t>
            </a:r>
            <a:r>
              <a:rPr lang="en-US" dirty="0">
                <a:latin typeface="Courier" pitchFamily="2" charset="0"/>
              </a:rPr>
              <a:t> &lt;- c(‘Jan’,’Feb’,’Mar’,’Apr’,’May’,’Jun’,’Jul’,’Aug’,’Sep’,’Oct’,’Nov’,’Dec’)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y1 &lt;- factor(x1,levels=</a:t>
            </a:r>
            <a:r>
              <a:rPr lang="en-US" dirty="0" err="1">
                <a:latin typeface="Courier" pitchFamily="2" charset="0"/>
              </a:rPr>
              <a:t>month_levels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can be sorted relative to level definition</a:t>
            </a:r>
          </a:p>
        </p:txBody>
      </p:sp>
    </p:spTree>
    <p:extLst>
      <p:ext uri="{BB962C8B-B14F-4D97-AF65-F5344CB8AC3E}">
        <p14:creationId xmlns:p14="http://schemas.microsoft.com/office/powerpoint/2010/main" val="36182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DE1-0A9A-76DC-D8C9-E3D8D067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31DC-3038-1955-BAF7-CD928751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x2 &lt;- c(‘</a:t>
            </a:r>
            <a:r>
              <a:rPr lang="en-US" sz="2400" dirty="0" err="1">
                <a:latin typeface="Courier" pitchFamily="2" charset="0"/>
              </a:rPr>
              <a:t>Dec’,’Apr’,’Jam’,’Mar</a:t>
            </a:r>
            <a:r>
              <a:rPr lang="en-US" sz="24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y2 &lt;- factor(x2, levels = </a:t>
            </a:r>
            <a:r>
              <a:rPr lang="en-US" sz="2400" dirty="0" err="1">
                <a:latin typeface="Courier" pitchFamily="2" charset="0"/>
              </a:rPr>
              <a:t>month_levels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/>
              <a:t>What does “Jam” become?</a:t>
            </a:r>
          </a:p>
        </p:txBody>
      </p:sp>
    </p:spTree>
    <p:extLst>
      <p:ext uri="{BB962C8B-B14F-4D97-AF65-F5344CB8AC3E}">
        <p14:creationId xmlns:p14="http://schemas.microsoft.com/office/powerpoint/2010/main" val="18225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3201-AFBB-581E-9F9C-54C3B13B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Social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8EF4-1D25-2631-EFB7-039CDF5B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is more social than biological, but good example of qualitative data</a:t>
            </a:r>
          </a:p>
          <a:p>
            <a:pPr lvl="1"/>
            <a:r>
              <a:rPr lang="en-US" sz="2000" dirty="0"/>
              <a:t>species survey</a:t>
            </a:r>
          </a:p>
          <a:p>
            <a:pPr lvl="1"/>
            <a:r>
              <a:rPr lang="en-US" sz="2000" dirty="0"/>
              <a:t>molecular interactions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gss_cat</a:t>
            </a:r>
            <a:r>
              <a:rPr lang="en-US" sz="2200" dirty="0">
                <a:latin typeface="Courier" pitchFamily="2" charset="0"/>
              </a:rPr>
              <a:t> %&gt;%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count(marital)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ggplot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gss_cat</a:t>
            </a:r>
            <a:r>
              <a:rPr lang="en-US" sz="2200" dirty="0">
                <a:latin typeface="Courier" pitchFamily="2" charset="0"/>
              </a:rPr>
              <a:t>, </a:t>
            </a:r>
            <a:r>
              <a:rPr lang="en-US" sz="2200" dirty="0" err="1">
                <a:latin typeface="Courier" pitchFamily="2" charset="0"/>
              </a:rPr>
              <a:t>aes</a:t>
            </a:r>
            <a:r>
              <a:rPr lang="en-US" sz="2200" dirty="0">
                <a:latin typeface="Courier" pitchFamily="2" charset="0"/>
              </a:rPr>
              <a:t>(marital)) + </a:t>
            </a:r>
            <a:r>
              <a:rPr lang="en-US" sz="2200" dirty="0" err="1">
                <a:latin typeface="Courier" pitchFamily="2" charset="0"/>
              </a:rPr>
              <a:t>geom_bar</a:t>
            </a:r>
            <a:r>
              <a:rPr lang="en-US" sz="22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01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0330-B6BD-35B2-9897-11D9303A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FC3D-63A6-78D1-884A-593823EF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Plot income from GSS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most common </a:t>
            </a:r>
            <a:r>
              <a:rPr lang="en-US" dirty="0" err="1">
                <a:latin typeface="Courier" pitchFamily="2" charset="0"/>
              </a:rPr>
              <a:t>partyid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religion does </a:t>
            </a:r>
            <a:r>
              <a:rPr lang="en-US" dirty="0" err="1">
                <a:latin typeface="Courier" pitchFamily="2" charset="0"/>
              </a:rPr>
              <a:t>denom</a:t>
            </a:r>
            <a:r>
              <a:rPr lang="en-US" dirty="0"/>
              <a:t> apply to?</a:t>
            </a:r>
          </a:p>
          <a:p>
            <a:pPr lvl="1"/>
            <a:r>
              <a:rPr lang="en-US" dirty="0"/>
              <a:t>How can you find out with a table?</a:t>
            </a:r>
          </a:p>
          <a:p>
            <a:pPr lvl="1"/>
            <a:r>
              <a:rPr lang="en-US" dirty="0"/>
              <a:t>How can you find out with 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14433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DC8-5C04-6D2A-B283-3A5962CD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Reordering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BC7-370F-11CF-E46D-06321E8E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00188"/>
            <a:ext cx="9489000" cy="4343395"/>
          </a:xfrm>
        </p:spPr>
        <p:txBody>
          <a:bodyPr>
            <a:normAutofit/>
          </a:bodyPr>
          <a:lstStyle/>
          <a:p>
            <a:r>
              <a:rPr lang="en-US" sz="2400" dirty="0"/>
              <a:t>Change order, change story</a:t>
            </a:r>
          </a:p>
          <a:p>
            <a:r>
              <a:rPr lang="en-US" sz="2400" dirty="0"/>
              <a:t>Can change with respect to another variable</a:t>
            </a:r>
          </a:p>
          <a:p>
            <a:pPr marL="0" indent="0">
              <a:buNone/>
            </a:pPr>
            <a:r>
              <a:rPr lang="en-US" sz="2400" dirty="0"/>
              <a:t>Exercise: Open </a:t>
            </a:r>
            <a:r>
              <a:rPr lang="en-US" sz="2400" i="1" dirty="0" err="1"/>
              <a:t>Factors.Rmd</a:t>
            </a:r>
            <a:endParaRPr lang="en-US" sz="2400" i="1" dirty="0"/>
          </a:p>
          <a:p>
            <a:pPr lvl="1"/>
            <a:r>
              <a:rPr lang="en-US" sz="2000" dirty="0"/>
              <a:t>run ”Reordering Factors” chunk</a:t>
            </a:r>
          </a:p>
          <a:p>
            <a:pPr lvl="1"/>
            <a:r>
              <a:rPr lang="en-US" sz="2000" dirty="0"/>
              <a:t>change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000" dirty="0"/>
              <a:t>code to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tvhours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fct_reorder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relig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tvhours</a:t>
            </a:r>
            <a:r>
              <a:rPr lang="en-US" sz="2000" dirty="0">
                <a:latin typeface="Courier" pitchFamily="2" charset="0"/>
              </a:rPr>
              <a:t>)))+</a:t>
            </a:r>
            <a:r>
              <a:rPr lang="en-US" sz="2000" dirty="0" err="1">
                <a:latin typeface="Courier" pitchFamily="2" charset="0"/>
              </a:rPr>
              <a:t>geom_point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10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DC8-5C04-6D2A-B283-3A5962CD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Reordering Factors – make it make sense!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BC7-370F-11CF-E46D-06321E8E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71650"/>
            <a:ext cx="9489000" cy="4071933"/>
          </a:xfrm>
        </p:spPr>
        <p:txBody>
          <a:bodyPr>
            <a:normAutofit/>
          </a:bodyPr>
          <a:lstStyle/>
          <a:p>
            <a:r>
              <a:rPr lang="en-US" sz="2400" dirty="0"/>
              <a:t>If factor already has a principled order, it’s not a good idea to change</a:t>
            </a:r>
          </a:p>
          <a:p>
            <a:r>
              <a:rPr lang="en-US" sz="2400" dirty="0"/>
              <a:t>Run the “Bad Reordering chunks”</a:t>
            </a:r>
          </a:p>
          <a:p>
            <a:r>
              <a:rPr lang="en-US" sz="2400" dirty="0"/>
              <a:t>Why doesn’t this reordering make sense?</a:t>
            </a:r>
          </a:p>
          <a:p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24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CD2E-C981-A363-EBF8-061F96B7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Factor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DD8EB-3DA4-D4EA-8CD0-149A595E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3" y="1857014"/>
            <a:ext cx="11324583" cy="46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1025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14094</TotalTime>
  <Words>413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Elephant</vt:lpstr>
      <vt:lpstr>Univers Condensed</vt:lpstr>
      <vt:lpstr>MimeoVTI</vt:lpstr>
      <vt:lpstr>Factors – further investigation</vt:lpstr>
      <vt:lpstr>Recall</vt:lpstr>
      <vt:lpstr>Utility of factors</vt:lpstr>
      <vt:lpstr>Catching errors</vt:lpstr>
      <vt:lpstr>General Social Survey</vt:lpstr>
      <vt:lpstr>Exercise</vt:lpstr>
      <vt:lpstr>Reordering Factors</vt:lpstr>
      <vt:lpstr>Reordering Factors – make it make sense!</vt:lpstr>
      <vt:lpstr>Modifying Factor Levels</vt:lpstr>
      <vt:lpstr>Current definition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Casey Hansen</cp:lastModifiedBy>
  <cp:revision>32</cp:revision>
  <dcterms:created xsi:type="dcterms:W3CDTF">2022-07-07T22:59:19Z</dcterms:created>
  <dcterms:modified xsi:type="dcterms:W3CDTF">2022-11-10T03:47:09Z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2022-10-25T00:42:01Z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f30bc924-adab-457b-a284-514f3b42b4f5</vt:lpwstr>
  </property>
  <property fmtid="{D5CDD505-2E9C-101B-9397-08002B2CF9AE}" pid="8" name="MSIP_Label_8b49abc7-59be-4d4c-a462-decca6d4dac9_ContentBits">
    <vt:lpwstr>0</vt:lpwstr>
  </property>
</Properties>
</file>