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7" r:id="rId2"/>
  </p:sldIdLst>
  <p:sldSz cx="43891200" cy="32918400"/>
  <p:notesSz cx="9271000" cy="7010400"/>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5" algn="l" defTabSz="4389028"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3D"/>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3" d="100"/>
          <a:sy n="23" d="100"/>
        </p:scale>
        <p:origin x="-864" y="-90"/>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lvl1pPr algn="r">
              <a:defRPr sz="1200"/>
            </a:lvl1pPr>
          </a:lstStyle>
          <a:p>
            <a:fld id="{CC86094F-8CAC-4ABA-91FD-549172B03991}" type="datetimeFigureOut">
              <a:rPr lang="en-US" smtClean="0"/>
              <a:pPr/>
              <a:t>28-Nov-14</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lvl1pPr algn="r">
              <a:defRPr sz="1200"/>
            </a:lvl1pPr>
          </a:lstStyle>
          <a:p>
            <a:fld id="{10019D56-83B5-4813-945D-B2632B9F2970}" type="slidenum">
              <a:rPr lang="en-US" smtClean="0"/>
              <a:pPr/>
              <a:t>‹#›</a:t>
            </a:fld>
            <a:endParaRPr lang="en-US"/>
          </a:p>
        </p:txBody>
      </p:sp>
    </p:spTree>
    <p:extLst>
      <p:ext uri="{BB962C8B-B14F-4D97-AF65-F5344CB8AC3E}">
        <p14:creationId xmlns:p14="http://schemas.microsoft.com/office/powerpoint/2010/main" xmlns="" val="272957446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57600" y="800100"/>
            <a:ext cx="36677600" cy="3886200"/>
          </a:xfrm>
        </p:spPr>
        <p:txBody>
          <a:bodyPr/>
          <a:lstStyle>
            <a:lvl1pPr marL="0" indent="0" algn="ctr">
              <a:buNone/>
              <a:defRPr sz="13400" b="1" i="1">
                <a:solidFill>
                  <a:schemeClr val="bg1"/>
                </a:solidFill>
                <a:effectLst>
                  <a:outerShdw blurRad="38100" dist="38100" dir="2700000" algn="tl">
                    <a:srgbClr val="000000">
                      <a:alpha val="43137"/>
                    </a:srgbClr>
                  </a:outerShdw>
                </a:effectLst>
              </a:defRPr>
            </a:lvl1pPr>
          </a:lstStyle>
          <a:p>
            <a:pPr algn="ctr"/>
            <a:r>
              <a:rPr lang="en-US" sz="6700" b="1" i="1" dirty="0" smtClean="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6700" b="1" i="1" dirty="0" err="1" smtClean="0">
                <a:solidFill>
                  <a:schemeClr val="bg1"/>
                </a:solidFill>
                <a:effectLst>
                  <a:outerShdw blurRad="38100" dist="38100" dir="2700000" algn="tl">
                    <a:srgbClr val="000000">
                      <a:alpha val="43137"/>
                    </a:srgbClr>
                  </a:outerShdw>
                </a:effectLst>
                <a:cs typeface="Arial" pitchFamily="34" charset="0"/>
              </a:rPr>
              <a:t>Graphicsland</a:t>
            </a:r>
            <a:r>
              <a:rPr lang="en-US" sz="6700" b="1" i="1" dirty="0" smtClean="0">
                <a:solidFill>
                  <a:schemeClr val="bg1"/>
                </a:solidFill>
                <a:effectLst>
                  <a:outerShdw blurRad="38100" dist="38100" dir="2700000" algn="tl">
                    <a:srgbClr val="000000">
                      <a:alpha val="43137"/>
                    </a:srgbClr>
                  </a:outerShdw>
                </a:effectLst>
                <a:cs typeface="Arial" pitchFamily="34" charset="0"/>
              </a:rPr>
              <a:t> &amp; MakeSigns.com </a:t>
            </a:r>
            <a:br>
              <a:rPr lang="en-US" sz="6700" b="1" i="1" dirty="0" smtClean="0">
                <a:solidFill>
                  <a:schemeClr val="bg1"/>
                </a:solidFill>
                <a:effectLst>
                  <a:outerShdw blurRad="38100" dist="38100" dir="2700000" algn="tl">
                    <a:srgbClr val="000000">
                      <a:alpha val="43137"/>
                    </a:srgbClr>
                  </a:outerShdw>
                </a:effectLst>
                <a:cs typeface="Arial" pitchFamily="34" charset="0"/>
              </a:rPr>
            </a:br>
            <a:r>
              <a:rPr lang="en-US" sz="6700" b="1" i="1" dirty="0" smtClean="0">
                <a:solidFill>
                  <a:schemeClr val="bg1"/>
                </a:solidFill>
                <a:effectLst>
                  <a:outerShdw blurRad="38100" dist="38100" dir="2700000" algn="tl">
                    <a:srgbClr val="000000">
                      <a:alpha val="43137"/>
                    </a:srgbClr>
                  </a:outerShdw>
                </a:effectLst>
                <a:cs typeface="Arial" pitchFamily="34" charset="0"/>
              </a:rPr>
              <a:t>Your poster title would go on these lines</a:t>
            </a:r>
            <a:endParaRPr lang="en-US" sz="6700" b="1" i="1" dirty="0">
              <a:solidFill>
                <a:schemeClr val="bg1"/>
              </a:solidFill>
              <a:effectLst>
                <a:outerShdw blurRad="38100" dist="38100" dir="2700000" algn="tl">
                  <a:srgbClr val="000000">
                    <a:alpha val="43137"/>
                  </a:srgbClr>
                </a:outerShdw>
              </a:effectLst>
              <a:cs typeface="Arial" pitchFamily="34" charset="0"/>
            </a:endParaRPr>
          </a:p>
        </p:txBody>
      </p:sp>
      <p:sp>
        <p:nvSpPr>
          <p:cNvPr id="10" name="Text Placeholder 9"/>
          <p:cNvSpPr>
            <a:spLocks noGrp="1"/>
          </p:cNvSpPr>
          <p:nvPr>
            <p:ph type="body" sz="quarter" idx="11" hasCustomPrompt="1"/>
          </p:nvPr>
        </p:nvSpPr>
        <p:spPr>
          <a:xfrm>
            <a:off x="3657600" y="4800600"/>
            <a:ext cx="36677600" cy="2857500"/>
          </a:xfrm>
        </p:spPr>
        <p:txBody>
          <a:bodyPr/>
          <a:lstStyle>
            <a:lvl1pPr marL="0" indent="0">
              <a:buNone/>
              <a:defRPr sz="13400"/>
            </a:lvl1pPr>
          </a:lstStyle>
          <a:p>
            <a:pPr algn="ctr"/>
            <a:r>
              <a:rPr lang="en-US" sz="4500" dirty="0" smtClean="0">
                <a:solidFill>
                  <a:schemeClr val="bg1">
                    <a:lumMod val="85000"/>
                  </a:schemeClr>
                </a:solidFill>
                <a:cs typeface="Arial" pitchFamily="34" charset="0"/>
              </a:rPr>
              <a:t>Author Name, RN</a:t>
            </a:r>
            <a:r>
              <a:rPr lang="en-US" sz="4500" baseline="30000" dirty="0" smtClean="0">
                <a:solidFill>
                  <a:schemeClr val="bg1">
                    <a:lumMod val="85000"/>
                  </a:schemeClr>
                </a:solidFill>
                <a:cs typeface="Arial" pitchFamily="34" charset="0"/>
              </a:rPr>
              <a:t>1</a:t>
            </a:r>
            <a:r>
              <a:rPr lang="en-US" sz="4500" dirty="0" smtClean="0">
                <a:solidFill>
                  <a:schemeClr val="bg1">
                    <a:lumMod val="85000"/>
                  </a:schemeClr>
                </a:solidFill>
                <a:cs typeface="Arial" pitchFamily="34" charset="0"/>
              </a:rPr>
              <a:t>; Author Name, Ph.D</a:t>
            </a:r>
            <a:r>
              <a:rPr lang="en-US" sz="4500" baseline="30000" dirty="0" smtClean="0">
                <a:solidFill>
                  <a:schemeClr val="bg1">
                    <a:lumMod val="85000"/>
                  </a:schemeClr>
                </a:solidFill>
                <a:cs typeface="Arial" pitchFamily="34" charset="0"/>
              </a:rPr>
              <a:t>2</a:t>
            </a:r>
            <a:r>
              <a:rPr lang="en-US" sz="4500" dirty="0" smtClean="0">
                <a:solidFill>
                  <a:schemeClr val="bg1">
                    <a:lumMod val="85000"/>
                  </a:schemeClr>
                </a:solidFill>
                <a:cs typeface="Arial" pitchFamily="34" charset="0"/>
              </a:rPr>
              <a:t>, Author Name, RN</a:t>
            </a:r>
            <a:r>
              <a:rPr lang="en-US" sz="4500" baseline="30000" dirty="0" smtClean="0">
                <a:solidFill>
                  <a:schemeClr val="bg1">
                    <a:lumMod val="85000"/>
                  </a:schemeClr>
                </a:solidFill>
                <a:cs typeface="Arial" pitchFamily="34" charset="0"/>
              </a:rPr>
              <a:t>2,3</a:t>
            </a:r>
            <a:r>
              <a:rPr lang="en-US" sz="4500" dirty="0" smtClean="0">
                <a:solidFill>
                  <a:schemeClr val="bg1">
                    <a:lumMod val="85000"/>
                  </a:schemeClr>
                </a:solidFill>
                <a:cs typeface="Arial" pitchFamily="34" charset="0"/>
              </a:rPr>
              <a:t>; Author Name, Ph.D</a:t>
            </a:r>
            <a:r>
              <a:rPr lang="en-US" sz="4500" baseline="30000" dirty="0" smtClean="0">
                <a:solidFill>
                  <a:schemeClr val="bg1">
                    <a:lumMod val="85000"/>
                  </a:schemeClr>
                </a:solidFill>
                <a:cs typeface="Arial" pitchFamily="34" charset="0"/>
              </a:rPr>
              <a:t>1,4</a:t>
            </a:r>
            <a:r>
              <a:rPr lang="en-US" sz="4500" dirty="0" smtClean="0">
                <a:solidFill>
                  <a:schemeClr val="bg1">
                    <a:lumMod val="85000"/>
                  </a:schemeClr>
                </a:solidFill>
                <a:cs typeface="Arial" pitchFamily="34" charset="0"/>
              </a:rPr>
              <a:t> </a:t>
            </a:r>
            <a:br>
              <a:rPr lang="en-US" sz="4500" dirty="0" smtClean="0">
                <a:solidFill>
                  <a:schemeClr val="bg1">
                    <a:lumMod val="85000"/>
                  </a:schemeClr>
                </a:solidFill>
                <a:cs typeface="Arial" pitchFamily="34" charset="0"/>
              </a:rPr>
            </a:br>
            <a:r>
              <a:rPr lang="en-US" sz="4500" baseline="30000" dirty="0" smtClean="0">
                <a:solidFill>
                  <a:schemeClr val="bg1">
                    <a:lumMod val="85000"/>
                  </a:schemeClr>
                </a:solidFill>
                <a:cs typeface="Arial" pitchFamily="34" charset="0"/>
              </a:rPr>
              <a:t>1</a:t>
            </a:r>
            <a:r>
              <a:rPr lang="en-US" sz="4500" dirty="0" smtClean="0">
                <a:solidFill>
                  <a:schemeClr val="bg1">
                    <a:lumMod val="85000"/>
                  </a:schemeClr>
                </a:solidFill>
                <a:cs typeface="Arial" pitchFamily="34" charset="0"/>
              </a:rPr>
              <a:t>Name of University, City, State; </a:t>
            </a:r>
            <a:r>
              <a:rPr lang="en-US" sz="4500" baseline="30000" dirty="0" smtClean="0">
                <a:solidFill>
                  <a:schemeClr val="bg1">
                    <a:lumMod val="85000"/>
                  </a:schemeClr>
                </a:solidFill>
                <a:cs typeface="Arial" pitchFamily="34" charset="0"/>
              </a:rPr>
              <a:t>2</a:t>
            </a:r>
            <a:r>
              <a:rPr lang="en-US" sz="4500" dirty="0" smtClean="0">
                <a:solidFill>
                  <a:schemeClr val="bg1">
                    <a:lumMod val="85000"/>
                  </a:schemeClr>
                </a:solidFill>
                <a:cs typeface="Arial" pitchFamily="34" charset="0"/>
              </a:rPr>
              <a:t>Name of University, City, State; </a:t>
            </a:r>
            <a:r>
              <a:rPr lang="en-US" sz="4500" baseline="30000" dirty="0" smtClean="0">
                <a:solidFill>
                  <a:schemeClr val="bg1">
                    <a:lumMod val="85000"/>
                  </a:schemeClr>
                </a:solidFill>
                <a:cs typeface="Arial" pitchFamily="34" charset="0"/>
              </a:rPr>
              <a:t>3</a:t>
            </a:r>
            <a:r>
              <a:rPr lang="en-US" sz="4500" dirty="0" smtClean="0">
                <a:solidFill>
                  <a:schemeClr val="bg1">
                    <a:lumMod val="85000"/>
                  </a:schemeClr>
                </a:solidFill>
                <a:cs typeface="Arial" pitchFamily="34" charset="0"/>
              </a:rPr>
              <a:t>Name of University, City, State; </a:t>
            </a:r>
            <a:r>
              <a:rPr lang="en-US" sz="4500" baseline="30000" dirty="0" smtClean="0">
                <a:solidFill>
                  <a:schemeClr val="bg1">
                    <a:lumMod val="85000"/>
                  </a:schemeClr>
                </a:solidFill>
                <a:cs typeface="Arial" pitchFamily="34" charset="0"/>
              </a:rPr>
              <a:t>4</a:t>
            </a:r>
            <a:r>
              <a:rPr lang="en-US" sz="4500" dirty="0" smtClean="0">
                <a:solidFill>
                  <a:schemeClr val="bg1">
                    <a:lumMod val="85000"/>
                  </a:schemeClr>
                </a:solidFill>
                <a:cs typeface="Arial" pitchFamily="34" charset="0"/>
              </a:rPr>
              <a:t>Name of University, City, State; </a:t>
            </a:r>
            <a:endParaRPr lang="en-US" sz="4500" dirty="0">
              <a:solidFill>
                <a:schemeClr val="bg1">
                  <a:lumMod val="85000"/>
                </a:schemeClr>
              </a:solidFill>
              <a:cs typeface="Arial" pitchFamily="34" charset="0"/>
            </a:endParaRPr>
          </a:p>
        </p:txBody>
      </p:sp>
    </p:spTree>
    <p:extLst>
      <p:ext uri="{BB962C8B-B14F-4D97-AF65-F5344CB8AC3E}">
        <p14:creationId xmlns:p14="http://schemas.microsoft.com/office/powerpoint/2010/main" xmlns="" val="377022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pPr/>
              <a:t>28-Nov-14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422138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2"/>
            <a:ext cx="35547303" cy="898779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01946" y="4221482"/>
            <a:ext cx="105925617" cy="898779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pPr/>
              <a:t>28-Nov-14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210223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B1B15-572C-4D0D-805F-6D7DD28B1F0E}" type="datetimeFigureOut">
              <a:rPr lang="en-US" smtClean="0"/>
              <a:pPr/>
              <a:t>28-Nov-14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114131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7"/>
          </a:xfrm>
        </p:spPr>
        <p:txBody>
          <a:bodyPr anchor="b"/>
          <a:lstStyle>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5"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B1B15-572C-4D0D-805F-6D7DD28B1F0E}" type="datetimeFigureOut">
              <a:rPr lang="en-US" smtClean="0"/>
              <a:pPr/>
              <a:t>28-Nov-14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247430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01943" y="24582122"/>
            <a:ext cx="70736457" cy="69517263"/>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369923" y="24582122"/>
            <a:ext cx="70736463" cy="69517263"/>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B1B15-572C-4D0D-805F-6D7DD28B1F0E}" type="datetimeFigureOut">
              <a:rPr lang="en-US" smtClean="0"/>
              <a:pPr/>
              <a:t>28-Nov-14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136786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3"/>
            <a:ext cx="19392903" cy="307085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3"/>
            <a:ext cx="19400520" cy="307085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B1B15-572C-4D0D-805F-6D7DD28B1F0E}" type="datetimeFigureOut">
              <a:rPr lang="en-US" smtClean="0"/>
              <a:pPr/>
              <a:t>28-Nov-14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413044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B1B15-572C-4D0D-805F-6D7DD28B1F0E}" type="datetimeFigureOut">
              <a:rPr lang="en-US" smtClean="0"/>
              <a:pPr/>
              <a:t>28-Nov-14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279961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B1B15-572C-4D0D-805F-6D7DD28B1F0E}" type="datetimeFigureOut">
              <a:rPr lang="en-US" smtClean="0"/>
              <a:pPr/>
              <a:t>28-Nov-14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178888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700" b="1"/>
            </a:lvl1pPr>
          </a:lstStyle>
          <a:p>
            <a:r>
              <a:rPr lang="en-US" smtClean="0"/>
              <a:t>Click to edit Master title style</a:t>
            </a:r>
            <a:endParaRPr lang="en-US"/>
          </a:p>
        </p:txBody>
      </p:sp>
      <p:sp>
        <p:nvSpPr>
          <p:cNvPr id="3" name="Content Placeholder 2"/>
          <p:cNvSpPr>
            <a:spLocks noGrp="1"/>
          </p:cNvSpPr>
          <p:nvPr>
            <p:ph idx="1"/>
          </p:nvPr>
        </p:nvSpPr>
        <p:spPr>
          <a:xfrm>
            <a:off x="17160240" y="1310641"/>
            <a:ext cx="24536400" cy="28094943"/>
          </a:xfrm>
        </p:spPr>
        <p:txBody>
          <a:bodyPr/>
          <a:lstStyle>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1"/>
            <a:ext cx="14439903" cy="22517103"/>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B1B15-572C-4D0D-805F-6D7DD28B1F0E}" type="datetimeFigureOut">
              <a:rPr lang="en-US" smtClean="0"/>
              <a:pPr/>
              <a:t>28-Nov-14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102461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7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5" indent="0">
              <a:buNone/>
              <a:defRPr sz="9700"/>
            </a:lvl9pPr>
          </a:lstStyle>
          <a:p>
            <a:endParaRPr lang="en-US"/>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B1B15-572C-4D0D-805F-6D7DD28B1F0E}" type="datetimeFigureOut">
              <a:rPr lang="en-US" smtClean="0"/>
              <a:pPr/>
              <a:t>28-Nov-14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39608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903" tIns="219451" rIns="438903" bIns="2194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903" tIns="219451" rIns="438903" bIns="2194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903" tIns="219451" rIns="438903" bIns="219451" rtlCol="0" anchor="ctr"/>
          <a:lstStyle>
            <a:lvl1pPr algn="l">
              <a:defRPr sz="5700">
                <a:solidFill>
                  <a:schemeClr val="tx1">
                    <a:tint val="75000"/>
                  </a:schemeClr>
                </a:solidFill>
              </a:defRPr>
            </a:lvl1pPr>
          </a:lstStyle>
          <a:p>
            <a:fld id="{2B2B1B15-572C-4D0D-805F-6D7DD28B1F0E}" type="datetimeFigureOut">
              <a:rPr lang="en-US" smtClean="0"/>
              <a:pPr/>
              <a:t>28-Nov-14</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903" tIns="219451" rIns="438903" bIns="21945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903" tIns="219451" rIns="438903" bIns="219451" rtlCol="0" anchor="ctr"/>
          <a:lstStyle>
            <a:lvl1pPr algn="r">
              <a:defRPr sz="5700">
                <a:solidFill>
                  <a:schemeClr val="tx1">
                    <a:tint val="75000"/>
                  </a:schemeClr>
                </a:solidFill>
              </a:defRPr>
            </a:lvl1pPr>
          </a:lstStyle>
          <a:p>
            <a:fld id="{7525B51C-4D5B-45F6-9506-A4E2255DB778}" type="slidenum">
              <a:rPr lang="en-US" smtClean="0"/>
              <a:pPr/>
              <a:t>‹#›</a:t>
            </a:fld>
            <a:endParaRPr lang="en-US"/>
          </a:p>
        </p:txBody>
      </p:sp>
    </p:spTree>
    <p:extLst>
      <p:ext uri="{BB962C8B-B14F-4D97-AF65-F5344CB8AC3E}">
        <p14:creationId xmlns:p14="http://schemas.microsoft.com/office/powerpoint/2010/main" xmlns="" val="30659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028" rtl="0" eaLnBrk="1" latinLnBrk="0" hangingPunct="1">
        <a:spcBef>
          <a:spcPct val="0"/>
        </a:spcBef>
        <a:buNone/>
        <a:defRPr sz="21100" kern="1200">
          <a:solidFill>
            <a:schemeClr val="tx1"/>
          </a:solidFill>
          <a:latin typeface="+mj-lt"/>
          <a:ea typeface="+mj-ea"/>
          <a:cs typeface="+mj-cs"/>
        </a:defRPr>
      </a:lvl1pPr>
    </p:titleStyle>
    <p:bodyStyle>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5"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n.kartheek@iitg.ernet.in" TargetMode="External"/><Relationship Id="rId7" Type="http://schemas.openxmlformats.org/officeDocument/2006/relationships/image" Target="../media/image4.png"/><Relationship Id="rId2" Type="http://schemas.openxmlformats.org/officeDocument/2006/relationships/hyperlink" Target="mailto:abhishek.sarkar@iitg.ernet.in"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0" y="0"/>
            <a:ext cx="43891200" cy="4160995"/>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a:p>
        </p:txBody>
      </p:sp>
      <p:sp>
        <p:nvSpPr>
          <p:cNvPr id="46" name="TextBox 45"/>
          <p:cNvSpPr txBox="1"/>
          <p:nvPr/>
        </p:nvSpPr>
        <p:spPr>
          <a:xfrm>
            <a:off x="711204" y="4546600"/>
            <a:ext cx="9652000" cy="2308324"/>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Abstract</a:t>
            </a:r>
          </a:p>
          <a:p>
            <a:endParaRPr lang="en-US" sz="4800" b="1" dirty="0" smtClean="0">
              <a:solidFill>
                <a:schemeClr val="accent5">
                  <a:lumMod val="75000"/>
                </a:schemeClr>
              </a:solidFill>
              <a:latin typeface="Arial Narrow" pitchFamily="34" charset="0"/>
              <a:cs typeface="Arial" pitchFamily="34" charset="0"/>
            </a:endParaRPr>
          </a:p>
          <a:p>
            <a:endParaRPr lang="en-US" sz="4800" b="1" dirty="0">
              <a:solidFill>
                <a:schemeClr val="accent5">
                  <a:lumMod val="75000"/>
                </a:schemeClr>
              </a:solidFill>
              <a:latin typeface="Arial Narrow" pitchFamily="34" charset="0"/>
              <a:cs typeface="Arial" pitchFamily="34" charset="0"/>
            </a:endParaRPr>
          </a:p>
        </p:txBody>
      </p:sp>
      <p:sp>
        <p:nvSpPr>
          <p:cNvPr id="47" name="TextBox 46"/>
          <p:cNvSpPr txBox="1"/>
          <p:nvPr/>
        </p:nvSpPr>
        <p:spPr>
          <a:xfrm>
            <a:off x="685800" y="5410200"/>
            <a:ext cx="9652001" cy="11172289"/>
          </a:xfrm>
          <a:prstGeom prst="rect">
            <a:avLst/>
          </a:prstGeom>
          <a:noFill/>
        </p:spPr>
        <p:txBody>
          <a:bodyPr wrap="square" rtlCol="0">
            <a:spAutoFit/>
          </a:bodyPr>
          <a:lstStyle/>
          <a:p>
            <a:pPr algn="just"/>
            <a:r>
              <a:rPr lang="en-IN" sz="3600" dirty="0" smtClean="0">
                <a:solidFill>
                  <a:schemeClr val="tx1">
                    <a:lumMod val="65000"/>
                    <a:lumOff val="35000"/>
                  </a:schemeClr>
                </a:solidFill>
                <a:cs typeface="Arial" pitchFamily="34" charset="0"/>
              </a:rPr>
              <a:t>Smart </a:t>
            </a:r>
            <a:r>
              <a:rPr lang="en-IN" sz="3600" dirty="0" smtClean="0">
                <a:solidFill>
                  <a:schemeClr val="tx1">
                    <a:lumMod val="65000"/>
                    <a:lumOff val="35000"/>
                  </a:schemeClr>
                </a:solidFill>
                <a:cs typeface="Arial" pitchFamily="34" charset="0"/>
              </a:rPr>
              <a:t>classroom is an application based on calm technology to </a:t>
            </a:r>
            <a:r>
              <a:rPr lang="en-IN" sz="3600" dirty="0" smtClean="0">
                <a:solidFill>
                  <a:schemeClr val="tx1">
                    <a:lumMod val="65000"/>
                    <a:lumOff val="35000"/>
                  </a:schemeClr>
                </a:solidFill>
                <a:cs typeface="Arial" pitchFamily="34" charset="0"/>
              </a:rPr>
              <a:t>demonstrate </a:t>
            </a:r>
            <a:r>
              <a:rPr lang="en-IN" sz="3600" dirty="0" smtClean="0">
                <a:solidFill>
                  <a:schemeClr val="tx1">
                    <a:lumMod val="65000"/>
                    <a:lumOff val="35000"/>
                  </a:schemeClr>
                </a:solidFill>
                <a:cs typeface="Arial" pitchFamily="34" charset="0"/>
              </a:rPr>
              <a:t>the use of ubiquitous computing in a classroom environment. We have</a:t>
            </a:r>
          </a:p>
          <a:p>
            <a:pPr algn="just"/>
            <a:r>
              <a:rPr lang="en-IN" sz="3600" dirty="0" smtClean="0">
                <a:solidFill>
                  <a:schemeClr val="tx1">
                    <a:lumMod val="65000"/>
                    <a:lumOff val="35000"/>
                  </a:schemeClr>
                </a:solidFill>
                <a:cs typeface="Arial" pitchFamily="34" charset="0"/>
              </a:rPr>
              <a:t>decided on implementing the following features</a:t>
            </a:r>
            <a:r>
              <a:rPr lang="en-IN" sz="3600" dirty="0" smtClean="0">
                <a:solidFill>
                  <a:schemeClr val="tx1">
                    <a:lumMod val="65000"/>
                    <a:lumOff val="35000"/>
                  </a:schemeClr>
                </a:solidFill>
                <a:cs typeface="Arial" pitchFamily="34" charset="0"/>
              </a:rPr>
              <a:t>:</a:t>
            </a:r>
            <a:endParaRPr lang="en-IN" sz="3600" dirty="0" smtClean="0">
              <a:solidFill>
                <a:schemeClr val="tx1">
                  <a:lumMod val="65000"/>
                  <a:lumOff val="35000"/>
                </a:schemeClr>
              </a:solidFill>
              <a:cs typeface="Arial" pitchFamily="34" charset="0"/>
            </a:endParaRPr>
          </a:p>
          <a:p>
            <a:pPr algn="just">
              <a:buFont typeface="Wingdings" pitchFamily="2" charset="2"/>
              <a:buChar char="§"/>
            </a:pPr>
            <a:r>
              <a:rPr lang="en-IN" sz="3600" dirty="0" smtClean="0">
                <a:solidFill>
                  <a:schemeClr val="tx1">
                    <a:lumMod val="65000"/>
                    <a:lumOff val="35000"/>
                  </a:schemeClr>
                </a:solidFill>
                <a:cs typeface="Arial" pitchFamily="34" charset="0"/>
              </a:rPr>
              <a:t>Smart </a:t>
            </a:r>
            <a:r>
              <a:rPr lang="en-IN" sz="3600" dirty="0" smtClean="0">
                <a:solidFill>
                  <a:schemeClr val="tx1">
                    <a:lumMod val="65000"/>
                    <a:lumOff val="35000"/>
                  </a:schemeClr>
                </a:solidFill>
                <a:cs typeface="Arial" pitchFamily="34" charset="0"/>
              </a:rPr>
              <a:t>doubt processing before it is presented to instructor.</a:t>
            </a:r>
          </a:p>
          <a:p>
            <a:pPr algn="just">
              <a:buFont typeface="Wingdings" pitchFamily="2" charset="2"/>
              <a:buChar char="§"/>
            </a:pPr>
            <a:r>
              <a:rPr lang="en-IN" sz="3600" dirty="0" smtClean="0">
                <a:solidFill>
                  <a:schemeClr val="tx1">
                    <a:lumMod val="65000"/>
                    <a:lumOff val="35000"/>
                  </a:schemeClr>
                </a:solidFill>
                <a:cs typeface="Arial" pitchFamily="34" charset="0"/>
              </a:rPr>
              <a:t>Showing </a:t>
            </a:r>
            <a:r>
              <a:rPr lang="en-IN" sz="3600" dirty="0" smtClean="0">
                <a:solidFill>
                  <a:schemeClr val="tx1">
                    <a:lumMod val="65000"/>
                    <a:lumOff val="35000"/>
                  </a:schemeClr>
                </a:solidFill>
                <a:cs typeface="Arial" pitchFamily="34" charset="0"/>
              </a:rPr>
              <a:t>relevant data in real time as slides are being taught.</a:t>
            </a:r>
          </a:p>
          <a:p>
            <a:pPr algn="just">
              <a:buFont typeface="Wingdings" pitchFamily="2" charset="2"/>
              <a:buChar char="§"/>
            </a:pPr>
            <a:r>
              <a:rPr lang="en-IN" sz="3600" dirty="0" smtClean="0">
                <a:solidFill>
                  <a:schemeClr val="tx1">
                    <a:lumMod val="65000"/>
                    <a:lumOff val="35000"/>
                  </a:schemeClr>
                </a:solidFill>
                <a:cs typeface="Arial" pitchFamily="34" charset="0"/>
              </a:rPr>
              <a:t>Cached </a:t>
            </a:r>
            <a:r>
              <a:rPr lang="en-IN" sz="3600" dirty="0" smtClean="0">
                <a:solidFill>
                  <a:schemeClr val="tx1">
                    <a:lumMod val="65000"/>
                    <a:lumOff val="35000"/>
                  </a:schemeClr>
                </a:solidFill>
                <a:cs typeface="Arial" pitchFamily="34" charset="0"/>
              </a:rPr>
              <a:t>set of related keywords for the students to explore</a:t>
            </a:r>
            <a:r>
              <a:rPr lang="en-IN" sz="3600" dirty="0" smtClean="0">
                <a:solidFill>
                  <a:schemeClr val="tx1">
                    <a:lumMod val="65000"/>
                    <a:lumOff val="35000"/>
                  </a:schemeClr>
                </a:solidFill>
                <a:cs typeface="Arial" pitchFamily="34" charset="0"/>
              </a:rPr>
              <a:t>.</a:t>
            </a:r>
          </a:p>
          <a:p>
            <a:pPr algn="just"/>
            <a:r>
              <a:rPr lang="en-US" sz="3600" dirty="0" smtClean="0">
                <a:solidFill>
                  <a:schemeClr val="tx1">
                    <a:lumMod val="65000"/>
                    <a:lumOff val="35000"/>
                  </a:schemeClr>
                </a:solidFill>
                <a:cs typeface="Arial" pitchFamily="34" charset="0"/>
              </a:rPr>
              <a:t>In this term we have implemented a classifier based on the artificial neural networks and used question headers along with votes from stackoverflow.com to test its performance. Also we have read through several papers on calm technology, ubiquitous computing and pervasive technology to understand them well. Because our final application will have users handling multiple devices at a time, we have gone through papers on how the eye follows through all these screens. </a:t>
            </a:r>
            <a:endParaRPr lang="en-IN" sz="3600" dirty="0" smtClean="0">
              <a:solidFill>
                <a:schemeClr val="tx1">
                  <a:lumMod val="65000"/>
                  <a:lumOff val="35000"/>
                </a:schemeClr>
              </a:solidFill>
              <a:cs typeface="Arial" pitchFamily="34" charset="0"/>
            </a:endParaRPr>
          </a:p>
        </p:txBody>
      </p:sp>
      <p:sp>
        <p:nvSpPr>
          <p:cNvPr id="48" name="TextBox 47"/>
          <p:cNvSpPr txBox="1"/>
          <p:nvPr/>
        </p:nvSpPr>
        <p:spPr>
          <a:xfrm>
            <a:off x="762000" y="16840201"/>
            <a:ext cx="9499600"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Introduction</a:t>
            </a:r>
            <a:endParaRPr lang="en-US" sz="4800" b="1" dirty="0">
              <a:solidFill>
                <a:schemeClr val="accent5">
                  <a:lumMod val="75000"/>
                </a:schemeClr>
              </a:solidFill>
              <a:latin typeface="Arial Narrow" pitchFamily="34" charset="0"/>
              <a:cs typeface="Arial" pitchFamily="34" charset="0"/>
            </a:endParaRPr>
          </a:p>
        </p:txBody>
      </p:sp>
      <p:sp>
        <p:nvSpPr>
          <p:cNvPr id="50" name="TextBox 49"/>
          <p:cNvSpPr txBox="1"/>
          <p:nvPr/>
        </p:nvSpPr>
        <p:spPr>
          <a:xfrm>
            <a:off x="685800" y="17754600"/>
            <a:ext cx="9652001" cy="5078313"/>
          </a:xfrm>
          <a:prstGeom prst="rect">
            <a:avLst/>
          </a:prstGeom>
          <a:noFill/>
        </p:spPr>
        <p:txBody>
          <a:bodyPr wrap="square" rtlCol="0">
            <a:spAutoFit/>
          </a:bodyPr>
          <a:lstStyle/>
          <a:p>
            <a:pPr algn="just"/>
            <a:r>
              <a:rPr lang="en-IN" sz="3600" dirty="0" smtClean="0">
                <a:solidFill>
                  <a:schemeClr val="tx1">
                    <a:lumMod val="65000"/>
                    <a:lumOff val="35000"/>
                  </a:schemeClr>
                </a:solidFill>
                <a:cs typeface="Arial" pitchFamily="34" charset="0"/>
              </a:rPr>
              <a:t>Smart classroom is an application that uses the easy access that </a:t>
            </a:r>
            <a:r>
              <a:rPr lang="en-IN" sz="3600" dirty="0" smtClean="0">
                <a:solidFill>
                  <a:schemeClr val="tx1">
                    <a:lumMod val="65000"/>
                    <a:lumOff val="35000"/>
                  </a:schemeClr>
                </a:solidFill>
                <a:cs typeface="Arial" pitchFamily="34" charset="0"/>
              </a:rPr>
              <a:t>students these </a:t>
            </a:r>
            <a:r>
              <a:rPr lang="en-IN" sz="3600" dirty="0" smtClean="0">
                <a:solidFill>
                  <a:schemeClr val="tx1">
                    <a:lumMod val="65000"/>
                    <a:lumOff val="35000"/>
                  </a:schemeClr>
                </a:solidFill>
                <a:cs typeface="Arial" pitchFamily="34" charset="0"/>
              </a:rPr>
              <a:t>days have to smart devices to bring a richer classroom experience. Utmost care has been taken to not hamper the natural classroom </a:t>
            </a:r>
            <a:r>
              <a:rPr lang="en-IN" sz="3600" dirty="0" smtClean="0">
                <a:solidFill>
                  <a:schemeClr val="tx1">
                    <a:lumMod val="65000"/>
                    <a:lumOff val="35000"/>
                  </a:schemeClr>
                </a:solidFill>
                <a:cs typeface="Arial" pitchFamily="34" charset="0"/>
              </a:rPr>
              <a:t>behaviour of </a:t>
            </a:r>
            <a:r>
              <a:rPr lang="en-IN" sz="3600" dirty="0" smtClean="0">
                <a:solidFill>
                  <a:schemeClr val="tx1">
                    <a:lumMod val="65000"/>
                    <a:lumOff val="35000"/>
                  </a:schemeClr>
                </a:solidFill>
                <a:cs typeface="Arial" pitchFamily="34" charset="0"/>
              </a:rPr>
              <a:t>the students or the instructor when using the application. We provide</a:t>
            </a:r>
          </a:p>
          <a:p>
            <a:pPr algn="just"/>
            <a:r>
              <a:rPr lang="en-IN" sz="3600" dirty="0" smtClean="0">
                <a:solidFill>
                  <a:schemeClr val="tx1">
                    <a:lumMod val="65000"/>
                    <a:lumOff val="35000"/>
                  </a:schemeClr>
                </a:solidFill>
                <a:cs typeface="Arial" pitchFamily="34" charset="0"/>
              </a:rPr>
              <a:t>simpler, smarter interaction mechanisms between the instructor and the students, along with smarter presentation of the age old course </a:t>
            </a:r>
            <a:r>
              <a:rPr lang="en-IN" sz="3600" dirty="0" smtClean="0">
                <a:solidFill>
                  <a:schemeClr val="tx1">
                    <a:lumMod val="65000"/>
                    <a:lumOff val="35000"/>
                  </a:schemeClr>
                </a:solidFill>
                <a:cs typeface="Arial" pitchFamily="34" charset="0"/>
              </a:rPr>
              <a:t>slides</a:t>
            </a:r>
            <a:endParaRPr lang="en-US" sz="3600" dirty="0">
              <a:solidFill>
                <a:schemeClr val="tx1">
                  <a:lumMod val="65000"/>
                  <a:lumOff val="35000"/>
                </a:schemeClr>
              </a:solidFill>
              <a:cs typeface="Arial" pitchFamily="34" charset="0"/>
            </a:endParaRPr>
          </a:p>
        </p:txBody>
      </p:sp>
      <p:sp>
        <p:nvSpPr>
          <p:cNvPr id="51" name="TextBox 50"/>
          <p:cNvSpPr txBox="1"/>
          <p:nvPr/>
        </p:nvSpPr>
        <p:spPr>
          <a:xfrm>
            <a:off x="11049000" y="4572000"/>
            <a:ext cx="9652000"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 Ubiquitous Computing</a:t>
            </a:r>
            <a:endParaRPr lang="en-US" sz="4800" b="1" dirty="0">
              <a:solidFill>
                <a:schemeClr val="accent5">
                  <a:lumMod val="75000"/>
                </a:schemeClr>
              </a:solidFill>
              <a:latin typeface="Arial Narrow" pitchFamily="34" charset="0"/>
              <a:cs typeface="Arial" pitchFamily="34" charset="0"/>
            </a:endParaRPr>
          </a:p>
        </p:txBody>
      </p:sp>
      <p:sp>
        <p:nvSpPr>
          <p:cNvPr id="55" name="TextBox 54"/>
          <p:cNvSpPr txBox="1"/>
          <p:nvPr/>
        </p:nvSpPr>
        <p:spPr>
          <a:xfrm>
            <a:off x="11125200" y="14020800"/>
            <a:ext cx="9652000"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 NN-Back propagation Classifier</a:t>
            </a:r>
            <a:endParaRPr lang="en-US" sz="4800" b="1" dirty="0">
              <a:solidFill>
                <a:schemeClr val="accent5">
                  <a:lumMod val="75000"/>
                </a:schemeClr>
              </a:solidFill>
              <a:latin typeface="Arial Narrow" pitchFamily="34" charset="0"/>
              <a:cs typeface="Arial" pitchFamily="34" charset="0"/>
            </a:endParaRPr>
          </a:p>
        </p:txBody>
      </p:sp>
      <p:sp>
        <p:nvSpPr>
          <p:cNvPr id="56" name="TextBox 55"/>
          <p:cNvSpPr txBox="1"/>
          <p:nvPr/>
        </p:nvSpPr>
        <p:spPr>
          <a:xfrm>
            <a:off x="11201400" y="15011400"/>
            <a:ext cx="9652001" cy="6740307"/>
          </a:xfrm>
          <a:prstGeom prst="rect">
            <a:avLst/>
          </a:prstGeom>
          <a:noFill/>
        </p:spPr>
        <p:txBody>
          <a:bodyPr wrap="square" rtlCol="0">
            <a:spAutoFit/>
          </a:bodyPr>
          <a:lstStyle/>
          <a:p>
            <a:pPr algn="just"/>
            <a:r>
              <a:rPr lang="en-US" sz="3600" dirty="0" smtClean="0">
                <a:solidFill>
                  <a:schemeClr val="tx1">
                    <a:lumMod val="65000"/>
                    <a:lumOff val="35000"/>
                  </a:schemeClr>
                </a:solidFill>
              </a:rPr>
              <a:t>We crawled through about 7500 questions from stackoverflow.com and collected their headers and votes. The topic chosen was “android”.  Now we preprocessed the data to identify all the unique words. During training we give to the first layer a key value pair as input. The key value being the unique word and the value being its frequency in the question. Our tree has two hidden layers with 4 nodes each and one output layer with a single node which classifies the question. We added a bias to classify cases where given question </a:t>
            </a:r>
            <a:r>
              <a:rPr lang="en-US" sz="3600" dirty="0" smtClean="0">
                <a:solidFill>
                  <a:schemeClr val="tx1">
                    <a:lumMod val="65000"/>
                    <a:lumOff val="35000"/>
                  </a:schemeClr>
                </a:solidFill>
              </a:rPr>
              <a:t>has no words in common with the training data. </a:t>
            </a:r>
            <a:endParaRPr lang="en-US" sz="3600" dirty="0">
              <a:solidFill>
                <a:schemeClr val="tx1">
                  <a:lumMod val="65000"/>
                  <a:lumOff val="35000"/>
                </a:schemeClr>
              </a:solidFill>
            </a:endParaRPr>
          </a:p>
        </p:txBody>
      </p:sp>
      <p:sp>
        <p:nvSpPr>
          <p:cNvPr id="57" name="TextBox 56"/>
          <p:cNvSpPr txBox="1"/>
          <p:nvPr/>
        </p:nvSpPr>
        <p:spPr>
          <a:xfrm>
            <a:off x="22098000" y="4546600"/>
            <a:ext cx="9652000"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Data </a:t>
            </a:r>
            <a:r>
              <a:rPr lang="en-US" sz="4800" b="1" dirty="0" smtClean="0">
                <a:solidFill>
                  <a:schemeClr val="accent5">
                    <a:lumMod val="75000"/>
                  </a:schemeClr>
                </a:solidFill>
                <a:latin typeface="Arial Narrow" pitchFamily="34" charset="0"/>
                <a:cs typeface="Arial" pitchFamily="34" charset="0"/>
              </a:rPr>
              <a:t>Analysis cont. </a:t>
            </a:r>
            <a:endParaRPr lang="en-US" sz="4800" b="1" dirty="0">
              <a:solidFill>
                <a:schemeClr val="accent5">
                  <a:lumMod val="75000"/>
                </a:schemeClr>
              </a:solidFill>
              <a:latin typeface="Arial Narrow" pitchFamily="34" charset="0"/>
              <a:cs typeface="Arial" pitchFamily="34" charset="0"/>
            </a:endParaRPr>
          </a:p>
        </p:txBody>
      </p:sp>
      <p:sp>
        <p:nvSpPr>
          <p:cNvPr id="72" name="Rectangle 71"/>
          <p:cNvSpPr/>
          <p:nvPr/>
        </p:nvSpPr>
        <p:spPr>
          <a:xfrm>
            <a:off x="0" y="32190267"/>
            <a:ext cx="43891200" cy="270933"/>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500"/>
          </a:p>
        </p:txBody>
      </p:sp>
      <p:sp>
        <p:nvSpPr>
          <p:cNvPr id="73" name="Text Placeholder 5"/>
          <p:cNvSpPr>
            <a:spLocks noGrp="1"/>
          </p:cNvSpPr>
          <p:nvPr>
            <p:ph type="body" sz="quarter" idx="10"/>
          </p:nvPr>
        </p:nvSpPr>
        <p:spPr>
          <a:xfrm>
            <a:off x="1808223" y="0"/>
            <a:ext cx="40274755" cy="2514600"/>
          </a:xfrm>
        </p:spPr>
        <p:txBody>
          <a:bodyPr>
            <a:normAutofit/>
          </a:bodyPr>
          <a:lstStyle/>
          <a:p>
            <a:r>
              <a:rPr lang="en-US" sz="8000" dirty="0" smtClean="0"/>
              <a:t>Smart </a:t>
            </a:r>
            <a:r>
              <a:rPr lang="en-US" sz="8000" dirty="0" smtClean="0"/>
              <a:t>Clas</a:t>
            </a:r>
            <a:r>
              <a:rPr lang="en-US" sz="8000" dirty="0" smtClean="0"/>
              <a:t>s Room</a:t>
            </a:r>
            <a:endParaRPr lang="en-US" sz="8000" dirty="0"/>
          </a:p>
        </p:txBody>
      </p:sp>
      <p:sp>
        <p:nvSpPr>
          <p:cNvPr id="74" name="Text Placeholder 10"/>
          <p:cNvSpPr>
            <a:spLocks noGrp="1"/>
          </p:cNvSpPr>
          <p:nvPr>
            <p:ph type="body" sz="quarter" idx="11"/>
          </p:nvPr>
        </p:nvSpPr>
        <p:spPr>
          <a:xfrm>
            <a:off x="8153400" y="1554005"/>
            <a:ext cx="26746200" cy="2606990"/>
          </a:xfrm>
        </p:spPr>
        <p:txBody>
          <a:bodyPr>
            <a:normAutofit lnSpcReduction="10000"/>
          </a:bodyPr>
          <a:lstStyle/>
          <a:p>
            <a:pPr algn="ctr"/>
            <a:r>
              <a:rPr lang="en-US" sz="4400" dirty="0" err="1" smtClean="0">
                <a:solidFill>
                  <a:schemeClr val="bg1">
                    <a:lumMod val="85000"/>
                  </a:schemeClr>
                </a:solidFill>
              </a:rPr>
              <a:t>Abhishek</a:t>
            </a:r>
            <a:r>
              <a:rPr lang="en-US" sz="4400" dirty="0" smtClean="0">
                <a:solidFill>
                  <a:schemeClr val="bg1">
                    <a:lumMod val="85000"/>
                  </a:schemeClr>
                </a:solidFill>
              </a:rPr>
              <a:t> </a:t>
            </a:r>
            <a:r>
              <a:rPr lang="en-US" sz="4400" dirty="0" err="1" smtClean="0">
                <a:solidFill>
                  <a:schemeClr val="bg1">
                    <a:lumMod val="85000"/>
                  </a:schemeClr>
                </a:solidFill>
              </a:rPr>
              <a:t>Sarkar</a:t>
            </a:r>
            <a:r>
              <a:rPr lang="en-US" sz="4400" dirty="0" smtClean="0">
                <a:solidFill>
                  <a:schemeClr val="bg1">
                    <a:lumMod val="85000"/>
                  </a:schemeClr>
                </a:solidFill>
              </a:rPr>
              <a:t> and </a:t>
            </a:r>
            <a:r>
              <a:rPr lang="en-US" sz="4400" dirty="0" err="1" smtClean="0">
                <a:solidFill>
                  <a:schemeClr val="bg1">
                    <a:lumMod val="85000"/>
                  </a:schemeClr>
                </a:solidFill>
              </a:rPr>
              <a:t>Kartheek</a:t>
            </a:r>
            <a:r>
              <a:rPr lang="en-US" sz="4400" dirty="0" smtClean="0">
                <a:solidFill>
                  <a:schemeClr val="bg1">
                    <a:lumMod val="85000"/>
                  </a:schemeClr>
                </a:solidFill>
              </a:rPr>
              <a:t> </a:t>
            </a:r>
            <a:r>
              <a:rPr lang="en-US" sz="4400" dirty="0" err="1" smtClean="0">
                <a:solidFill>
                  <a:schemeClr val="bg1">
                    <a:lumMod val="85000"/>
                  </a:schemeClr>
                </a:solidFill>
              </a:rPr>
              <a:t>Nagelli</a:t>
            </a:r>
            <a:r>
              <a:rPr lang="en-US" sz="4400" dirty="0" smtClean="0">
                <a:solidFill>
                  <a:schemeClr val="bg1">
                    <a:lumMod val="85000"/>
                  </a:schemeClr>
                </a:solidFill>
              </a:rPr>
              <a:t> (Working </a:t>
            </a:r>
            <a:r>
              <a:rPr lang="en-US" sz="4400" dirty="0" smtClean="0">
                <a:solidFill>
                  <a:schemeClr val="bg1">
                    <a:lumMod val="85000"/>
                  </a:schemeClr>
                </a:solidFill>
              </a:rPr>
              <a:t>under Dr. </a:t>
            </a:r>
            <a:r>
              <a:rPr lang="en-US" sz="4400" dirty="0" err="1" smtClean="0">
                <a:solidFill>
                  <a:schemeClr val="bg1">
                    <a:lumMod val="85000"/>
                  </a:schemeClr>
                </a:solidFill>
              </a:rPr>
              <a:t>Samit</a:t>
            </a:r>
            <a:r>
              <a:rPr lang="en-US" sz="4400" dirty="0" smtClean="0">
                <a:solidFill>
                  <a:schemeClr val="bg1">
                    <a:lumMod val="85000"/>
                  </a:schemeClr>
                </a:solidFill>
              </a:rPr>
              <a:t> Bhattacharya</a:t>
            </a:r>
            <a:r>
              <a:rPr lang="en-US" sz="4400" dirty="0" smtClean="0">
                <a:solidFill>
                  <a:schemeClr val="bg1">
                    <a:lumMod val="85000"/>
                  </a:schemeClr>
                </a:solidFill>
              </a:rPr>
              <a:t>)</a:t>
            </a:r>
            <a:endParaRPr lang="en-US" sz="4400" dirty="0" smtClean="0">
              <a:solidFill>
                <a:schemeClr val="bg1">
                  <a:lumMod val="85000"/>
                </a:schemeClr>
              </a:solidFill>
            </a:endParaRPr>
          </a:p>
          <a:p>
            <a:pPr algn="ctr"/>
            <a:r>
              <a:rPr lang="en-US" sz="4400" dirty="0" smtClean="0">
                <a:solidFill>
                  <a:schemeClr val="bg1">
                    <a:lumMod val="85000"/>
                  </a:schemeClr>
                </a:solidFill>
                <a:hlinkClick r:id="rId2"/>
              </a:rPr>
              <a:t>abhishek.sarkar</a:t>
            </a:r>
            <a:r>
              <a:rPr lang="en-US" sz="4400" dirty="0" smtClean="0">
                <a:solidFill>
                  <a:schemeClr val="bg1">
                    <a:lumMod val="85000"/>
                  </a:schemeClr>
                </a:solidFill>
                <a:hlinkClick r:id="rId2"/>
              </a:rPr>
              <a:t>@iitg.ernet.in</a:t>
            </a:r>
            <a:r>
              <a:rPr lang="en-US" sz="4400" dirty="0" smtClean="0">
                <a:solidFill>
                  <a:schemeClr val="bg1">
                    <a:lumMod val="85000"/>
                  </a:schemeClr>
                </a:solidFill>
              </a:rPr>
              <a:t>, </a:t>
            </a:r>
            <a:r>
              <a:rPr lang="en-US" sz="4400" dirty="0" smtClean="0">
                <a:solidFill>
                  <a:schemeClr val="bg1">
                    <a:lumMod val="85000"/>
                  </a:schemeClr>
                </a:solidFill>
                <a:hlinkClick r:id="rId3"/>
              </a:rPr>
              <a:t>n.kartheek@iitg.ernet.in</a:t>
            </a:r>
            <a:r>
              <a:rPr lang="en-US" sz="4400" dirty="0" smtClean="0">
                <a:solidFill>
                  <a:schemeClr val="bg1">
                    <a:lumMod val="85000"/>
                  </a:schemeClr>
                </a:solidFill>
              </a:rPr>
              <a:t> </a:t>
            </a:r>
            <a:endParaRPr lang="en-US" sz="4400" dirty="0" smtClean="0">
              <a:solidFill>
                <a:schemeClr val="bg1">
                  <a:lumMod val="85000"/>
                </a:schemeClr>
              </a:solidFill>
            </a:endParaRPr>
          </a:p>
          <a:p>
            <a:pPr algn="ctr"/>
            <a:r>
              <a:rPr lang="en-US" sz="4400" dirty="0" smtClean="0">
                <a:solidFill>
                  <a:schemeClr val="bg1">
                    <a:lumMod val="85000"/>
                  </a:schemeClr>
                </a:solidFill>
              </a:rPr>
              <a:t>Department of CSE, Indian Institute of Technology Guwahati, Assam.</a:t>
            </a:r>
            <a:endParaRPr lang="en-US" sz="4400" dirty="0">
              <a:solidFill>
                <a:schemeClr val="bg1">
                  <a:lumMod val="85000"/>
                </a:schemeClr>
              </a:solidFill>
            </a:endParaRPr>
          </a:p>
        </p:txBody>
      </p:sp>
      <p:sp>
        <p:nvSpPr>
          <p:cNvPr id="29" name="TextBox 28"/>
          <p:cNvSpPr txBox="1"/>
          <p:nvPr/>
        </p:nvSpPr>
        <p:spPr>
          <a:xfrm>
            <a:off x="609600" y="23164800"/>
            <a:ext cx="9652000"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 Calm Technology</a:t>
            </a:r>
            <a:endParaRPr lang="en-US" sz="4800" b="1" dirty="0">
              <a:solidFill>
                <a:schemeClr val="accent5">
                  <a:lumMod val="75000"/>
                </a:schemeClr>
              </a:solidFill>
              <a:latin typeface="Arial Narrow" pitchFamily="34" charset="0"/>
              <a:cs typeface="Arial" pitchFamily="34" charset="0"/>
            </a:endParaRPr>
          </a:p>
        </p:txBody>
      </p:sp>
      <p:sp>
        <p:nvSpPr>
          <p:cNvPr id="30" name="TextBox 29"/>
          <p:cNvSpPr txBox="1"/>
          <p:nvPr/>
        </p:nvSpPr>
        <p:spPr>
          <a:xfrm>
            <a:off x="685800" y="24079200"/>
            <a:ext cx="9652001" cy="7848302"/>
          </a:xfrm>
          <a:prstGeom prst="rect">
            <a:avLst/>
          </a:prstGeom>
          <a:noFill/>
        </p:spPr>
        <p:txBody>
          <a:bodyPr wrap="square" rtlCol="0">
            <a:spAutoFit/>
          </a:bodyPr>
          <a:lstStyle/>
          <a:p>
            <a:pPr algn="just"/>
            <a:r>
              <a:rPr lang="en-IN" sz="3600" dirty="0" smtClean="0">
                <a:solidFill>
                  <a:schemeClr val="tx1">
                    <a:lumMod val="65000"/>
                    <a:lumOff val="35000"/>
                  </a:schemeClr>
                </a:solidFill>
              </a:rPr>
              <a:t>Calm technology is a type of information technology where the </a:t>
            </a:r>
            <a:r>
              <a:rPr lang="en-IN" sz="3600" dirty="0" smtClean="0">
                <a:solidFill>
                  <a:schemeClr val="tx1">
                    <a:lumMod val="65000"/>
                    <a:lumOff val="35000"/>
                  </a:schemeClr>
                </a:solidFill>
              </a:rPr>
              <a:t>interaction between </a:t>
            </a:r>
            <a:r>
              <a:rPr lang="en-IN" sz="3600" dirty="0" smtClean="0">
                <a:solidFill>
                  <a:schemeClr val="tx1">
                    <a:lumMod val="65000"/>
                    <a:lumOff val="35000"/>
                  </a:schemeClr>
                </a:solidFill>
              </a:rPr>
              <a:t>the technology and its user is designed to occur in the users periphery rather than constantly at the centre of attention. Information </a:t>
            </a:r>
            <a:r>
              <a:rPr lang="en-IN" sz="3600" dirty="0" smtClean="0">
                <a:solidFill>
                  <a:schemeClr val="tx1">
                    <a:lumMod val="65000"/>
                    <a:lumOff val="35000"/>
                  </a:schemeClr>
                </a:solidFill>
              </a:rPr>
              <a:t>from the </a:t>
            </a:r>
            <a:r>
              <a:rPr lang="en-IN" sz="3600" dirty="0" smtClean="0">
                <a:solidFill>
                  <a:schemeClr val="tx1">
                    <a:lumMod val="65000"/>
                    <a:lumOff val="35000"/>
                  </a:schemeClr>
                </a:solidFill>
              </a:rPr>
              <a:t>technology shifts to the users attention when needed but otherwise </a:t>
            </a:r>
            <a:r>
              <a:rPr lang="en-IN" sz="3600" dirty="0" smtClean="0">
                <a:solidFill>
                  <a:schemeClr val="tx1">
                    <a:lumMod val="65000"/>
                    <a:lumOff val="35000"/>
                  </a:schemeClr>
                </a:solidFill>
              </a:rPr>
              <a:t>stays calmly </a:t>
            </a:r>
            <a:r>
              <a:rPr lang="en-IN" sz="3600" dirty="0" smtClean="0">
                <a:solidFill>
                  <a:schemeClr val="tx1">
                    <a:lumMod val="65000"/>
                    <a:lumOff val="35000"/>
                  </a:schemeClr>
                </a:solidFill>
              </a:rPr>
              <a:t>in the users periphery</a:t>
            </a:r>
            <a:r>
              <a:rPr lang="en-IN" sz="3600" dirty="0" smtClean="0">
                <a:solidFill>
                  <a:schemeClr val="tx1">
                    <a:lumMod val="65000"/>
                    <a:lumOff val="35000"/>
                  </a:schemeClr>
                </a:solidFill>
              </a:rPr>
              <a:t>.</a:t>
            </a:r>
          </a:p>
          <a:p>
            <a:pPr algn="just"/>
            <a:r>
              <a:rPr lang="en-IN" sz="3600" dirty="0" smtClean="0">
                <a:solidFill>
                  <a:schemeClr val="tx1">
                    <a:lumMod val="65000"/>
                    <a:lumOff val="35000"/>
                  </a:schemeClr>
                </a:solidFill>
              </a:rPr>
              <a:t>The users attention to the technology must reside mainly in the periphery. This means that either the technology can easily shift between </a:t>
            </a:r>
            <a:r>
              <a:rPr lang="en-IN" sz="3600" dirty="0" smtClean="0">
                <a:solidFill>
                  <a:schemeClr val="tx1">
                    <a:lumMod val="65000"/>
                    <a:lumOff val="35000"/>
                  </a:schemeClr>
                </a:solidFill>
              </a:rPr>
              <a:t>the centre </a:t>
            </a:r>
            <a:r>
              <a:rPr lang="en-IN" sz="3600" dirty="0" smtClean="0">
                <a:solidFill>
                  <a:schemeClr val="tx1">
                    <a:lumMod val="65000"/>
                    <a:lumOff val="35000"/>
                  </a:schemeClr>
                </a:solidFill>
              </a:rPr>
              <a:t>of attention and the periphery or that much of the </a:t>
            </a:r>
            <a:r>
              <a:rPr lang="en-IN" sz="3600" dirty="0" smtClean="0">
                <a:solidFill>
                  <a:schemeClr val="tx1">
                    <a:lumMod val="65000"/>
                    <a:lumOff val="35000"/>
                  </a:schemeClr>
                </a:solidFill>
              </a:rPr>
              <a:t>information conveyed </a:t>
            </a:r>
            <a:r>
              <a:rPr lang="en-IN" sz="3600" dirty="0" smtClean="0">
                <a:solidFill>
                  <a:schemeClr val="tx1">
                    <a:lumMod val="65000"/>
                    <a:lumOff val="35000"/>
                  </a:schemeClr>
                </a:solidFill>
              </a:rPr>
              <a:t>by the technology is present in the periphery rather than </a:t>
            </a:r>
            <a:r>
              <a:rPr lang="en-IN" sz="3600" dirty="0" smtClean="0">
                <a:solidFill>
                  <a:schemeClr val="tx1">
                    <a:lumMod val="65000"/>
                    <a:lumOff val="35000"/>
                  </a:schemeClr>
                </a:solidFill>
              </a:rPr>
              <a:t>the centre.</a:t>
            </a:r>
          </a:p>
        </p:txBody>
      </p:sp>
      <p:sp>
        <p:nvSpPr>
          <p:cNvPr id="31" name="TextBox 30"/>
          <p:cNvSpPr txBox="1"/>
          <p:nvPr/>
        </p:nvSpPr>
        <p:spPr>
          <a:xfrm>
            <a:off x="11125200" y="5410200"/>
            <a:ext cx="9652001" cy="8707100"/>
          </a:xfrm>
          <a:prstGeom prst="rect">
            <a:avLst/>
          </a:prstGeom>
          <a:noFill/>
        </p:spPr>
        <p:txBody>
          <a:bodyPr wrap="square" rtlCol="0">
            <a:spAutoFit/>
          </a:bodyPr>
          <a:lstStyle/>
          <a:p>
            <a:pPr algn="just"/>
            <a:r>
              <a:rPr lang="en-IN" sz="3600" dirty="0" smtClean="0">
                <a:solidFill>
                  <a:schemeClr val="tx1">
                    <a:lumMod val="65000"/>
                    <a:lumOff val="35000"/>
                  </a:schemeClr>
                </a:solidFill>
                <a:cs typeface="Arial" pitchFamily="34" charset="0"/>
              </a:rPr>
              <a:t>Ubiquitous computing is a concept where computing is made to appear everywhere and anywhere. In contrast to desktop computing, ubiquitous computing can occur using any device, in any location, and in any format. </a:t>
            </a:r>
            <a:r>
              <a:rPr lang="en-IN" sz="3600" dirty="0" smtClean="0">
                <a:solidFill>
                  <a:schemeClr val="tx1">
                    <a:lumMod val="65000"/>
                    <a:lumOff val="35000"/>
                  </a:schemeClr>
                </a:solidFill>
                <a:cs typeface="Arial" pitchFamily="34" charset="0"/>
              </a:rPr>
              <a:t>A user </a:t>
            </a:r>
            <a:r>
              <a:rPr lang="en-IN" sz="3600" dirty="0" smtClean="0">
                <a:solidFill>
                  <a:schemeClr val="tx1">
                    <a:lumMod val="65000"/>
                    <a:lumOff val="35000"/>
                  </a:schemeClr>
                </a:solidFill>
                <a:cs typeface="Arial" pitchFamily="34" charset="0"/>
              </a:rPr>
              <a:t>interacts with the computer, which can exist in many </a:t>
            </a:r>
            <a:r>
              <a:rPr lang="en-IN" sz="3600" dirty="0" smtClean="0">
                <a:solidFill>
                  <a:schemeClr val="tx1">
                    <a:lumMod val="65000"/>
                    <a:lumOff val="35000"/>
                  </a:schemeClr>
                </a:solidFill>
                <a:cs typeface="Arial" pitchFamily="34" charset="0"/>
              </a:rPr>
              <a:t>different forms, including </a:t>
            </a:r>
            <a:r>
              <a:rPr lang="en-IN" sz="3600" dirty="0" smtClean="0">
                <a:solidFill>
                  <a:schemeClr val="tx1">
                    <a:lumMod val="65000"/>
                    <a:lumOff val="35000"/>
                  </a:schemeClr>
                </a:solidFill>
                <a:cs typeface="Arial" pitchFamily="34" charset="0"/>
              </a:rPr>
              <a:t>laptop computers, tablets and terminals in everyday objects </a:t>
            </a:r>
            <a:r>
              <a:rPr lang="en-IN" sz="3600" dirty="0" smtClean="0">
                <a:solidFill>
                  <a:schemeClr val="tx1">
                    <a:lumMod val="65000"/>
                    <a:lumOff val="35000"/>
                  </a:schemeClr>
                </a:solidFill>
                <a:cs typeface="Arial" pitchFamily="34" charset="0"/>
              </a:rPr>
              <a:t>such as </a:t>
            </a:r>
            <a:r>
              <a:rPr lang="en-IN" sz="3600" dirty="0" smtClean="0">
                <a:solidFill>
                  <a:schemeClr val="tx1">
                    <a:lumMod val="65000"/>
                    <a:lumOff val="35000"/>
                  </a:schemeClr>
                </a:solidFill>
                <a:cs typeface="Arial" pitchFamily="34" charset="0"/>
              </a:rPr>
              <a:t>fridge or a pair of glasses. The underlying technologies to support ubiquitous computing include internet, advanced middleware, operating </a:t>
            </a:r>
            <a:r>
              <a:rPr lang="en-IN" sz="3600" dirty="0" smtClean="0">
                <a:solidFill>
                  <a:schemeClr val="tx1">
                    <a:lumMod val="65000"/>
                    <a:lumOff val="35000"/>
                  </a:schemeClr>
                </a:solidFill>
                <a:cs typeface="Arial" pitchFamily="34" charset="0"/>
              </a:rPr>
              <a:t>system, mobile </a:t>
            </a:r>
            <a:r>
              <a:rPr lang="en-IN" sz="3600" dirty="0" smtClean="0">
                <a:solidFill>
                  <a:schemeClr val="tx1">
                    <a:lumMod val="65000"/>
                    <a:lumOff val="35000"/>
                  </a:schemeClr>
                </a:solidFill>
                <a:cs typeface="Arial" pitchFamily="34" charset="0"/>
              </a:rPr>
              <a:t>code, sensors, microprocessors, new I/O and user interfaces, </a:t>
            </a:r>
            <a:r>
              <a:rPr lang="en-IN" sz="3600" dirty="0" smtClean="0">
                <a:solidFill>
                  <a:schemeClr val="tx1">
                    <a:lumMod val="65000"/>
                    <a:lumOff val="35000"/>
                  </a:schemeClr>
                </a:solidFill>
                <a:cs typeface="Arial" pitchFamily="34" charset="0"/>
              </a:rPr>
              <a:t>network, mobile </a:t>
            </a:r>
            <a:r>
              <a:rPr lang="en-IN" sz="3600" dirty="0" smtClean="0">
                <a:solidFill>
                  <a:schemeClr val="tx1">
                    <a:lumMod val="65000"/>
                    <a:lumOff val="35000"/>
                  </a:schemeClr>
                </a:solidFill>
                <a:cs typeface="Arial" pitchFamily="34" charset="0"/>
              </a:rPr>
              <a:t>protocols, location and positioning and new materials.</a:t>
            </a:r>
            <a:endParaRPr lang="en-US" sz="3600" dirty="0" smtClean="0">
              <a:solidFill>
                <a:schemeClr val="tx1">
                  <a:lumMod val="65000"/>
                  <a:lumOff val="35000"/>
                </a:schemeClr>
              </a:solidFill>
              <a:cs typeface="Arial" pitchFamily="34" charset="0"/>
            </a:endParaRPr>
          </a:p>
        </p:txBody>
      </p:sp>
      <p:sp>
        <p:nvSpPr>
          <p:cNvPr id="43" name="TextBox 42"/>
          <p:cNvSpPr txBox="1"/>
          <p:nvPr/>
        </p:nvSpPr>
        <p:spPr>
          <a:xfrm>
            <a:off x="22148800" y="5334000"/>
            <a:ext cx="9652001" cy="2308324"/>
          </a:xfrm>
          <a:prstGeom prst="rect">
            <a:avLst/>
          </a:prstGeom>
          <a:noFill/>
        </p:spPr>
        <p:txBody>
          <a:bodyPr wrap="square" rtlCol="0">
            <a:spAutoFit/>
          </a:bodyPr>
          <a:lstStyle/>
          <a:p>
            <a:pPr algn="just"/>
            <a:r>
              <a:rPr lang="en-US" sz="3600" dirty="0" smtClean="0">
                <a:solidFill>
                  <a:schemeClr val="tx1">
                    <a:lumMod val="65000"/>
                    <a:lumOff val="35000"/>
                  </a:schemeClr>
                </a:solidFill>
              </a:rPr>
              <a:t>t</a:t>
            </a:r>
            <a:r>
              <a:rPr lang="en-US" sz="3600" dirty="0" smtClean="0">
                <a:solidFill>
                  <a:schemeClr val="tx1">
                    <a:lumMod val="65000"/>
                    <a:lumOff val="35000"/>
                  </a:schemeClr>
                </a:solidFill>
              </a:rPr>
              <a:t>heir </a:t>
            </a:r>
            <a:r>
              <a:rPr lang="en-US" sz="3600" dirty="0" smtClean="0">
                <a:solidFill>
                  <a:schemeClr val="tx1">
                    <a:lumMod val="65000"/>
                    <a:lumOff val="35000"/>
                  </a:schemeClr>
                </a:solidFill>
              </a:rPr>
              <a:t>higher votes. The second kind got weights from medium to highest, while the third kind were the ones with the highest relative classification figures. </a:t>
            </a:r>
            <a:endParaRPr lang="en-US" sz="3600" dirty="0">
              <a:solidFill>
                <a:schemeClr val="tx1">
                  <a:lumMod val="65000"/>
                  <a:lumOff val="35000"/>
                </a:schemeClr>
              </a:solidFill>
            </a:endParaRPr>
          </a:p>
        </p:txBody>
      </p:sp>
      <p:sp>
        <p:nvSpPr>
          <p:cNvPr id="61" name="TextBox 60"/>
          <p:cNvSpPr txBox="1"/>
          <p:nvPr/>
        </p:nvSpPr>
        <p:spPr>
          <a:xfrm>
            <a:off x="22174200" y="16002000"/>
            <a:ext cx="9652000"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Visual attention</a:t>
            </a:r>
            <a:endParaRPr lang="en-US" sz="4800" b="1" dirty="0">
              <a:solidFill>
                <a:schemeClr val="accent5">
                  <a:lumMod val="75000"/>
                </a:schemeClr>
              </a:solidFill>
              <a:latin typeface="Arial Narrow" pitchFamily="34" charset="0"/>
              <a:cs typeface="Arial" pitchFamily="34" charset="0"/>
            </a:endParaRPr>
          </a:p>
        </p:txBody>
      </p:sp>
      <p:sp>
        <p:nvSpPr>
          <p:cNvPr id="62" name="TextBox 61"/>
          <p:cNvSpPr txBox="1"/>
          <p:nvPr/>
        </p:nvSpPr>
        <p:spPr>
          <a:xfrm>
            <a:off x="22122063" y="17145000"/>
            <a:ext cx="9652001" cy="13942278"/>
          </a:xfrm>
          <a:prstGeom prst="rect">
            <a:avLst/>
          </a:prstGeom>
          <a:noFill/>
        </p:spPr>
        <p:txBody>
          <a:bodyPr wrap="square" rtlCol="0">
            <a:spAutoFit/>
          </a:bodyPr>
          <a:lstStyle/>
          <a:p>
            <a:pPr algn="just"/>
            <a:r>
              <a:rPr lang="en-US" sz="3600" dirty="0" smtClean="0">
                <a:solidFill>
                  <a:schemeClr val="tx1">
                    <a:lumMod val="65000"/>
                    <a:lumOff val="35000"/>
                  </a:schemeClr>
                </a:solidFill>
              </a:rPr>
              <a:t>As per [1] for multiple screens the visual attention is based on 6 factors :</a:t>
            </a:r>
          </a:p>
          <a:p>
            <a:pPr algn="just"/>
            <a:r>
              <a:rPr lang="en-US" sz="3600" dirty="0" smtClean="0">
                <a:solidFill>
                  <a:schemeClr val="tx1">
                    <a:lumMod val="65000"/>
                    <a:lumOff val="35000"/>
                  </a:schemeClr>
                </a:solidFill>
              </a:rPr>
              <a:t>1)Discovery time (DT):It is defined as time required by the viewer to make a pass over all the screens so that each screen has been fixated visually at least  once.</a:t>
            </a:r>
          </a:p>
          <a:p>
            <a:pPr algn="just"/>
            <a:r>
              <a:rPr lang="en-US" sz="3600" dirty="0" smtClean="0">
                <a:solidFill>
                  <a:schemeClr val="tx1">
                    <a:lumMod val="65000"/>
                    <a:lumOff val="35000"/>
                  </a:schemeClr>
                </a:solidFill>
              </a:rPr>
              <a:t>2)Discovery sequence(DS):It is defined as sequence of screens that was traversed by the viewer’s eye gaze during the discovery time.</a:t>
            </a:r>
          </a:p>
          <a:p>
            <a:pPr algn="just"/>
            <a:r>
              <a:rPr lang="en-US" sz="3600" dirty="0" smtClean="0">
                <a:solidFill>
                  <a:schemeClr val="tx1">
                    <a:lumMod val="65000"/>
                    <a:lumOff val="35000"/>
                  </a:schemeClr>
                </a:solidFill>
              </a:rPr>
              <a:t>3)Screen watching time(SWT): It is the percentage of attention devoted by viewers to each screen during the monitoring time interval.</a:t>
            </a:r>
          </a:p>
          <a:p>
            <a:pPr algn="just"/>
            <a:r>
              <a:rPr lang="en-US" sz="3600" dirty="0" smtClean="0">
                <a:solidFill>
                  <a:schemeClr val="tx1">
                    <a:lumMod val="65000"/>
                    <a:lumOff val="35000"/>
                  </a:schemeClr>
                </a:solidFill>
              </a:rPr>
              <a:t>4)Transition count(TC):It is  defined as number of eye gaze transitions between consecutively fixated screen that occurred during the monitoring time interval.</a:t>
            </a:r>
          </a:p>
          <a:p>
            <a:pPr algn="just"/>
            <a:r>
              <a:rPr lang="en-US" sz="3600" dirty="0" smtClean="0">
                <a:solidFill>
                  <a:schemeClr val="tx1">
                    <a:lumMod val="65000"/>
                    <a:lumOff val="35000"/>
                  </a:schemeClr>
                </a:solidFill>
              </a:rPr>
              <a:t>5)Eye gaze travel distance(EGTD): It represents the total distance travelled  by the viewer’s eye gaze during the monitoring time interval expressed in units reported by the eye tacking equipment.</a:t>
            </a:r>
          </a:p>
          <a:p>
            <a:pPr algn="just"/>
            <a:r>
              <a:rPr lang="en-US" sz="3600" dirty="0" smtClean="0">
                <a:solidFill>
                  <a:schemeClr val="tx1">
                    <a:lumMod val="65000"/>
                    <a:lumOff val="35000"/>
                  </a:schemeClr>
                </a:solidFill>
              </a:rPr>
              <a:t>6)Switch time(ST):It is defined as percentage of time during which eye gaze travels between screens.</a:t>
            </a:r>
          </a:p>
          <a:p>
            <a:pPr algn="just"/>
            <a:r>
              <a:rPr lang="en-US" sz="3600" dirty="0" smtClean="0">
                <a:solidFill>
                  <a:schemeClr val="tx1">
                    <a:lumMod val="65000"/>
                    <a:lumOff val="35000"/>
                  </a:schemeClr>
                </a:solidFill>
              </a:rPr>
              <a:t>In [1] they have  quantified these 6 factors and shown the way to calculate these terms.</a:t>
            </a:r>
          </a:p>
        </p:txBody>
      </p:sp>
      <p:sp>
        <p:nvSpPr>
          <p:cNvPr id="80" name="TextBox 79"/>
          <p:cNvSpPr txBox="1"/>
          <p:nvPr/>
        </p:nvSpPr>
        <p:spPr>
          <a:xfrm>
            <a:off x="33070800" y="5486400"/>
            <a:ext cx="9906001" cy="8956298"/>
          </a:xfrm>
          <a:prstGeom prst="rect">
            <a:avLst/>
          </a:prstGeom>
          <a:noFill/>
        </p:spPr>
        <p:txBody>
          <a:bodyPr wrap="square" rtlCol="0">
            <a:spAutoFit/>
          </a:bodyPr>
          <a:lstStyle/>
          <a:p>
            <a:pPr algn="just"/>
            <a:r>
              <a:rPr lang="en-US" sz="3600" dirty="0" smtClean="0">
                <a:solidFill>
                  <a:schemeClr val="tx1">
                    <a:lumMod val="65000"/>
                    <a:lumOff val="35000"/>
                  </a:schemeClr>
                </a:solidFill>
              </a:rPr>
              <a:t>With the above tools ready we will focus on the implementation aspects of the final application.</a:t>
            </a:r>
          </a:p>
          <a:p>
            <a:pPr algn="just"/>
            <a:r>
              <a:rPr lang="en-US" sz="3600" dirty="0" smtClean="0">
                <a:solidFill>
                  <a:schemeClr val="tx1">
                    <a:lumMod val="65000"/>
                    <a:lumOff val="35000"/>
                  </a:schemeClr>
                </a:solidFill>
              </a:rPr>
              <a:t>We will have a central server controlling all other devices connected to that network. Below is a rough idea of app design for two screens.</a:t>
            </a:r>
          </a:p>
          <a:p>
            <a:pPr algn="just"/>
            <a:r>
              <a:rPr lang="en-US" sz="3600" b="1" dirty="0" smtClean="0">
                <a:solidFill>
                  <a:schemeClr val="tx1">
                    <a:lumMod val="65000"/>
                    <a:lumOff val="35000"/>
                  </a:schemeClr>
                </a:solidFill>
              </a:rPr>
              <a:t>Doubt Asking</a:t>
            </a:r>
          </a:p>
          <a:p>
            <a:pPr algn="just"/>
            <a:r>
              <a:rPr lang="en-US" sz="3600" dirty="0" smtClean="0">
                <a:solidFill>
                  <a:schemeClr val="tx1">
                    <a:lumMod val="65000"/>
                    <a:lumOff val="35000"/>
                  </a:schemeClr>
                </a:solidFill>
              </a:rPr>
              <a:t>Students alert the professor using some audio notification. </a:t>
            </a:r>
            <a:r>
              <a:rPr lang="en-US" sz="3600" dirty="0" smtClean="0">
                <a:solidFill>
                  <a:schemeClr val="tx1">
                    <a:lumMod val="65000"/>
                    <a:lumOff val="35000"/>
                  </a:schemeClr>
                </a:solidFill>
              </a:rPr>
              <a:t> </a:t>
            </a:r>
            <a:r>
              <a:rPr lang="en-US" sz="3600" dirty="0" smtClean="0">
                <a:solidFill>
                  <a:schemeClr val="tx1">
                    <a:lumMod val="65000"/>
                    <a:lumOff val="35000"/>
                  </a:schemeClr>
                </a:solidFill>
              </a:rPr>
              <a:t>We plan to enable audio commands for the students to send and start typing the doubts.</a:t>
            </a:r>
          </a:p>
          <a:p>
            <a:pPr algn="just"/>
            <a:r>
              <a:rPr lang="en-US" sz="3600" b="1" dirty="0" smtClean="0">
                <a:solidFill>
                  <a:schemeClr val="tx1">
                    <a:lumMod val="65000"/>
                    <a:lumOff val="35000"/>
                  </a:schemeClr>
                </a:solidFill>
              </a:rPr>
              <a:t>Slide/Keyword Processing</a:t>
            </a:r>
            <a:endParaRPr lang="en-US" sz="3600" dirty="0" smtClean="0">
              <a:solidFill>
                <a:schemeClr val="tx1">
                  <a:lumMod val="65000"/>
                  <a:lumOff val="35000"/>
                </a:schemeClr>
              </a:solidFill>
            </a:endParaRPr>
          </a:p>
          <a:p>
            <a:pPr algn="just"/>
            <a:r>
              <a:rPr lang="en-US" sz="3600" dirty="0" smtClean="0">
                <a:solidFill>
                  <a:schemeClr val="tx1">
                    <a:lumMod val="65000"/>
                    <a:lumOff val="35000"/>
                  </a:schemeClr>
                </a:solidFill>
              </a:rPr>
              <a:t>All slides will be processed as soon as they are uploaded on the central server. All the links and technical keywords related to the topic will be parsed and kept ready for the student to view directly when that slide is being taught.</a:t>
            </a:r>
          </a:p>
          <a:p>
            <a:pPr algn="just"/>
            <a:endParaRPr lang="en-US" sz="3600" dirty="0" smtClean="0">
              <a:solidFill>
                <a:schemeClr val="tx1">
                  <a:lumMod val="65000"/>
                  <a:lumOff val="35000"/>
                </a:schemeClr>
              </a:solidFill>
            </a:endParaRPr>
          </a:p>
        </p:txBody>
      </p:sp>
      <p:sp>
        <p:nvSpPr>
          <p:cNvPr id="82" name="TextBox 81"/>
          <p:cNvSpPr txBox="1"/>
          <p:nvPr/>
        </p:nvSpPr>
        <p:spPr>
          <a:xfrm>
            <a:off x="11353800" y="26289000"/>
            <a:ext cx="9652001" cy="5632311"/>
          </a:xfrm>
          <a:prstGeom prst="rect">
            <a:avLst/>
          </a:prstGeom>
          <a:noFill/>
        </p:spPr>
        <p:txBody>
          <a:bodyPr wrap="square" rtlCol="0">
            <a:spAutoFit/>
          </a:bodyPr>
          <a:lstStyle/>
          <a:p>
            <a:pPr algn="just"/>
            <a:r>
              <a:rPr lang="en-US" sz="3600" dirty="0" smtClean="0">
                <a:solidFill>
                  <a:schemeClr val="tx1">
                    <a:lumMod val="65000"/>
                    <a:lumOff val="35000"/>
                  </a:schemeClr>
                </a:solidFill>
              </a:rPr>
              <a:t>The nature of the data we collected was particular. The questions with highest votes had concise headers with  more technical terms. And headers fo</a:t>
            </a:r>
            <a:r>
              <a:rPr lang="en-US" sz="3600" dirty="0" smtClean="0">
                <a:solidFill>
                  <a:schemeClr val="tx1">
                    <a:lumMod val="65000"/>
                    <a:lumOff val="35000"/>
                  </a:schemeClr>
                </a:solidFill>
              </a:rPr>
              <a:t>r lower voted ones were more descriptive. On analyzing the data we found that three categories, one with better votes yet very less recurring words with the rest of the dataset, ones with lower votes and recurring words like “the”, “</a:t>
            </a:r>
            <a:r>
              <a:rPr lang="en-US" sz="3600" dirty="0" smtClean="0">
                <a:solidFill>
                  <a:schemeClr val="tx1">
                    <a:lumMod val="65000"/>
                    <a:lumOff val="35000"/>
                  </a:schemeClr>
                </a:solidFill>
              </a:rPr>
              <a:t>for</a:t>
            </a:r>
            <a:r>
              <a:rPr lang="en-US" sz="3600" dirty="0" smtClean="0">
                <a:solidFill>
                  <a:schemeClr val="tx1">
                    <a:lumMod val="65000"/>
                    <a:lumOff val="35000"/>
                  </a:schemeClr>
                </a:solidFill>
              </a:rPr>
              <a:t>”, “android” etc.,  and finally those with higher votes and also recurring words. The first kind got placed </a:t>
            </a:r>
            <a:r>
              <a:rPr lang="en-US" sz="3600" dirty="0" err="1" smtClean="0">
                <a:solidFill>
                  <a:schemeClr val="tx1">
                    <a:lumMod val="65000"/>
                    <a:lumOff val="35000"/>
                  </a:schemeClr>
                </a:solidFill>
              </a:rPr>
              <a:t>inspite</a:t>
            </a:r>
            <a:r>
              <a:rPr lang="en-US" sz="3600" dirty="0" smtClean="0">
                <a:solidFill>
                  <a:schemeClr val="tx1">
                    <a:lumMod val="65000"/>
                    <a:lumOff val="35000"/>
                  </a:schemeClr>
                </a:solidFill>
              </a:rPr>
              <a:t> of </a:t>
            </a:r>
            <a:r>
              <a:rPr lang="en-US" sz="3600" dirty="0" smtClean="0">
                <a:solidFill>
                  <a:schemeClr val="tx1">
                    <a:lumMod val="65000"/>
                    <a:lumOff val="35000"/>
                  </a:schemeClr>
                </a:solidFill>
              </a:rPr>
              <a:t> </a:t>
            </a:r>
            <a:endParaRPr lang="en-US" sz="3600" dirty="0">
              <a:solidFill>
                <a:schemeClr val="tx1">
                  <a:lumMod val="65000"/>
                  <a:lumOff val="35000"/>
                </a:schemeClr>
              </a:solidFill>
            </a:endParaRPr>
          </a:p>
        </p:txBody>
      </p:sp>
      <p:sp>
        <p:nvSpPr>
          <p:cNvPr id="83" name="TextBox 82"/>
          <p:cNvSpPr txBox="1"/>
          <p:nvPr/>
        </p:nvSpPr>
        <p:spPr>
          <a:xfrm>
            <a:off x="33223200" y="4495800"/>
            <a:ext cx="8774545"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Future Work</a:t>
            </a:r>
            <a:endParaRPr lang="en-US" sz="4800" b="1" dirty="0">
              <a:solidFill>
                <a:schemeClr val="accent5">
                  <a:lumMod val="75000"/>
                </a:schemeClr>
              </a:solidFill>
              <a:latin typeface="Arial Narrow" pitchFamily="34" charset="0"/>
              <a:cs typeface="Arial" pitchFamily="34" charset="0"/>
            </a:endParaRPr>
          </a:p>
        </p:txBody>
      </p:sp>
      <p:sp>
        <p:nvSpPr>
          <p:cNvPr id="84" name="TextBox 83"/>
          <p:cNvSpPr txBox="1"/>
          <p:nvPr/>
        </p:nvSpPr>
        <p:spPr>
          <a:xfrm>
            <a:off x="32842200" y="22326600"/>
            <a:ext cx="9652000"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Conclusion</a:t>
            </a:r>
            <a:endParaRPr lang="en-US" sz="4800" b="1" dirty="0">
              <a:solidFill>
                <a:schemeClr val="accent5">
                  <a:lumMod val="75000"/>
                </a:schemeClr>
              </a:solidFill>
              <a:latin typeface="Arial Narrow" pitchFamily="34" charset="0"/>
              <a:cs typeface="Arial" pitchFamily="34" charset="0"/>
            </a:endParaRPr>
          </a:p>
        </p:txBody>
      </p:sp>
      <p:sp>
        <p:nvSpPr>
          <p:cNvPr id="86" name="TextBox 85"/>
          <p:cNvSpPr txBox="1"/>
          <p:nvPr/>
        </p:nvSpPr>
        <p:spPr>
          <a:xfrm>
            <a:off x="32918400" y="28041600"/>
            <a:ext cx="9652000" cy="830997"/>
          </a:xfrm>
          <a:prstGeom prst="rect">
            <a:avLst/>
          </a:prstGeom>
          <a:noFill/>
        </p:spPr>
        <p:txBody>
          <a:bodyPr wrap="square" rtlCol="0">
            <a:spAutoFit/>
          </a:bodyPr>
          <a:lstStyle/>
          <a:p>
            <a:r>
              <a:rPr lang="en-US" sz="4800" b="1" dirty="0" smtClean="0">
                <a:solidFill>
                  <a:schemeClr val="accent5">
                    <a:lumMod val="75000"/>
                  </a:schemeClr>
                </a:solidFill>
                <a:latin typeface="Arial Narrow" pitchFamily="34" charset="0"/>
                <a:cs typeface="Arial" pitchFamily="34" charset="0"/>
              </a:rPr>
              <a:t>References</a:t>
            </a:r>
            <a:endParaRPr lang="en-US" sz="4800" b="1" dirty="0">
              <a:solidFill>
                <a:schemeClr val="accent5">
                  <a:lumMod val="75000"/>
                </a:schemeClr>
              </a:solidFill>
              <a:latin typeface="Arial Narrow" pitchFamily="34" charset="0"/>
              <a:cs typeface="Arial"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862000" y="76200"/>
            <a:ext cx="3937875" cy="3973272"/>
          </a:xfrm>
          <a:prstGeom prst="rect">
            <a:avLst/>
          </a:prstGeom>
        </p:spPr>
      </p:pic>
      <p:pic>
        <p:nvPicPr>
          <p:cNvPr id="88" name="Picture 8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319925" y="0"/>
            <a:ext cx="3937875" cy="3973272"/>
          </a:xfrm>
          <a:prstGeom prst="rect">
            <a:avLst/>
          </a:prstGeom>
        </p:spPr>
      </p:pic>
      <p:pic>
        <p:nvPicPr>
          <p:cNvPr id="2" name="Picture 2" descr="C:\Users\HP\Desktop\_bm24.png"/>
          <p:cNvPicPr>
            <a:picLocks noChangeAspect="1" noChangeArrowheads="1"/>
          </p:cNvPicPr>
          <p:nvPr/>
        </p:nvPicPr>
        <p:blipFill>
          <a:blip r:embed="rId5" cstate="print"/>
          <a:srcRect/>
          <a:stretch>
            <a:fillRect/>
          </a:stretch>
        </p:blipFill>
        <p:spPr bwMode="auto">
          <a:xfrm>
            <a:off x="11201400" y="21793200"/>
            <a:ext cx="4048125" cy="3429000"/>
          </a:xfrm>
          <a:prstGeom prst="rect">
            <a:avLst/>
          </a:prstGeom>
          <a:noFill/>
        </p:spPr>
      </p:pic>
      <p:sp>
        <p:nvSpPr>
          <p:cNvPr id="64" name="TextBox 63"/>
          <p:cNvSpPr txBox="1"/>
          <p:nvPr/>
        </p:nvSpPr>
        <p:spPr>
          <a:xfrm>
            <a:off x="14935200" y="22860000"/>
            <a:ext cx="5698804" cy="584775"/>
          </a:xfrm>
          <a:prstGeom prst="rect">
            <a:avLst/>
          </a:prstGeom>
          <a:noFill/>
        </p:spPr>
        <p:txBody>
          <a:bodyPr wrap="none" rtlCol="0">
            <a:spAutoFit/>
          </a:bodyPr>
          <a:lstStyle/>
          <a:p>
            <a:r>
              <a:rPr lang="en-IN" sz="3200" dirty="0" smtClean="0">
                <a:solidFill>
                  <a:schemeClr val="tx1">
                    <a:lumMod val="65000"/>
                    <a:lumOff val="35000"/>
                  </a:schemeClr>
                </a:solidFill>
              </a:rPr>
              <a:t>A typical ANN is shown alongside</a:t>
            </a:r>
            <a:endParaRPr lang="en-IN" sz="3200" dirty="0">
              <a:solidFill>
                <a:schemeClr val="tx1">
                  <a:lumMod val="65000"/>
                  <a:lumOff val="35000"/>
                </a:schemeClr>
              </a:solidFill>
            </a:endParaRPr>
          </a:p>
        </p:txBody>
      </p:sp>
      <p:sp>
        <p:nvSpPr>
          <p:cNvPr id="65" name="TextBox 64"/>
          <p:cNvSpPr txBox="1"/>
          <p:nvPr/>
        </p:nvSpPr>
        <p:spPr>
          <a:xfrm>
            <a:off x="11506200" y="25298400"/>
            <a:ext cx="3610668" cy="830997"/>
          </a:xfrm>
          <a:prstGeom prst="rect">
            <a:avLst/>
          </a:prstGeom>
          <a:noFill/>
        </p:spPr>
        <p:txBody>
          <a:bodyPr wrap="none" rtlCol="0">
            <a:spAutoFit/>
          </a:bodyPr>
          <a:lstStyle/>
          <a:p>
            <a:r>
              <a:rPr lang="en-IN" sz="4800" b="1" dirty="0" smtClean="0">
                <a:solidFill>
                  <a:schemeClr val="accent5">
                    <a:lumMod val="75000"/>
                  </a:schemeClr>
                </a:solidFill>
                <a:latin typeface="Arial Narrow" pitchFamily="34" charset="0"/>
              </a:rPr>
              <a:t>Data Analysis</a:t>
            </a:r>
            <a:endParaRPr lang="en-IN" sz="4800" b="1" dirty="0">
              <a:solidFill>
                <a:schemeClr val="accent5">
                  <a:lumMod val="75000"/>
                </a:schemeClr>
              </a:solidFill>
              <a:latin typeface="Arial Narrow" pitchFamily="34" charset="0"/>
            </a:endParaRPr>
          </a:p>
        </p:txBody>
      </p:sp>
      <p:pic>
        <p:nvPicPr>
          <p:cNvPr id="3" name="Picture 3" descr="C:\Users\HP\Pictures\linePlot.PNG"/>
          <p:cNvPicPr>
            <a:picLocks noChangeAspect="1" noChangeArrowheads="1"/>
          </p:cNvPicPr>
          <p:nvPr/>
        </p:nvPicPr>
        <p:blipFill>
          <a:blip r:embed="rId6" cstate="print"/>
          <a:srcRect/>
          <a:stretch>
            <a:fillRect/>
          </a:stretch>
        </p:blipFill>
        <p:spPr bwMode="auto">
          <a:xfrm>
            <a:off x="22479000" y="7772400"/>
            <a:ext cx="7097712" cy="3124200"/>
          </a:xfrm>
          <a:prstGeom prst="rect">
            <a:avLst/>
          </a:prstGeom>
          <a:noFill/>
        </p:spPr>
      </p:pic>
      <p:pic>
        <p:nvPicPr>
          <p:cNvPr id="1029" name="Picture 5" descr="C:\Users\HP\Pictures\scatter.PNG"/>
          <p:cNvPicPr>
            <a:picLocks noChangeAspect="1" noChangeArrowheads="1"/>
          </p:cNvPicPr>
          <p:nvPr/>
        </p:nvPicPr>
        <p:blipFill>
          <a:blip r:embed="rId7" cstate="print"/>
          <a:srcRect/>
          <a:stretch>
            <a:fillRect/>
          </a:stretch>
        </p:blipFill>
        <p:spPr bwMode="auto">
          <a:xfrm>
            <a:off x="22479000" y="11582400"/>
            <a:ext cx="7164388" cy="2981325"/>
          </a:xfrm>
          <a:prstGeom prst="rect">
            <a:avLst/>
          </a:prstGeom>
          <a:noFill/>
        </p:spPr>
      </p:pic>
      <p:sp>
        <p:nvSpPr>
          <p:cNvPr id="66" name="TextBox 65"/>
          <p:cNvSpPr txBox="1"/>
          <p:nvPr/>
        </p:nvSpPr>
        <p:spPr>
          <a:xfrm>
            <a:off x="22402800" y="14859000"/>
            <a:ext cx="5675400" cy="584775"/>
          </a:xfrm>
          <a:prstGeom prst="rect">
            <a:avLst/>
          </a:prstGeom>
          <a:noFill/>
        </p:spPr>
        <p:txBody>
          <a:bodyPr wrap="none" rtlCol="0">
            <a:spAutoFit/>
          </a:bodyPr>
          <a:lstStyle/>
          <a:p>
            <a:r>
              <a:rPr lang="en-IN" sz="3200" dirty="0" smtClean="0">
                <a:solidFill>
                  <a:schemeClr val="accent5"/>
                </a:solidFill>
              </a:rPr>
              <a:t>Line and Scatter Plot for our data</a:t>
            </a:r>
            <a:endParaRPr lang="en-IN" sz="3200" dirty="0">
              <a:solidFill>
                <a:schemeClr val="accent5"/>
              </a:solidFill>
            </a:endParaRPr>
          </a:p>
        </p:txBody>
      </p:sp>
      <p:pic>
        <p:nvPicPr>
          <p:cNvPr id="1030" name="Picture 6" descr="C:\Users\HP\Pictures\SlideScreen.PNG"/>
          <p:cNvPicPr>
            <a:picLocks noChangeAspect="1" noChangeArrowheads="1"/>
          </p:cNvPicPr>
          <p:nvPr/>
        </p:nvPicPr>
        <p:blipFill>
          <a:blip r:embed="rId8" cstate="print"/>
          <a:srcRect/>
          <a:stretch>
            <a:fillRect/>
          </a:stretch>
        </p:blipFill>
        <p:spPr bwMode="auto">
          <a:xfrm>
            <a:off x="33223200" y="14173200"/>
            <a:ext cx="6945312" cy="3762375"/>
          </a:xfrm>
          <a:prstGeom prst="rect">
            <a:avLst/>
          </a:prstGeom>
          <a:noFill/>
        </p:spPr>
      </p:pic>
      <p:pic>
        <p:nvPicPr>
          <p:cNvPr id="1031" name="Picture 7" descr="C:\Users\HP\Pictures\ActionScreen.PNG"/>
          <p:cNvPicPr>
            <a:picLocks noChangeAspect="1" noChangeArrowheads="1"/>
          </p:cNvPicPr>
          <p:nvPr/>
        </p:nvPicPr>
        <p:blipFill>
          <a:blip r:embed="rId9" cstate="print"/>
          <a:srcRect/>
          <a:stretch>
            <a:fillRect/>
          </a:stretch>
        </p:blipFill>
        <p:spPr bwMode="auto">
          <a:xfrm>
            <a:off x="33147000" y="17983200"/>
            <a:ext cx="7126288" cy="4019550"/>
          </a:xfrm>
          <a:prstGeom prst="rect">
            <a:avLst/>
          </a:prstGeom>
          <a:noFill/>
        </p:spPr>
      </p:pic>
      <p:sp>
        <p:nvSpPr>
          <p:cNvPr id="67" name="TextBox 66"/>
          <p:cNvSpPr txBox="1"/>
          <p:nvPr/>
        </p:nvSpPr>
        <p:spPr>
          <a:xfrm>
            <a:off x="32994601" y="23469600"/>
            <a:ext cx="10210800" cy="4524315"/>
          </a:xfrm>
          <a:prstGeom prst="rect">
            <a:avLst/>
          </a:prstGeom>
          <a:noFill/>
        </p:spPr>
        <p:txBody>
          <a:bodyPr wrap="square" rtlCol="0">
            <a:spAutoFit/>
          </a:bodyPr>
          <a:lstStyle/>
          <a:p>
            <a:r>
              <a:rPr lang="en-IN" sz="3600" dirty="0" smtClean="0">
                <a:solidFill>
                  <a:schemeClr val="tx1">
                    <a:lumMod val="65000"/>
                    <a:lumOff val="35000"/>
                  </a:schemeClr>
                </a:solidFill>
              </a:rPr>
              <a:t>So in this term we have familiarized ourselves with the topics calm technology and ubiquitous computing. We have also researched how the human eye works in the presence of multiple screens . We came up with a classification scheme for questions and their relevance to a given topic and also implemented it. And finally we have done a theoretical design of our final application.</a:t>
            </a:r>
            <a:endParaRPr lang="en-IN" sz="3600" dirty="0">
              <a:solidFill>
                <a:schemeClr val="tx1">
                  <a:lumMod val="65000"/>
                  <a:lumOff val="35000"/>
                </a:schemeClr>
              </a:solidFill>
            </a:endParaRPr>
          </a:p>
        </p:txBody>
      </p:sp>
      <p:sp>
        <p:nvSpPr>
          <p:cNvPr id="69" name="TextBox 68"/>
          <p:cNvSpPr txBox="1"/>
          <p:nvPr/>
        </p:nvSpPr>
        <p:spPr>
          <a:xfrm>
            <a:off x="33070800" y="28879800"/>
            <a:ext cx="10591800" cy="2862322"/>
          </a:xfrm>
          <a:prstGeom prst="rect">
            <a:avLst/>
          </a:prstGeom>
          <a:noFill/>
        </p:spPr>
        <p:txBody>
          <a:bodyPr wrap="square" rtlCol="0">
            <a:spAutoFit/>
          </a:bodyPr>
          <a:lstStyle/>
          <a:p>
            <a:r>
              <a:rPr lang="en-IN" sz="2000" dirty="0" smtClean="0"/>
              <a:t>[1] Visual Attention Measures for Multi-Screen TV </a:t>
            </a:r>
            <a:r>
              <a:rPr lang="en-IN" sz="2000" i="1" dirty="0" smtClean="0"/>
              <a:t>by </a:t>
            </a:r>
            <a:r>
              <a:rPr lang="en-IN" sz="2000" dirty="0" err="1" smtClean="0"/>
              <a:t>Radu</a:t>
            </a:r>
            <a:r>
              <a:rPr lang="en-IN" sz="2000" dirty="0" smtClean="0"/>
              <a:t>-Daniel </a:t>
            </a:r>
            <a:r>
              <a:rPr lang="en-IN" sz="2000" dirty="0" err="1" smtClean="0"/>
              <a:t>Vatavu</a:t>
            </a:r>
            <a:r>
              <a:rPr lang="en-IN" sz="2000" dirty="0" smtClean="0"/>
              <a:t> </a:t>
            </a:r>
            <a:r>
              <a:rPr lang="en-IN" sz="2000" i="1" dirty="0" smtClean="0"/>
              <a:t>&amp;</a:t>
            </a:r>
            <a:r>
              <a:rPr lang="en-IN" sz="2000" dirty="0" smtClean="0"/>
              <a:t> </a:t>
            </a:r>
            <a:r>
              <a:rPr lang="en-IN" sz="2000" dirty="0" err="1" smtClean="0"/>
              <a:t>Matei</a:t>
            </a:r>
            <a:r>
              <a:rPr lang="en-IN" sz="2000" dirty="0" smtClean="0"/>
              <a:t> </a:t>
            </a:r>
            <a:r>
              <a:rPr lang="en-IN" sz="2000" dirty="0" err="1" smtClean="0"/>
              <a:t>Mancas</a:t>
            </a:r>
            <a:r>
              <a:rPr lang="en-IN" sz="2000" dirty="0" smtClean="0"/>
              <a:t>, 2014</a:t>
            </a:r>
          </a:p>
          <a:p>
            <a:r>
              <a:rPr lang="en-IN" sz="2000" dirty="0" smtClean="0"/>
              <a:t>[2]</a:t>
            </a:r>
            <a:r>
              <a:rPr lang="en-IN" sz="2000" dirty="0" smtClean="0"/>
              <a:t> Visual attention within and around the field of focal attention: A </a:t>
            </a:r>
            <a:r>
              <a:rPr lang="en-IN" sz="2000" b="1" dirty="0" smtClean="0"/>
              <a:t>zoom lens </a:t>
            </a:r>
            <a:r>
              <a:rPr lang="en-IN" sz="2000" dirty="0" smtClean="0"/>
              <a:t>model </a:t>
            </a:r>
            <a:r>
              <a:rPr lang="en-IN" sz="2000" i="1" dirty="0" smtClean="0"/>
              <a:t>by</a:t>
            </a:r>
            <a:r>
              <a:rPr lang="en-IN" sz="2000" dirty="0" smtClean="0"/>
              <a:t> CW </a:t>
            </a:r>
            <a:r>
              <a:rPr lang="en-IN" sz="2000" dirty="0" err="1" smtClean="0"/>
              <a:t>Eriksen</a:t>
            </a:r>
            <a:r>
              <a:rPr lang="en-IN" sz="2000" dirty="0" smtClean="0"/>
              <a:t> </a:t>
            </a:r>
            <a:r>
              <a:rPr lang="en-IN" sz="2000" i="1" dirty="0" smtClean="0"/>
              <a:t>&amp;</a:t>
            </a:r>
            <a:r>
              <a:rPr lang="en-IN" sz="2000" dirty="0" smtClean="0"/>
              <a:t> JDS James, 1986, Springer.</a:t>
            </a:r>
          </a:p>
          <a:p>
            <a:r>
              <a:rPr lang="en-IN" sz="2000" dirty="0" smtClean="0"/>
              <a:t>[3] Roberto Martinez-Maldonado, </a:t>
            </a:r>
            <a:r>
              <a:rPr lang="en-IN" sz="2000" dirty="0" err="1" smtClean="0"/>
              <a:t>Yannis</a:t>
            </a:r>
            <a:r>
              <a:rPr lang="en-IN" sz="2000" dirty="0" smtClean="0"/>
              <a:t> </a:t>
            </a:r>
            <a:r>
              <a:rPr lang="en-IN" sz="2000" dirty="0" err="1" smtClean="0"/>
              <a:t>Dimitriadis</a:t>
            </a:r>
            <a:r>
              <a:rPr lang="en-IN" sz="2000" dirty="0" smtClean="0"/>
              <a:t>, Andrew </a:t>
            </a:r>
            <a:r>
              <a:rPr lang="en-IN" sz="2000" dirty="0" err="1" smtClean="0"/>
              <a:t>Clayphan,Juan</a:t>
            </a:r>
            <a:r>
              <a:rPr lang="en-IN" sz="2000" dirty="0" smtClean="0"/>
              <a:t> </a:t>
            </a:r>
            <a:r>
              <a:rPr lang="en-IN" sz="2000" dirty="0" smtClean="0"/>
              <a:t>A. </a:t>
            </a:r>
            <a:r>
              <a:rPr lang="en-IN" sz="2000" dirty="0" smtClean="0"/>
              <a:t>Munoz Cristobal</a:t>
            </a:r>
            <a:r>
              <a:rPr lang="en-IN" sz="2000" dirty="0" smtClean="0"/>
              <a:t>, Luis P. </a:t>
            </a:r>
            <a:r>
              <a:rPr lang="en-IN" sz="2000" dirty="0" err="1" smtClean="0"/>
              <a:t>Prieto</a:t>
            </a:r>
            <a:r>
              <a:rPr lang="en-IN" sz="2000" dirty="0" smtClean="0"/>
              <a:t>, </a:t>
            </a:r>
            <a:r>
              <a:rPr lang="en-IN" sz="2000" dirty="0" smtClean="0"/>
              <a:t>Maria Jesus Rodriguez-</a:t>
            </a:r>
            <a:r>
              <a:rPr lang="en-IN" sz="2000" dirty="0" err="1" smtClean="0"/>
              <a:t>Triana</a:t>
            </a:r>
            <a:r>
              <a:rPr lang="en-IN" sz="2000" dirty="0" smtClean="0"/>
              <a:t>, and </a:t>
            </a:r>
            <a:r>
              <a:rPr lang="en-IN" sz="2000" dirty="0" smtClean="0"/>
              <a:t>Judy Kay. Integrating orchestration of ubiquitous and </a:t>
            </a:r>
            <a:r>
              <a:rPr lang="en-IN" sz="2000" dirty="0" smtClean="0"/>
              <a:t>pervasive learning environments., 25th </a:t>
            </a:r>
            <a:r>
              <a:rPr lang="en-IN" sz="2000" dirty="0" smtClean="0"/>
              <a:t>Australian </a:t>
            </a:r>
            <a:r>
              <a:rPr lang="en-IN" sz="2000" dirty="0" smtClean="0"/>
              <a:t>Computer Human </a:t>
            </a:r>
            <a:r>
              <a:rPr lang="en-IN" sz="2000" dirty="0" smtClean="0"/>
              <a:t>Interaction </a:t>
            </a:r>
            <a:r>
              <a:rPr lang="en-IN" sz="2000" dirty="0" smtClean="0"/>
              <a:t>Conference: Augmentation</a:t>
            </a:r>
            <a:r>
              <a:rPr lang="en-IN" sz="2000" dirty="0" smtClean="0"/>
              <a:t>, Application, </a:t>
            </a:r>
            <a:r>
              <a:rPr lang="en-IN" sz="2000" dirty="0" smtClean="0"/>
              <a:t>Innovation,2013</a:t>
            </a:r>
          </a:p>
          <a:p>
            <a:r>
              <a:rPr lang="en-IN" sz="2000" dirty="0" smtClean="0"/>
              <a:t>[4] NLP Programming Tutorial, </a:t>
            </a:r>
            <a:r>
              <a:rPr lang="en-IN" sz="2000" i="1" dirty="0" smtClean="0"/>
              <a:t>by </a:t>
            </a:r>
            <a:r>
              <a:rPr lang="en-IN" sz="2000" dirty="0" smtClean="0"/>
              <a:t>Graham </a:t>
            </a:r>
            <a:r>
              <a:rPr lang="en-IN" sz="2000" dirty="0" err="1" smtClean="0"/>
              <a:t>Neubig</a:t>
            </a:r>
            <a:r>
              <a:rPr lang="en-IN" sz="2000" dirty="0" smtClean="0"/>
              <a:t>, NAIST.</a:t>
            </a:r>
          </a:p>
          <a:p>
            <a:r>
              <a:rPr lang="en-IN" sz="2000" dirty="0" smtClean="0"/>
              <a:t>[5] Introduction to Data Mining, </a:t>
            </a:r>
            <a:r>
              <a:rPr lang="en-IN" sz="2000" i="1" dirty="0" smtClean="0"/>
              <a:t>by </a:t>
            </a:r>
            <a:r>
              <a:rPr lang="en-IN" sz="2000" dirty="0" smtClean="0"/>
              <a:t>Pang-</a:t>
            </a:r>
            <a:r>
              <a:rPr lang="en-IN" sz="2000" dirty="0" err="1" smtClean="0"/>
              <a:t>Ning</a:t>
            </a:r>
            <a:r>
              <a:rPr lang="en-IN" sz="2000" dirty="0" smtClean="0"/>
              <a:t> Tan, </a:t>
            </a:r>
            <a:r>
              <a:rPr lang="en-IN" sz="2000" dirty="0" err="1" smtClean="0"/>
              <a:t>Vipin</a:t>
            </a:r>
            <a:r>
              <a:rPr lang="en-IN" sz="2000" dirty="0" smtClean="0"/>
              <a:t> Kumar.</a:t>
            </a:r>
            <a:endParaRPr lang="en-IN" sz="2000" dirty="0" smtClean="0"/>
          </a:p>
        </p:txBody>
      </p:sp>
    </p:spTree>
    <p:extLst>
      <p:ext uri="{BB962C8B-B14F-4D97-AF65-F5344CB8AC3E}">
        <p14:creationId xmlns:p14="http://schemas.microsoft.com/office/powerpoint/2010/main" xmlns="" val="2597827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1137</Words>
  <Application>Microsoft Office PowerPoint</Application>
  <PresentationFormat>Custom</PresentationFormat>
  <Paragraphs>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HP</cp:lastModifiedBy>
  <cp:revision>35</cp:revision>
  <cp:lastPrinted>2014-02-10T08:16:27Z</cp:lastPrinted>
  <dcterms:created xsi:type="dcterms:W3CDTF">2012-07-31T20:28:00Z</dcterms:created>
  <dcterms:modified xsi:type="dcterms:W3CDTF">2014-11-28T08:24:14Z</dcterms:modified>
  <cp:category>scientific poster template</cp:category>
</cp:coreProperties>
</file>