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0" r:id="rId4"/>
    <p:sldId id="259" r:id="rId5"/>
    <p:sldId id="266" r:id="rId6"/>
    <p:sldId id="263" r:id="rId7"/>
    <p:sldId id="265" r:id="rId8"/>
    <p:sldId id="257" r:id="rId9"/>
    <p:sldId id="262" r:id="rId10"/>
    <p:sldId id="264" r:id="rId11"/>
    <p:sldId id="275"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95" autoAdjust="0"/>
  </p:normalViewPr>
  <p:slideViewPr>
    <p:cSldViewPr snapToGrid="0" snapToObjects="1">
      <p:cViewPr>
        <p:scale>
          <a:sx n="99" d="100"/>
          <a:sy n="99" d="100"/>
        </p:scale>
        <p:origin x="-3536" y="-1152"/>
      </p:cViewPr>
      <p:guideLst>
        <p:guide orient="horz" pos="2160"/>
        <p:guide pos="2880"/>
      </p:guideLst>
    </p:cSldViewPr>
  </p:slideViewPr>
  <p:outlineViewPr>
    <p:cViewPr>
      <p:scale>
        <a:sx n="33" d="100"/>
        <a:sy n="33" d="100"/>
      </p:scale>
      <p:origin x="0" y="675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1BC158-7810-1843-93EB-E179BFB39148}" type="datetimeFigureOut">
              <a:rPr lang="en-US" smtClean="0"/>
              <a:t>6/25/17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C2727-8F06-6A4D-B405-64D48ACFCBD0}" type="slidenum">
              <a:rPr lang="en-US" smtClean="0"/>
              <a:t>‹#›</a:t>
            </a:fld>
            <a:endParaRPr lang="en-US"/>
          </a:p>
        </p:txBody>
      </p:sp>
    </p:spTree>
    <p:extLst>
      <p:ext uri="{BB962C8B-B14F-4D97-AF65-F5344CB8AC3E}">
        <p14:creationId xmlns:p14="http://schemas.microsoft.com/office/powerpoint/2010/main" val="1994814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1BC158-7810-1843-93EB-E179BFB39148}" type="datetimeFigureOut">
              <a:rPr lang="en-US" smtClean="0"/>
              <a:t>6/25/17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C2727-8F06-6A4D-B405-64D48ACFCBD0}" type="slidenum">
              <a:rPr lang="en-US" smtClean="0"/>
              <a:t>‹#›</a:t>
            </a:fld>
            <a:endParaRPr lang="en-US"/>
          </a:p>
        </p:txBody>
      </p:sp>
    </p:spTree>
    <p:extLst>
      <p:ext uri="{BB962C8B-B14F-4D97-AF65-F5344CB8AC3E}">
        <p14:creationId xmlns:p14="http://schemas.microsoft.com/office/powerpoint/2010/main" val="3293260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1BC158-7810-1843-93EB-E179BFB39148}" type="datetimeFigureOut">
              <a:rPr lang="en-US" smtClean="0"/>
              <a:t>6/25/17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C2727-8F06-6A4D-B405-64D48ACFCBD0}" type="slidenum">
              <a:rPr lang="en-US" smtClean="0"/>
              <a:t>‹#›</a:t>
            </a:fld>
            <a:endParaRPr lang="en-US"/>
          </a:p>
        </p:txBody>
      </p:sp>
    </p:spTree>
    <p:extLst>
      <p:ext uri="{BB962C8B-B14F-4D97-AF65-F5344CB8AC3E}">
        <p14:creationId xmlns:p14="http://schemas.microsoft.com/office/powerpoint/2010/main" val="1814498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1BC158-7810-1843-93EB-E179BFB39148}" type="datetimeFigureOut">
              <a:rPr lang="en-US" smtClean="0"/>
              <a:t>6/25/17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C2727-8F06-6A4D-B405-64D48ACFCBD0}" type="slidenum">
              <a:rPr lang="en-US" smtClean="0"/>
              <a:t>‹#›</a:t>
            </a:fld>
            <a:endParaRPr lang="en-US"/>
          </a:p>
        </p:txBody>
      </p:sp>
    </p:spTree>
    <p:extLst>
      <p:ext uri="{BB962C8B-B14F-4D97-AF65-F5344CB8AC3E}">
        <p14:creationId xmlns:p14="http://schemas.microsoft.com/office/powerpoint/2010/main" val="4101233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1BC158-7810-1843-93EB-E179BFB39148}" type="datetimeFigureOut">
              <a:rPr lang="en-US" smtClean="0"/>
              <a:t>6/25/17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C2727-8F06-6A4D-B405-64D48ACFCBD0}" type="slidenum">
              <a:rPr lang="en-US" smtClean="0"/>
              <a:t>‹#›</a:t>
            </a:fld>
            <a:endParaRPr lang="en-US"/>
          </a:p>
        </p:txBody>
      </p:sp>
    </p:spTree>
    <p:extLst>
      <p:ext uri="{BB962C8B-B14F-4D97-AF65-F5344CB8AC3E}">
        <p14:creationId xmlns:p14="http://schemas.microsoft.com/office/powerpoint/2010/main" val="2869470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1BC158-7810-1843-93EB-E179BFB39148}" type="datetimeFigureOut">
              <a:rPr lang="en-US" smtClean="0"/>
              <a:t>6/25/17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4C2727-8F06-6A4D-B405-64D48ACFCBD0}" type="slidenum">
              <a:rPr lang="en-US" smtClean="0"/>
              <a:t>‹#›</a:t>
            </a:fld>
            <a:endParaRPr lang="en-US"/>
          </a:p>
        </p:txBody>
      </p:sp>
    </p:spTree>
    <p:extLst>
      <p:ext uri="{BB962C8B-B14F-4D97-AF65-F5344CB8AC3E}">
        <p14:creationId xmlns:p14="http://schemas.microsoft.com/office/powerpoint/2010/main" val="3725317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1BC158-7810-1843-93EB-E179BFB39148}" type="datetimeFigureOut">
              <a:rPr lang="en-US" smtClean="0"/>
              <a:t>6/25/17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4C2727-8F06-6A4D-B405-64D48ACFCBD0}" type="slidenum">
              <a:rPr lang="en-US" smtClean="0"/>
              <a:t>‹#›</a:t>
            </a:fld>
            <a:endParaRPr lang="en-US"/>
          </a:p>
        </p:txBody>
      </p:sp>
    </p:spTree>
    <p:extLst>
      <p:ext uri="{BB962C8B-B14F-4D97-AF65-F5344CB8AC3E}">
        <p14:creationId xmlns:p14="http://schemas.microsoft.com/office/powerpoint/2010/main" val="3132295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1BC158-7810-1843-93EB-E179BFB39148}" type="datetimeFigureOut">
              <a:rPr lang="en-US" smtClean="0"/>
              <a:t>6/25/17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4C2727-8F06-6A4D-B405-64D48ACFCBD0}" type="slidenum">
              <a:rPr lang="en-US" smtClean="0"/>
              <a:t>‹#›</a:t>
            </a:fld>
            <a:endParaRPr lang="en-US"/>
          </a:p>
        </p:txBody>
      </p:sp>
    </p:spTree>
    <p:extLst>
      <p:ext uri="{BB962C8B-B14F-4D97-AF65-F5344CB8AC3E}">
        <p14:creationId xmlns:p14="http://schemas.microsoft.com/office/powerpoint/2010/main" val="1825683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1BC158-7810-1843-93EB-E179BFB39148}" type="datetimeFigureOut">
              <a:rPr lang="en-US" smtClean="0"/>
              <a:t>6/25/17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4C2727-8F06-6A4D-B405-64D48ACFCBD0}" type="slidenum">
              <a:rPr lang="en-US" smtClean="0"/>
              <a:t>‹#›</a:t>
            </a:fld>
            <a:endParaRPr lang="en-US"/>
          </a:p>
        </p:txBody>
      </p:sp>
    </p:spTree>
    <p:extLst>
      <p:ext uri="{BB962C8B-B14F-4D97-AF65-F5344CB8AC3E}">
        <p14:creationId xmlns:p14="http://schemas.microsoft.com/office/powerpoint/2010/main" val="3680419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1BC158-7810-1843-93EB-E179BFB39148}" type="datetimeFigureOut">
              <a:rPr lang="en-US" smtClean="0"/>
              <a:t>6/25/17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4C2727-8F06-6A4D-B405-64D48ACFCBD0}" type="slidenum">
              <a:rPr lang="en-US" smtClean="0"/>
              <a:t>‹#›</a:t>
            </a:fld>
            <a:endParaRPr lang="en-US"/>
          </a:p>
        </p:txBody>
      </p:sp>
    </p:spTree>
    <p:extLst>
      <p:ext uri="{BB962C8B-B14F-4D97-AF65-F5344CB8AC3E}">
        <p14:creationId xmlns:p14="http://schemas.microsoft.com/office/powerpoint/2010/main" val="2247967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1BC158-7810-1843-93EB-E179BFB39148}" type="datetimeFigureOut">
              <a:rPr lang="en-US" smtClean="0"/>
              <a:t>6/25/17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4C2727-8F06-6A4D-B405-64D48ACFCBD0}" type="slidenum">
              <a:rPr lang="en-US" smtClean="0"/>
              <a:t>‹#›</a:t>
            </a:fld>
            <a:endParaRPr lang="en-US"/>
          </a:p>
        </p:txBody>
      </p:sp>
    </p:spTree>
    <p:extLst>
      <p:ext uri="{BB962C8B-B14F-4D97-AF65-F5344CB8AC3E}">
        <p14:creationId xmlns:p14="http://schemas.microsoft.com/office/powerpoint/2010/main" val="27528739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1BC158-7810-1843-93EB-E179BFB39148}" type="datetimeFigureOut">
              <a:rPr lang="en-US" smtClean="0"/>
              <a:t>6/25/17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4C2727-8F06-6A4D-B405-64D48ACFCBD0}" type="slidenum">
              <a:rPr lang="en-US" smtClean="0"/>
              <a:t>‹#›</a:t>
            </a:fld>
            <a:endParaRPr lang="en-US"/>
          </a:p>
        </p:txBody>
      </p:sp>
    </p:spTree>
    <p:extLst>
      <p:ext uri="{BB962C8B-B14F-4D97-AF65-F5344CB8AC3E}">
        <p14:creationId xmlns:p14="http://schemas.microsoft.com/office/powerpoint/2010/main" val="2443377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us.apache.org/dist/maven/maven-3/3.5.0/binaries/apache-maven-3.5.0-bin.tar.gz"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871812"/>
          </a:xfrm>
        </p:spPr>
        <p:txBody>
          <a:bodyPr/>
          <a:lstStyle/>
          <a:p>
            <a:r>
              <a:rPr lang="en-US" dirty="0" smtClean="0"/>
              <a:t>Maven</a:t>
            </a:r>
            <a:endParaRPr lang="en-US" dirty="0"/>
          </a:p>
        </p:txBody>
      </p:sp>
      <p:sp>
        <p:nvSpPr>
          <p:cNvPr id="3" name="Subtitle 2"/>
          <p:cNvSpPr>
            <a:spLocks noGrp="1"/>
          </p:cNvSpPr>
          <p:nvPr>
            <p:ph type="subTitle" idx="1"/>
          </p:nvPr>
        </p:nvSpPr>
        <p:spPr>
          <a:xfrm>
            <a:off x="1371600" y="3296715"/>
            <a:ext cx="6400800" cy="2342085"/>
          </a:xfrm>
        </p:spPr>
        <p:txBody>
          <a:bodyPr/>
          <a:lstStyle/>
          <a:p>
            <a:pPr algn="r"/>
            <a:r>
              <a:rPr lang="en-US" dirty="0" smtClean="0"/>
              <a:t>     -Kranthi Kavuri</a:t>
            </a:r>
            <a:endParaRPr lang="en-US" dirty="0"/>
          </a:p>
        </p:txBody>
      </p:sp>
    </p:spTree>
    <p:extLst>
      <p:ext uri="{BB962C8B-B14F-4D97-AF65-F5344CB8AC3E}">
        <p14:creationId xmlns:p14="http://schemas.microsoft.com/office/powerpoint/2010/main" val="182803986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Maven</a:t>
            </a:r>
            <a:endParaRPr lang="en-US" dirty="0"/>
          </a:p>
        </p:txBody>
      </p:sp>
      <p:sp>
        <p:nvSpPr>
          <p:cNvPr id="3" name="Content Placeholder 2"/>
          <p:cNvSpPr>
            <a:spLocks noGrp="1"/>
          </p:cNvSpPr>
          <p:nvPr>
            <p:ph idx="1"/>
          </p:nvPr>
        </p:nvSpPr>
        <p:spPr/>
        <p:txBody>
          <a:bodyPr>
            <a:normAutofit fontScale="62500" lnSpcReduction="20000"/>
          </a:bodyPr>
          <a:lstStyle/>
          <a:p>
            <a:r>
              <a:rPr lang="en-US" dirty="0"/>
              <a:t>cd ~</a:t>
            </a:r>
          </a:p>
          <a:p>
            <a:endParaRPr lang="en-US" dirty="0"/>
          </a:p>
          <a:p>
            <a:r>
              <a:rPr lang="mr-IN" dirty="0"/>
              <a:t>wget </a:t>
            </a:r>
            <a:r>
              <a:rPr lang="mr-IN" dirty="0">
                <a:hlinkClick r:id="rId2"/>
              </a:rPr>
              <a:t>http://www-us.apache.org/dist/maven/maven-3/3.5.0/binaries/apache-maven-3.5.0-bin.tar.gz</a:t>
            </a:r>
          </a:p>
          <a:p>
            <a:endParaRPr lang="en-US" dirty="0"/>
          </a:p>
          <a:p>
            <a:r>
              <a:rPr lang="hr-HR" dirty="0"/>
              <a:t>chmod 755 </a:t>
            </a:r>
            <a:r>
              <a:rPr lang="hr-HR" dirty="0">
                <a:hlinkClick r:id="rId2"/>
              </a:rPr>
              <a:t>apache-maven-3.5.0-bin.tar.gz</a:t>
            </a:r>
          </a:p>
          <a:p>
            <a:endParaRPr lang="en-US" dirty="0"/>
          </a:p>
          <a:p>
            <a:r>
              <a:rPr lang="mr-IN" dirty="0"/>
              <a:t>tar -xvf </a:t>
            </a:r>
            <a:r>
              <a:rPr lang="mr-IN" dirty="0">
                <a:hlinkClick r:id="rId2"/>
              </a:rPr>
              <a:t>apache-maven-3.5.0-bin.tar.gz</a:t>
            </a:r>
          </a:p>
          <a:p>
            <a:endParaRPr lang="en-US" dirty="0"/>
          </a:p>
          <a:p>
            <a:r>
              <a:rPr lang="da-DK" dirty="0" err="1"/>
              <a:t>ln</a:t>
            </a:r>
            <a:r>
              <a:rPr lang="da-DK" dirty="0"/>
              <a:t> -s </a:t>
            </a:r>
            <a:r>
              <a:rPr lang="da-DK" dirty="0">
                <a:hlinkClick r:id="rId2"/>
              </a:rPr>
              <a:t>apache-maven-3.5.0 maven350</a:t>
            </a:r>
          </a:p>
          <a:p>
            <a:endParaRPr lang="en-US" dirty="0"/>
          </a:p>
          <a:p>
            <a:r>
              <a:rPr lang="mr-IN" dirty="0"/>
              <a:t>export PATH=~/</a:t>
            </a:r>
            <a:r>
              <a:rPr lang="mr-IN" dirty="0">
                <a:hlinkClick r:id="rId2"/>
              </a:rPr>
              <a:t>apache-maven-3.5.0/bin:$PATH</a:t>
            </a:r>
          </a:p>
          <a:p>
            <a:endParaRPr lang="en-US" dirty="0"/>
          </a:p>
          <a:p>
            <a:r>
              <a:rPr lang="mr-IN" dirty="0"/>
              <a:t>mvn -</a:t>
            </a:r>
            <a:r>
              <a:rPr lang="mr-IN" dirty="0" smtClean="0"/>
              <a:t>v</a:t>
            </a:r>
            <a:endParaRPr lang="mr-IN" dirty="0"/>
          </a:p>
        </p:txBody>
      </p:sp>
    </p:spTree>
    <p:extLst>
      <p:ext uri="{BB962C8B-B14F-4D97-AF65-F5344CB8AC3E}">
        <p14:creationId xmlns:p14="http://schemas.microsoft.com/office/powerpoint/2010/main" val="47611435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t>
            </a:r>
            <a:r>
              <a:rPr lang="en-US" smtClean="0"/>
              <a:t>a Project</a:t>
            </a:r>
            <a:endParaRPr lang="en-US" dirty="0"/>
          </a:p>
        </p:txBody>
      </p:sp>
      <p:sp>
        <p:nvSpPr>
          <p:cNvPr id="3" name="Content Placeholder 2"/>
          <p:cNvSpPr>
            <a:spLocks noGrp="1"/>
          </p:cNvSpPr>
          <p:nvPr>
            <p:ph idx="1"/>
          </p:nvPr>
        </p:nvSpPr>
        <p:spPr/>
        <p:txBody>
          <a:bodyPr/>
          <a:lstStyle/>
          <a:p>
            <a:pPr marL="0" indent="0">
              <a:buNone/>
            </a:pPr>
            <a:r>
              <a:rPr lang="en-US" dirty="0" smtClean="0"/>
              <a:t>&gt; </a:t>
            </a:r>
            <a:r>
              <a:rPr lang="en-US" dirty="0" err="1" smtClean="0"/>
              <a:t>mvn</a:t>
            </a:r>
            <a:r>
              <a:rPr lang="en-US" dirty="0" smtClean="0"/>
              <a:t> </a:t>
            </a:r>
            <a:r>
              <a:rPr lang="en-US" dirty="0" err="1"/>
              <a:t>archetype:generate</a:t>
            </a:r>
            <a:r>
              <a:rPr lang="en-US" dirty="0"/>
              <a:t> -</a:t>
            </a:r>
            <a:r>
              <a:rPr lang="en-US" dirty="0" err="1"/>
              <a:t>DgroupId</a:t>
            </a:r>
            <a:r>
              <a:rPr lang="en-US" dirty="0"/>
              <a:t>=</a:t>
            </a:r>
            <a:r>
              <a:rPr lang="en-US" dirty="0" err="1"/>
              <a:t>com.mycompany.app</a:t>
            </a:r>
            <a:r>
              <a:rPr lang="en-US" dirty="0"/>
              <a:t> -</a:t>
            </a:r>
            <a:r>
              <a:rPr lang="en-US" dirty="0" err="1"/>
              <a:t>DartifactId</a:t>
            </a:r>
            <a:r>
              <a:rPr lang="en-US" dirty="0"/>
              <a:t>=my-app -</a:t>
            </a:r>
            <a:r>
              <a:rPr lang="en-US" dirty="0" err="1"/>
              <a:t>DarchetypeArtifactId</a:t>
            </a:r>
            <a:r>
              <a:rPr lang="en-US" dirty="0"/>
              <a:t>=maven-archetype-</a:t>
            </a:r>
            <a:r>
              <a:rPr lang="en-US" dirty="0" err="1"/>
              <a:t>quickstart</a:t>
            </a:r>
            <a:r>
              <a:rPr lang="en-US" dirty="0"/>
              <a:t> -</a:t>
            </a:r>
            <a:r>
              <a:rPr lang="en-US" dirty="0" err="1"/>
              <a:t>DinteractiveMode</a:t>
            </a:r>
            <a:r>
              <a:rPr lang="en-US" dirty="0"/>
              <a:t>=false</a:t>
            </a:r>
          </a:p>
          <a:p>
            <a:endParaRPr lang="en-US" dirty="0"/>
          </a:p>
        </p:txBody>
      </p:sp>
    </p:spTree>
    <p:extLst>
      <p:ext uri="{BB962C8B-B14F-4D97-AF65-F5344CB8AC3E}">
        <p14:creationId xmlns:p14="http://schemas.microsoft.com/office/powerpoint/2010/main" val="4115195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Project Structure</a:t>
            </a:r>
            <a:endParaRPr lang="en-US" dirty="0"/>
          </a:p>
        </p:txBody>
      </p:sp>
      <p:sp>
        <p:nvSpPr>
          <p:cNvPr id="3" name="Content Placeholder 2"/>
          <p:cNvSpPr>
            <a:spLocks noGrp="1"/>
          </p:cNvSpPr>
          <p:nvPr>
            <p:ph idx="1"/>
          </p:nvPr>
        </p:nvSpPr>
        <p:spPr/>
        <p:txBody>
          <a:bodyPr>
            <a:normAutofit/>
          </a:bodyPr>
          <a:lstStyle/>
          <a:p>
            <a:r>
              <a:rPr lang="en-US" sz="2000" dirty="0"/>
              <a:t>The </a:t>
            </a:r>
            <a:r>
              <a:rPr lang="en-US" sz="2000" dirty="0" err="1"/>
              <a:t>src</a:t>
            </a:r>
            <a:r>
              <a:rPr lang="en-US" sz="2000" dirty="0"/>
              <a:t>/main/java directory contains the project source code, the </a:t>
            </a:r>
            <a:r>
              <a:rPr lang="en-US" sz="2000" dirty="0" err="1"/>
              <a:t>src</a:t>
            </a:r>
            <a:r>
              <a:rPr lang="en-US" sz="2000" dirty="0"/>
              <a:t>/test/java directory contains the test source, and the </a:t>
            </a:r>
            <a:r>
              <a:rPr lang="en-US" sz="2000" dirty="0" err="1"/>
              <a:t>pom.xml</a:t>
            </a:r>
            <a:r>
              <a:rPr lang="en-US" sz="2000" dirty="0"/>
              <a:t> file is the project's Project Object Model, or POM</a:t>
            </a:r>
            <a:r>
              <a:rPr lang="en-US" sz="2000" dirty="0" smtClean="0"/>
              <a:t>.</a:t>
            </a:r>
          </a:p>
          <a:p>
            <a:endParaRPr lang="en-US" sz="2000" dirty="0"/>
          </a:p>
        </p:txBody>
      </p:sp>
      <p:pic>
        <p:nvPicPr>
          <p:cNvPr id="4" name="Picture 3"/>
          <p:cNvPicPr>
            <a:picLocks noChangeAspect="1"/>
          </p:cNvPicPr>
          <p:nvPr/>
        </p:nvPicPr>
        <p:blipFill>
          <a:blip r:embed="rId2"/>
          <a:stretch>
            <a:fillRect/>
          </a:stretch>
        </p:blipFill>
        <p:spPr>
          <a:xfrm>
            <a:off x="1030940" y="2794000"/>
            <a:ext cx="6559177" cy="2973575"/>
          </a:xfrm>
          <a:prstGeom prst="rect">
            <a:avLst/>
          </a:prstGeom>
        </p:spPr>
      </p:pic>
    </p:spTree>
    <p:extLst>
      <p:ext uri="{BB962C8B-B14F-4D97-AF65-F5344CB8AC3E}">
        <p14:creationId xmlns:p14="http://schemas.microsoft.com/office/powerpoint/2010/main" val="385502949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POM</a:t>
            </a:r>
            <a:endParaRPr lang="en-US" dirty="0"/>
          </a:p>
        </p:txBody>
      </p:sp>
      <p:pic>
        <p:nvPicPr>
          <p:cNvPr id="4" name="Content Placeholder 3"/>
          <p:cNvPicPr>
            <a:picLocks noGrp="1" noChangeAspect="1"/>
          </p:cNvPicPr>
          <p:nvPr>
            <p:ph idx="1"/>
          </p:nvPr>
        </p:nvPicPr>
        <p:blipFill>
          <a:blip r:embed="rId2"/>
          <a:srcRect t="-14392" b="-14392"/>
          <a:stretch>
            <a:fillRect/>
          </a:stretch>
        </p:blipFill>
        <p:spPr>
          <a:xfrm>
            <a:off x="457199" y="2292851"/>
            <a:ext cx="8468402" cy="4445754"/>
          </a:xfrm>
        </p:spPr>
      </p:pic>
      <p:sp>
        <p:nvSpPr>
          <p:cNvPr id="5" name="TextBox 4"/>
          <p:cNvSpPr txBox="1"/>
          <p:nvPr/>
        </p:nvSpPr>
        <p:spPr>
          <a:xfrm>
            <a:off x="457200" y="1174549"/>
            <a:ext cx="8229600" cy="1477328"/>
          </a:xfrm>
          <a:prstGeom prst="rect">
            <a:avLst/>
          </a:prstGeom>
          <a:noFill/>
        </p:spPr>
        <p:txBody>
          <a:bodyPr wrap="square" rtlCol="0">
            <a:spAutoFit/>
          </a:bodyPr>
          <a:lstStyle/>
          <a:p>
            <a:r>
              <a:rPr lang="en-US" dirty="0"/>
              <a:t>The </a:t>
            </a:r>
            <a:r>
              <a:rPr lang="en-US" dirty="0" err="1"/>
              <a:t>pom.xml</a:t>
            </a:r>
            <a:r>
              <a:rPr lang="en-US" dirty="0"/>
              <a:t> file is the core of a project's configuration in Maven. It is a single configuration file that contains the majority of information required to build a project in just the way you want. The POM is huge and can be daunting in its complexity, but it is not necessary to understand all of the intricacies just yet to use it effectively. This project's POM is:</a:t>
            </a:r>
          </a:p>
        </p:txBody>
      </p:sp>
    </p:spTree>
    <p:extLst>
      <p:ext uri="{BB962C8B-B14F-4D97-AF65-F5344CB8AC3E}">
        <p14:creationId xmlns:p14="http://schemas.microsoft.com/office/powerpoint/2010/main" val="17135181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did I just do?</a:t>
            </a:r>
            <a:endParaRPr lang="en-US" dirty="0"/>
          </a:p>
        </p:txBody>
      </p:sp>
      <p:sp>
        <p:nvSpPr>
          <p:cNvPr id="3" name="Content Placeholder 2"/>
          <p:cNvSpPr>
            <a:spLocks noGrp="1"/>
          </p:cNvSpPr>
          <p:nvPr>
            <p:ph idx="1"/>
          </p:nvPr>
        </p:nvSpPr>
        <p:spPr/>
        <p:txBody>
          <a:bodyPr>
            <a:normAutofit/>
          </a:bodyPr>
          <a:lstStyle/>
          <a:p>
            <a:pPr marL="0" indent="0">
              <a:buNone/>
            </a:pPr>
            <a:r>
              <a:rPr lang="en-US" dirty="0"/>
              <a:t>You executed the Maven goal </a:t>
            </a:r>
            <a:r>
              <a:rPr lang="en-US" dirty="0" err="1"/>
              <a:t>archetype:generate</a:t>
            </a:r>
            <a:r>
              <a:rPr lang="en-US" dirty="0"/>
              <a:t>, and passed in various parameters to that goal. The prefix archetype is the plugin that contains the goal. If you are familiar with Ant, you may conceive of this as similar to a task. This goal created a simple project based upon an archetype. Suffice it to say for now that a plugin is a collection of goals with a general common purpose.</a:t>
            </a:r>
          </a:p>
        </p:txBody>
      </p:sp>
    </p:spTree>
    <p:extLst>
      <p:ext uri="{BB962C8B-B14F-4D97-AF65-F5344CB8AC3E}">
        <p14:creationId xmlns:p14="http://schemas.microsoft.com/office/powerpoint/2010/main" val="188292544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Build the Project</a:t>
            </a:r>
            <a:endParaRPr lang="en-US" dirty="0"/>
          </a:p>
        </p:txBody>
      </p:sp>
      <p:sp>
        <p:nvSpPr>
          <p:cNvPr id="3" name="Content Placeholder 2"/>
          <p:cNvSpPr>
            <a:spLocks noGrp="1"/>
          </p:cNvSpPr>
          <p:nvPr>
            <p:ph idx="1"/>
          </p:nvPr>
        </p:nvSpPr>
        <p:spPr/>
        <p:txBody>
          <a:bodyPr/>
          <a:lstStyle/>
          <a:p>
            <a:pPr marL="0" indent="0">
              <a:buNone/>
            </a:pPr>
            <a:r>
              <a:rPr lang="en-US" dirty="0" smtClean="0"/>
              <a:t>&gt; </a:t>
            </a:r>
            <a:r>
              <a:rPr lang="en-US" dirty="0" err="1" smtClean="0"/>
              <a:t>mvn</a:t>
            </a:r>
            <a:r>
              <a:rPr lang="en-US" dirty="0" smtClean="0"/>
              <a:t> </a:t>
            </a:r>
            <a:r>
              <a:rPr lang="en-US" dirty="0"/>
              <a:t>package</a:t>
            </a:r>
          </a:p>
          <a:p>
            <a:pPr marL="0" indent="0">
              <a:buNone/>
            </a:pPr>
            <a:r>
              <a:rPr lang="en-US" dirty="0" smtClean="0"/>
              <a:t>The </a:t>
            </a:r>
            <a:r>
              <a:rPr lang="en-US" dirty="0"/>
              <a:t>command line will print out various actions, and end with the following:</a:t>
            </a:r>
          </a:p>
        </p:txBody>
      </p:sp>
      <p:pic>
        <p:nvPicPr>
          <p:cNvPr id="4" name="Picture 3"/>
          <p:cNvPicPr>
            <a:picLocks noChangeAspect="1"/>
          </p:cNvPicPr>
          <p:nvPr/>
        </p:nvPicPr>
        <p:blipFill>
          <a:blip r:embed="rId2"/>
          <a:stretch>
            <a:fillRect/>
          </a:stretch>
        </p:blipFill>
        <p:spPr>
          <a:xfrm>
            <a:off x="153950" y="3847657"/>
            <a:ext cx="8990050" cy="1604829"/>
          </a:xfrm>
          <a:prstGeom prst="rect">
            <a:avLst/>
          </a:prstGeom>
        </p:spPr>
      </p:pic>
    </p:spTree>
    <p:extLst>
      <p:ext uri="{BB962C8B-B14F-4D97-AF65-F5344CB8AC3E}">
        <p14:creationId xmlns:p14="http://schemas.microsoft.com/office/powerpoint/2010/main" val="377616210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 phase</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Unlike the first command executed (</a:t>
            </a:r>
            <a:r>
              <a:rPr lang="en-US" dirty="0" err="1"/>
              <a:t>archetype:generate</a:t>
            </a:r>
            <a:r>
              <a:rPr lang="en-US" dirty="0"/>
              <a:t>) you may notice the second is simply a single word - package. Rather than a goal, this is a phase. A phase is a step in the build lifecycle, which is an ordered sequence of phases. When a phase is given, Maven will execute every phase in the sequence up to and including the one defined. For example, if we execute the compile phase, the phases that actually get executed are:</a:t>
            </a:r>
          </a:p>
          <a:p>
            <a:r>
              <a:rPr lang="en-US" dirty="0"/>
              <a:t>validate</a:t>
            </a:r>
          </a:p>
          <a:p>
            <a:r>
              <a:rPr lang="en-US" dirty="0"/>
              <a:t>generate-sources</a:t>
            </a:r>
          </a:p>
          <a:p>
            <a:r>
              <a:rPr lang="en-US" dirty="0"/>
              <a:t>process-sources</a:t>
            </a:r>
          </a:p>
          <a:p>
            <a:r>
              <a:rPr lang="en-US" dirty="0"/>
              <a:t>generate-resources</a:t>
            </a:r>
          </a:p>
          <a:p>
            <a:r>
              <a:rPr lang="en-US" dirty="0"/>
              <a:t>process-resources</a:t>
            </a:r>
          </a:p>
          <a:p>
            <a:r>
              <a:rPr lang="en-US" dirty="0"/>
              <a:t>compile</a:t>
            </a:r>
          </a:p>
        </p:txBody>
      </p:sp>
    </p:spTree>
    <p:extLst>
      <p:ext uri="{BB962C8B-B14F-4D97-AF65-F5344CB8AC3E}">
        <p14:creationId xmlns:p14="http://schemas.microsoft.com/office/powerpoint/2010/main" val="9382796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the app</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a:p>
          <a:p>
            <a:pPr marL="0" indent="0">
              <a:buNone/>
            </a:pPr>
            <a:r>
              <a:rPr lang="en-US" dirty="0"/>
              <a:t>You may test the newly compiled and packaged JAR with the following command:</a:t>
            </a:r>
          </a:p>
          <a:p>
            <a:endParaRPr lang="en-US" dirty="0"/>
          </a:p>
          <a:p>
            <a:pPr marL="0" indent="0">
              <a:buNone/>
            </a:pPr>
            <a:r>
              <a:rPr lang="pt-BR" dirty="0" smtClean="0"/>
              <a:t>&gt; </a:t>
            </a:r>
            <a:r>
              <a:rPr lang="pt-BR" dirty="0" err="1" smtClean="0"/>
              <a:t>java</a:t>
            </a:r>
            <a:r>
              <a:rPr lang="pt-BR" dirty="0" smtClean="0"/>
              <a:t> </a:t>
            </a:r>
            <a:r>
              <a:rPr lang="pt-BR" dirty="0"/>
              <a:t>-</a:t>
            </a:r>
            <a:r>
              <a:rPr lang="pt-BR" dirty="0" err="1"/>
              <a:t>cp</a:t>
            </a:r>
            <a:r>
              <a:rPr lang="pt-BR" dirty="0"/>
              <a:t> </a:t>
            </a:r>
            <a:r>
              <a:rPr lang="pt-BR" dirty="0" err="1"/>
              <a:t>target</a:t>
            </a:r>
            <a:r>
              <a:rPr lang="pt-BR" dirty="0"/>
              <a:t>/my-app-1.0-SNAPSHOT.jar </a:t>
            </a:r>
            <a:r>
              <a:rPr lang="pt-BR" dirty="0" err="1"/>
              <a:t>com.mycompany.app.App</a:t>
            </a:r>
            <a:endParaRPr lang="pt-BR" dirty="0"/>
          </a:p>
          <a:p>
            <a:endParaRPr lang="en-US" dirty="0"/>
          </a:p>
          <a:p>
            <a:pPr marL="0" indent="0">
              <a:buNone/>
            </a:pPr>
            <a:r>
              <a:rPr lang="en-US" dirty="0"/>
              <a:t>Which will simply print the quintessential:</a:t>
            </a:r>
          </a:p>
          <a:p>
            <a:endParaRPr lang="en-US" dirty="0"/>
          </a:p>
          <a:p>
            <a:pPr marL="0" indent="0">
              <a:buNone/>
            </a:pPr>
            <a:r>
              <a:rPr lang="it-IT" dirty="0" smtClean="0"/>
              <a:t>&gt;&gt; Hello </a:t>
            </a:r>
            <a:r>
              <a:rPr lang="it-IT" dirty="0"/>
              <a:t>World!</a:t>
            </a:r>
          </a:p>
          <a:p>
            <a:endParaRPr lang="en-US" dirty="0"/>
          </a:p>
        </p:txBody>
      </p:sp>
    </p:spTree>
    <p:extLst>
      <p:ext uri="{BB962C8B-B14F-4D97-AF65-F5344CB8AC3E}">
        <p14:creationId xmlns:p14="http://schemas.microsoft.com/office/powerpoint/2010/main" val="407702797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Generate the site</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Phases are actually mapped to underlying goals. The specific goals executed per phase is </a:t>
            </a:r>
            <a:r>
              <a:rPr lang="en-US" dirty="0" smtClean="0"/>
              <a:t>dependent </a:t>
            </a:r>
            <a:r>
              <a:rPr lang="en-US" dirty="0"/>
              <a:t>upon the packaging type of the project. For example, </a:t>
            </a:r>
            <a:r>
              <a:rPr lang="en-US" i="1" dirty="0"/>
              <a:t>package</a:t>
            </a:r>
            <a:r>
              <a:rPr lang="en-US" dirty="0"/>
              <a:t> executes </a:t>
            </a:r>
            <a:r>
              <a:rPr lang="en-US" i="1" dirty="0" err="1"/>
              <a:t>jar:jar</a:t>
            </a:r>
            <a:r>
              <a:rPr lang="en-US" dirty="0"/>
              <a:t> if the project type is a JAR, and </a:t>
            </a:r>
            <a:r>
              <a:rPr lang="en-US" i="1" dirty="0" err="1"/>
              <a:t>war:war</a:t>
            </a:r>
            <a:r>
              <a:rPr lang="en-US" dirty="0"/>
              <a:t> if the project type is - </a:t>
            </a:r>
            <a:r>
              <a:rPr lang="en-US" dirty="0" smtClean="0"/>
              <a:t>you </a:t>
            </a:r>
            <a:r>
              <a:rPr lang="en-US" dirty="0"/>
              <a:t>guessed it - a WAR</a:t>
            </a:r>
            <a:r>
              <a:rPr lang="en-US" dirty="0" smtClean="0"/>
              <a:t>.</a:t>
            </a:r>
          </a:p>
          <a:p>
            <a:pPr marL="0" indent="0">
              <a:buNone/>
            </a:pPr>
            <a:endParaRPr lang="en-US" dirty="0"/>
          </a:p>
          <a:p>
            <a:pPr marL="0" indent="0">
              <a:buNone/>
            </a:pPr>
            <a:r>
              <a:rPr lang="en-US" dirty="0"/>
              <a:t>An interesting thing to note is that phases and goals may be executed in sequence.</a:t>
            </a:r>
          </a:p>
          <a:p>
            <a:pPr marL="0" indent="0">
              <a:buNone/>
            </a:pPr>
            <a:r>
              <a:rPr lang="en-US" dirty="0"/>
              <a:t>&gt; </a:t>
            </a:r>
            <a:r>
              <a:rPr lang="en-US" dirty="0" err="1"/>
              <a:t>mvn</a:t>
            </a:r>
            <a:r>
              <a:rPr lang="en-US" dirty="0"/>
              <a:t> clean </a:t>
            </a:r>
            <a:r>
              <a:rPr lang="en-US" dirty="0" err="1"/>
              <a:t>dependency:copy-dependencies</a:t>
            </a:r>
            <a:r>
              <a:rPr lang="en-US" dirty="0"/>
              <a:t> package</a:t>
            </a:r>
          </a:p>
          <a:p>
            <a:pPr marL="0" indent="0">
              <a:buNone/>
            </a:pPr>
            <a:endParaRPr lang="en-US" dirty="0" smtClean="0"/>
          </a:p>
          <a:p>
            <a:pPr marL="0" indent="0">
              <a:buNone/>
            </a:pPr>
            <a:r>
              <a:rPr lang="en-US" dirty="0" smtClean="0"/>
              <a:t>This </a:t>
            </a:r>
            <a:r>
              <a:rPr lang="en-US" dirty="0"/>
              <a:t>command will clean the project, copy dependencies, and package the project (executing all phases up to </a:t>
            </a:r>
            <a:r>
              <a:rPr lang="en-US" i="1" dirty="0"/>
              <a:t>package</a:t>
            </a:r>
            <a:r>
              <a:rPr lang="en-US" dirty="0"/>
              <a:t>, of course).</a:t>
            </a:r>
          </a:p>
          <a:p>
            <a:endParaRPr lang="en-US" dirty="0"/>
          </a:p>
          <a:p>
            <a:pPr marL="0" indent="0">
              <a:buNone/>
            </a:pPr>
            <a:r>
              <a:rPr lang="en-US" dirty="0"/>
              <a:t>Generating the Site:</a:t>
            </a:r>
          </a:p>
          <a:p>
            <a:endParaRPr lang="en-US" b="1" dirty="0"/>
          </a:p>
          <a:p>
            <a:pPr marL="0" indent="0">
              <a:buNone/>
            </a:pPr>
            <a:r>
              <a:rPr lang="nb-NO" dirty="0"/>
              <a:t>&gt; </a:t>
            </a:r>
            <a:r>
              <a:rPr lang="nb-NO" dirty="0" err="1"/>
              <a:t>mvn</a:t>
            </a:r>
            <a:r>
              <a:rPr lang="nb-NO" dirty="0"/>
              <a:t> </a:t>
            </a:r>
            <a:r>
              <a:rPr lang="nb-NO" dirty="0" err="1"/>
              <a:t>site</a:t>
            </a:r>
            <a:endParaRPr lang="nb-NO" dirty="0"/>
          </a:p>
          <a:p>
            <a:endParaRPr lang="en-US" dirty="0"/>
          </a:p>
        </p:txBody>
      </p:sp>
    </p:spTree>
    <p:extLst>
      <p:ext uri="{BB962C8B-B14F-4D97-AF65-F5344CB8AC3E}">
        <p14:creationId xmlns:p14="http://schemas.microsoft.com/office/powerpoint/2010/main" val="360374740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normAutofit fontScale="92500"/>
          </a:bodyPr>
          <a:lstStyle/>
          <a:p>
            <a:r>
              <a:rPr lang="en-US" dirty="0" smtClean="0"/>
              <a:t>Follow the steps in </a:t>
            </a:r>
            <a:r>
              <a:rPr lang="en-US" dirty="0" smtClean="0"/>
              <a:t>the below link </a:t>
            </a:r>
            <a:r>
              <a:rPr lang="en-US" dirty="0" smtClean="0"/>
              <a:t>to replicate the </a:t>
            </a:r>
            <a:r>
              <a:rPr lang="en-US" dirty="0" smtClean="0"/>
              <a:t>example:</a:t>
            </a:r>
            <a:r>
              <a:rPr lang="en-US" dirty="0" smtClean="0"/>
              <a:t> </a:t>
            </a:r>
            <a:r>
              <a:rPr lang="en-US" dirty="0"/>
              <a:t>https://</a:t>
            </a:r>
            <a:r>
              <a:rPr lang="en-US" dirty="0" err="1"/>
              <a:t>maven.apache.org</a:t>
            </a:r>
            <a:r>
              <a:rPr lang="en-US" dirty="0"/>
              <a:t>/guides/getting-started/maven-in-five-</a:t>
            </a:r>
            <a:r>
              <a:rPr lang="en-US" dirty="0" err="1"/>
              <a:t>minutes.html</a:t>
            </a:r>
            <a:endParaRPr lang="en-US" dirty="0" smtClean="0"/>
          </a:p>
          <a:p>
            <a:r>
              <a:rPr lang="en-US" dirty="0" smtClean="0"/>
              <a:t>Take a screenshot for the command “</a:t>
            </a:r>
            <a:r>
              <a:rPr lang="en-US" dirty="0" err="1" smtClean="0"/>
              <a:t>env</a:t>
            </a:r>
            <a:r>
              <a:rPr lang="en-US" dirty="0" smtClean="0"/>
              <a:t>” and attach along with the example screen’s in a word document.</a:t>
            </a:r>
          </a:p>
          <a:p>
            <a:r>
              <a:rPr lang="en-US" dirty="0" smtClean="0"/>
              <a:t>For a good grade, you can come up with any other maven example with detailed explanation.</a:t>
            </a:r>
            <a:endParaRPr lang="en-US" dirty="0"/>
          </a:p>
        </p:txBody>
      </p:sp>
    </p:spTree>
    <p:extLst>
      <p:ext uri="{BB962C8B-B14F-4D97-AF65-F5344CB8AC3E}">
        <p14:creationId xmlns:p14="http://schemas.microsoft.com/office/powerpoint/2010/main" val="300398250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Maven</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Maven is a project development management and comprehension tool. Based on the concept of a project object model: builds, dependency management, documentation creation, site publication, and distribution publication are all controlled from the </a:t>
            </a:r>
            <a:r>
              <a:rPr lang="en-US" sz="2800" dirty="0" err="1"/>
              <a:t>pom.xml</a:t>
            </a:r>
            <a:r>
              <a:rPr lang="en-US" sz="2800" dirty="0"/>
              <a:t> declarative file. Maven can be extended by plugins to utilize a number of other development tools for reporting or the build process</a:t>
            </a:r>
            <a:r>
              <a:rPr lang="en-US" sz="2800" dirty="0" smtClean="0"/>
              <a:t>.</a:t>
            </a:r>
            <a:endParaRPr lang="en-US" sz="2800" dirty="0"/>
          </a:p>
          <a:p>
            <a:endParaRPr lang="en-US" sz="1200" dirty="0" smtClean="0"/>
          </a:p>
        </p:txBody>
      </p:sp>
    </p:spTree>
    <p:extLst>
      <p:ext uri="{BB962C8B-B14F-4D97-AF65-F5344CB8AC3E}">
        <p14:creationId xmlns:p14="http://schemas.microsoft.com/office/powerpoint/2010/main" val="184726271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Objectives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Maven’s primary goal is to allow a developer to comprehend the complete state of a development effort in the shortest period of time.</a:t>
            </a:r>
          </a:p>
          <a:p>
            <a:r>
              <a:rPr lang="en-US" dirty="0"/>
              <a:t>Making the build process easy</a:t>
            </a:r>
          </a:p>
          <a:p>
            <a:r>
              <a:rPr lang="en-US" dirty="0"/>
              <a:t>Providing a uniform build system</a:t>
            </a:r>
          </a:p>
          <a:p>
            <a:r>
              <a:rPr lang="en-US" dirty="0"/>
              <a:t>Providing quality project information</a:t>
            </a:r>
          </a:p>
          <a:p>
            <a:r>
              <a:rPr lang="en-US" dirty="0"/>
              <a:t>Providing guidelines for best practices development</a:t>
            </a:r>
          </a:p>
          <a:p>
            <a:r>
              <a:rPr lang="en-US" dirty="0"/>
              <a:t>Allowing transparent migration to new features</a:t>
            </a:r>
          </a:p>
          <a:p>
            <a:endParaRPr lang="en-US" dirty="0"/>
          </a:p>
        </p:txBody>
      </p:sp>
    </p:spTree>
    <p:extLst>
      <p:ext uri="{BB962C8B-B14F-4D97-AF65-F5344CB8AC3E}">
        <p14:creationId xmlns:p14="http://schemas.microsoft.com/office/powerpoint/2010/main" val="297265607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Concepts</a:t>
            </a:r>
            <a:endParaRPr lang="en-US" dirty="0"/>
          </a:p>
        </p:txBody>
      </p:sp>
      <p:sp>
        <p:nvSpPr>
          <p:cNvPr id="3" name="Content Placeholder 2"/>
          <p:cNvSpPr>
            <a:spLocks noGrp="1"/>
          </p:cNvSpPr>
          <p:nvPr>
            <p:ph idx="1"/>
          </p:nvPr>
        </p:nvSpPr>
        <p:spPr/>
        <p:txBody>
          <a:bodyPr/>
          <a:lstStyle/>
          <a:p>
            <a:pPr>
              <a:lnSpc>
                <a:spcPct val="80000"/>
              </a:lnSpc>
            </a:pPr>
            <a:r>
              <a:rPr lang="en-US" sz="3000" dirty="0">
                <a:latin typeface="Calibri" charset="0"/>
              </a:rPr>
              <a:t>All build systems are essentially the same:</a:t>
            </a:r>
          </a:p>
          <a:p>
            <a:pPr lvl="1">
              <a:lnSpc>
                <a:spcPct val="80000"/>
              </a:lnSpc>
            </a:pPr>
            <a:r>
              <a:rPr lang="en-US" sz="2600" dirty="0">
                <a:latin typeface="Calibri" charset="0"/>
              </a:rPr>
              <a:t>Compile Source code</a:t>
            </a:r>
          </a:p>
          <a:p>
            <a:pPr lvl="1">
              <a:lnSpc>
                <a:spcPct val="80000"/>
              </a:lnSpc>
            </a:pPr>
            <a:r>
              <a:rPr lang="en-US" sz="2600" dirty="0">
                <a:latin typeface="Calibri" charset="0"/>
              </a:rPr>
              <a:t>Copy Resource</a:t>
            </a:r>
          </a:p>
          <a:p>
            <a:pPr lvl="1">
              <a:lnSpc>
                <a:spcPct val="80000"/>
              </a:lnSpc>
            </a:pPr>
            <a:r>
              <a:rPr lang="en-US" sz="2600" dirty="0">
                <a:latin typeface="Calibri" charset="0"/>
              </a:rPr>
              <a:t>Compile and Run Tests</a:t>
            </a:r>
          </a:p>
          <a:p>
            <a:pPr lvl="1">
              <a:lnSpc>
                <a:spcPct val="80000"/>
              </a:lnSpc>
            </a:pPr>
            <a:r>
              <a:rPr lang="en-US" sz="2600" dirty="0">
                <a:latin typeface="Calibri" charset="0"/>
              </a:rPr>
              <a:t>Package Project</a:t>
            </a:r>
          </a:p>
          <a:p>
            <a:pPr lvl="1">
              <a:lnSpc>
                <a:spcPct val="80000"/>
              </a:lnSpc>
            </a:pPr>
            <a:r>
              <a:rPr lang="en-US" sz="2600" dirty="0">
                <a:latin typeface="Calibri" charset="0"/>
              </a:rPr>
              <a:t>Deploy Project</a:t>
            </a:r>
          </a:p>
          <a:p>
            <a:pPr lvl="1">
              <a:lnSpc>
                <a:spcPct val="80000"/>
              </a:lnSpc>
            </a:pPr>
            <a:r>
              <a:rPr lang="en-US" sz="2600" dirty="0">
                <a:latin typeface="Calibri" charset="0"/>
              </a:rPr>
              <a:t>Cleanup</a:t>
            </a:r>
          </a:p>
          <a:p>
            <a:pPr>
              <a:lnSpc>
                <a:spcPct val="80000"/>
              </a:lnSpc>
            </a:pPr>
            <a:r>
              <a:rPr lang="en-US" sz="3000" dirty="0">
                <a:latin typeface="Calibri" charset="0"/>
              </a:rPr>
              <a:t>Describe the project and configure the build</a:t>
            </a:r>
          </a:p>
          <a:p>
            <a:pPr lvl="1">
              <a:lnSpc>
                <a:spcPct val="80000"/>
              </a:lnSpc>
            </a:pPr>
            <a:r>
              <a:rPr lang="en-US" sz="2600" dirty="0">
                <a:latin typeface="Calibri" charset="0"/>
              </a:rPr>
              <a:t>You don</a:t>
            </a:r>
            <a:r>
              <a:rPr lang="ja-JP" altLang="en-US" sz="2600" dirty="0">
                <a:latin typeface="Calibri" charset="0"/>
              </a:rPr>
              <a:t>’</a:t>
            </a:r>
            <a:r>
              <a:rPr lang="en-US" sz="2600" dirty="0">
                <a:latin typeface="Calibri" charset="0"/>
              </a:rPr>
              <a:t>t script a build</a:t>
            </a:r>
          </a:p>
          <a:p>
            <a:pPr lvl="1">
              <a:lnSpc>
                <a:spcPct val="80000"/>
              </a:lnSpc>
            </a:pPr>
            <a:r>
              <a:rPr lang="en-US" sz="2600" dirty="0">
                <a:latin typeface="Calibri" charset="0"/>
              </a:rPr>
              <a:t>Maven has no concept of a condition</a:t>
            </a:r>
          </a:p>
          <a:p>
            <a:pPr lvl="1">
              <a:lnSpc>
                <a:spcPct val="80000"/>
              </a:lnSpc>
            </a:pPr>
            <a:r>
              <a:rPr lang="en-US" sz="2600" dirty="0">
                <a:latin typeface="Calibri" charset="0"/>
              </a:rPr>
              <a:t>Plugins are </a:t>
            </a:r>
            <a:r>
              <a:rPr lang="en-US" sz="2600" dirty="0" smtClean="0">
                <a:latin typeface="Calibri" charset="0"/>
              </a:rPr>
              <a:t>configured</a:t>
            </a:r>
            <a:endParaRPr lang="en-US" sz="2600" dirty="0">
              <a:latin typeface="Calibri" charset="0"/>
            </a:endParaRPr>
          </a:p>
        </p:txBody>
      </p:sp>
    </p:spTree>
    <p:extLst>
      <p:ext uri="{BB962C8B-B14F-4D97-AF65-F5344CB8AC3E}">
        <p14:creationId xmlns:p14="http://schemas.microsoft.com/office/powerpoint/2010/main" val="156920080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t>
            </a:r>
            <a:r>
              <a:rPr lang="en-US" dirty="0" err="1" smtClean="0"/>
              <a:t>mvn</a:t>
            </a:r>
            <a:r>
              <a:rPr lang="en-US" dirty="0" smtClean="0"/>
              <a:t> projects</a:t>
            </a:r>
            <a:endParaRPr lang="en-US" dirty="0"/>
          </a:p>
        </p:txBody>
      </p:sp>
      <p:sp>
        <p:nvSpPr>
          <p:cNvPr id="3" name="Content Placeholder 2"/>
          <p:cNvSpPr>
            <a:spLocks noGrp="1"/>
          </p:cNvSpPr>
          <p:nvPr>
            <p:ph idx="1"/>
          </p:nvPr>
        </p:nvSpPr>
        <p:spPr/>
        <p:txBody>
          <a:bodyPr>
            <a:normAutofit fontScale="77500" lnSpcReduction="20000"/>
          </a:bodyPr>
          <a:lstStyle/>
          <a:p>
            <a:r>
              <a:rPr lang="en-US" dirty="0"/>
              <a:t>Create Java </a:t>
            </a:r>
            <a:r>
              <a:rPr lang="en-US" dirty="0" smtClean="0"/>
              <a:t>project:</a:t>
            </a:r>
          </a:p>
          <a:p>
            <a:pPr marL="0" indent="0">
              <a:buNone/>
            </a:pPr>
            <a:r>
              <a:rPr lang="en-US" dirty="0" err="1" smtClean="0"/>
              <a:t>mvn</a:t>
            </a:r>
            <a:r>
              <a:rPr lang="en-US" dirty="0" smtClean="0"/>
              <a:t> </a:t>
            </a:r>
            <a:r>
              <a:rPr lang="en-US" dirty="0" err="1"/>
              <a:t>archetype:generate</a:t>
            </a:r>
            <a:r>
              <a:rPr lang="en-US" dirty="0"/>
              <a:t> -</a:t>
            </a:r>
            <a:r>
              <a:rPr lang="en-US" dirty="0" err="1"/>
              <a:t>DgroupId</a:t>
            </a:r>
            <a:r>
              <a:rPr lang="en-US" dirty="0"/>
              <a:t>=</a:t>
            </a:r>
            <a:r>
              <a:rPr lang="en-US" dirty="0" err="1"/>
              <a:t>org.yourcompany.project</a:t>
            </a:r>
            <a:r>
              <a:rPr lang="en-US" dirty="0"/>
              <a:t> -</a:t>
            </a:r>
            <a:r>
              <a:rPr lang="en-US" dirty="0" err="1"/>
              <a:t>DartifactId</a:t>
            </a:r>
            <a:r>
              <a:rPr lang="en-US" dirty="0"/>
              <a:t>=application </a:t>
            </a:r>
          </a:p>
          <a:p>
            <a:endParaRPr lang="en-US" dirty="0"/>
          </a:p>
          <a:p>
            <a:r>
              <a:rPr lang="en-US" dirty="0"/>
              <a:t>Create web </a:t>
            </a:r>
            <a:r>
              <a:rPr lang="en-US" dirty="0" smtClean="0"/>
              <a:t>project:</a:t>
            </a:r>
          </a:p>
          <a:p>
            <a:pPr marL="0" indent="0">
              <a:buNone/>
            </a:pPr>
            <a:r>
              <a:rPr lang="en-US" dirty="0" err="1" smtClean="0"/>
              <a:t>mvn</a:t>
            </a:r>
            <a:r>
              <a:rPr lang="en-US" dirty="0" smtClean="0"/>
              <a:t> </a:t>
            </a:r>
            <a:r>
              <a:rPr lang="en-US" dirty="0" err="1"/>
              <a:t>archetype:generate</a:t>
            </a:r>
            <a:r>
              <a:rPr lang="en-US" dirty="0"/>
              <a:t> -</a:t>
            </a:r>
            <a:r>
              <a:rPr lang="en-US" dirty="0" err="1"/>
              <a:t>DgroupId</a:t>
            </a:r>
            <a:r>
              <a:rPr lang="en-US" dirty="0"/>
              <a:t>=</a:t>
            </a:r>
            <a:r>
              <a:rPr lang="en-US" dirty="0" err="1"/>
              <a:t>org.yourcompany.project</a:t>
            </a:r>
            <a:r>
              <a:rPr lang="en-US" dirty="0"/>
              <a:t> -</a:t>
            </a:r>
            <a:r>
              <a:rPr lang="en-US" dirty="0" err="1"/>
              <a:t>DartifactId</a:t>
            </a:r>
            <a:r>
              <a:rPr lang="en-US" dirty="0"/>
              <a:t>=application -</a:t>
            </a:r>
            <a:r>
              <a:rPr lang="en-US" dirty="0" err="1"/>
              <a:t>DarchetypeArtifactId</a:t>
            </a:r>
            <a:r>
              <a:rPr lang="en-US" dirty="0"/>
              <a:t>=maven-archetype-</a:t>
            </a:r>
            <a:r>
              <a:rPr lang="en-US" dirty="0" err="1"/>
              <a:t>webapp</a:t>
            </a:r>
            <a:endParaRPr lang="en-US" dirty="0"/>
          </a:p>
          <a:p>
            <a:endParaRPr lang="en-US" dirty="0"/>
          </a:p>
          <a:p>
            <a:r>
              <a:rPr lang="en-US" dirty="0"/>
              <a:t>Create archetype from existing </a:t>
            </a:r>
            <a:r>
              <a:rPr lang="en-US" dirty="0" smtClean="0"/>
              <a:t>project:</a:t>
            </a:r>
          </a:p>
          <a:p>
            <a:pPr marL="0" indent="0">
              <a:buNone/>
            </a:pPr>
            <a:r>
              <a:rPr lang="en-US" dirty="0" err="1" smtClean="0"/>
              <a:t>mvn</a:t>
            </a:r>
            <a:r>
              <a:rPr lang="en-US" dirty="0" smtClean="0"/>
              <a:t> </a:t>
            </a:r>
            <a:r>
              <a:rPr lang="en-US" dirty="0" err="1"/>
              <a:t>archetype:create-from-project</a:t>
            </a:r>
            <a:endParaRPr lang="en-US" dirty="0"/>
          </a:p>
        </p:txBody>
      </p:sp>
    </p:spTree>
    <p:extLst>
      <p:ext uri="{BB962C8B-B14F-4D97-AF65-F5344CB8AC3E}">
        <p14:creationId xmlns:p14="http://schemas.microsoft.com/office/powerpoint/2010/main" val="138558627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Lifecycle Phases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These are the most common </a:t>
            </a:r>
            <a:r>
              <a:rPr lang="en-US" i="1" dirty="0"/>
              <a:t>default</a:t>
            </a:r>
            <a:r>
              <a:rPr lang="en-US" dirty="0"/>
              <a:t> lifecycle phases executed.</a:t>
            </a:r>
          </a:p>
          <a:p>
            <a:r>
              <a:rPr lang="en-US" b="1" dirty="0"/>
              <a:t>validate</a:t>
            </a:r>
            <a:r>
              <a:rPr lang="en-US" dirty="0"/>
              <a:t>: validate the project is correct and all necessary information is available</a:t>
            </a:r>
          </a:p>
          <a:p>
            <a:r>
              <a:rPr lang="en-US" b="1" dirty="0"/>
              <a:t>compile</a:t>
            </a:r>
            <a:r>
              <a:rPr lang="en-US" dirty="0"/>
              <a:t>: compile the source code of the project</a:t>
            </a:r>
          </a:p>
          <a:p>
            <a:r>
              <a:rPr lang="en-US" b="1" dirty="0"/>
              <a:t>test</a:t>
            </a:r>
            <a:r>
              <a:rPr lang="en-US" dirty="0"/>
              <a:t>: test the compiled source code using a suitable unit testing framework. These tests should not require the code be packaged or deployed</a:t>
            </a:r>
          </a:p>
          <a:p>
            <a:r>
              <a:rPr lang="en-US" b="1" dirty="0"/>
              <a:t>package</a:t>
            </a:r>
            <a:r>
              <a:rPr lang="en-US" dirty="0"/>
              <a:t>: take the compiled code and package it in its distributable format, such as a JAR.</a:t>
            </a:r>
          </a:p>
          <a:p>
            <a:r>
              <a:rPr lang="en-US" b="1" dirty="0"/>
              <a:t>integration-test</a:t>
            </a:r>
            <a:r>
              <a:rPr lang="en-US" dirty="0"/>
              <a:t>: process and deploy the package if necessary into an environment where integration tests can be run</a:t>
            </a:r>
          </a:p>
          <a:p>
            <a:r>
              <a:rPr lang="en-US" b="1" dirty="0"/>
              <a:t>verify</a:t>
            </a:r>
            <a:r>
              <a:rPr lang="en-US" dirty="0"/>
              <a:t>: run any checks to verify the package is valid and meets quality criteria</a:t>
            </a:r>
          </a:p>
          <a:p>
            <a:r>
              <a:rPr lang="en-US" b="1" dirty="0"/>
              <a:t>install</a:t>
            </a:r>
            <a:r>
              <a:rPr lang="en-US" dirty="0"/>
              <a:t>: install the package into the local repository, for use as a dependency in other projects locally</a:t>
            </a:r>
          </a:p>
          <a:p>
            <a:r>
              <a:rPr lang="en-US" b="1" dirty="0"/>
              <a:t>deploy</a:t>
            </a:r>
            <a:r>
              <a:rPr lang="en-US" dirty="0"/>
              <a:t>: done in an integration or release environment, copies the final package to the remote repository for sharing with other developers and projects.</a:t>
            </a:r>
          </a:p>
          <a:p>
            <a:pPr marL="0" indent="0">
              <a:buNone/>
            </a:pPr>
            <a:r>
              <a:rPr lang="en-US" dirty="0"/>
              <a:t>There are two other Maven lifecycles of note beyond the </a:t>
            </a:r>
            <a:r>
              <a:rPr lang="en-US" i="1" dirty="0"/>
              <a:t>default</a:t>
            </a:r>
            <a:r>
              <a:rPr lang="en-US" dirty="0"/>
              <a:t> list above. They are</a:t>
            </a:r>
          </a:p>
          <a:p>
            <a:r>
              <a:rPr lang="en-US" b="1" dirty="0"/>
              <a:t>clean</a:t>
            </a:r>
            <a:r>
              <a:rPr lang="en-US" dirty="0"/>
              <a:t>: cleans up artifacts created by prior builds</a:t>
            </a:r>
          </a:p>
          <a:p>
            <a:r>
              <a:rPr lang="en-US" b="1" dirty="0"/>
              <a:t>site</a:t>
            </a:r>
            <a:r>
              <a:rPr lang="en-US" dirty="0"/>
              <a:t>: generates site documentation for this project</a:t>
            </a:r>
          </a:p>
        </p:txBody>
      </p:sp>
    </p:spTree>
    <p:extLst>
      <p:ext uri="{BB962C8B-B14F-4D97-AF65-F5344CB8AC3E}">
        <p14:creationId xmlns:p14="http://schemas.microsoft.com/office/powerpoint/2010/main" val="245806065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big Picture</a:t>
            </a:r>
            <a:endParaRPr lang="en-US" dirty="0"/>
          </a:p>
        </p:txBody>
      </p:sp>
      <p:pic>
        <p:nvPicPr>
          <p:cNvPr id="4" name="Content Placeholder 3"/>
          <p:cNvPicPr>
            <a:picLocks noGrp="1" noChangeAspect="1"/>
          </p:cNvPicPr>
          <p:nvPr>
            <p:ph idx="1"/>
          </p:nvPr>
        </p:nvPicPr>
        <p:blipFill>
          <a:blip r:embed="rId2"/>
          <a:srcRect t="-58917" b="-58917"/>
          <a:stretch>
            <a:fillRect/>
          </a:stretch>
        </p:blipFill>
        <p:spPr/>
      </p:pic>
    </p:spTree>
    <p:extLst>
      <p:ext uri="{BB962C8B-B14F-4D97-AF65-F5344CB8AC3E}">
        <p14:creationId xmlns:p14="http://schemas.microsoft.com/office/powerpoint/2010/main" val="164961594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Conventions</a:t>
            </a:r>
            <a:endParaRPr lang="en-US" dirty="0"/>
          </a:p>
        </p:txBody>
      </p:sp>
      <p:sp>
        <p:nvSpPr>
          <p:cNvPr id="3" name="Content Placeholder 2"/>
          <p:cNvSpPr>
            <a:spLocks noGrp="1"/>
          </p:cNvSpPr>
          <p:nvPr>
            <p:ph idx="1"/>
          </p:nvPr>
        </p:nvSpPr>
        <p:spPr/>
        <p:txBody>
          <a:bodyPr>
            <a:normAutofit fontScale="85000" lnSpcReduction="20000"/>
          </a:bodyPr>
          <a:lstStyle/>
          <a:p>
            <a:pPr>
              <a:buFont typeface="Arial" pitchFamily="34" charset="0"/>
              <a:buChar char="•"/>
              <a:defRPr/>
            </a:pPr>
            <a:r>
              <a:rPr lang="en-US" dirty="0"/>
              <a:t>Maven is opinionated about project structure</a:t>
            </a:r>
          </a:p>
          <a:p>
            <a:pPr>
              <a:buFont typeface="Arial" pitchFamily="34" charset="0"/>
              <a:buChar char="•"/>
              <a:defRPr/>
            </a:pPr>
            <a:r>
              <a:rPr lang="en-US" dirty="0"/>
              <a:t>target: Default work directory</a:t>
            </a:r>
          </a:p>
          <a:p>
            <a:pPr>
              <a:buFont typeface="Arial" pitchFamily="34" charset="0"/>
              <a:buChar char="•"/>
              <a:defRPr/>
            </a:pPr>
            <a:r>
              <a:rPr lang="en-US" dirty="0" err="1"/>
              <a:t>src</a:t>
            </a:r>
            <a:r>
              <a:rPr lang="en-US" dirty="0"/>
              <a:t>: All project source files go in this directory</a:t>
            </a:r>
          </a:p>
          <a:p>
            <a:pPr>
              <a:buFont typeface="Arial" pitchFamily="34" charset="0"/>
              <a:buChar char="•"/>
              <a:defRPr/>
            </a:pPr>
            <a:r>
              <a:rPr lang="en-US" dirty="0" err="1"/>
              <a:t>src</a:t>
            </a:r>
            <a:r>
              <a:rPr lang="en-US" dirty="0"/>
              <a:t>/main: All sources that go into primary artifact</a:t>
            </a:r>
          </a:p>
          <a:p>
            <a:pPr>
              <a:buFont typeface="Arial" pitchFamily="34" charset="0"/>
              <a:buChar char="•"/>
              <a:defRPr/>
            </a:pPr>
            <a:r>
              <a:rPr lang="en-US" dirty="0" err="1"/>
              <a:t>src</a:t>
            </a:r>
            <a:r>
              <a:rPr lang="en-US" dirty="0"/>
              <a:t>/test: All sources contributing to testing project</a:t>
            </a:r>
          </a:p>
          <a:p>
            <a:pPr>
              <a:buFont typeface="Arial" pitchFamily="34" charset="0"/>
              <a:buChar char="•"/>
              <a:defRPr/>
            </a:pPr>
            <a:r>
              <a:rPr lang="en-US" dirty="0" err="1"/>
              <a:t>src</a:t>
            </a:r>
            <a:r>
              <a:rPr lang="en-US" dirty="0"/>
              <a:t>/main/java: All java source files</a:t>
            </a:r>
          </a:p>
          <a:p>
            <a:pPr>
              <a:buFont typeface="Arial" pitchFamily="34" charset="0"/>
              <a:buChar char="•"/>
              <a:defRPr/>
            </a:pPr>
            <a:r>
              <a:rPr lang="en-US" dirty="0" err="1"/>
              <a:t>src</a:t>
            </a:r>
            <a:r>
              <a:rPr lang="en-US" dirty="0"/>
              <a:t>/main/</a:t>
            </a:r>
            <a:r>
              <a:rPr lang="en-US" dirty="0" err="1"/>
              <a:t>webapp</a:t>
            </a:r>
            <a:r>
              <a:rPr lang="en-US" dirty="0"/>
              <a:t>: All web source files</a:t>
            </a:r>
          </a:p>
          <a:p>
            <a:pPr>
              <a:buFont typeface="Arial" pitchFamily="34" charset="0"/>
              <a:buChar char="•"/>
              <a:defRPr/>
            </a:pPr>
            <a:r>
              <a:rPr lang="en-US" dirty="0" err="1"/>
              <a:t>src</a:t>
            </a:r>
            <a:r>
              <a:rPr lang="en-US" dirty="0"/>
              <a:t>/main/resources: All non compiled source files</a:t>
            </a:r>
          </a:p>
          <a:p>
            <a:pPr>
              <a:buFont typeface="Arial" pitchFamily="34" charset="0"/>
              <a:buChar char="•"/>
              <a:defRPr/>
            </a:pPr>
            <a:r>
              <a:rPr lang="en-US" dirty="0" err="1"/>
              <a:t>src</a:t>
            </a:r>
            <a:r>
              <a:rPr lang="en-US" dirty="0"/>
              <a:t>/test/java: All java test source files</a:t>
            </a:r>
          </a:p>
          <a:p>
            <a:pPr>
              <a:buFont typeface="Arial" pitchFamily="34" charset="0"/>
              <a:buChar char="•"/>
              <a:defRPr/>
            </a:pPr>
            <a:r>
              <a:rPr lang="en-US" dirty="0" err="1"/>
              <a:t>src</a:t>
            </a:r>
            <a:r>
              <a:rPr lang="en-US" dirty="0"/>
              <a:t>/test/resources: All non compiled test source </a:t>
            </a:r>
            <a:r>
              <a:rPr lang="en-US" dirty="0" smtClean="0"/>
              <a:t>files</a:t>
            </a:r>
            <a:endParaRPr lang="en-US" dirty="0"/>
          </a:p>
        </p:txBody>
      </p:sp>
    </p:spTree>
    <p:extLst>
      <p:ext uri="{BB962C8B-B14F-4D97-AF65-F5344CB8AC3E}">
        <p14:creationId xmlns:p14="http://schemas.microsoft.com/office/powerpoint/2010/main" val="286669446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Artifact</a:t>
            </a:r>
            <a:endParaRPr lang="en-US" dirty="0"/>
          </a:p>
        </p:txBody>
      </p:sp>
      <p:sp>
        <p:nvSpPr>
          <p:cNvPr id="3" name="Content Placeholder 2"/>
          <p:cNvSpPr>
            <a:spLocks noGrp="1"/>
          </p:cNvSpPr>
          <p:nvPr>
            <p:ph idx="1"/>
          </p:nvPr>
        </p:nvSpPr>
        <p:spPr/>
        <p:txBody>
          <a:bodyPr>
            <a:normAutofit fontScale="92500" lnSpcReduction="10000"/>
          </a:bodyPr>
          <a:lstStyle/>
          <a:p>
            <a:r>
              <a:rPr lang="en-US" dirty="0"/>
              <a:t>An artifact is a file, usually a JAR, that gets deployed to a Maven repository.</a:t>
            </a:r>
          </a:p>
          <a:p>
            <a:r>
              <a:rPr lang="en-US" dirty="0"/>
              <a:t>A Maven build produces one or more artifacts, such as a compiled JAR and a "sources" JAR.</a:t>
            </a:r>
          </a:p>
          <a:p>
            <a:r>
              <a:rPr lang="en-US" dirty="0"/>
              <a:t>Each artifact has a group ID (usually a reversed domain name, like </a:t>
            </a:r>
            <a:r>
              <a:rPr lang="en-US" dirty="0" err="1"/>
              <a:t>com.example.foo</a:t>
            </a:r>
            <a:r>
              <a:rPr lang="en-US" dirty="0"/>
              <a:t>), an artifact ID (just a name), and a version string. The three together uniquely identify the artifact.</a:t>
            </a:r>
          </a:p>
          <a:p>
            <a:r>
              <a:rPr lang="en-US" dirty="0"/>
              <a:t>A project's dependencies are specified as artifacts.</a:t>
            </a:r>
          </a:p>
        </p:txBody>
      </p:sp>
    </p:spTree>
    <p:extLst>
      <p:ext uri="{BB962C8B-B14F-4D97-AF65-F5344CB8AC3E}">
        <p14:creationId xmlns:p14="http://schemas.microsoft.com/office/powerpoint/2010/main" val="375320300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948</TotalTime>
  <Words>1275</Words>
  <Application>Microsoft Macintosh PowerPoint</Application>
  <PresentationFormat>On-screen Show (4:3)</PresentationFormat>
  <Paragraphs>119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Maven</vt:lpstr>
      <vt:lpstr>What is Maven</vt:lpstr>
      <vt:lpstr>Maven Objectives</vt:lpstr>
      <vt:lpstr>Maven Concepts</vt:lpstr>
      <vt:lpstr>Create mvn projects</vt:lpstr>
      <vt:lpstr>Maven Lifecycle Phases</vt:lpstr>
      <vt:lpstr>The big Picture</vt:lpstr>
      <vt:lpstr>Maven Conventions</vt:lpstr>
      <vt:lpstr>Maven Artifact</vt:lpstr>
      <vt:lpstr>Installing Maven</vt:lpstr>
      <vt:lpstr>Creating a Project</vt:lpstr>
      <vt:lpstr>Standard Project Structure</vt:lpstr>
      <vt:lpstr>POM</vt:lpstr>
      <vt:lpstr>What did I just do?</vt:lpstr>
      <vt:lpstr>Build the Project</vt:lpstr>
      <vt:lpstr>Package phase</vt:lpstr>
      <vt:lpstr>Run the app</vt:lpstr>
      <vt:lpstr>Generate the site</vt:lpstr>
      <vt:lpstr>Assignment</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Maven</dc:title>
  <dc:creator>Kranthi Kavuri</dc:creator>
  <cp:lastModifiedBy>Kranthi Kavuri</cp:lastModifiedBy>
  <cp:revision>19</cp:revision>
  <dcterms:created xsi:type="dcterms:W3CDTF">2017-06-25T03:32:34Z</dcterms:created>
  <dcterms:modified xsi:type="dcterms:W3CDTF">2017-06-25T21:41:37Z</dcterms:modified>
</cp:coreProperties>
</file>