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72" r:id="rId5"/>
    <p:sldId id="260" r:id="rId6"/>
    <p:sldId id="270" r:id="rId7"/>
    <p:sldId id="280" r:id="rId8"/>
    <p:sldId id="277" r:id="rId9"/>
    <p:sldId id="278" r:id="rId10"/>
    <p:sldId id="279" r:id="rId11"/>
    <p:sldId id="276" r:id="rId12"/>
    <p:sldId id="281" r:id="rId13"/>
    <p:sldId id="282" r:id="rId14"/>
    <p:sldId id="283" r:id="rId15"/>
    <p:sldId id="284" r:id="rId16"/>
    <p:sldId id="288" r:id="rId17"/>
    <p:sldId id="285" r:id="rId18"/>
    <p:sldId id="286" r:id="rId19"/>
    <p:sldId id="257" r:id="rId20"/>
    <p:sldId id="26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7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D5DFE-8454-0849-B057-4878695E1DA5}" type="datetimeFigureOut">
              <a:rPr lang="en-US" smtClean="0"/>
              <a:t>7/23/17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206949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5DFE-8454-0849-B057-4878695E1DA5}" type="datetimeFigureOut">
              <a:rPr lang="en-US" smtClean="0"/>
              <a:t>7/23/17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58537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5DFE-8454-0849-B057-4878695E1DA5}" type="datetimeFigureOut">
              <a:rPr lang="en-US" smtClean="0"/>
              <a:t>7/23/17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70795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5DFE-8454-0849-B057-4878695E1DA5}" type="datetimeFigureOut">
              <a:rPr lang="en-US" smtClean="0"/>
              <a:t>7/23/17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158292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D5DFE-8454-0849-B057-4878695E1DA5}" type="datetimeFigureOut">
              <a:rPr lang="en-US" smtClean="0"/>
              <a:t>7/23/17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408390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D5DFE-8454-0849-B057-4878695E1DA5}" type="datetimeFigureOut">
              <a:rPr lang="en-US" smtClean="0"/>
              <a:t>7/23/17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16808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D5DFE-8454-0849-B057-4878695E1DA5}" type="datetimeFigureOut">
              <a:rPr lang="en-US" smtClean="0"/>
              <a:t>7/23/17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233773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D5DFE-8454-0849-B057-4878695E1DA5}" type="datetimeFigureOut">
              <a:rPr lang="en-US" smtClean="0"/>
              <a:t>7/23/17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152383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D5DFE-8454-0849-B057-4878695E1DA5}" type="datetimeFigureOut">
              <a:rPr lang="en-US" smtClean="0"/>
              <a:t>7/23/17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225708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D5DFE-8454-0849-B057-4878695E1DA5}" type="datetimeFigureOut">
              <a:rPr lang="en-US" smtClean="0"/>
              <a:t>7/23/17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316018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D5DFE-8454-0849-B057-4878695E1DA5}" type="datetimeFigureOut">
              <a:rPr lang="en-US" smtClean="0"/>
              <a:t>7/23/17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31F94-9926-9246-AEC9-997C332A58B8}" type="slidenum">
              <a:rPr lang="en-US" smtClean="0"/>
              <a:t>‹#›</a:t>
            </a:fld>
            <a:endParaRPr lang="en-US"/>
          </a:p>
        </p:txBody>
      </p:sp>
    </p:spTree>
    <p:extLst>
      <p:ext uri="{BB962C8B-B14F-4D97-AF65-F5344CB8AC3E}">
        <p14:creationId xmlns:p14="http://schemas.microsoft.com/office/powerpoint/2010/main" val="6550506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D5DFE-8454-0849-B057-4878695E1DA5}" type="datetimeFigureOut">
              <a:rPr lang="en-US" smtClean="0"/>
              <a:t>7/23/17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31F94-9926-9246-AEC9-997C332A58B8}" type="slidenum">
              <a:rPr lang="en-US" smtClean="0"/>
              <a:t>‹#›</a:t>
            </a:fld>
            <a:endParaRPr lang="en-US"/>
          </a:p>
        </p:txBody>
      </p:sp>
    </p:spTree>
    <p:extLst>
      <p:ext uri="{BB962C8B-B14F-4D97-AF65-F5344CB8AC3E}">
        <p14:creationId xmlns:p14="http://schemas.microsoft.com/office/powerpoint/2010/main" val="1676712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uppetlabs.com/guides/platform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Puppet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645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stand-alone architecture</a:t>
            </a:r>
            <a:endParaRPr lang="en-US" dirty="0"/>
          </a:p>
        </p:txBody>
      </p:sp>
      <p:sp>
        <p:nvSpPr>
          <p:cNvPr id="3" name="Content Placeholder 2"/>
          <p:cNvSpPr>
            <a:spLocks noGrp="1"/>
          </p:cNvSpPr>
          <p:nvPr>
            <p:ph idx="1"/>
          </p:nvPr>
        </p:nvSpPr>
        <p:spPr/>
        <p:txBody>
          <a:bodyPr>
            <a:normAutofit fontScale="62500" lnSpcReduction="20000"/>
          </a:bodyPr>
          <a:lstStyle/>
          <a:p>
            <a:r>
              <a:rPr lang="en-US" dirty="0"/>
              <a:t>Puppet can run in a stand-alone architecture, where each managed node has its own complete copy of your configuration info and compiles its own catalog.</a:t>
            </a:r>
          </a:p>
          <a:p>
            <a:r>
              <a:rPr lang="en-US" dirty="0"/>
              <a:t>In this architecture, managed nodes run the Puppet apply application, usually as a scheduled task or </a:t>
            </a:r>
            <a:r>
              <a:rPr lang="en-US" dirty="0" err="1"/>
              <a:t>cron</a:t>
            </a:r>
            <a:r>
              <a:rPr lang="en-US" dirty="0"/>
              <a:t> job. You can also run it on demand for initial configuration of a server or for smaller configuration tasks.</a:t>
            </a:r>
          </a:p>
          <a:p>
            <a:r>
              <a:rPr lang="en-US" dirty="0"/>
              <a:t>Like the Puppet master application, Puppet apply needs access to several sources of configuration data, which it uses to compile a catalog for the node it is managing.</a:t>
            </a:r>
          </a:p>
          <a:p>
            <a:r>
              <a:rPr lang="en-US" dirty="0"/>
              <a:t>After Puppet apply compiles the catalog, it immediately applies it by checking each resource the catalog describes. If it finds any resources that are not in their desired state, it makes the changes necessary to correct them. Or, in no-op mode, it reports on what changes would have been needed.</a:t>
            </a:r>
          </a:p>
          <a:p>
            <a:r>
              <a:rPr lang="en-US" dirty="0"/>
              <a:t>After applying the catalog, Puppet apply stores a report on disk. You can configure it to send reports to a central service.</a:t>
            </a:r>
          </a:p>
        </p:txBody>
      </p:sp>
    </p:spTree>
    <p:extLst>
      <p:ext uri="{BB962C8B-B14F-4D97-AF65-F5344CB8AC3E}">
        <p14:creationId xmlns:p14="http://schemas.microsoft.com/office/powerpoint/2010/main" val="364614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dirty="0" err="1"/>
              <a:t>Catalogs</a:t>
            </a:r>
            <a:endParaRPr lang="en-US" dirty="0"/>
          </a:p>
        </p:txBody>
      </p:sp>
      <p:sp>
        <p:nvSpPr>
          <p:cNvPr id="3" name="Content Placeholder 2"/>
          <p:cNvSpPr>
            <a:spLocks noGrp="1"/>
          </p:cNvSpPr>
          <p:nvPr>
            <p:ph idx="1"/>
          </p:nvPr>
        </p:nvSpPr>
        <p:spPr/>
        <p:txBody>
          <a:bodyPr/>
          <a:lstStyle/>
          <a:p>
            <a:pPr marL="0" indent="0">
              <a:buNone/>
            </a:pPr>
            <a:r>
              <a:rPr lang="en-US" dirty="0"/>
              <a:t>A catalog is a document that describes the desired system state for one specific computer. It lists all of the resources that need to be managed, as well as any dependencies between those resources.</a:t>
            </a:r>
          </a:p>
          <a:p>
            <a:pPr marL="0" indent="0">
              <a:buNone/>
            </a:pPr>
            <a:r>
              <a:rPr lang="en-US" dirty="0"/>
              <a:t>Puppet configures systems in two stages:</a:t>
            </a:r>
          </a:p>
          <a:p>
            <a:r>
              <a:rPr lang="it-IT" dirty="0"/>
              <a:t>Compile a </a:t>
            </a:r>
            <a:r>
              <a:rPr lang="it-IT" dirty="0" err="1"/>
              <a:t>catalog</a:t>
            </a:r>
            <a:r>
              <a:rPr lang="it-IT" dirty="0"/>
              <a:t>.</a:t>
            </a:r>
          </a:p>
          <a:p>
            <a:r>
              <a:rPr lang="en-US" dirty="0"/>
              <a:t>Apply the catalog.</a:t>
            </a:r>
          </a:p>
          <a:p>
            <a:endParaRPr lang="en-US" dirty="0"/>
          </a:p>
        </p:txBody>
      </p:sp>
    </p:spTree>
    <p:extLst>
      <p:ext uri="{BB962C8B-B14F-4D97-AF65-F5344CB8AC3E}">
        <p14:creationId xmlns:p14="http://schemas.microsoft.com/office/powerpoint/2010/main" val="236923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Basics</a:t>
            </a:r>
          </a:p>
        </p:txBody>
      </p:sp>
      <p:sp>
        <p:nvSpPr>
          <p:cNvPr id="3" name="Content Placeholder 2"/>
          <p:cNvSpPr>
            <a:spLocks noGrp="1"/>
          </p:cNvSpPr>
          <p:nvPr>
            <p:ph idx="1"/>
          </p:nvPr>
        </p:nvSpPr>
        <p:spPr/>
        <p:txBody>
          <a:bodyPr/>
          <a:lstStyle/>
          <a:p>
            <a:pPr marL="0" indent="0">
              <a:buNone/>
            </a:pPr>
            <a:r>
              <a:rPr lang="en-US" dirty="0"/>
              <a:t>Puppet uses its own configuration language, which was designed to be accessible to </a:t>
            </a:r>
            <a:r>
              <a:rPr lang="en-US" dirty="0" smtClean="0"/>
              <a:t>system admins</a:t>
            </a:r>
            <a:r>
              <a:rPr lang="en-US" dirty="0"/>
              <a:t>. The Puppet language does not require much formal programming experience and its syntax was inspired by the </a:t>
            </a:r>
            <a:r>
              <a:rPr lang="en-US" dirty="0" err="1"/>
              <a:t>Nagios</a:t>
            </a:r>
            <a:r>
              <a:rPr lang="en-US" dirty="0"/>
              <a:t> configuration file format.</a:t>
            </a:r>
          </a:p>
        </p:txBody>
      </p:sp>
    </p:spTree>
    <p:extLst>
      <p:ext uri="{BB962C8B-B14F-4D97-AF65-F5344CB8AC3E}">
        <p14:creationId xmlns:p14="http://schemas.microsoft.com/office/powerpoint/2010/main" val="22892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Resources, classes, and nodes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core of the Puppet language is declaring resources. Every other part of the language exists to add flexibility and convenience to the way resources are declared.</a:t>
            </a:r>
          </a:p>
          <a:p>
            <a:r>
              <a:rPr lang="en-US" dirty="0"/>
              <a:t>Groups of resources can be organized into classes, which are larger units of configuration. While a resource might describe a single file or package, a class can describe everything needed to configure an entire service or application (including any number of packages, </a:t>
            </a:r>
            <a:r>
              <a:rPr lang="en-US" dirty="0" err="1"/>
              <a:t>config</a:t>
            </a:r>
            <a:r>
              <a:rPr lang="en-US" dirty="0"/>
              <a:t> files, service daemons, and maintenance tasks). Smaller classes can then be combined into larger classes which describe entire custom system roles, such as “database server” or “web application worker.”</a:t>
            </a:r>
          </a:p>
          <a:p>
            <a:r>
              <a:rPr lang="en-US" dirty="0"/>
              <a:t>Nodes that serve different roles will generally get different sets of classes. The task of configuring which classes will be applied to a given node is called node classification. Nodes can be classified in the Puppet language using node definitions; they can also be classified using node-specific data from outside your manifests, such as that from an ENC or </a:t>
            </a:r>
            <a:r>
              <a:rPr lang="en-US" dirty="0" err="1"/>
              <a:t>Hiera</a:t>
            </a:r>
            <a:r>
              <a:rPr lang="en-US" dirty="0" smtClean="0"/>
              <a:t>.</a:t>
            </a:r>
            <a:endParaRPr lang="en-US" dirty="0"/>
          </a:p>
        </p:txBody>
      </p:sp>
    </p:spTree>
    <p:extLst>
      <p:ext uri="{BB962C8B-B14F-4D97-AF65-F5344CB8AC3E}">
        <p14:creationId xmlns:p14="http://schemas.microsoft.com/office/powerpoint/2010/main" val="85250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err="1"/>
              <a:t>Ordering</a:t>
            </a:r>
            <a:endParaRPr lang="en-US" dirty="0"/>
          </a:p>
        </p:txBody>
      </p:sp>
      <p:sp>
        <p:nvSpPr>
          <p:cNvPr id="3" name="Content Placeholder 2"/>
          <p:cNvSpPr>
            <a:spLocks noGrp="1"/>
          </p:cNvSpPr>
          <p:nvPr>
            <p:ph idx="1"/>
          </p:nvPr>
        </p:nvSpPr>
        <p:spPr/>
        <p:txBody>
          <a:bodyPr/>
          <a:lstStyle/>
          <a:p>
            <a:pPr marL="0" indent="0">
              <a:buNone/>
            </a:pPr>
            <a:r>
              <a:rPr lang="en-US" dirty="0"/>
              <a:t>Although Puppet’s language is built around describing resources (and the relationships between them) in a declarative way, several parts of the language do depend on evaluation order. The most notable of these are variables, which must be set before they are referenced.</a:t>
            </a:r>
          </a:p>
        </p:txBody>
      </p:sp>
    </p:spTree>
    <p:extLst>
      <p:ext uri="{BB962C8B-B14F-4D97-AF65-F5344CB8AC3E}">
        <p14:creationId xmlns:p14="http://schemas.microsoft.com/office/powerpoint/2010/main" val="400121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err="1"/>
              <a:t>Files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Puppet language files are called manifests, and are named with the .</a:t>
            </a:r>
            <a:r>
              <a:rPr lang="en-US" dirty="0" err="1"/>
              <a:t>pp</a:t>
            </a:r>
            <a:r>
              <a:rPr lang="en-US" dirty="0"/>
              <a:t> file extension. Manifest files:</a:t>
            </a:r>
          </a:p>
          <a:p>
            <a:pPr marL="0" indent="0">
              <a:buNone/>
            </a:pPr>
            <a:r>
              <a:rPr lang="en-US" dirty="0"/>
              <a:t>Must use UTF8 encoding</a:t>
            </a:r>
          </a:p>
          <a:p>
            <a:pPr marL="0" indent="0">
              <a:buNone/>
            </a:pPr>
            <a:r>
              <a:rPr lang="en-US" dirty="0"/>
              <a:t>Can use Unix (LF) or Windows (CRLF) line breaks (note that the line break format also affects literal line breaks in strings)</a:t>
            </a:r>
          </a:p>
          <a:p>
            <a:r>
              <a:rPr lang="en-US" dirty="0"/>
              <a:t>Puppet always begins compiling with the main manifest, which can be either a single file or a directory containing several files. (Some documents also call this the “site manifest.”) See the reference page on the main manifest for details about this special file/directory.</a:t>
            </a:r>
          </a:p>
          <a:p>
            <a:r>
              <a:rPr lang="en-US" dirty="0"/>
              <a:t>Any classes declared in the main manifest can be </a:t>
            </a:r>
            <a:r>
              <a:rPr lang="en-US" dirty="0" err="1"/>
              <a:t>autoloaded</a:t>
            </a:r>
            <a:r>
              <a:rPr lang="en-US" dirty="0"/>
              <a:t> from manifest files in modules. Puppet will also </a:t>
            </a:r>
            <a:r>
              <a:rPr lang="en-US" dirty="0" err="1"/>
              <a:t>autoload</a:t>
            </a:r>
            <a:r>
              <a:rPr lang="en-US" dirty="0"/>
              <a:t> any classes declared by an optional external node classifier. See the reference page on catalog compilation for details.</a:t>
            </a:r>
          </a:p>
          <a:p>
            <a:r>
              <a:rPr lang="en-US" dirty="0"/>
              <a:t>The simplest Puppet deployment is a lone main manifest file with a few resources. Complexity can grow progressively, by grouping resources into modules and classifying your nodes more granularly.</a:t>
            </a:r>
          </a:p>
          <a:p>
            <a:endParaRPr lang="en-US" dirty="0"/>
          </a:p>
        </p:txBody>
      </p:sp>
    </p:spTree>
    <p:extLst>
      <p:ext uri="{BB962C8B-B14F-4D97-AF65-F5344CB8AC3E}">
        <p14:creationId xmlns:p14="http://schemas.microsoft.com/office/powerpoint/2010/main" val="357012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A module is a collection of manifests and data (such as facts, files, and templates), and they have a specific directory structure. Modules are useful for organizing your Puppet code, because they allow you to split your code into multiple manifests. It is considered best practice to use modules to organize almost all of your Puppet manifests.</a:t>
            </a:r>
          </a:p>
          <a:p>
            <a:pPr marL="0" indent="0">
              <a:buNone/>
            </a:pPr>
            <a:r>
              <a:rPr lang="en-US" dirty="0"/>
              <a:t>To add a module to Puppet, place it in the /</a:t>
            </a:r>
            <a:r>
              <a:rPr lang="en-US" dirty="0" err="1"/>
              <a:t>etc</a:t>
            </a:r>
            <a:r>
              <a:rPr lang="en-US" dirty="0"/>
              <a:t>/puppet/modules directory.</a:t>
            </a:r>
          </a:p>
        </p:txBody>
      </p:sp>
    </p:spTree>
    <p:extLst>
      <p:ext uri="{BB962C8B-B14F-4D97-AF65-F5344CB8AC3E}">
        <p14:creationId xmlns:p14="http://schemas.microsoft.com/office/powerpoint/2010/main" val="383477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Compilation and catalogs</a:t>
            </a:r>
            <a:endParaRPr lang="en-US" dirty="0"/>
          </a:p>
        </p:txBody>
      </p:sp>
      <p:sp>
        <p:nvSpPr>
          <p:cNvPr id="3" name="Content Placeholder 2"/>
          <p:cNvSpPr>
            <a:spLocks noGrp="1"/>
          </p:cNvSpPr>
          <p:nvPr>
            <p:ph idx="1"/>
          </p:nvPr>
        </p:nvSpPr>
        <p:spPr/>
        <p:txBody>
          <a:bodyPr>
            <a:normAutofit fontScale="55000" lnSpcReduction="20000"/>
          </a:bodyPr>
          <a:lstStyle/>
          <a:p>
            <a:r>
              <a:rPr lang="en-US" dirty="0"/>
              <a:t>Puppet manifests can use conditional logic to describe many nodes’ configurations at once. Before configuring a node, Puppet compiles manifests into a catalog, which is only valid for a single node and which contains no ambiguous logic.</a:t>
            </a:r>
          </a:p>
          <a:p>
            <a:r>
              <a:rPr lang="en-US" dirty="0"/>
              <a:t>Catalogs are static documents which contain resources and relationships. At various stages of a Puppet run, a catalog will be in memory as a Ruby object, transmitted as JSON, and persisted to disk as YAML. The catalog format used by this version of Puppet is not documented and does not have a spec.</a:t>
            </a:r>
          </a:p>
          <a:p>
            <a:r>
              <a:rPr lang="en-US" dirty="0"/>
              <a:t>In the standard agent/master architecture, nodes request catalogs from a Puppet master server, which compiles and serves them to nodes as needed. When running Puppet standalone with Puppet apply, catalogs are compiled locally and applied immediately.</a:t>
            </a:r>
          </a:p>
          <a:p>
            <a:r>
              <a:rPr lang="en-US" dirty="0"/>
              <a:t>Agent nodes cache their most recent catalog. If they request a catalog and the master fails to compile one, they will re-use their cached catalog. This recovery behavior is governed by the </a:t>
            </a:r>
            <a:r>
              <a:rPr lang="en-US" dirty="0" err="1"/>
              <a:t>usecacheonfailure</a:t>
            </a:r>
            <a:r>
              <a:rPr lang="en-US" dirty="0"/>
              <a:t> setting in </a:t>
            </a:r>
            <a:r>
              <a:rPr lang="en-US" dirty="0" err="1"/>
              <a:t>puppet.conf</a:t>
            </a:r>
            <a:r>
              <a:rPr lang="en-US" dirty="0"/>
              <a:t>. When testing updated manifests, you can save time by turning it off.</a:t>
            </a:r>
          </a:p>
        </p:txBody>
      </p:sp>
    </p:spTree>
    <p:extLst>
      <p:ext uri="{BB962C8B-B14F-4D97-AF65-F5344CB8AC3E}">
        <p14:creationId xmlns:p14="http://schemas.microsoft.com/office/powerpoint/2010/main" val="10050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9" y="224117"/>
            <a:ext cx="8229600" cy="522942"/>
          </a:xfrm>
        </p:spPr>
        <p:txBody>
          <a:bodyPr>
            <a:normAutofit fontScale="90000"/>
          </a:bodyPr>
          <a:lstStyle/>
          <a:p>
            <a:r>
              <a:rPr lang="en-US" b="1" dirty="0"/>
              <a:t>Example</a:t>
            </a:r>
            <a:endParaRPr lang="en-US" dirty="0"/>
          </a:p>
        </p:txBody>
      </p:sp>
      <p:sp>
        <p:nvSpPr>
          <p:cNvPr id="3" name="Content Placeholder 2"/>
          <p:cNvSpPr>
            <a:spLocks noGrp="1"/>
          </p:cNvSpPr>
          <p:nvPr>
            <p:ph idx="1"/>
          </p:nvPr>
        </p:nvSpPr>
        <p:spPr>
          <a:xfrm>
            <a:off x="457200" y="791883"/>
            <a:ext cx="8229600" cy="4990634"/>
          </a:xfrm>
        </p:spPr>
        <p:txBody>
          <a:bodyPr>
            <a:noAutofit/>
          </a:bodyPr>
          <a:lstStyle/>
          <a:p>
            <a:pPr marL="0" indent="0">
              <a:buNone/>
            </a:pPr>
            <a:r>
              <a:rPr lang="en-US" sz="1200" dirty="0"/>
              <a:t>The following short manifest manages NTP. It uses package, file, and service resources; a case statement based on a fact; variables; ordering and notification relationships; and file contents being served from a module.</a:t>
            </a:r>
          </a:p>
          <a:p>
            <a:pPr marL="0" indent="0">
              <a:buNone/>
            </a:pPr>
            <a:endParaRPr lang="en-US" sz="1200" dirty="0"/>
          </a:p>
          <a:p>
            <a:pPr marL="0" indent="0">
              <a:buNone/>
            </a:pPr>
            <a:r>
              <a:rPr lang="en-US" sz="1200" dirty="0"/>
              <a:t>case $</a:t>
            </a:r>
            <a:r>
              <a:rPr lang="en-US" sz="1200" dirty="0" err="1"/>
              <a:t>operatingsystem</a:t>
            </a:r>
            <a:r>
              <a:rPr lang="en-US" sz="1200" dirty="0"/>
              <a:t> {</a:t>
            </a:r>
          </a:p>
          <a:p>
            <a:pPr marL="0" indent="0">
              <a:buNone/>
            </a:pPr>
            <a:r>
              <a:rPr lang="en-US" sz="1200" dirty="0"/>
              <a:t>  centos, </a:t>
            </a:r>
            <a:r>
              <a:rPr lang="en-US" sz="1200" dirty="0" err="1"/>
              <a:t>redhat</a:t>
            </a:r>
            <a:r>
              <a:rPr lang="en-US" sz="1200" dirty="0"/>
              <a:t>: { $</a:t>
            </a:r>
            <a:r>
              <a:rPr lang="en-US" sz="1200" dirty="0" err="1"/>
              <a:t>service_name</a:t>
            </a:r>
            <a:r>
              <a:rPr lang="en-US" sz="1200" dirty="0"/>
              <a:t> = '</a:t>
            </a:r>
            <a:r>
              <a:rPr lang="en-US" sz="1200" dirty="0" err="1"/>
              <a:t>ntpd</a:t>
            </a:r>
            <a:r>
              <a:rPr lang="en-US" sz="1200" dirty="0"/>
              <a:t>' }</a:t>
            </a:r>
          </a:p>
          <a:p>
            <a:pPr marL="0" indent="0">
              <a:buNone/>
            </a:pPr>
            <a:r>
              <a:rPr lang="tr-TR" sz="1200" dirty="0"/>
              <a:t>  </a:t>
            </a:r>
            <a:r>
              <a:rPr lang="tr-TR" sz="1200" dirty="0" err="1"/>
              <a:t>debian</a:t>
            </a:r>
            <a:r>
              <a:rPr lang="tr-TR" sz="1200" dirty="0"/>
              <a:t>, ubuntu: { $</a:t>
            </a:r>
            <a:r>
              <a:rPr lang="tr-TR" sz="1200" dirty="0" err="1"/>
              <a:t>service_name</a:t>
            </a:r>
            <a:r>
              <a:rPr lang="tr-TR" sz="1200" dirty="0"/>
              <a:t> = '</a:t>
            </a:r>
            <a:r>
              <a:rPr lang="tr-TR" sz="1200" dirty="0" err="1"/>
              <a:t>ntp</a:t>
            </a:r>
            <a:r>
              <a:rPr lang="tr-TR" sz="1200" dirty="0"/>
              <a:t>' }</a:t>
            </a:r>
          </a:p>
          <a:p>
            <a:pPr marL="0" indent="0">
              <a:buNone/>
            </a:pPr>
            <a:r>
              <a:rPr lang="en-US" sz="1200" dirty="0"/>
              <a:t>}</a:t>
            </a:r>
          </a:p>
          <a:p>
            <a:pPr marL="0" indent="0">
              <a:buNone/>
            </a:pPr>
            <a:endParaRPr lang="en-US" sz="1200" dirty="0"/>
          </a:p>
          <a:p>
            <a:pPr marL="0" indent="0">
              <a:buNone/>
            </a:pPr>
            <a:r>
              <a:rPr lang="en-US" sz="1200" dirty="0"/>
              <a:t>package { '</a:t>
            </a:r>
            <a:r>
              <a:rPr lang="en-US" sz="1200" dirty="0" err="1"/>
              <a:t>ntp</a:t>
            </a:r>
            <a:r>
              <a:rPr lang="en-US" sz="1200" dirty="0"/>
              <a:t>':</a:t>
            </a:r>
          </a:p>
          <a:p>
            <a:pPr marL="0" indent="0">
              <a:buNone/>
            </a:pPr>
            <a:r>
              <a:rPr lang="en-US" sz="1200" dirty="0"/>
              <a:t>  ensure =&gt; installed,</a:t>
            </a:r>
          </a:p>
          <a:p>
            <a:pPr marL="0" indent="0">
              <a:buNone/>
            </a:pPr>
            <a:r>
              <a:rPr lang="en-US" sz="1200" dirty="0"/>
              <a:t>}</a:t>
            </a:r>
          </a:p>
          <a:p>
            <a:pPr marL="0" indent="0">
              <a:buNone/>
            </a:pPr>
            <a:endParaRPr lang="en-US" sz="1200" dirty="0"/>
          </a:p>
          <a:p>
            <a:pPr marL="0" indent="0">
              <a:buNone/>
            </a:pPr>
            <a:r>
              <a:rPr lang="mr-IN" sz="1200" dirty="0"/>
              <a:t>service { 'ntp':</a:t>
            </a:r>
          </a:p>
          <a:p>
            <a:pPr marL="0" indent="0">
              <a:buNone/>
            </a:pPr>
            <a:r>
              <a:rPr lang="mr-IN" sz="1200" dirty="0"/>
              <a:t>  name      =&gt; $service_name,</a:t>
            </a:r>
          </a:p>
          <a:p>
            <a:pPr marL="0" indent="0">
              <a:buNone/>
            </a:pPr>
            <a:r>
              <a:rPr lang="en-US" sz="1200" dirty="0"/>
              <a:t>  ensure    =&gt; running,</a:t>
            </a:r>
          </a:p>
          <a:p>
            <a:pPr marL="0" indent="0">
              <a:buNone/>
            </a:pPr>
            <a:r>
              <a:rPr lang="mr-IN" sz="1200" dirty="0"/>
              <a:t>  enable    =&gt; true,</a:t>
            </a:r>
          </a:p>
          <a:p>
            <a:pPr marL="0" indent="0">
              <a:buNone/>
            </a:pPr>
            <a:r>
              <a:rPr lang="mr-IN" sz="1200" dirty="0"/>
              <a:t>  subscribe =&gt; File['ntp.conf'],</a:t>
            </a:r>
          </a:p>
          <a:p>
            <a:pPr marL="0" indent="0">
              <a:buNone/>
            </a:pPr>
            <a:r>
              <a:rPr lang="en-US" sz="1200" dirty="0"/>
              <a:t>}</a:t>
            </a:r>
          </a:p>
          <a:p>
            <a:pPr marL="0" indent="0">
              <a:buNone/>
            </a:pPr>
            <a:endParaRPr lang="en-US" sz="1200" dirty="0"/>
          </a:p>
          <a:p>
            <a:pPr marL="0" indent="0">
              <a:buNone/>
            </a:pPr>
            <a:r>
              <a:rPr lang="nl-NL" sz="1200" dirty="0"/>
              <a:t>file { '</a:t>
            </a:r>
            <a:r>
              <a:rPr lang="nl-NL" sz="1200" dirty="0" err="1"/>
              <a:t>ntp.conf</a:t>
            </a:r>
            <a:r>
              <a:rPr lang="nl-NL" sz="1200" dirty="0"/>
              <a:t>':</a:t>
            </a:r>
          </a:p>
          <a:p>
            <a:pPr marL="0" indent="0">
              <a:buNone/>
            </a:pPr>
            <a:r>
              <a:rPr lang="mr-IN" sz="1200" dirty="0"/>
              <a:t>  path    =&gt; '/etc/ntp.conf',</a:t>
            </a:r>
          </a:p>
          <a:p>
            <a:pPr marL="0" indent="0">
              <a:buNone/>
            </a:pPr>
            <a:r>
              <a:rPr lang="mr-IN" sz="1200" dirty="0"/>
              <a:t>  ensure  =&gt; file,</a:t>
            </a:r>
          </a:p>
          <a:p>
            <a:pPr marL="0" indent="0">
              <a:buNone/>
            </a:pPr>
            <a:r>
              <a:rPr lang="en-US" sz="1200" dirty="0"/>
              <a:t>  require =&gt; Package['</a:t>
            </a:r>
            <a:r>
              <a:rPr lang="en-US" sz="1200" dirty="0" err="1"/>
              <a:t>ntp</a:t>
            </a:r>
            <a:r>
              <a:rPr lang="en-US" sz="1200" dirty="0"/>
              <a:t>'],</a:t>
            </a:r>
          </a:p>
          <a:p>
            <a:pPr marL="0" indent="0">
              <a:buNone/>
            </a:pPr>
            <a:r>
              <a:rPr lang="mr-IN" sz="1200" dirty="0"/>
              <a:t>  source  =&gt; "puppet:///modules/ntp/ntp.conf",</a:t>
            </a:r>
          </a:p>
          <a:p>
            <a:pPr marL="0" indent="0">
              <a:buNone/>
            </a:pPr>
            <a:r>
              <a:rPr lang="en-US" sz="1200" dirty="0"/>
              <a:t>  # This source file would be located on the Puppet master at</a:t>
            </a:r>
          </a:p>
          <a:p>
            <a:pPr marL="0" indent="0">
              <a:buNone/>
            </a:pPr>
            <a:r>
              <a:rPr lang="mr-IN" sz="1200" dirty="0"/>
              <a:t>  # /etc/puppetlabs/code/modules/ntp/files/ntp.conf</a:t>
            </a:r>
          </a:p>
          <a:p>
            <a:pPr marL="0" indent="0">
              <a:buNone/>
            </a:pPr>
            <a:r>
              <a:rPr lang="en-US" sz="1200" dirty="0"/>
              <a:t>}</a:t>
            </a:r>
          </a:p>
          <a:p>
            <a:endParaRPr lang="en-US" sz="1200" dirty="0"/>
          </a:p>
        </p:txBody>
      </p:sp>
    </p:spTree>
    <p:extLst>
      <p:ext uri="{BB962C8B-B14F-4D97-AF65-F5344CB8AC3E}">
        <p14:creationId xmlns:p14="http://schemas.microsoft.com/office/powerpoint/2010/main" val="80485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a:xfrm>
            <a:off x="224118" y="1600200"/>
            <a:ext cx="8606117" cy="4525963"/>
          </a:xfrm>
        </p:spPr>
        <p:txBody>
          <a:bodyPr/>
          <a:lstStyle/>
          <a:p>
            <a:pPr marL="0" indent="0">
              <a:buNone/>
            </a:pPr>
            <a:r>
              <a:rPr lang="en-US" dirty="0"/>
              <a:t>Installation on Ubuntu, </a:t>
            </a:r>
            <a:r>
              <a:rPr lang="en-US" dirty="0" err="1"/>
              <a:t>Debian</a:t>
            </a:r>
            <a:r>
              <a:rPr lang="en-US" dirty="0" smtClean="0"/>
              <a:t>:</a:t>
            </a:r>
            <a:endParaRPr lang="en-US" dirty="0"/>
          </a:p>
          <a:p>
            <a:pPr marL="0" indent="0">
              <a:buNone/>
            </a:pPr>
            <a:r>
              <a:rPr lang="is-IS" dirty="0"/>
              <a:t>apt-get install puppet       # On clients (nodes)</a:t>
            </a:r>
          </a:p>
          <a:p>
            <a:pPr marL="0" indent="0">
              <a:buNone/>
            </a:pPr>
            <a:r>
              <a:rPr lang="en-US" dirty="0"/>
              <a:t>a</a:t>
            </a:r>
            <a:r>
              <a:rPr lang="da-DK" dirty="0" err="1" smtClean="0"/>
              <a:t>pt-get</a:t>
            </a:r>
            <a:r>
              <a:rPr lang="da-DK" dirty="0"/>
              <a:t> </a:t>
            </a:r>
            <a:r>
              <a:rPr lang="da-DK" dirty="0" err="1"/>
              <a:t>install</a:t>
            </a:r>
            <a:r>
              <a:rPr lang="da-DK" dirty="0"/>
              <a:t> </a:t>
            </a:r>
            <a:r>
              <a:rPr lang="da-DK" dirty="0" err="1"/>
              <a:t>puppetmaster</a:t>
            </a:r>
            <a:r>
              <a:rPr lang="da-DK" dirty="0"/>
              <a:t> # On server (master)</a:t>
            </a:r>
          </a:p>
          <a:p>
            <a:endParaRPr lang="en-US" dirty="0" smtClean="0"/>
          </a:p>
          <a:p>
            <a:pPr marL="0" indent="0">
              <a:buNone/>
            </a:pPr>
            <a:r>
              <a:rPr lang="en-US" dirty="0" smtClean="0"/>
              <a:t>Installation on RHEL, </a:t>
            </a:r>
            <a:r>
              <a:rPr lang="en-US" dirty="0" err="1" smtClean="0"/>
              <a:t>CentOS</a:t>
            </a:r>
            <a:r>
              <a:rPr lang="en-US" dirty="0" smtClean="0"/>
              <a:t>:</a:t>
            </a:r>
          </a:p>
          <a:p>
            <a:pPr marL="0" indent="0">
              <a:buNone/>
            </a:pPr>
            <a:r>
              <a:rPr lang="is-IS" dirty="0"/>
              <a:t>yum install puppet        # On clients (nodes)</a:t>
            </a:r>
          </a:p>
          <a:p>
            <a:pPr marL="0" indent="0">
              <a:buNone/>
            </a:pPr>
            <a:r>
              <a:rPr lang="da-DK" dirty="0" err="1"/>
              <a:t>yum</a:t>
            </a:r>
            <a:r>
              <a:rPr lang="da-DK" dirty="0"/>
              <a:t> </a:t>
            </a:r>
            <a:r>
              <a:rPr lang="da-DK" dirty="0" err="1"/>
              <a:t>install</a:t>
            </a:r>
            <a:r>
              <a:rPr lang="da-DK" dirty="0"/>
              <a:t> </a:t>
            </a:r>
            <a:r>
              <a:rPr lang="da-DK" dirty="0" err="1"/>
              <a:t>puppet</a:t>
            </a:r>
            <a:r>
              <a:rPr lang="da-DK" dirty="0"/>
              <a:t>-server # On server (master)</a:t>
            </a:r>
            <a:endParaRPr lang="en-US" dirty="0"/>
          </a:p>
        </p:txBody>
      </p:sp>
    </p:spTree>
    <p:extLst>
      <p:ext uri="{BB962C8B-B14F-4D97-AF65-F5344CB8AC3E}">
        <p14:creationId xmlns:p14="http://schemas.microsoft.com/office/powerpoint/2010/main" val="283304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Puppet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As system administrators acquire more and more systems to manage, automation of mundane tasks is increasingly important. Rather than develop in-house scripts, it is desirable to share a system that everyone can use, and invest in tools that can be used regardless of one’s employer. Certainly doing things manually doesn’t scale. </a:t>
            </a:r>
          </a:p>
          <a:p>
            <a:endParaRPr lang="en-US" dirty="0"/>
          </a:p>
          <a:p>
            <a:pPr marL="0" indent="0">
              <a:buNone/>
            </a:pPr>
            <a:r>
              <a:rPr lang="en-US" dirty="0"/>
              <a:t>Puppet has been developed to help the </a:t>
            </a:r>
            <a:r>
              <a:rPr lang="en-US" dirty="0" err="1"/>
              <a:t>sysadmin</a:t>
            </a:r>
            <a:r>
              <a:rPr lang="en-US" dirty="0"/>
              <a:t> community move to building and sharing mature tools that avoid the duplication of everyone solving the same problem. It does so in two ways: </a:t>
            </a:r>
          </a:p>
          <a:p>
            <a:endParaRPr lang="en-US" dirty="0"/>
          </a:p>
          <a:p>
            <a:r>
              <a:rPr lang="en-US" dirty="0"/>
              <a:t>It provides a powerful framework to simplify the majority of the technical tasks that </a:t>
            </a:r>
            <a:r>
              <a:rPr lang="en-US" dirty="0" err="1"/>
              <a:t>sysadmins</a:t>
            </a:r>
            <a:r>
              <a:rPr lang="en-US" dirty="0"/>
              <a:t> need to perform.</a:t>
            </a:r>
          </a:p>
          <a:p>
            <a:r>
              <a:rPr lang="en-US" dirty="0"/>
              <a:t>The </a:t>
            </a:r>
            <a:r>
              <a:rPr lang="en-US" dirty="0" err="1"/>
              <a:t>sysadmin</a:t>
            </a:r>
            <a:r>
              <a:rPr lang="en-US" dirty="0"/>
              <a:t> work is written as code in Puppet’s custom language which is shareable just like any other code.</a:t>
            </a:r>
          </a:p>
        </p:txBody>
      </p:sp>
    </p:spTree>
    <p:extLst>
      <p:ext uri="{BB962C8B-B14F-4D97-AF65-F5344CB8AC3E}">
        <p14:creationId xmlns:p14="http://schemas.microsoft.com/office/powerpoint/2010/main" val="2896926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marL="0" indent="0">
              <a:buNone/>
            </a:pPr>
            <a:r>
              <a:rPr lang="en-US" dirty="0" smtClean="0"/>
              <a:t>Follow the instruction in the below link and setup a Standalone environment: </a:t>
            </a:r>
          </a:p>
          <a:p>
            <a:pPr marL="0" indent="0">
              <a:buNone/>
            </a:pPr>
            <a:endParaRPr lang="en-US" dirty="0"/>
          </a:p>
          <a:p>
            <a:pPr marL="0" indent="0">
              <a:buNone/>
            </a:pPr>
            <a:r>
              <a:rPr lang="en-US" dirty="0" smtClean="0"/>
              <a:t>https://</a:t>
            </a:r>
            <a:r>
              <a:rPr lang="en-US" dirty="0" err="1" smtClean="0"/>
              <a:t>www.digitalocean.com</a:t>
            </a:r>
            <a:r>
              <a:rPr lang="en-US" dirty="0" smtClean="0"/>
              <a:t>/community/tutorials/how-to-set-up-a-masterless-puppet-environment-on-ubuntu-14-04</a:t>
            </a:r>
            <a:endParaRPr lang="en-US" dirty="0"/>
          </a:p>
        </p:txBody>
      </p:sp>
    </p:spTree>
    <p:extLst>
      <p:ext uri="{BB962C8B-B14F-4D97-AF65-F5344CB8AC3E}">
        <p14:creationId xmlns:p14="http://schemas.microsoft.com/office/powerpoint/2010/main" val="100044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Puppet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Puppet manages your infrastructure. You describe configurations in an easy-to-read declarative language, and Puppet will bring your systems into the desired state and keep them there</a:t>
            </a:r>
            <a:r>
              <a:rPr lang="en-US" dirty="0" smtClean="0"/>
              <a:t>.</a:t>
            </a:r>
          </a:p>
          <a:p>
            <a:pPr marL="0" indent="0">
              <a:buNone/>
            </a:pPr>
            <a:endParaRPr lang="en-US" dirty="0"/>
          </a:p>
          <a:p>
            <a:r>
              <a:rPr lang="en-US" dirty="0"/>
              <a:t>A Configuration Management Tool</a:t>
            </a:r>
          </a:p>
          <a:p>
            <a:r>
              <a:rPr lang="en-US" dirty="0"/>
              <a:t>A framework for Systems Automation</a:t>
            </a:r>
          </a:p>
          <a:p>
            <a:r>
              <a:rPr lang="en-US" dirty="0"/>
              <a:t>A Declarative Domain Specific Language (DSL)</a:t>
            </a:r>
          </a:p>
          <a:p>
            <a:r>
              <a:rPr lang="en-US" dirty="0"/>
              <a:t>An </a:t>
            </a:r>
            <a:r>
              <a:rPr lang="en-US" dirty="0" err="1"/>
              <a:t>OpenSource</a:t>
            </a:r>
            <a:r>
              <a:rPr lang="en-US" dirty="0"/>
              <a:t> software in written Ruby</a:t>
            </a:r>
          </a:p>
          <a:p>
            <a:r>
              <a:rPr lang="en-US" dirty="0"/>
              <a:t>Works on Linux, Unix (Solaris, AIX, *BSD), </a:t>
            </a:r>
            <a:r>
              <a:rPr lang="en-US" dirty="0" err="1"/>
              <a:t>MacOS</a:t>
            </a:r>
            <a:r>
              <a:rPr lang="en-US" dirty="0"/>
              <a:t>, </a:t>
            </a:r>
            <a:r>
              <a:rPr lang="en-US" dirty="0" smtClean="0"/>
              <a:t>Windows (Supported Platforms)</a:t>
            </a:r>
            <a:endParaRPr lang="en-US" dirty="0">
              <a:hlinkClick r:id="rId2"/>
            </a:endParaRPr>
          </a:p>
          <a:p>
            <a:r>
              <a:rPr lang="en-US" dirty="0"/>
              <a:t>Developed by </a:t>
            </a:r>
            <a:r>
              <a:rPr lang="en-US" dirty="0" smtClean="0"/>
              <a:t>Puppet Labs</a:t>
            </a:r>
            <a:endParaRPr lang="en-US" dirty="0"/>
          </a:p>
        </p:txBody>
      </p:sp>
    </p:spTree>
    <p:extLst>
      <p:ext uri="{BB962C8B-B14F-4D97-AF65-F5344CB8AC3E}">
        <p14:creationId xmlns:p14="http://schemas.microsoft.com/office/powerpoint/2010/main" val="418340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Configuration Management advantages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Infrastructure as Code: Track, Test, Deploy, Reproduce, Scale</a:t>
            </a:r>
          </a:p>
          <a:p>
            <a:r>
              <a:rPr lang="en-US" dirty="0"/>
              <a:t>Code commits log shows the history of change on the infrastructure</a:t>
            </a:r>
          </a:p>
          <a:p>
            <a:r>
              <a:rPr lang="en-US" dirty="0"/>
              <a:t>Reproducible setups: Do once, repeat forever</a:t>
            </a:r>
          </a:p>
          <a:p>
            <a:r>
              <a:rPr lang="en-US" dirty="0"/>
              <a:t>Scale quickly: Done for one, use on many</a:t>
            </a:r>
          </a:p>
          <a:p>
            <a:r>
              <a:rPr lang="en-US" dirty="0"/>
              <a:t>consistent server setups</a:t>
            </a:r>
          </a:p>
          <a:p>
            <a:r>
              <a:rPr lang="en-US" dirty="0"/>
              <a:t>Aligned Environments for </a:t>
            </a:r>
            <a:r>
              <a:rPr lang="en-US" dirty="0" err="1"/>
              <a:t>devel</a:t>
            </a:r>
            <a:r>
              <a:rPr lang="en-US" dirty="0"/>
              <a:t>, test, </a:t>
            </a:r>
            <a:r>
              <a:rPr lang="en-US" dirty="0" err="1"/>
              <a:t>qa</a:t>
            </a:r>
            <a:r>
              <a:rPr lang="en-US" dirty="0"/>
              <a:t>, prod nodes</a:t>
            </a:r>
          </a:p>
          <a:p>
            <a:r>
              <a:rPr lang="de-DE" dirty="0"/>
              <a:t>Alternatives </a:t>
            </a:r>
            <a:r>
              <a:rPr lang="de-DE" dirty="0" err="1"/>
              <a:t>to</a:t>
            </a:r>
            <a:r>
              <a:rPr lang="de-DE" dirty="0"/>
              <a:t> Puppet: Chef, CFEngine, Salt, Ansible</a:t>
            </a:r>
            <a:endParaRPr lang="en-US" dirty="0"/>
          </a:p>
        </p:txBody>
      </p:sp>
    </p:spTree>
    <p:extLst>
      <p:ext uri="{BB962C8B-B14F-4D97-AF65-F5344CB8AC3E}">
        <p14:creationId xmlns:p14="http://schemas.microsoft.com/office/powerpoint/2010/main" val="198146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Puppet Works ?</a:t>
            </a:r>
            <a:endParaRPr lang="en-US" dirty="0"/>
          </a:p>
        </p:txBody>
      </p:sp>
      <p:sp>
        <p:nvSpPr>
          <p:cNvPr id="3" name="Content Placeholder 2"/>
          <p:cNvSpPr>
            <a:spLocks noGrp="1"/>
          </p:cNvSpPr>
          <p:nvPr>
            <p:ph idx="1"/>
          </p:nvPr>
        </p:nvSpPr>
        <p:spPr/>
        <p:txBody>
          <a:bodyPr/>
          <a:lstStyle/>
          <a:p>
            <a:pPr marL="0" indent="0">
              <a:buNone/>
            </a:pPr>
            <a:r>
              <a:rPr lang="en-US" dirty="0"/>
              <a:t>Puppet is typically (but not always) used in a client/server formation, with all of your clients talking to one or more central servers. Each client contacts the server periodically (every half hour, by default), downloads the latest configuration, and makes sure it is in sync with that configuration. Once done, the client can send a report back to the server indicating if anything needed to change. </a:t>
            </a:r>
          </a:p>
        </p:txBody>
      </p:sp>
    </p:spTree>
    <p:extLst>
      <p:ext uri="{BB962C8B-B14F-4D97-AF65-F5344CB8AC3E}">
        <p14:creationId xmlns:p14="http://schemas.microsoft.com/office/powerpoint/2010/main" val="268035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Puppet's architecture</a:t>
            </a:r>
          </a:p>
        </p:txBody>
      </p:sp>
      <p:sp>
        <p:nvSpPr>
          <p:cNvPr id="3" name="Content Placeholder 2"/>
          <p:cNvSpPr>
            <a:spLocks noGrp="1"/>
          </p:cNvSpPr>
          <p:nvPr>
            <p:ph idx="1"/>
          </p:nvPr>
        </p:nvSpPr>
        <p:spPr/>
        <p:txBody>
          <a:bodyPr/>
          <a:lstStyle/>
          <a:p>
            <a:pPr marL="0" indent="0">
              <a:buNone/>
            </a:pPr>
            <a:r>
              <a:rPr lang="en-US" dirty="0"/>
              <a:t>You can configure systems with Puppet either in a client/server architecture, using the Puppet agent and Puppet master applications, or in a stand-alone architecture, using the Puppet apply application.</a:t>
            </a:r>
          </a:p>
        </p:txBody>
      </p:sp>
    </p:spTree>
    <p:extLst>
      <p:ext uri="{BB962C8B-B14F-4D97-AF65-F5344CB8AC3E}">
        <p14:creationId xmlns:p14="http://schemas.microsoft.com/office/powerpoint/2010/main" val="311336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Puppet Architecture</a:t>
            </a:r>
            <a:endParaRPr lang="en-US" dirty="0"/>
          </a:p>
        </p:txBody>
      </p:sp>
      <p:pic>
        <p:nvPicPr>
          <p:cNvPr id="4" name="Content Placeholder 3"/>
          <p:cNvPicPr>
            <a:picLocks noGrp="1" noChangeAspect="1"/>
          </p:cNvPicPr>
          <p:nvPr>
            <p:ph idx="1"/>
          </p:nvPr>
        </p:nvPicPr>
        <p:blipFill>
          <a:blip r:embed="rId2"/>
          <a:srcRect l="-16925" r="-16925"/>
          <a:stretch>
            <a:fillRect/>
          </a:stretch>
        </p:blipFill>
        <p:spPr/>
      </p:pic>
    </p:spTree>
    <p:extLst>
      <p:ext uri="{BB962C8B-B14F-4D97-AF65-F5344CB8AC3E}">
        <p14:creationId xmlns:p14="http://schemas.microsoft.com/office/powerpoint/2010/main" val="136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agent/master architecture</a:t>
            </a:r>
            <a:endParaRPr lang="en-US" dirty="0"/>
          </a:p>
        </p:txBody>
      </p:sp>
      <p:sp>
        <p:nvSpPr>
          <p:cNvPr id="3" name="Content Placeholder 2"/>
          <p:cNvSpPr>
            <a:spLocks noGrp="1"/>
          </p:cNvSpPr>
          <p:nvPr>
            <p:ph idx="1"/>
          </p:nvPr>
        </p:nvSpPr>
        <p:spPr/>
        <p:txBody>
          <a:bodyPr>
            <a:normAutofit fontScale="55000" lnSpcReduction="20000"/>
          </a:bodyPr>
          <a:lstStyle/>
          <a:p>
            <a:r>
              <a:rPr lang="en-US" dirty="0"/>
              <a:t>When set up as an agent/master architecture, a Puppet master server controls the configuration information, and each managed agent node requests its own configuration catalog from the master.</a:t>
            </a:r>
          </a:p>
          <a:p>
            <a:endParaRPr lang="en-US" dirty="0"/>
          </a:p>
          <a:p>
            <a:r>
              <a:rPr lang="en-US" dirty="0"/>
              <a:t>In this architecture, managed nodes run the Puppet agent application, usually as a background service. One or more servers run the Puppet master application, Puppet Server</a:t>
            </a:r>
            <a:r>
              <a:rPr lang="en-US" dirty="0" smtClean="0"/>
              <a:t>.</a:t>
            </a:r>
          </a:p>
          <a:p>
            <a:endParaRPr lang="en-US" dirty="0"/>
          </a:p>
          <a:p>
            <a:r>
              <a:rPr lang="en-US" dirty="0"/>
              <a:t>Periodically, each Puppet agent sends facts to the Puppet master, and requests a catalog. The master compiles and returns that node’s catalog, using several sources of information it has access to.</a:t>
            </a:r>
          </a:p>
          <a:p>
            <a:endParaRPr lang="en-US" dirty="0"/>
          </a:p>
          <a:p>
            <a:r>
              <a:rPr lang="en-US" dirty="0"/>
              <a:t>Once it receives a catalog, Puppet agent applies it to the node by checking each resource the catalog describes. If it finds any resources that are not in their desired state, it makes the changes necessary to correct them. Or, in no-op mode, it reports on what changes would have been done</a:t>
            </a:r>
            <a:r>
              <a:rPr lang="en-US" dirty="0" smtClean="0"/>
              <a:t>.</a:t>
            </a:r>
          </a:p>
          <a:p>
            <a:endParaRPr lang="en-US" dirty="0"/>
          </a:p>
          <a:p>
            <a:r>
              <a:rPr lang="en-US" dirty="0"/>
              <a:t>After applying the catalog, the agent sends a report to the Puppet master.</a:t>
            </a:r>
          </a:p>
        </p:txBody>
      </p:sp>
    </p:spTree>
    <p:extLst>
      <p:ext uri="{BB962C8B-B14F-4D97-AF65-F5344CB8AC3E}">
        <p14:creationId xmlns:p14="http://schemas.microsoft.com/office/powerpoint/2010/main" val="284854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and security</a:t>
            </a:r>
          </a:p>
        </p:txBody>
      </p:sp>
      <p:sp>
        <p:nvSpPr>
          <p:cNvPr id="3" name="Content Placeholder 2"/>
          <p:cNvSpPr>
            <a:spLocks noGrp="1"/>
          </p:cNvSpPr>
          <p:nvPr>
            <p:ph idx="1"/>
          </p:nvPr>
        </p:nvSpPr>
        <p:spPr/>
        <p:txBody>
          <a:bodyPr>
            <a:normAutofit fontScale="70000" lnSpcReduction="20000"/>
          </a:bodyPr>
          <a:lstStyle/>
          <a:p>
            <a:r>
              <a:rPr lang="en-US" dirty="0"/>
              <a:t>Puppet agent nodes and Puppet masters communicate by HTTPS with client verification.</a:t>
            </a:r>
          </a:p>
          <a:p>
            <a:r>
              <a:rPr lang="en-US" dirty="0"/>
              <a:t>The Puppet master provides an HTTP interface, with various endpoints available. When requesting or submitting anything to the master, the agent makes an HTTPS request to one of those endpoints.</a:t>
            </a:r>
          </a:p>
          <a:p>
            <a:r>
              <a:rPr lang="en-US" dirty="0"/>
              <a:t>Client-verified HTTPS means each master or agent must have an identifying SSL certificate. They each examine their counterpart’s certificate to decide whether to allow an exchange of information.</a:t>
            </a:r>
          </a:p>
          <a:p>
            <a:r>
              <a:rPr lang="en-US" dirty="0"/>
              <a:t>Puppet includes a built-in certificate authority for managing certificates. Agents can automatically request certificates through the master’s HTTP API. You can use the puppet cert command to inspect requests and sign new certificates. And agents can then download the signed certificates.</a:t>
            </a:r>
          </a:p>
          <a:p>
            <a:endParaRPr lang="en-US" dirty="0"/>
          </a:p>
        </p:txBody>
      </p:sp>
    </p:spTree>
    <p:extLst>
      <p:ext uri="{BB962C8B-B14F-4D97-AF65-F5344CB8AC3E}">
        <p14:creationId xmlns:p14="http://schemas.microsoft.com/office/powerpoint/2010/main" val="203513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TotalTime>
  <Words>753</Words>
  <Application>Microsoft Macintosh PowerPoint</Application>
  <PresentationFormat>On-screen Show (4:3)</PresentationFormat>
  <Paragraphs>118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Puppet</vt:lpstr>
      <vt:lpstr>Why do we need Puppet ?</vt:lpstr>
      <vt:lpstr>What is Puppet ?</vt:lpstr>
      <vt:lpstr>Configuration Management advantages</vt:lpstr>
      <vt:lpstr>How Puppet Works ?</vt:lpstr>
      <vt:lpstr>Overview of Puppet's architecture</vt:lpstr>
      <vt:lpstr>Puppet Architecture</vt:lpstr>
      <vt:lpstr>The agent/master architecture</vt:lpstr>
      <vt:lpstr>Communications and security</vt:lpstr>
      <vt:lpstr>The stand-alone architecture</vt:lpstr>
      <vt:lpstr>Catalogs</vt:lpstr>
      <vt:lpstr>Language: Basics</vt:lpstr>
      <vt:lpstr>Resources, classes, and nodes</vt:lpstr>
      <vt:lpstr>Ordering</vt:lpstr>
      <vt:lpstr>Files</vt:lpstr>
      <vt:lpstr>Modules</vt:lpstr>
      <vt:lpstr>Compilation and catalogs</vt:lpstr>
      <vt:lpstr>Example</vt:lpstr>
      <vt:lpstr>Installation</vt:lpstr>
      <vt:lpstr>Assignment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Puppet</dc:title>
  <dc:creator>Kranthi Kavuri</dc:creator>
  <cp:lastModifiedBy>Kranthi Kavuri</cp:lastModifiedBy>
  <cp:revision>11</cp:revision>
  <dcterms:created xsi:type="dcterms:W3CDTF">2017-07-23T16:48:33Z</dcterms:created>
  <dcterms:modified xsi:type="dcterms:W3CDTF">2017-07-23T18:43:37Z</dcterms:modified>
</cp:coreProperties>
</file>