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61" r:id="rId6"/>
    <p:sldId id="260"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1" r:id="rId37"/>
    <p:sldId id="290"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7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9A2B19-3A65-D74D-B81C-F46F04FB509C}" type="datetimeFigureOut">
              <a:rPr lang="en-US" smtClean="0"/>
              <a:t>8/13/17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156053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A2B19-3A65-D74D-B81C-F46F04FB509C}" type="datetimeFigureOut">
              <a:rPr lang="en-US" smtClean="0"/>
              <a:t>8/13/17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15351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A2B19-3A65-D74D-B81C-F46F04FB509C}" type="datetimeFigureOut">
              <a:rPr lang="en-US" smtClean="0"/>
              <a:t>8/13/17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138936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A2B19-3A65-D74D-B81C-F46F04FB509C}" type="datetimeFigureOut">
              <a:rPr lang="en-US" smtClean="0"/>
              <a:t>8/13/17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301285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A2B19-3A65-D74D-B81C-F46F04FB509C}" type="datetimeFigureOut">
              <a:rPr lang="en-US" smtClean="0"/>
              <a:t>8/13/17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377130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2B19-3A65-D74D-B81C-F46F04FB509C}" type="datetimeFigureOut">
              <a:rPr lang="en-US" smtClean="0"/>
              <a:t>8/13/17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205126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9A2B19-3A65-D74D-B81C-F46F04FB509C}" type="datetimeFigureOut">
              <a:rPr lang="en-US" smtClean="0"/>
              <a:t>8/13/17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320467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9A2B19-3A65-D74D-B81C-F46F04FB509C}" type="datetimeFigureOut">
              <a:rPr lang="en-US" smtClean="0"/>
              <a:t>8/13/17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413223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A2B19-3A65-D74D-B81C-F46F04FB509C}" type="datetimeFigureOut">
              <a:rPr lang="en-US" smtClean="0"/>
              <a:t>8/13/17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312632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A2B19-3A65-D74D-B81C-F46F04FB509C}" type="datetimeFigureOut">
              <a:rPr lang="en-US" smtClean="0"/>
              <a:t>8/13/17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240597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A2B19-3A65-D74D-B81C-F46F04FB509C}" type="datetimeFigureOut">
              <a:rPr lang="en-US" smtClean="0"/>
              <a:t>8/13/17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0B1B8-327B-D446-9FE4-3BDF5FA3CB4C}" type="slidenum">
              <a:rPr lang="en-US" smtClean="0"/>
              <a:t>‹#›</a:t>
            </a:fld>
            <a:endParaRPr lang="en-US"/>
          </a:p>
        </p:txBody>
      </p:sp>
    </p:spTree>
    <p:extLst>
      <p:ext uri="{BB962C8B-B14F-4D97-AF65-F5344CB8AC3E}">
        <p14:creationId xmlns:p14="http://schemas.microsoft.com/office/powerpoint/2010/main" val="4232970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A2B19-3A65-D74D-B81C-F46F04FB509C}" type="datetimeFigureOut">
              <a:rPr lang="en-US" smtClean="0"/>
              <a:t>8/13/17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0B1B8-327B-D446-9FE4-3BDF5FA3CB4C}" type="slidenum">
              <a:rPr lang="en-US" smtClean="0"/>
              <a:t>‹#›</a:t>
            </a:fld>
            <a:endParaRPr lang="en-US"/>
          </a:p>
        </p:txBody>
      </p:sp>
    </p:spTree>
    <p:extLst>
      <p:ext uri="{BB962C8B-B14F-4D97-AF65-F5344CB8AC3E}">
        <p14:creationId xmlns:p14="http://schemas.microsoft.com/office/powerpoint/2010/main" val="82712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Chef</a:t>
            </a:r>
            <a:endParaRPr lang="en-US" dirty="0"/>
          </a:p>
        </p:txBody>
      </p:sp>
      <p:sp>
        <p:nvSpPr>
          <p:cNvPr id="3" name="Subtitle 2"/>
          <p:cNvSpPr>
            <a:spLocks noGrp="1"/>
          </p:cNvSpPr>
          <p:nvPr>
            <p:ph type="subTitle" idx="1"/>
          </p:nvPr>
        </p:nvSpPr>
        <p:spPr/>
        <p:txBody>
          <a:bodyPr/>
          <a:lstStyle/>
          <a:p>
            <a:pPr algn="r"/>
            <a:r>
              <a:rPr lang="en-US" dirty="0" smtClean="0"/>
              <a:t>- Kranthi Kavuri</a:t>
            </a:r>
            <a:endParaRPr lang="en-US" dirty="0"/>
          </a:p>
        </p:txBody>
      </p:sp>
    </p:spTree>
    <p:extLst>
      <p:ext uri="{BB962C8B-B14F-4D97-AF65-F5344CB8AC3E}">
        <p14:creationId xmlns:p14="http://schemas.microsoft.com/office/powerpoint/2010/main" val="169268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a:t>
            </a:r>
            <a:r>
              <a:rPr lang="en-US" dirty="0" err="1" smtClean="0"/>
              <a:t>Chefspec</a:t>
            </a:r>
            <a:endParaRPr lang="en-US" dirty="0"/>
          </a:p>
        </p:txBody>
      </p:sp>
      <p:pic>
        <p:nvPicPr>
          <p:cNvPr id="4" name="Content Placeholder 3"/>
          <p:cNvPicPr>
            <a:picLocks noGrp="1" noChangeAspect="1"/>
          </p:cNvPicPr>
          <p:nvPr>
            <p:ph idx="1"/>
          </p:nvPr>
        </p:nvPicPr>
        <p:blipFill>
          <a:blip r:embed="rId2"/>
          <a:srcRect t="-102348" b="-102348"/>
          <a:stretch>
            <a:fillRect/>
          </a:stretch>
        </p:blipFill>
        <p:spPr/>
      </p:pic>
    </p:spTree>
    <p:extLst>
      <p:ext uri="{BB962C8B-B14F-4D97-AF65-F5344CB8AC3E}">
        <p14:creationId xmlns:p14="http://schemas.microsoft.com/office/powerpoint/2010/main" val="423653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cookbook is the fundamental unit of configuration and policy distribution. A cookbook defines a scenario and contains everything that is required to support that scenario:</a:t>
            </a:r>
          </a:p>
          <a:p>
            <a:r>
              <a:rPr lang="en-US" dirty="0"/>
              <a:t>Recipes that specify the resources to use and the order in which they are to be applied</a:t>
            </a:r>
          </a:p>
          <a:p>
            <a:r>
              <a:rPr lang="en-US" dirty="0"/>
              <a:t>Attribute values</a:t>
            </a:r>
          </a:p>
          <a:p>
            <a:r>
              <a:rPr lang="fr-FR" dirty="0"/>
              <a:t>File distributions</a:t>
            </a:r>
          </a:p>
          <a:p>
            <a:r>
              <a:rPr lang="en-US" dirty="0"/>
              <a:t>Templates</a:t>
            </a:r>
          </a:p>
          <a:p>
            <a:r>
              <a:rPr lang="en-US" dirty="0"/>
              <a:t>Extensions to Chef, such as custom resources and libraries</a:t>
            </a:r>
          </a:p>
          <a:p>
            <a:pPr marL="0" indent="0">
              <a:buNone/>
            </a:pPr>
            <a:r>
              <a:rPr lang="en-US" dirty="0"/>
              <a:t>The chef-client uses Ruby as its reference language for creating cookbooks and defining recipes, with an extended DSL for specific resources. A reasonable set of resources are available to the chef-client, enough to support many of the most common infrastructure automation scenarios; however, this DSL can also be extended when additional resources and capabilities are required.</a:t>
            </a:r>
          </a:p>
          <a:p>
            <a:endParaRPr lang="en-US" dirty="0"/>
          </a:p>
        </p:txBody>
      </p:sp>
    </p:spTree>
    <p:extLst>
      <p:ext uri="{BB962C8B-B14F-4D97-AF65-F5344CB8AC3E}">
        <p14:creationId xmlns:p14="http://schemas.microsoft.com/office/powerpoint/2010/main" val="270218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Attributes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0" y="2247900"/>
            <a:ext cx="9144000" cy="2344951"/>
          </a:xfrm>
          <a:prstGeom prst="rect">
            <a:avLst/>
          </a:prstGeom>
        </p:spPr>
      </p:pic>
    </p:spTree>
    <p:extLst>
      <p:ext uri="{BB962C8B-B14F-4D97-AF65-F5344CB8AC3E}">
        <p14:creationId xmlns:p14="http://schemas.microsoft.com/office/powerpoint/2010/main" val="213722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Files</a:t>
            </a:r>
            <a:endParaRPr lang="en-US" dirty="0"/>
          </a:p>
        </p:txBody>
      </p:sp>
      <p:pic>
        <p:nvPicPr>
          <p:cNvPr id="4" name="Content Placeholder 3"/>
          <p:cNvPicPr>
            <a:picLocks noGrp="1" noChangeAspect="1"/>
          </p:cNvPicPr>
          <p:nvPr>
            <p:ph idx="1"/>
          </p:nvPr>
        </p:nvPicPr>
        <p:blipFill>
          <a:blip r:embed="rId2"/>
          <a:srcRect t="-90523" b="-90523"/>
          <a:stretch>
            <a:fillRect/>
          </a:stretch>
        </p:blipFill>
        <p:spPr/>
      </p:pic>
    </p:spTree>
    <p:extLst>
      <p:ext uri="{BB962C8B-B14F-4D97-AF65-F5344CB8AC3E}">
        <p14:creationId xmlns:p14="http://schemas.microsoft.com/office/powerpoint/2010/main" val="310651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
            </a:r>
            <a:r>
              <a:rPr lang="en-US" dirty="0" smtClean="0"/>
              <a:t>Libraries</a:t>
            </a:r>
            <a:endParaRPr lang="en-US" dirty="0"/>
          </a:p>
        </p:txBody>
      </p:sp>
      <p:pic>
        <p:nvPicPr>
          <p:cNvPr id="4" name="Content Placeholder 3"/>
          <p:cNvPicPr>
            <a:picLocks noGrp="1" noChangeAspect="1"/>
          </p:cNvPicPr>
          <p:nvPr>
            <p:ph idx="1"/>
          </p:nvPr>
        </p:nvPicPr>
        <p:blipFill>
          <a:blip r:embed="rId2"/>
          <a:srcRect t="-108114" b="-108114"/>
          <a:stretch>
            <a:fillRect/>
          </a:stretch>
        </p:blipFill>
        <p:spPr/>
      </p:pic>
    </p:spTree>
    <p:extLst>
      <p:ext uri="{BB962C8B-B14F-4D97-AF65-F5344CB8AC3E}">
        <p14:creationId xmlns:p14="http://schemas.microsoft.com/office/powerpoint/2010/main" val="67621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
            </a:r>
            <a:r>
              <a:rPr lang="en-US" dirty="0" smtClean="0"/>
              <a:t>Metadata</a:t>
            </a:r>
            <a:endParaRPr lang="en-US" dirty="0"/>
          </a:p>
        </p:txBody>
      </p:sp>
      <p:pic>
        <p:nvPicPr>
          <p:cNvPr id="4" name="Content Placeholder 3"/>
          <p:cNvPicPr>
            <a:picLocks noGrp="1" noChangeAspect="1"/>
          </p:cNvPicPr>
          <p:nvPr>
            <p:ph idx="1"/>
          </p:nvPr>
        </p:nvPicPr>
        <p:blipFill>
          <a:blip r:embed="rId2"/>
          <a:srcRect t="-102592" b="-102592"/>
          <a:stretch>
            <a:fillRect/>
          </a:stretch>
        </p:blipFill>
        <p:spPr/>
      </p:pic>
    </p:spTree>
    <p:extLst>
      <p:ext uri="{BB962C8B-B14F-4D97-AF65-F5344CB8AC3E}">
        <p14:creationId xmlns:p14="http://schemas.microsoft.com/office/powerpoint/2010/main" val="1402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
            </a:r>
            <a:r>
              <a:rPr lang="it-IT" dirty="0" err="1" smtClean="0"/>
              <a:t>Recipes</a:t>
            </a:r>
            <a:endParaRPr lang="en-US" dirty="0"/>
          </a:p>
        </p:txBody>
      </p:sp>
      <p:sp>
        <p:nvSpPr>
          <p:cNvPr id="3" name="Content Placeholder 2"/>
          <p:cNvSpPr>
            <a:spLocks noGrp="1"/>
          </p:cNvSpPr>
          <p:nvPr>
            <p:ph idx="1"/>
          </p:nvPr>
        </p:nvSpPr>
        <p:spPr>
          <a:xfrm>
            <a:off x="457200" y="1240118"/>
            <a:ext cx="8229600" cy="5020235"/>
          </a:xfrm>
        </p:spPr>
        <p:txBody>
          <a:bodyPr>
            <a:noAutofit/>
          </a:bodyPr>
          <a:lstStyle/>
          <a:p>
            <a:pPr marL="0" indent="0">
              <a:buNone/>
            </a:pPr>
            <a:r>
              <a:rPr lang="en-US" sz="1600" dirty="0"/>
              <a:t>A recipe is the most fundamental configuration element within the organization. A recipe:</a:t>
            </a:r>
          </a:p>
          <a:p>
            <a:r>
              <a:rPr lang="en-US" sz="1600" dirty="0"/>
              <a:t>Is authored using Ruby, which is a programming language designed to read and behave in a predictable manner</a:t>
            </a:r>
          </a:p>
          <a:p>
            <a:r>
              <a:rPr lang="en-US" sz="1600" dirty="0"/>
              <a:t>Is mostly a collection of resources, defined using patterns (resource names, attribute-value pairs, and actions); helper code is added around this using Ruby, when needed</a:t>
            </a:r>
          </a:p>
          <a:p>
            <a:r>
              <a:rPr lang="en-US" sz="1600" dirty="0"/>
              <a:t>Must define everything that is required to configure part of a system</a:t>
            </a:r>
          </a:p>
          <a:p>
            <a:r>
              <a:rPr lang="en-US" sz="1600" dirty="0"/>
              <a:t>Must be stored in a cookbook</a:t>
            </a:r>
          </a:p>
          <a:p>
            <a:r>
              <a:rPr lang="en-US" sz="1600" dirty="0"/>
              <a:t>May be included in a recipe</a:t>
            </a:r>
          </a:p>
          <a:p>
            <a:r>
              <a:rPr lang="en-US" sz="1600" dirty="0"/>
              <a:t>May use the results of a search query and read the contents of a data bag (including an encrypted data bag)</a:t>
            </a:r>
          </a:p>
          <a:p>
            <a:r>
              <a:rPr lang="en-US" sz="1600" dirty="0"/>
              <a:t>May have a dependency on one (or more) recipes</a:t>
            </a:r>
          </a:p>
          <a:p>
            <a:r>
              <a:rPr lang="en-US" sz="1600" dirty="0"/>
              <a:t>May tag a node to facilitate the creation of arbitrary groupings</a:t>
            </a:r>
          </a:p>
          <a:p>
            <a:r>
              <a:rPr lang="en-US" sz="1600" dirty="0"/>
              <a:t>Must be added to a run-list before it can be used by the chef-client</a:t>
            </a:r>
          </a:p>
          <a:p>
            <a:r>
              <a:rPr lang="en-US" sz="1600" dirty="0"/>
              <a:t>Is always executed in the same order as listed in a run-list</a:t>
            </a:r>
          </a:p>
          <a:p>
            <a:pPr marL="0" indent="0">
              <a:buNone/>
            </a:pPr>
            <a:r>
              <a:rPr lang="en-US" sz="1600" dirty="0"/>
              <a:t>The chef-client will run a recipe only when asked. When the chef-client runs the same recipe more than once, the results will be the same system state each time. When a recipe is run against a system, but nothing has changed on either the system or in the recipe, the chef-client won’t change anything.</a:t>
            </a:r>
          </a:p>
        </p:txBody>
      </p:sp>
    </p:spTree>
    <p:extLst>
      <p:ext uri="{BB962C8B-B14F-4D97-AF65-F5344CB8AC3E}">
        <p14:creationId xmlns:p14="http://schemas.microsoft.com/office/powerpoint/2010/main" val="419908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
            </a:r>
            <a:r>
              <a:rPr lang="it-IT" dirty="0" err="1" smtClean="0"/>
              <a:t>Recipe</a:t>
            </a:r>
            <a:r>
              <a:rPr lang="it-IT" dirty="0" smtClean="0"/>
              <a:t> DSL</a:t>
            </a:r>
            <a:endParaRPr lang="en-US" dirty="0"/>
          </a:p>
        </p:txBody>
      </p:sp>
      <p:sp>
        <p:nvSpPr>
          <p:cNvPr id="3" name="Content Placeholder 2"/>
          <p:cNvSpPr>
            <a:spLocks noGrp="1"/>
          </p:cNvSpPr>
          <p:nvPr>
            <p:ph idx="1"/>
          </p:nvPr>
        </p:nvSpPr>
        <p:spPr/>
        <p:txBody>
          <a:bodyPr/>
          <a:lstStyle/>
          <a:p>
            <a:pPr marL="0" indent="0">
              <a:buNone/>
            </a:pPr>
            <a:r>
              <a:rPr lang="en-US" dirty="0"/>
              <a:t>The Recipe DSL is a Ruby DSL that is primarily used to declare resources from within a recipe. The Recipe DSL also helps ensure that recipes interact with nodes (and node properties) in the desired manner. Most of the methods in the Recipe DSL are used to find a specific parameter and then tell the chef-client what action(s) to take, based on whether that parameter is present on a node.</a:t>
            </a:r>
          </a:p>
        </p:txBody>
      </p:sp>
    </p:spTree>
    <p:extLst>
      <p:ext uri="{BB962C8B-B14F-4D97-AF65-F5344CB8AC3E}">
        <p14:creationId xmlns:p14="http://schemas.microsoft.com/office/powerpoint/2010/main" val="1346114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
            </a:r>
            <a:r>
              <a:rPr lang="en-US" dirty="0" err="1" smtClean="0"/>
              <a:t>Resouces</a:t>
            </a:r>
            <a:endParaRPr lang="en-US" dirty="0"/>
          </a:p>
        </p:txBody>
      </p:sp>
      <p:pic>
        <p:nvPicPr>
          <p:cNvPr id="4" name="Content Placeholder 3"/>
          <p:cNvPicPr>
            <a:picLocks noGrp="1" noChangeAspect="1"/>
          </p:cNvPicPr>
          <p:nvPr>
            <p:ph idx="1"/>
          </p:nvPr>
        </p:nvPicPr>
        <p:blipFill>
          <a:blip r:embed="rId2"/>
          <a:srcRect t="-32255" b="-32255"/>
          <a:stretch>
            <a:fillRect/>
          </a:stretch>
        </p:blipFill>
        <p:spPr/>
      </p:pic>
    </p:spTree>
    <p:extLst>
      <p:ext uri="{BB962C8B-B14F-4D97-AF65-F5344CB8AC3E}">
        <p14:creationId xmlns:p14="http://schemas.microsoft.com/office/powerpoint/2010/main" val="354668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
            </a:r>
            <a:r>
              <a:rPr lang="en-US" dirty="0" smtClean="0"/>
              <a:t>Templates</a:t>
            </a:r>
            <a:endParaRPr lang="en-US" dirty="0"/>
          </a:p>
        </p:txBody>
      </p:sp>
      <p:pic>
        <p:nvPicPr>
          <p:cNvPr id="4" name="Content Placeholder 3"/>
          <p:cNvPicPr>
            <a:picLocks noGrp="1" noChangeAspect="1"/>
          </p:cNvPicPr>
          <p:nvPr>
            <p:ph idx="1"/>
          </p:nvPr>
        </p:nvPicPr>
        <p:blipFill>
          <a:blip r:embed="rId2"/>
          <a:srcRect t="-105593" b="-105593"/>
          <a:stretch>
            <a:fillRect/>
          </a:stretch>
        </p:blipFill>
        <p:spPr/>
      </p:pic>
    </p:spTree>
    <p:extLst>
      <p:ext uri="{BB962C8B-B14F-4D97-AF65-F5344CB8AC3E}">
        <p14:creationId xmlns:p14="http://schemas.microsoft.com/office/powerpoint/2010/main" val="172801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Chef ?</a:t>
            </a:r>
            <a:endParaRPr lang="en-US" dirty="0"/>
          </a:p>
        </p:txBody>
      </p:sp>
      <p:sp>
        <p:nvSpPr>
          <p:cNvPr id="3" name="Content Placeholder 2"/>
          <p:cNvSpPr>
            <a:spLocks noGrp="1"/>
          </p:cNvSpPr>
          <p:nvPr>
            <p:ph idx="1"/>
          </p:nvPr>
        </p:nvSpPr>
        <p:spPr/>
        <p:txBody>
          <a:bodyPr/>
          <a:lstStyle/>
          <a:p>
            <a:pPr marL="0" indent="0">
              <a:buNone/>
            </a:pPr>
            <a:r>
              <a:rPr lang="en-US" dirty="0"/>
              <a:t>Chef is a powerful automation platform that transforms infrastructure into code. Whether you’re operating in the cloud, on-premises, or in a hybrid environment, Chef automates how infrastructure is configured, deployed, and managed across your network, no matter its size.</a:t>
            </a:r>
          </a:p>
        </p:txBody>
      </p:sp>
    </p:spTree>
    <p:extLst>
      <p:ext uri="{BB962C8B-B14F-4D97-AF65-F5344CB8AC3E}">
        <p14:creationId xmlns:p14="http://schemas.microsoft.com/office/powerpoint/2010/main" val="151265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 </a:t>
            </a:r>
            <a:r>
              <a:rPr lang="en-US" dirty="0" smtClean="0"/>
              <a:t>Tests</a:t>
            </a:r>
            <a:endParaRPr lang="en-US" dirty="0"/>
          </a:p>
        </p:txBody>
      </p:sp>
      <p:pic>
        <p:nvPicPr>
          <p:cNvPr id="4" name="Content Placeholder 3"/>
          <p:cNvPicPr>
            <a:picLocks noGrp="1" noChangeAspect="1"/>
          </p:cNvPicPr>
          <p:nvPr>
            <p:ph idx="1"/>
          </p:nvPr>
        </p:nvPicPr>
        <p:blipFill>
          <a:blip r:embed="rId2"/>
          <a:srcRect t="-102693" b="-102693"/>
          <a:stretch>
            <a:fillRect/>
          </a:stretch>
        </p:blipFill>
        <p:spPr/>
      </p:pic>
    </p:spTree>
    <p:extLst>
      <p:ext uri="{BB962C8B-B14F-4D97-AF65-F5344CB8AC3E}">
        <p14:creationId xmlns:p14="http://schemas.microsoft.com/office/powerpoint/2010/main" val="371257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a:t>
            </a:r>
            <a:endParaRPr lang="en-US" dirty="0"/>
          </a:p>
        </p:txBody>
      </p:sp>
      <p:sp>
        <p:nvSpPr>
          <p:cNvPr id="3" name="Content Placeholder 2"/>
          <p:cNvSpPr>
            <a:spLocks noGrp="1"/>
          </p:cNvSpPr>
          <p:nvPr>
            <p:ph idx="1"/>
          </p:nvPr>
        </p:nvSpPr>
        <p:spPr/>
        <p:txBody>
          <a:bodyPr/>
          <a:lstStyle/>
          <a:p>
            <a:pPr marL="457200" lvl="1" indent="0">
              <a:buNone/>
            </a:pPr>
            <a:r>
              <a:rPr lang="en-US" dirty="0"/>
              <a:t>A node is any machine—physical, virtual, cloud, network device, etc.—that is under management by Chef.</a:t>
            </a:r>
          </a:p>
        </p:txBody>
      </p:sp>
    </p:spTree>
    <p:extLst>
      <p:ext uri="{BB962C8B-B14F-4D97-AF65-F5344CB8AC3E}">
        <p14:creationId xmlns:p14="http://schemas.microsoft.com/office/powerpoint/2010/main" val="119873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Server</a:t>
            </a:r>
            <a:endParaRPr lang="en-US" dirty="0"/>
          </a:p>
        </p:txBody>
      </p:sp>
      <p:pic>
        <p:nvPicPr>
          <p:cNvPr id="4" name="Content Placeholder 3"/>
          <p:cNvPicPr>
            <a:picLocks noGrp="1" noChangeAspect="1"/>
          </p:cNvPicPr>
          <p:nvPr>
            <p:ph idx="1"/>
          </p:nvPr>
        </p:nvPicPr>
        <p:blipFill>
          <a:blip r:embed="rId2"/>
          <a:srcRect t="-104928" b="-104928"/>
          <a:stretch>
            <a:fillRect/>
          </a:stretch>
        </p:blipFill>
        <p:spPr/>
      </p:pic>
    </p:spTree>
    <p:extLst>
      <p:ext uri="{BB962C8B-B14F-4D97-AF65-F5344CB8AC3E}">
        <p14:creationId xmlns:p14="http://schemas.microsoft.com/office/powerpoint/2010/main" val="3709758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Cloud</a:t>
            </a:r>
            <a:endParaRPr lang="en-US" dirty="0"/>
          </a:p>
        </p:txBody>
      </p:sp>
      <p:pic>
        <p:nvPicPr>
          <p:cNvPr id="4" name="Content Placeholder 3"/>
          <p:cNvPicPr>
            <a:picLocks noGrp="1" noChangeAspect="1"/>
          </p:cNvPicPr>
          <p:nvPr>
            <p:ph idx="1"/>
          </p:nvPr>
        </p:nvPicPr>
        <p:blipFill>
          <a:blip r:embed="rId2"/>
          <a:srcRect t="-89120" b="-89120"/>
          <a:stretch>
            <a:fillRect/>
          </a:stretch>
        </p:blipFill>
        <p:spPr/>
      </p:pic>
    </p:spTree>
    <p:extLst>
      <p:ext uri="{BB962C8B-B14F-4D97-AF65-F5344CB8AC3E}">
        <p14:creationId xmlns:p14="http://schemas.microsoft.com/office/powerpoint/2010/main" val="1160533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Virtual Machine</a:t>
            </a:r>
            <a:endParaRPr lang="en-US" dirty="0"/>
          </a:p>
        </p:txBody>
      </p:sp>
      <p:pic>
        <p:nvPicPr>
          <p:cNvPr id="4" name="Content Placeholder 3"/>
          <p:cNvPicPr>
            <a:picLocks noGrp="1" noChangeAspect="1"/>
          </p:cNvPicPr>
          <p:nvPr>
            <p:ph idx="1"/>
          </p:nvPr>
        </p:nvPicPr>
        <p:blipFill>
          <a:blip r:embed="rId2"/>
          <a:srcRect t="-106968" b="-106968"/>
          <a:stretch>
            <a:fillRect/>
          </a:stretch>
        </p:blipFill>
        <p:spPr/>
      </p:pic>
    </p:spTree>
    <p:extLst>
      <p:ext uri="{BB962C8B-B14F-4D97-AF65-F5344CB8AC3E}">
        <p14:creationId xmlns:p14="http://schemas.microsoft.com/office/powerpoint/2010/main" val="82219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Network Device</a:t>
            </a:r>
            <a:endParaRPr lang="en-US" dirty="0"/>
          </a:p>
        </p:txBody>
      </p:sp>
      <p:pic>
        <p:nvPicPr>
          <p:cNvPr id="4" name="Content Placeholder 3"/>
          <p:cNvPicPr>
            <a:picLocks noGrp="1" noChangeAspect="1"/>
          </p:cNvPicPr>
          <p:nvPr>
            <p:ph idx="1"/>
          </p:nvPr>
        </p:nvPicPr>
        <p:blipFill>
          <a:blip r:embed="rId2"/>
          <a:srcRect t="-99810" b="-99810"/>
          <a:stretch>
            <a:fillRect/>
          </a:stretch>
        </p:blipFill>
        <p:spPr/>
      </p:pic>
    </p:spTree>
    <p:extLst>
      <p:ext uri="{BB962C8B-B14F-4D97-AF65-F5344CB8AC3E}">
        <p14:creationId xmlns:p14="http://schemas.microsoft.com/office/powerpoint/2010/main" val="111914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Container</a:t>
            </a:r>
            <a:endParaRPr lang="en-US" dirty="0"/>
          </a:p>
        </p:txBody>
      </p:sp>
      <p:pic>
        <p:nvPicPr>
          <p:cNvPr id="4" name="Content Placeholder 3"/>
          <p:cNvPicPr>
            <a:picLocks noGrp="1" noChangeAspect="1"/>
          </p:cNvPicPr>
          <p:nvPr>
            <p:ph idx="1"/>
          </p:nvPr>
        </p:nvPicPr>
        <p:blipFill>
          <a:blip r:embed="rId2"/>
          <a:srcRect t="-104170" b="-104170"/>
          <a:stretch>
            <a:fillRect/>
          </a:stretch>
        </p:blipFill>
        <p:spPr/>
      </p:pic>
    </p:spTree>
    <p:extLst>
      <p:ext uri="{BB962C8B-B14F-4D97-AF65-F5344CB8AC3E}">
        <p14:creationId xmlns:p14="http://schemas.microsoft.com/office/powerpoint/2010/main" val="381730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on Nodes: Chef Client</a:t>
            </a:r>
            <a:endParaRPr lang="en-US" dirty="0"/>
          </a:p>
        </p:txBody>
      </p:sp>
      <p:pic>
        <p:nvPicPr>
          <p:cNvPr id="4" name="Content Placeholder 3"/>
          <p:cNvPicPr>
            <a:picLocks noGrp="1" noChangeAspect="1"/>
          </p:cNvPicPr>
          <p:nvPr>
            <p:ph idx="1"/>
          </p:nvPr>
        </p:nvPicPr>
        <p:blipFill>
          <a:blip r:embed="rId2"/>
          <a:srcRect t="-6392" b="-6392"/>
          <a:stretch>
            <a:fillRect/>
          </a:stretch>
        </p:blipFill>
        <p:spPr/>
      </p:pic>
    </p:spTree>
    <p:extLst>
      <p:ext uri="{BB962C8B-B14F-4D97-AF65-F5344CB8AC3E}">
        <p14:creationId xmlns:p14="http://schemas.microsoft.com/office/powerpoint/2010/main" val="3676924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on Nodes: </a:t>
            </a:r>
            <a:r>
              <a:rPr lang="en-US" dirty="0" err="1" smtClean="0"/>
              <a:t>Ohai</a:t>
            </a:r>
            <a:endParaRPr lang="en-US" dirty="0"/>
          </a:p>
        </p:txBody>
      </p:sp>
      <p:pic>
        <p:nvPicPr>
          <p:cNvPr id="4" name="Content Placeholder 3"/>
          <p:cNvPicPr>
            <a:picLocks noGrp="1" noChangeAspect="1"/>
          </p:cNvPicPr>
          <p:nvPr>
            <p:ph idx="1"/>
          </p:nvPr>
        </p:nvPicPr>
        <p:blipFill>
          <a:blip r:embed="rId2"/>
          <a:srcRect l="-9207" r="-9207"/>
          <a:stretch>
            <a:fillRect/>
          </a:stretch>
        </p:blipFill>
        <p:spPr/>
      </p:pic>
    </p:spTree>
    <p:extLst>
      <p:ext uri="{BB962C8B-B14F-4D97-AF65-F5344CB8AC3E}">
        <p14:creationId xmlns:p14="http://schemas.microsoft.com/office/powerpoint/2010/main" val="1157802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Server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Chef server acts as a hub for configuration data. The Chef server stores cookbooks, the policies that are applied to nodes, and metadata that describes each registered node that is being managed by the chef-client. Nodes use the chef-client to ask the Chef server for configuration details, such as recipes, templates, and file distributions. The chef-client then does as much of the configuration work as possible on the nodes themselves (and not on the Chef server). This scalable approach distributes the configuration effort throughout the organization.</a:t>
            </a:r>
          </a:p>
        </p:txBody>
      </p:sp>
    </p:spTree>
    <p:extLst>
      <p:ext uri="{BB962C8B-B14F-4D97-AF65-F5344CB8AC3E}">
        <p14:creationId xmlns:p14="http://schemas.microsoft.com/office/powerpoint/2010/main" val="8111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805"/>
            <a:ext cx="8229600" cy="1143000"/>
          </a:xfrm>
        </p:spPr>
        <p:txBody>
          <a:bodyPr/>
          <a:lstStyle/>
          <a:p>
            <a:r>
              <a:rPr lang="en-US" dirty="0" smtClean="0"/>
              <a:t>How Chef works</a:t>
            </a:r>
            <a:endParaRPr lang="en-US" dirty="0"/>
          </a:p>
        </p:txBody>
      </p:sp>
      <p:pic>
        <p:nvPicPr>
          <p:cNvPr id="4" name="Content Placeholder 3"/>
          <p:cNvPicPr>
            <a:picLocks noGrp="1" noChangeAspect="1"/>
          </p:cNvPicPr>
          <p:nvPr>
            <p:ph idx="1"/>
          </p:nvPr>
        </p:nvPicPr>
        <p:blipFill>
          <a:blip r:embed="rId2"/>
          <a:srcRect t="-50181" b="-50181"/>
          <a:stretch>
            <a:fillRect/>
          </a:stretch>
        </p:blipFill>
        <p:spPr>
          <a:xfrm>
            <a:off x="227106" y="494553"/>
            <a:ext cx="8229600" cy="4525963"/>
          </a:xfrm>
        </p:spPr>
      </p:pic>
      <p:sp>
        <p:nvSpPr>
          <p:cNvPr id="6" name="TextBox 5"/>
          <p:cNvSpPr txBox="1"/>
          <p:nvPr/>
        </p:nvSpPr>
        <p:spPr>
          <a:xfrm>
            <a:off x="457200" y="3765175"/>
            <a:ext cx="7999506" cy="369332"/>
          </a:xfrm>
          <a:prstGeom prst="rect">
            <a:avLst/>
          </a:prstGeom>
          <a:noFill/>
        </p:spPr>
        <p:txBody>
          <a:bodyPr wrap="square" rtlCol="0">
            <a:spAutoFit/>
          </a:bodyPr>
          <a:lstStyle/>
          <a:p>
            <a:r>
              <a:rPr lang="en-US" dirty="0" smtClean="0"/>
              <a:t>Workstation 							Chef Server				nodes</a:t>
            </a:r>
            <a:endParaRPr lang="en-US" dirty="0"/>
          </a:p>
        </p:txBody>
      </p:sp>
    </p:spTree>
    <p:extLst>
      <p:ext uri="{BB962C8B-B14F-4D97-AF65-F5344CB8AC3E}">
        <p14:creationId xmlns:p14="http://schemas.microsoft.com/office/powerpoint/2010/main" val="2348646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Server: Search</a:t>
            </a:r>
            <a:endParaRPr lang="en-US" dirty="0"/>
          </a:p>
        </p:txBody>
      </p:sp>
      <p:pic>
        <p:nvPicPr>
          <p:cNvPr id="4" name="Content Placeholder 3"/>
          <p:cNvPicPr>
            <a:picLocks noGrp="1" noChangeAspect="1"/>
          </p:cNvPicPr>
          <p:nvPr>
            <p:ph idx="1"/>
          </p:nvPr>
        </p:nvPicPr>
        <p:blipFill>
          <a:blip r:embed="rId2"/>
          <a:srcRect t="-55976" b="-55976"/>
          <a:stretch>
            <a:fillRect/>
          </a:stretch>
        </p:blipFill>
        <p:spPr/>
      </p:pic>
    </p:spTree>
    <p:extLst>
      <p:ext uri="{BB962C8B-B14F-4D97-AF65-F5344CB8AC3E}">
        <p14:creationId xmlns:p14="http://schemas.microsoft.com/office/powerpoint/2010/main" val="263648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Server: Manage</a:t>
            </a:r>
            <a:endParaRPr lang="en-US" dirty="0"/>
          </a:p>
        </p:txBody>
      </p:sp>
      <p:pic>
        <p:nvPicPr>
          <p:cNvPr id="4" name="Content Placeholder 3"/>
          <p:cNvPicPr>
            <a:picLocks noGrp="1" noChangeAspect="1"/>
          </p:cNvPicPr>
          <p:nvPr>
            <p:ph idx="1"/>
          </p:nvPr>
        </p:nvPicPr>
        <p:blipFill>
          <a:blip r:embed="rId2"/>
          <a:srcRect t="-26235" b="-26235"/>
          <a:stretch>
            <a:fillRect/>
          </a:stretch>
        </p:blipFill>
        <p:spPr/>
      </p:pic>
    </p:spTree>
    <p:extLst>
      <p:ext uri="{BB962C8B-B14F-4D97-AF65-F5344CB8AC3E}">
        <p14:creationId xmlns:p14="http://schemas.microsoft.com/office/powerpoint/2010/main" val="1066845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Server: Data bag</a:t>
            </a:r>
            <a:endParaRPr lang="en-US" dirty="0"/>
          </a:p>
        </p:txBody>
      </p:sp>
      <p:pic>
        <p:nvPicPr>
          <p:cNvPr id="4" name="Content Placeholder 3"/>
          <p:cNvPicPr>
            <a:picLocks noGrp="1" noChangeAspect="1"/>
          </p:cNvPicPr>
          <p:nvPr>
            <p:ph idx="1"/>
          </p:nvPr>
        </p:nvPicPr>
        <p:blipFill>
          <a:blip r:embed="rId2"/>
          <a:srcRect t="-104170" b="-104170"/>
          <a:stretch>
            <a:fillRect/>
          </a:stretch>
        </p:blipFill>
        <p:spPr/>
      </p:pic>
    </p:spTree>
    <p:extLst>
      <p:ext uri="{BB962C8B-B14F-4D97-AF65-F5344CB8AC3E}">
        <p14:creationId xmlns:p14="http://schemas.microsoft.com/office/powerpoint/2010/main" val="2425474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Server: Policy</a:t>
            </a:r>
            <a:endParaRPr lang="en-US" dirty="0"/>
          </a:p>
        </p:txBody>
      </p:sp>
      <p:sp>
        <p:nvSpPr>
          <p:cNvPr id="5" name="TextBox 4"/>
          <p:cNvSpPr txBox="1"/>
          <p:nvPr/>
        </p:nvSpPr>
        <p:spPr>
          <a:xfrm>
            <a:off x="1284941" y="6021294"/>
            <a:ext cx="5199530" cy="862391"/>
          </a:xfrm>
          <a:prstGeom prst="rect">
            <a:avLst/>
          </a:prstGeom>
          <a:noFill/>
        </p:spPr>
        <p:txBody>
          <a:bodyPr wrap="square" rtlCol="0">
            <a:spAutoFit/>
          </a:bodyPr>
          <a:lstStyle/>
          <a:p>
            <a:endParaRPr lang="en-US" dirty="0"/>
          </a:p>
        </p:txBody>
      </p:sp>
      <p:sp>
        <p:nvSpPr>
          <p:cNvPr id="7" name="Content Placeholder 6"/>
          <p:cNvSpPr>
            <a:spLocks noGrp="1"/>
          </p:cNvSpPr>
          <p:nvPr>
            <p:ph idx="1"/>
          </p:nvPr>
        </p:nvSpPr>
        <p:spPr/>
        <p:txBody>
          <a:bodyPr>
            <a:normAutofit fontScale="70000" lnSpcReduction="20000"/>
          </a:bodyPr>
          <a:lstStyle/>
          <a:p>
            <a:pPr marL="0" indent="0">
              <a:buNone/>
            </a:pPr>
            <a:r>
              <a:rPr lang="en-US" dirty="0" smtClean="0"/>
              <a:t>Policy </a:t>
            </a:r>
            <a:r>
              <a:rPr lang="en-US" dirty="0"/>
              <a:t>maps business and operational requirements, process, and workflow to settings and objects stored on the Chef server:</a:t>
            </a:r>
          </a:p>
          <a:p>
            <a:r>
              <a:rPr lang="en-US" dirty="0"/>
              <a:t>Roles define server types, such as “web server” or “database server”</a:t>
            </a:r>
          </a:p>
          <a:p>
            <a:r>
              <a:rPr lang="en-US" dirty="0"/>
              <a:t>Environments define process, such as “</a:t>
            </a:r>
            <a:r>
              <a:rPr lang="en-US" dirty="0" err="1"/>
              <a:t>dev</a:t>
            </a:r>
            <a:r>
              <a:rPr lang="en-US" dirty="0"/>
              <a:t>”, “staging”, or “production”</a:t>
            </a:r>
          </a:p>
          <a:p>
            <a:r>
              <a:rPr lang="en-US" dirty="0"/>
              <a:t>Certain types of data—passwords, user account data, and other sensitive items—can be placed in data bags, which are located in a secure sub-area on the Chef server that can only be accessed by nodes that authenticate to the Chef server with the correct SSL certificates</a:t>
            </a:r>
          </a:p>
          <a:p>
            <a:pPr marL="0" indent="0">
              <a:buNone/>
            </a:pPr>
            <a:r>
              <a:rPr lang="en-US" dirty="0"/>
              <a:t>The cookbooks (and cookbook versions) in which organization-specific configuration policies are maintained</a:t>
            </a:r>
          </a:p>
          <a:p>
            <a:endParaRPr lang="en-US" dirty="0"/>
          </a:p>
        </p:txBody>
      </p:sp>
    </p:spTree>
    <p:extLst>
      <p:ext uri="{BB962C8B-B14F-4D97-AF65-F5344CB8AC3E}">
        <p14:creationId xmlns:p14="http://schemas.microsoft.com/office/powerpoint/2010/main" val="1955967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Role</a:t>
            </a:r>
            <a:endParaRPr lang="en-US" dirty="0"/>
          </a:p>
        </p:txBody>
      </p:sp>
      <p:pic>
        <p:nvPicPr>
          <p:cNvPr id="4" name="Content Placeholder 3"/>
          <p:cNvPicPr>
            <a:picLocks noGrp="1" noChangeAspect="1"/>
          </p:cNvPicPr>
          <p:nvPr>
            <p:ph idx="1"/>
          </p:nvPr>
        </p:nvPicPr>
        <p:blipFill>
          <a:blip r:embed="rId2"/>
          <a:srcRect t="-70282" b="-70282"/>
          <a:stretch>
            <a:fillRect/>
          </a:stretch>
        </p:blipFill>
        <p:spPr/>
      </p:pic>
    </p:spTree>
    <p:extLst>
      <p:ext uri="{BB962C8B-B14F-4D97-AF65-F5344CB8AC3E}">
        <p14:creationId xmlns:p14="http://schemas.microsoft.com/office/powerpoint/2010/main" val="339235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Environment</a:t>
            </a:r>
            <a:endParaRPr lang="en-US" dirty="0"/>
          </a:p>
        </p:txBody>
      </p:sp>
      <p:pic>
        <p:nvPicPr>
          <p:cNvPr id="4" name="Content Placeholder 3"/>
          <p:cNvPicPr>
            <a:picLocks noGrp="1" noChangeAspect="1"/>
          </p:cNvPicPr>
          <p:nvPr>
            <p:ph idx="1"/>
          </p:nvPr>
        </p:nvPicPr>
        <p:blipFill>
          <a:blip r:embed="rId2"/>
          <a:srcRect t="-67948" b="-67948"/>
          <a:stretch>
            <a:fillRect/>
          </a:stretch>
        </p:blipFill>
        <p:spPr/>
      </p:pic>
    </p:spTree>
    <p:extLst>
      <p:ext uri="{BB962C8B-B14F-4D97-AF65-F5344CB8AC3E}">
        <p14:creationId xmlns:p14="http://schemas.microsoft.com/office/powerpoint/2010/main" val="2854836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Cookbook Version</a:t>
            </a:r>
            <a:endParaRPr lang="en-US" dirty="0"/>
          </a:p>
        </p:txBody>
      </p:sp>
      <p:pic>
        <p:nvPicPr>
          <p:cNvPr id="4" name="Content Placeholder 3"/>
          <p:cNvPicPr>
            <a:picLocks noGrp="1" noChangeAspect="1"/>
          </p:cNvPicPr>
          <p:nvPr>
            <p:ph idx="1"/>
          </p:nvPr>
        </p:nvPicPr>
        <p:blipFill>
          <a:blip r:embed="rId2"/>
          <a:srcRect t="-38020" b="-38020"/>
          <a:stretch>
            <a:fillRect/>
          </a:stretch>
        </p:blipFill>
        <p:spPr/>
      </p:pic>
    </p:spTree>
    <p:extLst>
      <p:ext uri="{BB962C8B-B14F-4D97-AF65-F5344CB8AC3E}">
        <p14:creationId xmlns:p14="http://schemas.microsoft.com/office/powerpoint/2010/main" val="1479095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Run-List</a:t>
            </a:r>
            <a:endParaRPr lang="en-US" dirty="0"/>
          </a:p>
        </p:txBody>
      </p:sp>
      <p:pic>
        <p:nvPicPr>
          <p:cNvPr id="4" name="Content Placeholder 3"/>
          <p:cNvPicPr>
            <a:picLocks noGrp="1" noChangeAspect="1"/>
          </p:cNvPicPr>
          <p:nvPr>
            <p:ph idx="1"/>
          </p:nvPr>
        </p:nvPicPr>
        <p:blipFill>
          <a:blip r:embed="rId2"/>
          <a:srcRect t="-26793" b="-26793"/>
          <a:stretch>
            <a:fillRect/>
          </a:stretch>
        </p:blipFill>
        <p:spPr/>
      </p:pic>
    </p:spTree>
    <p:extLst>
      <p:ext uri="{BB962C8B-B14F-4D97-AF65-F5344CB8AC3E}">
        <p14:creationId xmlns:p14="http://schemas.microsoft.com/office/powerpoint/2010/main" val="4148941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Chef is a thin DSL (domain-specific language) built on top of Ruby. This approach allows Chef to provide just enough abstraction to make reasoning about your infrastructure easy. Chef includes a built-in taxonomy of all the basic resources one might configure on a system, plus a defined mechanism to extend that taxonomy using the full power of the Ruby language. Ruby was chosen because it provides the flexibility to use both the simple built-in taxonomy, as well as being able to handle any customization path your organization requires.</a:t>
            </a:r>
          </a:p>
        </p:txBody>
      </p:sp>
    </p:spTree>
    <p:extLst>
      <p:ext uri="{BB962C8B-B14F-4D97-AF65-F5344CB8AC3E}">
        <p14:creationId xmlns:p14="http://schemas.microsoft.com/office/powerpoint/2010/main" val="158097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Components</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1371599" y="1600201"/>
            <a:ext cx="6450915" cy="5257799"/>
          </a:xfrm>
          <a:prstGeom prst="rect">
            <a:avLst/>
          </a:prstGeom>
        </p:spPr>
      </p:pic>
    </p:spTree>
    <p:extLst>
      <p:ext uri="{BB962C8B-B14F-4D97-AF65-F5344CB8AC3E}">
        <p14:creationId xmlns:p14="http://schemas.microsoft.com/office/powerpoint/2010/main" val="45697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pPr marL="0" indent="0">
              <a:buNone/>
            </a:pPr>
            <a:r>
              <a:rPr lang="en-US" sz="1600" dirty="0"/>
              <a:t>A workstation is a computer running the Chef Development Kit (</a:t>
            </a:r>
            <a:r>
              <a:rPr lang="en-US" sz="1600" dirty="0" err="1"/>
              <a:t>ChefDK</a:t>
            </a:r>
            <a:r>
              <a:rPr lang="en-US" sz="1600" dirty="0"/>
              <a:t>) that is used to author cookbooks, interact with the Chef server, and interact with nodes.</a:t>
            </a:r>
          </a:p>
          <a:p>
            <a:pPr marL="0" indent="0">
              <a:buNone/>
            </a:pPr>
            <a:endParaRPr lang="en-US" sz="1600" dirty="0" smtClean="0"/>
          </a:p>
          <a:p>
            <a:pPr marL="0" indent="0">
              <a:buNone/>
            </a:pPr>
            <a:r>
              <a:rPr lang="en-US" sz="1600" dirty="0" smtClean="0"/>
              <a:t>The </a:t>
            </a:r>
            <a:r>
              <a:rPr lang="en-US" sz="1600" dirty="0"/>
              <a:t>workstation is the location from which most users do most of their work, including:</a:t>
            </a:r>
          </a:p>
          <a:p>
            <a:r>
              <a:rPr lang="en-US" sz="1600" dirty="0"/>
              <a:t>Developing and testing cookbooks and recipes</a:t>
            </a:r>
          </a:p>
          <a:p>
            <a:r>
              <a:rPr lang="en-US" sz="1600" dirty="0"/>
              <a:t>Testing Chef code</a:t>
            </a:r>
          </a:p>
          <a:p>
            <a:r>
              <a:rPr lang="en-US" sz="1600" dirty="0"/>
              <a:t>Keeping the chef-repo synchronized with version source control</a:t>
            </a:r>
          </a:p>
          <a:p>
            <a:r>
              <a:rPr lang="en-US" sz="1600" dirty="0"/>
              <a:t>Configuring organizational policy, including defining roles and environments, and ensuring that critical data is stored in data bags</a:t>
            </a:r>
          </a:p>
          <a:p>
            <a:r>
              <a:rPr lang="en-US" sz="1600" dirty="0"/>
              <a:t>Interacting with nodes, as (or when) required, such as performing a bootstrap operation</a:t>
            </a:r>
          </a:p>
          <a:p>
            <a:pPr marL="0" indent="0">
              <a:buNone/>
            </a:pPr>
            <a:endParaRPr lang="en-US" sz="1600" dirty="0" smtClean="0"/>
          </a:p>
          <a:p>
            <a:pPr marL="0" indent="0">
              <a:buNone/>
            </a:pPr>
            <a:r>
              <a:rPr lang="en-US" sz="1600" dirty="0" smtClean="0"/>
              <a:t>The </a:t>
            </a:r>
            <a:r>
              <a:rPr lang="en-US" sz="1600" dirty="0"/>
              <a:t>Chef Development Kit tooling encourages integration and unit testing, and defines workflow around cookbook authoring and policy, but it’s important to note that you know best about how your infrastructure should be put together. Therefore, Chef makes as few decisions on its own as possible. When a decision must be made tools uses a reasonable default setting that can be easily changed. While Chef encourages the use of the tooling packaged in the Chef DK, none of these tools should be seen as a requirement or pre-requisite for being successful using Chef.</a:t>
            </a:r>
          </a:p>
        </p:txBody>
      </p:sp>
    </p:spTree>
    <p:extLst>
      <p:ext uri="{BB962C8B-B14F-4D97-AF65-F5344CB8AC3E}">
        <p14:creationId xmlns:p14="http://schemas.microsoft.com/office/powerpoint/2010/main" val="87359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Components</a:t>
            </a:r>
            <a:endParaRPr lang="en-US" dirty="0"/>
          </a:p>
        </p:txBody>
      </p:sp>
      <p:pic>
        <p:nvPicPr>
          <p:cNvPr id="4" name="Content Placeholder 3"/>
          <p:cNvPicPr>
            <a:picLocks noGrp="1" noChangeAspect="1"/>
          </p:cNvPicPr>
          <p:nvPr>
            <p:ph idx="1"/>
          </p:nvPr>
        </p:nvPicPr>
        <p:blipFill>
          <a:blip r:embed="rId2"/>
          <a:srcRect t="-47290" b="-47290"/>
          <a:stretch>
            <a:fillRect/>
          </a:stretch>
        </p:blipFill>
        <p:spPr/>
      </p:pic>
    </p:spTree>
    <p:extLst>
      <p:ext uri="{BB962C8B-B14F-4D97-AF65-F5344CB8AC3E}">
        <p14:creationId xmlns:p14="http://schemas.microsoft.com/office/powerpoint/2010/main" val="380740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ChefDK</a:t>
            </a:r>
            <a:r>
              <a:rPr lang="en-US" dirty="0" smtClean="0"/>
              <a:t>: Chef &amp; Knife</a:t>
            </a:r>
            <a:endParaRPr lang="en-US" dirty="0"/>
          </a:p>
        </p:txBody>
      </p:sp>
      <p:pic>
        <p:nvPicPr>
          <p:cNvPr id="4" name="Content Placeholder 3"/>
          <p:cNvPicPr>
            <a:picLocks noGrp="1" noChangeAspect="1"/>
          </p:cNvPicPr>
          <p:nvPr>
            <p:ph idx="1"/>
          </p:nvPr>
        </p:nvPicPr>
        <p:blipFill>
          <a:blip r:embed="rId2"/>
          <a:srcRect t="-32734" b="-32734"/>
          <a:stretch>
            <a:fillRect/>
          </a:stretch>
        </p:blipFill>
        <p:spPr/>
      </p:pic>
    </p:spTree>
    <p:extLst>
      <p:ext uri="{BB962C8B-B14F-4D97-AF65-F5344CB8AC3E}">
        <p14:creationId xmlns:p14="http://schemas.microsoft.com/office/powerpoint/2010/main" val="181791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Chef-repo</a:t>
            </a:r>
            <a:endParaRPr lang="en-US" dirty="0"/>
          </a:p>
        </p:txBody>
      </p:sp>
      <p:pic>
        <p:nvPicPr>
          <p:cNvPr id="4" name="Content Placeholder 3"/>
          <p:cNvPicPr>
            <a:picLocks noGrp="1" noChangeAspect="1"/>
          </p:cNvPicPr>
          <p:nvPr>
            <p:ph idx="1"/>
          </p:nvPr>
        </p:nvPicPr>
        <p:blipFill>
          <a:blip r:embed="rId2"/>
          <a:srcRect t="-32494" b="-32494"/>
          <a:stretch>
            <a:fillRect/>
          </a:stretch>
        </p:blipFill>
        <p:spPr/>
      </p:pic>
    </p:spTree>
    <p:extLst>
      <p:ext uri="{BB962C8B-B14F-4D97-AF65-F5344CB8AC3E}">
        <p14:creationId xmlns:p14="http://schemas.microsoft.com/office/powerpoint/2010/main" val="64986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Kitchen</a:t>
            </a:r>
            <a:endParaRPr lang="en-US" dirty="0"/>
          </a:p>
        </p:txBody>
      </p:sp>
      <p:pic>
        <p:nvPicPr>
          <p:cNvPr id="4" name="Content Placeholder 3"/>
          <p:cNvPicPr>
            <a:picLocks noGrp="1" noChangeAspect="1"/>
          </p:cNvPicPr>
          <p:nvPr>
            <p:ph idx="1"/>
          </p:nvPr>
        </p:nvPicPr>
        <p:blipFill>
          <a:blip r:embed="rId2"/>
          <a:srcRect t="-45069" b="-45069"/>
          <a:stretch>
            <a:fillRect/>
          </a:stretch>
        </p:blipFill>
        <p:spPr/>
      </p:pic>
    </p:spTree>
    <p:extLst>
      <p:ext uri="{BB962C8B-B14F-4D97-AF65-F5344CB8AC3E}">
        <p14:creationId xmlns:p14="http://schemas.microsoft.com/office/powerpoint/2010/main" val="180914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TotalTime>
  <Words>1182</Words>
  <Application>Microsoft Macintosh PowerPoint</Application>
  <PresentationFormat>On-screen Show (4:3)</PresentationFormat>
  <Paragraphs>80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Chef</vt:lpstr>
      <vt:lpstr>What is Chef ?</vt:lpstr>
      <vt:lpstr>How Chef works</vt:lpstr>
      <vt:lpstr>Chef Components</vt:lpstr>
      <vt:lpstr>Workstation</vt:lpstr>
      <vt:lpstr>Workstation Components</vt:lpstr>
      <vt:lpstr>ChefDK: Chef &amp; Knife</vt:lpstr>
      <vt:lpstr>Workstation: Chef-repo</vt:lpstr>
      <vt:lpstr>Workstation: Kitchen</vt:lpstr>
      <vt:lpstr>Workstation: Chefspec</vt:lpstr>
      <vt:lpstr>Cookbook</vt:lpstr>
      <vt:lpstr>Cookbook: Attributes</vt:lpstr>
      <vt:lpstr>Cookbook: Files</vt:lpstr>
      <vt:lpstr>Cookbook: Libraries</vt:lpstr>
      <vt:lpstr>Cookbook: Metadata</vt:lpstr>
      <vt:lpstr>Cookbook: Recipes</vt:lpstr>
      <vt:lpstr>Cookbook: Recipe DSL</vt:lpstr>
      <vt:lpstr>Cookbook: Resouces</vt:lpstr>
      <vt:lpstr>Cookbook: Templates</vt:lpstr>
      <vt:lpstr>Cookbook: Tests</vt:lpstr>
      <vt:lpstr>Nodes</vt:lpstr>
      <vt:lpstr>Nodes: Server</vt:lpstr>
      <vt:lpstr>Nodes: Cloud</vt:lpstr>
      <vt:lpstr>Nodes: Virtual Machine</vt:lpstr>
      <vt:lpstr>Nodes: Network Device</vt:lpstr>
      <vt:lpstr>Nodes: Container</vt:lpstr>
      <vt:lpstr>Chef on Nodes: Chef Client</vt:lpstr>
      <vt:lpstr>Chef on Nodes: Ohai</vt:lpstr>
      <vt:lpstr>Chef Server</vt:lpstr>
      <vt:lpstr>Chef Server: Search</vt:lpstr>
      <vt:lpstr>Chef Server: Manage</vt:lpstr>
      <vt:lpstr>Chef Server: Data bag</vt:lpstr>
      <vt:lpstr>Chef Server: Policy</vt:lpstr>
      <vt:lpstr>Policy: Role</vt:lpstr>
      <vt:lpstr>Policy: Environment</vt:lpstr>
      <vt:lpstr>Policy: Cookbook Version</vt:lpstr>
      <vt:lpstr>Policy: Run-List</vt:lpstr>
      <vt:lpstr>Summary</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dc:title>
  <dc:creator>Kranthi Kavuri</dc:creator>
  <cp:lastModifiedBy>Kranthi Kavuri</cp:lastModifiedBy>
  <cp:revision>11</cp:revision>
  <dcterms:created xsi:type="dcterms:W3CDTF">2017-08-13T16:46:31Z</dcterms:created>
  <dcterms:modified xsi:type="dcterms:W3CDTF">2017-08-13T19:03:09Z</dcterms:modified>
</cp:coreProperties>
</file>