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72" r:id="rId8"/>
    <p:sldId id="264" r:id="rId9"/>
    <p:sldId id="265" r:id="rId10"/>
    <p:sldId id="266" r:id="rId11"/>
    <p:sldId id="267" r:id="rId12"/>
    <p:sldId id="268" r:id="rId13"/>
    <p:sldId id="269" r:id="rId14"/>
    <p:sldId id="270" r:id="rId15"/>
    <p:sldId id="273" r:id="rId16"/>
    <p:sldId id="274" r:id="rId17"/>
    <p:sldId id="275" r:id="rId18"/>
    <p:sldId id="276" r:id="rId19"/>
    <p:sldId id="271"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it Ransingh" initials="PR" lastIdx="1" clrIdx="0">
    <p:extLst>
      <p:ext uri="{19B8F6BF-5375-455C-9EA6-DF929625EA0E}">
        <p15:presenceInfo xmlns:p15="http://schemas.microsoft.com/office/powerpoint/2012/main" userId="02ce1d3df0d10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374" autoAdjust="0"/>
  </p:normalViewPr>
  <p:slideViewPr>
    <p:cSldViewPr snapToGrid="0">
      <p:cViewPr varScale="1">
        <p:scale>
          <a:sx n="57" d="100"/>
          <a:sy n="57" d="100"/>
        </p:scale>
        <p:origin x="12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7DB2E-543B-49D7-BEF9-E92DCC2EA097}" type="doc">
      <dgm:prSet loTypeId="urn:microsoft.com/office/officeart/2005/8/layout/radial1" loCatId="cycle" qsTypeId="urn:microsoft.com/office/officeart/2005/8/quickstyle/3d2" qsCatId="3D" csTypeId="urn:microsoft.com/office/officeart/2005/8/colors/colorful5" csCatId="colorful" phldr="1"/>
      <dgm:spPr/>
      <dgm:t>
        <a:bodyPr/>
        <a:lstStyle/>
        <a:p>
          <a:endParaRPr lang="en-IN"/>
        </a:p>
      </dgm:t>
    </dgm:pt>
    <dgm:pt modelId="{833FB74A-6962-4C03-921F-EB225E6B60C2}">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Agenda</a:t>
          </a:r>
        </a:p>
      </dgm:t>
    </dgm:pt>
    <dgm:pt modelId="{A4E1A89B-C6F8-4875-B893-7F825AA1D7CA}" type="parTrans" cxnId="{C4C46024-754B-4459-9E73-F1E5EC09C8DB}">
      <dgm:prSet/>
      <dgm:spPr/>
      <dgm:t>
        <a:bodyPr/>
        <a:lstStyle/>
        <a:p>
          <a:endParaRPr lang="en-IN">
            <a:latin typeface="Avenir Next LT Pro Light" panose="020B0304020202020204" pitchFamily="34" charset="0"/>
            <a:cs typeface="Arial" panose="020B0604020202020204" pitchFamily="34" charset="0"/>
          </a:endParaRPr>
        </a:p>
      </dgm:t>
    </dgm:pt>
    <dgm:pt modelId="{42960B5C-9F01-45FC-B7E0-453EBC7835A5}" type="sibTrans" cxnId="{C4C46024-754B-4459-9E73-F1E5EC09C8DB}">
      <dgm:prSet/>
      <dgm:spPr/>
      <dgm:t>
        <a:bodyPr/>
        <a:lstStyle/>
        <a:p>
          <a:endParaRPr lang="en-IN">
            <a:latin typeface="Avenir Next LT Pro Light" panose="020B0304020202020204" pitchFamily="34" charset="0"/>
            <a:cs typeface="Arial" panose="020B0604020202020204" pitchFamily="34" charset="0"/>
          </a:endParaRPr>
        </a:p>
      </dgm:t>
    </dgm:pt>
    <dgm:pt modelId="{13C7A317-A4AD-4B25-868F-DBE03E8857AF}">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1.Reason for this project.</a:t>
          </a:r>
        </a:p>
      </dgm:t>
    </dgm:pt>
    <dgm:pt modelId="{2790A279-6C47-4D8E-9005-F28315CD6ACD}" type="parTrans" cxnId="{CF4D5F31-C9DE-45EB-A662-B5646C61B390}">
      <dgm:prSet/>
      <dgm:spPr/>
      <dgm:t>
        <a:bodyPr/>
        <a:lstStyle/>
        <a:p>
          <a:endParaRPr lang="en-IN" dirty="0">
            <a:latin typeface="Avenir Next LT Pro Light" panose="020B0304020202020204" pitchFamily="34" charset="0"/>
            <a:cs typeface="Arial" panose="020B0604020202020204" pitchFamily="34" charset="0"/>
          </a:endParaRPr>
        </a:p>
      </dgm:t>
    </dgm:pt>
    <dgm:pt modelId="{0446236C-44A2-4F56-8ADC-8BE1DAEFB131}" type="sibTrans" cxnId="{CF4D5F31-C9DE-45EB-A662-B5646C61B390}">
      <dgm:prSet/>
      <dgm:spPr/>
      <dgm:t>
        <a:bodyPr/>
        <a:lstStyle/>
        <a:p>
          <a:endParaRPr lang="en-IN">
            <a:latin typeface="Avenir Next LT Pro Light" panose="020B0304020202020204" pitchFamily="34" charset="0"/>
            <a:cs typeface="Arial" panose="020B0604020202020204" pitchFamily="34" charset="0"/>
          </a:endParaRPr>
        </a:p>
      </dgm:t>
    </dgm:pt>
    <dgm:pt modelId="{F521FC06-2948-4472-AB7D-8DC290C8C52D}">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2.Problem Statement</a:t>
          </a:r>
        </a:p>
      </dgm:t>
    </dgm:pt>
    <dgm:pt modelId="{2555166B-9CAC-42A5-8DAC-BDE159B5D287}" type="parTrans" cxnId="{3D3D0948-9371-4935-84B8-1B7596B5E29A}">
      <dgm:prSet/>
      <dgm:spPr/>
      <dgm:t>
        <a:bodyPr/>
        <a:lstStyle/>
        <a:p>
          <a:endParaRPr lang="en-IN" dirty="0">
            <a:latin typeface="Avenir Next LT Pro Light" panose="020B0304020202020204" pitchFamily="34" charset="0"/>
            <a:cs typeface="Arial" panose="020B0604020202020204" pitchFamily="34" charset="0"/>
          </a:endParaRPr>
        </a:p>
      </dgm:t>
    </dgm:pt>
    <dgm:pt modelId="{6EBC6A7A-4F1A-4A2D-835A-33BDB0D1A3AF}" type="sibTrans" cxnId="{3D3D0948-9371-4935-84B8-1B7596B5E29A}">
      <dgm:prSet/>
      <dgm:spPr/>
      <dgm:t>
        <a:bodyPr/>
        <a:lstStyle/>
        <a:p>
          <a:endParaRPr lang="en-IN">
            <a:latin typeface="Avenir Next LT Pro Light" panose="020B0304020202020204" pitchFamily="34" charset="0"/>
            <a:cs typeface="Arial" panose="020B0604020202020204" pitchFamily="34" charset="0"/>
          </a:endParaRPr>
        </a:p>
      </dgm:t>
    </dgm:pt>
    <dgm:pt modelId="{D8081E65-137E-43F7-A4BA-7040A4F8BB61}">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3.Data Preparation</a:t>
          </a:r>
        </a:p>
      </dgm:t>
    </dgm:pt>
    <dgm:pt modelId="{A75235F6-771C-47FB-82EA-C9ACE4F2E0C2}" type="parTrans" cxnId="{A8372674-AA98-455A-97B7-2C045C95D7D1}">
      <dgm:prSet/>
      <dgm:spPr/>
      <dgm:t>
        <a:bodyPr/>
        <a:lstStyle/>
        <a:p>
          <a:endParaRPr lang="en-IN" dirty="0">
            <a:latin typeface="Avenir Next LT Pro Light" panose="020B0304020202020204" pitchFamily="34" charset="0"/>
            <a:cs typeface="Arial" panose="020B0604020202020204" pitchFamily="34" charset="0"/>
          </a:endParaRPr>
        </a:p>
      </dgm:t>
    </dgm:pt>
    <dgm:pt modelId="{8826C057-0D33-4330-ABBD-463673B02E14}" type="sibTrans" cxnId="{A8372674-AA98-455A-97B7-2C045C95D7D1}">
      <dgm:prSet/>
      <dgm:spPr/>
      <dgm:t>
        <a:bodyPr/>
        <a:lstStyle/>
        <a:p>
          <a:endParaRPr lang="en-IN">
            <a:latin typeface="Avenir Next LT Pro Light" panose="020B0304020202020204" pitchFamily="34" charset="0"/>
            <a:cs typeface="Arial" panose="020B0604020202020204" pitchFamily="34" charset="0"/>
          </a:endParaRPr>
        </a:p>
      </dgm:t>
    </dgm:pt>
    <dgm:pt modelId="{FAEB409A-F8D3-4C46-A23D-CD2309E5DE44}">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4.Analysis</a:t>
          </a:r>
        </a:p>
      </dgm:t>
    </dgm:pt>
    <dgm:pt modelId="{0AA21EE9-E370-4984-B0A3-3EB25E9CC8F8}" type="parTrans" cxnId="{F3082816-1919-46C8-B862-59293FCAF37A}">
      <dgm:prSet/>
      <dgm:spPr/>
      <dgm:t>
        <a:bodyPr/>
        <a:lstStyle/>
        <a:p>
          <a:endParaRPr lang="en-IN" dirty="0">
            <a:latin typeface="Avenir Next LT Pro Light" panose="020B0304020202020204" pitchFamily="34" charset="0"/>
            <a:cs typeface="Arial" panose="020B0604020202020204" pitchFamily="34" charset="0"/>
          </a:endParaRPr>
        </a:p>
      </dgm:t>
    </dgm:pt>
    <dgm:pt modelId="{30C7D2CD-DE5B-4AF6-86AF-7863613675B4}" type="sibTrans" cxnId="{F3082816-1919-46C8-B862-59293FCAF37A}">
      <dgm:prSet/>
      <dgm:spPr/>
      <dgm:t>
        <a:bodyPr/>
        <a:lstStyle/>
        <a:p>
          <a:endParaRPr lang="en-IN">
            <a:latin typeface="Avenir Next LT Pro Light" panose="020B0304020202020204" pitchFamily="34" charset="0"/>
            <a:cs typeface="Arial" panose="020B0604020202020204" pitchFamily="34" charset="0"/>
          </a:endParaRPr>
        </a:p>
      </dgm:t>
    </dgm:pt>
    <dgm:pt modelId="{BC0D09A0-F747-4FA1-A904-3E1BBA4F058B}">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5.Problem Faced</a:t>
          </a:r>
        </a:p>
      </dgm:t>
    </dgm:pt>
    <dgm:pt modelId="{9B4B5041-E7D2-4E79-B77F-A6705BA43A01}" type="parTrans" cxnId="{6A4D74E2-1514-4133-BFBD-6A115F716B25}">
      <dgm:prSet/>
      <dgm:spPr/>
      <dgm:t>
        <a:bodyPr/>
        <a:lstStyle/>
        <a:p>
          <a:endParaRPr lang="en-IN" dirty="0">
            <a:latin typeface="Avenir Next LT Pro Light" panose="020B0304020202020204" pitchFamily="34" charset="0"/>
            <a:cs typeface="Arial" panose="020B0604020202020204" pitchFamily="34" charset="0"/>
          </a:endParaRPr>
        </a:p>
      </dgm:t>
    </dgm:pt>
    <dgm:pt modelId="{B3E67F4A-CB0E-4FBA-8C92-B4AFA066C9C0}" type="sibTrans" cxnId="{6A4D74E2-1514-4133-BFBD-6A115F716B25}">
      <dgm:prSet/>
      <dgm:spPr/>
      <dgm:t>
        <a:bodyPr/>
        <a:lstStyle/>
        <a:p>
          <a:endParaRPr lang="en-IN">
            <a:latin typeface="Avenir Next LT Pro Light" panose="020B0304020202020204" pitchFamily="34" charset="0"/>
            <a:cs typeface="Arial" panose="020B0604020202020204" pitchFamily="34" charset="0"/>
          </a:endParaRPr>
        </a:p>
      </dgm:t>
    </dgm:pt>
    <dgm:pt modelId="{F47DFA9F-4CD4-450E-A088-A6479BF59896}">
      <dgm:prSet phldrT="[Text]"/>
      <dgm:spPr/>
      <dgm:t>
        <a:bodyPr/>
        <a:lstStyle/>
        <a:p>
          <a:r>
            <a:rPr lang="en-IN" dirty="0">
              <a:solidFill>
                <a:schemeClr val="tx1"/>
              </a:solidFill>
              <a:latin typeface="Avenir Next LT Pro Light" panose="020B0304020202020204" pitchFamily="34" charset="0"/>
              <a:cs typeface="Arial" panose="020B0604020202020204" pitchFamily="34" charset="0"/>
            </a:rPr>
            <a:t>6.Conclusion</a:t>
          </a:r>
        </a:p>
      </dgm:t>
    </dgm:pt>
    <dgm:pt modelId="{C5A46FF4-A7A0-4CE7-8E8C-32B4C45F895F}" type="parTrans" cxnId="{6D598C20-A9C3-4337-A7D2-C65A36797157}">
      <dgm:prSet/>
      <dgm:spPr/>
      <dgm:t>
        <a:bodyPr/>
        <a:lstStyle/>
        <a:p>
          <a:endParaRPr lang="en-IN" dirty="0">
            <a:latin typeface="Avenir Next LT Pro Light" panose="020B0304020202020204" pitchFamily="34" charset="0"/>
            <a:cs typeface="Arial" panose="020B0604020202020204" pitchFamily="34" charset="0"/>
          </a:endParaRPr>
        </a:p>
      </dgm:t>
    </dgm:pt>
    <dgm:pt modelId="{C857D096-2BDF-4D2C-9C29-EDFBF9427D8A}" type="sibTrans" cxnId="{6D598C20-A9C3-4337-A7D2-C65A36797157}">
      <dgm:prSet/>
      <dgm:spPr/>
      <dgm:t>
        <a:bodyPr/>
        <a:lstStyle/>
        <a:p>
          <a:endParaRPr lang="en-IN">
            <a:latin typeface="Avenir Next LT Pro Light" panose="020B0304020202020204" pitchFamily="34" charset="0"/>
            <a:cs typeface="Arial" panose="020B0604020202020204" pitchFamily="34" charset="0"/>
          </a:endParaRPr>
        </a:p>
      </dgm:t>
    </dgm:pt>
    <dgm:pt modelId="{AC6398EC-92F0-4D6F-864D-F74543432333}" type="pres">
      <dgm:prSet presAssocID="{BB67DB2E-543B-49D7-BEF9-E92DCC2EA097}" presName="cycle" presStyleCnt="0">
        <dgm:presLayoutVars>
          <dgm:chMax val="1"/>
          <dgm:dir/>
          <dgm:animLvl val="ctr"/>
          <dgm:resizeHandles val="exact"/>
        </dgm:presLayoutVars>
      </dgm:prSet>
      <dgm:spPr/>
    </dgm:pt>
    <dgm:pt modelId="{64FDB1BF-66FA-4729-A7D1-F6E1851D27C0}" type="pres">
      <dgm:prSet presAssocID="{833FB74A-6962-4C03-921F-EB225E6B60C2}" presName="centerShape" presStyleLbl="node0" presStyleIdx="0" presStyleCnt="1"/>
      <dgm:spPr/>
    </dgm:pt>
    <dgm:pt modelId="{33949F1D-8019-4BC1-821A-D166D8459288}" type="pres">
      <dgm:prSet presAssocID="{2790A279-6C47-4D8E-9005-F28315CD6ACD}" presName="Name9" presStyleLbl="parChTrans1D2" presStyleIdx="0" presStyleCnt="6"/>
      <dgm:spPr/>
    </dgm:pt>
    <dgm:pt modelId="{DB8A5F0D-E626-4002-B8C4-B96B37AAFA8F}" type="pres">
      <dgm:prSet presAssocID="{2790A279-6C47-4D8E-9005-F28315CD6ACD}" presName="connTx" presStyleLbl="parChTrans1D2" presStyleIdx="0" presStyleCnt="6"/>
      <dgm:spPr/>
    </dgm:pt>
    <dgm:pt modelId="{4517964E-9673-46F9-84D1-C1DBFE483EE5}" type="pres">
      <dgm:prSet presAssocID="{13C7A317-A4AD-4B25-868F-DBE03E8857AF}" presName="node" presStyleLbl="node1" presStyleIdx="0" presStyleCnt="6">
        <dgm:presLayoutVars>
          <dgm:bulletEnabled val="1"/>
        </dgm:presLayoutVars>
      </dgm:prSet>
      <dgm:spPr/>
    </dgm:pt>
    <dgm:pt modelId="{5D690B32-4EAF-447E-A348-FCD67B7C864E}" type="pres">
      <dgm:prSet presAssocID="{2555166B-9CAC-42A5-8DAC-BDE159B5D287}" presName="Name9" presStyleLbl="parChTrans1D2" presStyleIdx="1" presStyleCnt="6"/>
      <dgm:spPr/>
    </dgm:pt>
    <dgm:pt modelId="{1BF645F4-3739-4FE6-A49A-BD320A93551D}" type="pres">
      <dgm:prSet presAssocID="{2555166B-9CAC-42A5-8DAC-BDE159B5D287}" presName="connTx" presStyleLbl="parChTrans1D2" presStyleIdx="1" presStyleCnt="6"/>
      <dgm:spPr/>
    </dgm:pt>
    <dgm:pt modelId="{8E8A039A-0BE1-4E0C-9517-B447F85237A3}" type="pres">
      <dgm:prSet presAssocID="{F521FC06-2948-4472-AB7D-8DC290C8C52D}" presName="node" presStyleLbl="node1" presStyleIdx="1" presStyleCnt="6">
        <dgm:presLayoutVars>
          <dgm:bulletEnabled val="1"/>
        </dgm:presLayoutVars>
      </dgm:prSet>
      <dgm:spPr/>
    </dgm:pt>
    <dgm:pt modelId="{681AA4AD-ED22-445F-8F64-CD4BB372C40A}" type="pres">
      <dgm:prSet presAssocID="{A75235F6-771C-47FB-82EA-C9ACE4F2E0C2}" presName="Name9" presStyleLbl="parChTrans1D2" presStyleIdx="2" presStyleCnt="6"/>
      <dgm:spPr/>
    </dgm:pt>
    <dgm:pt modelId="{947A5D91-753E-4EE6-B3AF-6C41D02C5154}" type="pres">
      <dgm:prSet presAssocID="{A75235F6-771C-47FB-82EA-C9ACE4F2E0C2}" presName="connTx" presStyleLbl="parChTrans1D2" presStyleIdx="2" presStyleCnt="6"/>
      <dgm:spPr/>
    </dgm:pt>
    <dgm:pt modelId="{C4447A3C-92FC-45A5-9C30-6A0F0161239E}" type="pres">
      <dgm:prSet presAssocID="{D8081E65-137E-43F7-A4BA-7040A4F8BB61}" presName="node" presStyleLbl="node1" presStyleIdx="2" presStyleCnt="6">
        <dgm:presLayoutVars>
          <dgm:bulletEnabled val="1"/>
        </dgm:presLayoutVars>
      </dgm:prSet>
      <dgm:spPr/>
    </dgm:pt>
    <dgm:pt modelId="{7173E464-E64E-4CE8-8CB4-9E7B0A0CE4BA}" type="pres">
      <dgm:prSet presAssocID="{0AA21EE9-E370-4984-B0A3-3EB25E9CC8F8}" presName="Name9" presStyleLbl="parChTrans1D2" presStyleIdx="3" presStyleCnt="6"/>
      <dgm:spPr/>
    </dgm:pt>
    <dgm:pt modelId="{E12C3A15-06BA-46AD-9076-92897B1ADB11}" type="pres">
      <dgm:prSet presAssocID="{0AA21EE9-E370-4984-B0A3-3EB25E9CC8F8}" presName="connTx" presStyleLbl="parChTrans1D2" presStyleIdx="3" presStyleCnt="6"/>
      <dgm:spPr/>
    </dgm:pt>
    <dgm:pt modelId="{65F57F86-D555-4939-AEF4-A1D836A9D2EA}" type="pres">
      <dgm:prSet presAssocID="{FAEB409A-F8D3-4C46-A23D-CD2309E5DE44}" presName="node" presStyleLbl="node1" presStyleIdx="3" presStyleCnt="6">
        <dgm:presLayoutVars>
          <dgm:bulletEnabled val="1"/>
        </dgm:presLayoutVars>
      </dgm:prSet>
      <dgm:spPr/>
    </dgm:pt>
    <dgm:pt modelId="{63683365-279A-4C16-BAA8-42135ACC092F}" type="pres">
      <dgm:prSet presAssocID="{9B4B5041-E7D2-4E79-B77F-A6705BA43A01}" presName="Name9" presStyleLbl="parChTrans1D2" presStyleIdx="4" presStyleCnt="6"/>
      <dgm:spPr/>
    </dgm:pt>
    <dgm:pt modelId="{B653CD01-EF7D-475D-9A1C-19A00AC5D198}" type="pres">
      <dgm:prSet presAssocID="{9B4B5041-E7D2-4E79-B77F-A6705BA43A01}" presName="connTx" presStyleLbl="parChTrans1D2" presStyleIdx="4" presStyleCnt="6"/>
      <dgm:spPr/>
    </dgm:pt>
    <dgm:pt modelId="{7962042F-8C2E-4F2B-84EE-5C3F058E14F1}" type="pres">
      <dgm:prSet presAssocID="{BC0D09A0-F747-4FA1-A904-3E1BBA4F058B}" presName="node" presStyleLbl="node1" presStyleIdx="4" presStyleCnt="6">
        <dgm:presLayoutVars>
          <dgm:bulletEnabled val="1"/>
        </dgm:presLayoutVars>
      </dgm:prSet>
      <dgm:spPr/>
    </dgm:pt>
    <dgm:pt modelId="{273B33CE-9592-4562-9E10-2440AC692421}" type="pres">
      <dgm:prSet presAssocID="{C5A46FF4-A7A0-4CE7-8E8C-32B4C45F895F}" presName="Name9" presStyleLbl="parChTrans1D2" presStyleIdx="5" presStyleCnt="6"/>
      <dgm:spPr/>
    </dgm:pt>
    <dgm:pt modelId="{EC36E17D-8DFD-44E2-A0FA-8147C36FD6DB}" type="pres">
      <dgm:prSet presAssocID="{C5A46FF4-A7A0-4CE7-8E8C-32B4C45F895F}" presName="connTx" presStyleLbl="parChTrans1D2" presStyleIdx="5" presStyleCnt="6"/>
      <dgm:spPr/>
    </dgm:pt>
    <dgm:pt modelId="{C2F41400-D97C-4BCD-8506-5F41B13A0655}" type="pres">
      <dgm:prSet presAssocID="{F47DFA9F-4CD4-450E-A088-A6479BF59896}" presName="node" presStyleLbl="node1" presStyleIdx="5" presStyleCnt="6">
        <dgm:presLayoutVars>
          <dgm:bulletEnabled val="1"/>
        </dgm:presLayoutVars>
      </dgm:prSet>
      <dgm:spPr/>
    </dgm:pt>
  </dgm:ptLst>
  <dgm:cxnLst>
    <dgm:cxn modelId="{F3082816-1919-46C8-B862-59293FCAF37A}" srcId="{833FB74A-6962-4C03-921F-EB225E6B60C2}" destId="{FAEB409A-F8D3-4C46-A23D-CD2309E5DE44}" srcOrd="3" destOrd="0" parTransId="{0AA21EE9-E370-4984-B0A3-3EB25E9CC8F8}" sibTransId="{30C7D2CD-DE5B-4AF6-86AF-7863613675B4}"/>
    <dgm:cxn modelId="{977A0F17-82D6-46BB-84B3-B6AC950FD890}" type="presOf" srcId="{A75235F6-771C-47FB-82EA-C9ACE4F2E0C2}" destId="{947A5D91-753E-4EE6-B3AF-6C41D02C5154}" srcOrd="1" destOrd="0" presId="urn:microsoft.com/office/officeart/2005/8/layout/radial1"/>
    <dgm:cxn modelId="{585A9319-DC44-42E9-8CED-887FB98718EF}" type="presOf" srcId="{2790A279-6C47-4D8E-9005-F28315CD6ACD}" destId="{DB8A5F0D-E626-4002-B8C4-B96B37AAFA8F}" srcOrd="1" destOrd="0" presId="urn:microsoft.com/office/officeart/2005/8/layout/radial1"/>
    <dgm:cxn modelId="{6D598C20-A9C3-4337-A7D2-C65A36797157}" srcId="{833FB74A-6962-4C03-921F-EB225E6B60C2}" destId="{F47DFA9F-4CD4-450E-A088-A6479BF59896}" srcOrd="5" destOrd="0" parTransId="{C5A46FF4-A7A0-4CE7-8E8C-32B4C45F895F}" sibTransId="{C857D096-2BDF-4D2C-9C29-EDFBF9427D8A}"/>
    <dgm:cxn modelId="{C4C46024-754B-4459-9E73-F1E5EC09C8DB}" srcId="{BB67DB2E-543B-49D7-BEF9-E92DCC2EA097}" destId="{833FB74A-6962-4C03-921F-EB225E6B60C2}" srcOrd="0" destOrd="0" parTransId="{A4E1A89B-C6F8-4875-B893-7F825AA1D7CA}" sibTransId="{42960B5C-9F01-45FC-B7E0-453EBC7835A5}"/>
    <dgm:cxn modelId="{00C79A28-BB32-4520-979B-08BBE11DB2B1}" type="presOf" srcId="{0AA21EE9-E370-4984-B0A3-3EB25E9CC8F8}" destId="{7173E464-E64E-4CE8-8CB4-9E7B0A0CE4BA}" srcOrd="0" destOrd="0" presId="urn:microsoft.com/office/officeart/2005/8/layout/radial1"/>
    <dgm:cxn modelId="{CF4D5F31-C9DE-45EB-A662-B5646C61B390}" srcId="{833FB74A-6962-4C03-921F-EB225E6B60C2}" destId="{13C7A317-A4AD-4B25-868F-DBE03E8857AF}" srcOrd="0" destOrd="0" parTransId="{2790A279-6C47-4D8E-9005-F28315CD6ACD}" sibTransId="{0446236C-44A2-4F56-8ADC-8BE1DAEFB131}"/>
    <dgm:cxn modelId="{C3F6CD32-AA0B-4AF0-8D18-24A152C70976}" type="presOf" srcId="{BC0D09A0-F747-4FA1-A904-3E1BBA4F058B}" destId="{7962042F-8C2E-4F2B-84EE-5C3F058E14F1}" srcOrd="0" destOrd="0" presId="urn:microsoft.com/office/officeart/2005/8/layout/radial1"/>
    <dgm:cxn modelId="{ABAF8D38-DB6B-4EAD-8EEE-C57438D3A5B7}" type="presOf" srcId="{833FB74A-6962-4C03-921F-EB225E6B60C2}" destId="{64FDB1BF-66FA-4729-A7D1-F6E1851D27C0}" srcOrd="0" destOrd="0" presId="urn:microsoft.com/office/officeart/2005/8/layout/radial1"/>
    <dgm:cxn modelId="{3D3D0948-9371-4935-84B8-1B7596B5E29A}" srcId="{833FB74A-6962-4C03-921F-EB225E6B60C2}" destId="{F521FC06-2948-4472-AB7D-8DC290C8C52D}" srcOrd="1" destOrd="0" parTransId="{2555166B-9CAC-42A5-8DAC-BDE159B5D287}" sibTransId="{6EBC6A7A-4F1A-4A2D-835A-33BDB0D1A3AF}"/>
    <dgm:cxn modelId="{85704068-897D-42A6-9AB6-5BD801CD5DBF}" type="presOf" srcId="{2555166B-9CAC-42A5-8DAC-BDE159B5D287}" destId="{5D690B32-4EAF-447E-A348-FCD67B7C864E}" srcOrd="0" destOrd="0" presId="urn:microsoft.com/office/officeart/2005/8/layout/radial1"/>
    <dgm:cxn modelId="{4AAC6F6A-5783-4258-98AE-1A774E673669}" type="presOf" srcId="{C5A46FF4-A7A0-4CE7-8E8C-32B4C45F895F}" destId="{273B33CE-9592-4562-9E10-2440AC692421}" srcOrd="0" destOrd="0" presId="urn:microsoft.com/office/officeart/2005/8/layout/radial1"/>
    <dgm:cxn modelId="{4116DC6F-FEFB-49AA-95DE-63A75CE1A996}" type="presOf" srcId="{F47DFA9F-4CD4-450E-A088-A6479BF59896}" destId="{C2F41400-D97C-4BCD-8506-5F41B13A0655}" srcOrd="0" destOrd="0" presId="urn:microsoft.com/office/officeart/2005/8/layout/radial1"/>
    <dgm:cxn modelId="{A8372674-AA98-455A-97B7-2C045C95D7D1}" srcId="{833FB74A-6962-4C03-921F-EB225E6B60C2}" destId="{D8081E65-137E-43F7-A4BA-7040A4F8BB61}" srcOrd="2" destOrd="0" parTransId="{A75235F6-771C-47FB-82EA-C9ACE4F2E0C2}" sibTransId="{8826C057-0D33-4330-ABBD-463673B02E14}"/>
    <dgm:cxn modelId="{C39EC457-90A9-4BD6-8A77-F128B7A38E92}" type="presOf" srcId="{0AA21EE9-E370-4984-B0A3-3EB25E9CC8F8}" destId="{E12C3A15-06BA-46AD-9076-92897B1ADB11}" srcOrd="1" destOrd="0" presId="urn:microsoft.com/office/officeart/2005/8/layout/radial1"/>
    <dgm:cxn modelId="{BC99717B-5C43-4F94-B991-58BFC4C12A9E}" type="presOf" srcId="{2555166B-9CAC-42A5-8DAC-BDE159B5D287}" destId="{1BF645F4-3739-4FE6-A49A-BD320A93551D}" srcOrd="1" destOrd="0" presId="urn:microsoft.com/office/officeart/2005/8/layout/radial1"/>
    <dgm:cxn modelId="{D6275A8A-1A7A-4FB0-B0F8-48021792E208}" type="presOf" srcId="{9B4B5041-E7D2-4E79-B77F-A6705BA43A01}" destId="{63683365-279A-4C16-BAA8-42135ACC092F}" srcOrd="0" destOrd="0" presId="urn:microsoft.com/office/officeart/2005/8/layout/radial1"/>
    <dgm:cxn modelId="{FC51DCA1-40A1-44A2-9928-8191AD47AD00}" type="presOf" srcId="{F521FC06-2948-4472-AB7D-8DC290C8C52D}" destId="{8E8A039A-0BE1-4E0C-9517-B447F85237A3}" srcOrd="0" destOrd="0" presId="urn:microsoft.com/office/officeart/2005/8/layout/radial1"/>
    <dgm:cxn modelId="{AE0CA3A2-423F-470D-81D4-6A9BA1FFB631}" type="presOf" srcId="{D8081E65-137E-43F7-A4BA-7040A4F8BB61}" destId="{C4447A3C-92FC-45A5-9C30-6A0F0161239E}" srcOrd="0" destOrd="0" presId="urn:microsoft.com/office/officeart/2005/8/layout/radial1"/>
    <dgm:cxn modelId="{8C10FAAB-7945-4D2D-B1AE-E0E4BBB7B016}" type="presOf" srcId="{A75235F6-771C-47FB-82EA-C9ACE4F2E0C2}" destId="{681AA4AD-ED22-445F-8F64-CD4BB372C40A}" srcOrd="0" destOrd="0" presId="urn:microsoft.com/office/officeart/2005/8/layout/radial1"/>
    <dgm:cxn modelId="{8E7805BE-85DE-49E3-9B41-6975DAF441E8}" type="presOf" srcId="{9B4B5041-E7D2-4E79-B77F-A6705BA43A01}" destId="{B653CD01-EF7D-475D-9A1C-19A00AC5D198}" srcOrd="1" destOrd="0" presId="urn:microsoft.com/office/officeart/2005/8/layout/radial1"/>
    <dgm:cxn modelId="{8994E1D0-9127-4762-A4FA-E88B5C6EB214}" type="presOf" srcId="{FAEB409A-F8D3-4C46-A23D-CD2309E5DE44}" destId="{65F57F86-D555-4939-AEF4-A1D836A9D2EA}" srcOrd="0" destOrd="0" presId="urn:microsoft.com/office/officeart/2005/8/layout/radial1"/>
    <dgm:cxn modelId="{52F0C7D6-38AD-4DBD-B924-FC96B65F2848}" type="presOf" srcId="{BB67DB2E-543B-49D7-BEF9-E92DCC2EA097}" destId="{AC6398EC-92F0-4D6F-864D-F74543432333}" srcOrd="0" destOrd="0" presId="urn:microsoft.com/office/officeart/2005/8/layout/radial1"/>
    <dgm:cxn modelId="{6A4D74E2-1514-4133-BFBD-6A115F716B25}" srcId="{833FB74A-6962-4C03-921F-EB225E6B60C2}" destId="{BC0D09A0-F747-4FA1-A904-3E1BBA4F058B}" srcOrd="4" destOrd="0" parTransId="{9B4B5041-E7D2-4E79-B77F-A6705BA43A01}" sibTransId="{B3E67F4A-CB0E-4FBA-8C92-B4AFA066C9C0}"/>
    <dgm:cxn modelId="{BBAF8FE2-35F1-4B2E-B769-3341EA2129BD}" type="presOf" srcId="{C5A46FF4-A7A0-4CE7-8E8C-32B4C45F895F}" destId="{EC36E17D-8DFD-44E2-A0FA-8147C36FD6DB}" srcOrd="1" destOrd="0" presId="urn:microsoft.com/office/officeart/2005/8/layout/radial1"/>
    <dgm:cxn modelId="{432274E9-84CB-474A-A5ED-1B79EF6757E7}" type="presOf" srcId="{13C7A317-A4AD-4B25-868F-DBE03E8857AF}" destId="{4517964E-9673-46F9-84D1-C1DBFE483EE5}" srcOrd="0" destOrd="0" presId="urn:microsoft.com/office/officeart/2005/8/layout/radial1"/>
    <dgm:cxn modelId="{7DC093FF-0231-4BE2-AE99-6326E08B6CA5}" type="presOf" srcId="{2790A279-6C47-4D8E-9005-F28315CD6ACD}" destId="{33949F1D-8019-4BC1-821A-D166D8459288}" srcOrd="0" destOrd="0" presId="urn:microsoft.com/office/officeart/2005/8/layout/radial1"/>
    <dgm:cxn modelId="{D44EE82D-42BC-4B9A-ADB6-8E42F0A2F770}" type="presParOf" srcId="{AC6398EC-92F0-4D6F-864D-F74543432333}" destId="{64FDB1BF-66FA-4729-A7D1-F6E1851D27C0}" srcOrd="0" destOrd="0" presId="urn:microsoft.com/office/officeart/2005/8/layout/radial1"/>
    <dgm:cxn modelId="{8FEBD8DB-07B0-4B48-82EE-1B64C44AC29E}" type="presParOf" srcId="{AC6398EC-92F0-4D6F-864D-F74543432333}" destId="{33949F1D-8019-4BC1-821A-D166D8459288}" srcOrd="1" destOrd="0" presId="urn:microsoft.com/office/officeart/2005/8/layout/radial1"/>
    <dgm:cxn modelId="{CC50CCED-2DA9-4E8C-B0A9-247ACB505B64}" type="presParOf" srcId="{33949F1D-8019-4BC1-821A-D166D8459288}" destId="{DB8A5F0D-E626-4002-B8C4-B96B37AAFA8F}" srcOrd="0" destOrd="0" presId="urn:microsoft.com/office/officeart/2005/8/layout/radial1"/>
    <dgm:cxn modelId="{21DB21E2-DFD2-424D-A238-FAC8AF336D41}" type="presParOf" srcId="{AC6398EC-92F0-4D6F-864D-F74543432333}" destId="{4517964E-9673-46F9-84D1-C1DBFE483EE5}" srcOrd="2" destOrd="0" presId="urn:microsoft.com/office/officeart/2005/8/layout/radial1"/>
    <dgm:cxn modelId="{D06C14DB-5E88-46E6-A5C9-E3ADECFFCA23}" type="presParOf" srcId="{AC6398EC-92F0-4D6F-864D-F74543432333}" destId="{5D690B32-4EAF-447E-A348-FCD67B7C864E}" srcOrd="3" destOrd="0" presId="urn:microsoft.com/office/officeart/2005/8/layout/radial1"/>
    <dgm:cxn modelId="{18D538C4-6869-47CC-910D-8C7E83C779FA}" type="presParOf" srcId="{5D690B32-4EAF-447E-A348-FCD67B7C864E}" destId="{1BF645F4-3739-4FE6-A49A-BD320A93551D}" srcOrd="0" destOrd="0" presId="urn:microsoft.com/office/officeart/2005/8/layout/radial1"/>
    <dgm:cxn modelId="{B1400EC5-6176-4330-94AC-18CBCE64B805}" type="presParOf" srcId="{AC6398EC-92F0-4D6F-864D-F74543432333}" destId="{8E8A039A-0BE1-4E0C-9517-B447F85237A3}" srcOrd="4" destOrd="0" presId="urn:microsoft.com/office/officeart/2005/8/layout/radial1"/>
    <dgm:cxn modelId="{87F56E51-B332-4B56-9A8C-37B6E578A2FE}" type="presParOf" srcId="{AC6398EC-92F0-4D6F-864D-F74543432333}" destId="{681AA4AD-ED22-445F-8F64-CD4BB372C40A}" srcOrd="5" destOrd="0" presId="urn:microsoft.com/office/officeart/2005/8/layout/radial1"/>
    <dgm:cxn modelId="{A9FEB047-423A-40EC-B12B-E7DB7E4F846F}" type="presParOf" srcId="{681AA4AD-ED22-445F-8F64-CD4BB372C40A}" destId="{947A5D91-753E-4EE6-B3AF-6C41D02C5154}" srcOrd="0" destOrd="0" presId="urn:microsoft.com/office/officeart/2005/8/layout/radial1"/>
    <dgm:cxn modelId="{62B158EB-3ADD-4A57-954D-3ECFE5569047}" type="presParOf" srcId="{AC6398EC-92F0-4D6F-864D-F74543432333}" destId="{C4447A3C-92FC-45A5-9C30-6A0F0161239E}" srcOrd="6" destOrd="0" presId="urn:microsoft.com/office/officeart/2005/8/layout/radial1"/>
    <dgm:cxn modelId="{971F4355-A18B-45E1-9606-895FCEEC006A}" type="presParOf" srcId="{AC6398EC-92F0-4D6F-864D-F74543432333}" destId="{7173E464-E64E-4CE8-8CB4-9E7B0A0CE4BA}" srcOrd="7" destOrd="0" presId="urn:microsoft.com/office/officeart/2005/8/layout/radial1"/>
    <dgm:cxn modelId="{C4086DB1-CD5A-43C4-9120-E99E8B2E42F6}" type="presParOf" srcId="{7173E464-E64E-4CE8-8CB4-9E7B0A0CE4BA}" destId="{E12C3A15-06BA-46AD-9076-92897B1ADB11}" srcOrd="0" destOrd="0" presId="urn:microsoft.com/office/officeart/2005/8/layout/radial1"/>
    <dgm:cxn modelId="{5437F5AC-4CEF-4DA8-B9CA-75B2C5BDE0FA}" type="presParOf" srcId="{AC6398EC-92F0-4D6F-864D-F74543432333}" destId="{65F57F86-D555-4939-AEF4-A1D836A9D2EA}" srcOrd="8" destOrd="0" presId="urn:microsoft.com/office/officeart/2005/8/layout/radial1"/>
    <dgm:cxn modelId="{31D55A9D-88DA-4A82-BDCA-BC8A047A7244}" type="presParOf" srcId="{AC6398EC-92F0-4D6F-864D-F74543432333}" destId="{63683365-279A-4C16-BAA8-42135ACC092F}" srcOrd="9" destOrd="0" presId="urn:microsoft.com/office/officeart/2005/8/layout/radial1"/>
    <dgm:cxn modelId="{16C3C278-C96F-4078-B889-F1C0A052F117}" type="presParOf" srcId="{63683365-279A-4C16-BAA8-42135ACC092F}" destId="{B653CD01-EF7D-475D-9A1C-19A00AC5D198}" srcOrd="0" destOrd="0" presId="urn:microsoft.com/office/officeart/2005/8/layout/radial1"/>
    <dgm:cxn modelId="{CC812D12-679C-40C3-8BCF-2E985F0AADE7}" type="presParOf" srcId="{AC6398EC-92F0-4D6F-864D-F74543432333}" destId="{7962042F-8C2E-4F2B-84EE-5C3F058E14F1}" srcOrd="10" destOrd="0" presId="urn:microsoft.com/office/officeart/2005/8/layout/radial1"/>
    <dgm:cxn modelId="{DE774EA0-F267-43A4-9967-CACDFB4ED2B7}" type="presParOf" srcId="{AC6398EC-92F0-4D6F-864D-F74543432333}" destId="{273B33CE-9592-4562-9E10-2440AC692421}" srcOrd="11" destOrd="0" presId="urn:microsoft.com/office/officeart/2005/8/layout/radial1"/>
    <dgm:cxn modelId="{063995FB-C383-48D1-B18B-6BE67CB871BD}" type="presParOf" srcId="{273B33CE-9592-4562-9E10-2440AC692421}" destId="{EC36E17D-8DFD-44E2-A0FA-8147C36FD6DB}" srcOrd="0" destOrd="0" presId="urn:microsoft.com/office/officeart/2005/8/layout/radial1"/>
    <dgm:cxn modelId="{D9B768B5-A39C-4FC3-8032-0FD7BBF95ECA}" type="presParOf" srcId="{AC6398EC-92F0-4D6F-864D-F74543432333}" destId="{C2F41400-D97C-4BCD-8506-5F41B13A0655}"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DB1BF-66FA-4729-A7D1-F6E1851D27C0}">
      <dsp:nvSpPr>
        <dsp:cNvPr id="0" name=""/>
        <dsp:cNvSpPr/>
      </dsp:nvSpPr>
      <dsp:spPr>
        <a:xfrm>
          <a:off x="2285743" y="2332857"/>
          <a:ext cx="1773721" cy="177372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chemeClr val="tx1"/>
              </a:solidFill>
              <a:latin typeface="Avenir Next LT Pro Light" panose="020B0304020202020204" pitchFamily="34" charset="0"/>
              <a:cs typeface="Arial" panose="020B0604020202020204" pitchFamily="34" charset="0"/>
            </a:rPr>
            <a:t>Agenda</a:t>
          </a:r>
        </a:p>
      </dsp:txBody>
      <dsp:txXfrm>
        <a:off x="2545498" y="2592612"/>
        <a:ext cx="1254211" cy="1254211"/>
      </dsp:txXfrm>
    </dsp:sp>
    <dsp:sp modelId="{33949F1D-8019-4BC1-821A-D166D8459288}">
      <dsp:nvSpPr>
        <dsp:cNvPr id="0" name=""/>
        <dsp:cNvSpPr/>
      </dsp:nvSpPr>
      <dsp:spPr>
        <a:xfrm rot="16200000">
          <a:off x="2905308" y="2040403"/>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a:off x="3159239" y="2052197"/>
        <a:ext cx="26729" cy="26729"/>
      </dsp:txXfrm>
    </dsp:sp>
    <dsp:sp modelId="{4517964E-9673-46F9-84D1-C1DBFE483EE5}">
      <dsp:nvSpPr>
        <dsp:cNvPr id="0" name=""/>
        <dsp:cNvSpPr/>
      </dsp:nvSpPr>
      <dsp:spPr>
        <a:xfrm>
          <a:off x="2285743" y="24545"/>
          <a:ext cx="1773721" cy="177372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1.Reason for this project.</a:t>
          </a:r>
        </a:p>
      </dsp:txBody>
      <dsp:txXfrm>
        <a:off x="2545498" y="284300"/>
        <a:ext cx="1254211" cy="1254211"/>
      </dsp:txXfrm>
    </dsp:sp>
    <dsp:sp modelId="{5D690B32-4EAF-447E-A348-FCD67B7C864E}">
      <dsp:nvSpPr>
        <dsp:cNvPr id="0" name=""/>
        <dsp:cNvSpPr/>
      </dsp:nvSpPr>
      <dsp:spPr>
        <a:xfrm rot="19800000">
          <a:off x="3904837" y="2617482"/>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a:off x="4158767" y="2629275"/>
        <a:ext cx="26729" cy="26729"/>
      </dsp:txXfrm>
    </dsp:sp>
    <dsp:sp modelId="{8E8A039A-0BE1-4E0C-9517-B447F85237A3}">
      <dsp:nvSpPr>
        <dsp:cNvPr id="0" name=""/>
        <dsp:cNvSpPr/>
      </dsp:nvSpPr>
      <dsp:spPr>
        <a:xfrm>
          <a:off x="4284800" y="1178701"/>
          <a:ext cx="1773721" cy="1773721"/>
        </a:xfrm>
        <a:prstGeom prst="ellips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2.Problem Statement</a:t>
          </a:r>
        </a:p>
      </dsp:txBody>
      <dsp:txXfrm>
        <a:off x="4544555" y="1438456"/>
        <a:ext cx="1254211" cy="1254211"/>
      </dsp:txXfrm>
    </dsp:sp>
    <dsp:sp modelId="{681AA4AD-ED22-445F-8F64-CD4BB372C40A}">
      <dsp:nvSpPr>
        <dsp:cNvPr id="0" name=""/>
        <dsp:cNvSpPr/>
      </dsp:nvSpPr>
      <dsp:spPr>
        <a:xfrm rot="1800000">
          <a:off x="3904837" y="3771638"/>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a:off x="4158767" y="3783431"/>
        <a:ext cx="26729" cy="26729"/>
      </dsp:txXfrm>
    </dsp:sp>
    <dsp:sp modelId="{C4447A3C-92FC-45A5-9C30-6A0F0161239E}">
      <dsp:nvSpPr>
        <dsp:cNvPr id="0" name=""/>
        <dsp:cNvSpPr/>
      </dsp:nvSpPr>
      <dsp:spPr>
        <a:xfrm>
          <a:off x="4284800" y="3487013"/>
          <a:ext cx="1773721" cy="177372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3.Data Preparation</a:t>
          </a:r>
        </a:p>
      </dsp:txBody>
      <dsp:txXfrm>
        <a:off x="4544555" y="3746768"/>
        <a:ext cx="1254211" cy="1254211"/>
      </dsp:txXfrm>
    </dsp:sp>
    <dsp:sp modelId="{7173E464-E64E-4CE8-8CB4-9E7B0A0CE4BA}">
      <dsp:nvSpPr>
        <dsp:cNvPr id="0" name=""/>
        <dsp:cNvSpPr/>
      </dsp:nvSpPr>
      <dsp:spPr>
        <a:xfrm rot="5400000">
          <a:off x="2905308" y="4348716"/>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a:off x="3159239" y="4360510"/>
        <a:ext cx="26729" cy="26729"/>
      </dsp:txXfrm>
    </dsp:sp>
    <dsp:sp modelId="{65F57F86-D555-4939-AEF4-A1D836A9D2EA}">
      <dsp:nvSpPr>
        <dsp:cNvPr id="0" name=""/>
        <dsp:cNvSpPr/>
      </dsp:nvSpPr>
      <dsp:spPr>
        <a:xfrm>
          <a:off x="2285743" y="4641170"/>
          <a:ext cx="1773721" cy="1773721"/>
        </a:xfrm>
        <a:prstGeom prst="ellips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4.Analysis</a:t>
          </a:r>
        </a:p>
      </dsp:txBody>
      <dsp:txXfrm>
        <a:off x="2545498" y="4900925"/>
        <a:ext cx="1254211" cy="1254211"/>
      </dsp:txXfrm>
    </dsp:sp>
    <dsp:sp modelId="{63683365-279A-4C16-BAA8-42135ACC092F}">
      <dsp:nvSpPr>
        <dsp:cNvPr id="0" name=""/>
        <dsp:cNvSpPr/>
      </dsp:nvSpPr>
      <dsp:spPr>
        <a:xfrm rot="9000000">
          <a:off x="1905779" y="3771638"/>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rot="10800000">
        <a:off x="2159710" y="3783431"/>
        <a:ext cx="26729" cy="26729"/>
      </dsp:txXfrm>
    </dsp:sp>
    <dsp:sp modelId="{7962042F-8C2E-4F2B-84EE-5C3F058E14F1}">
      <dsp:nvSpPr>
        <dsp:cNvPr id="0" name=""/>
        <dsp:cNvSpPr/>
      </dsp:nvSpPr>
      <dsp:spPr>
        <a:xfrm>
          <a:off x="286685" y="3487013"/>
          <a:ext cx="1773721" cy="177372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5.Problem Faced</a:t>
          </a:r>
        </a:p>
      </dsp:txBody>
      <dsp:txXfrm>
        <a:off x="546440" y="3746768"/>
        <a:ext cx="1254211" cy="1254211"/>
      </dsp:txXfrm>
    </dsp:sp>
    <dsp:sp modelId="{273B33CE-9592-4562-9E10-2440AC692421}">
      <dsp:nvSpPr>
        <dsp:cNvPr id="0" name=""/>
        <dsp:cNvSpPr/>
      </dsp:nvSpPr>
      <dsp:spPr>
        <a:xfrm rot="12600000">
          <a:off x="1905779" y="2617482"/>
          <a:ext cx="534590" cy="50316"/>
        </a:xfrm>
        <a:custGeom>
          <a:avLst/>
          <a:gdLst/>
          <a:ahLst/>
          <a:cxnLst/>
          <a:rect l="0" t="0" r="0" b="0"/>
          <a:pathLst>
            <a:path>
              <a:moveTo>
                <a:pt x="0" y="25158"/>
              </a:moveTo>
              <a:lnTo>
                <a:pt x="534590" y="2515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latin typeface="Avenir Next LT Pro Light" panose="020B0304020202020204" pitchFamily="34" charset="0"/>
            <a:cs typeface="Arial" panose="020B0604020202020204" pitchFamily="34" charset="0"/>
          </a:endParaRPr>
        </a:p>
      </dsp:txBody>
      <dsp:txXfrm rot="10800000">
        <a:off x="2159710" y="2629275"/>
        <a:ext cx="26729" cy="26729"/>
      </dsp:txXfrm>
    </dsp:sp>
    <dsp:sp modelId="{C2F41400-D97C-4BCD-8506-5F41B13A0655}">
      <dsp:nvSpPr>
        <dsp:cNvPr id="0" name=""/>
        <dsp:cNvSpPr/>
      </dsp:nvSpPr>
      <dsp:spPr>
        <a:xfrm>
          <a:off x="286685" y="1178701"/>
          <a:ext cx="1773721" cy="1773721"/>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venir Next LT Pro Light" panose="020B0304020202020204" pitchFamily="34" charset="0"/>
              <a:cs typeface="Arial" panose="020B0604020202020204" pitchFamily="34" charset="0"/>
            </a:rPr>
            <a:t>6.Conclusion</a:t>
          </a:r>
        </a:p>
      </dsp:txBody>
      <dsp:txXfrm>
        <a:off x="546440" y="1438456"/>
        <a:ext cx="1254211" cy="125421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273B3-0D2B-4124-8384-8F54EC4318AD}" type="datetimeFigureOut">
              <a:rPr lang="en-IN" smtClean="0"/>
              <a:t>19-03-2023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C1F62-6B87-430B-8879-6AA7F99FD77E}" type="slidenum">
              <a:rPr lang="en-IN" smtClean="0"/>
              <a:t>‹#›</a:t>
            </a:fld>
            <a:endParaRPr lang="en-IN" dirty="0"/>
          </a:p>
        </p:txBody>
      </p:sp>
    </p:spTree>
    <p:extLst>
      <p:ext uri="{BB962C8B-B14F-4D97-AF65-F5344CB8AC3E}">
        <p14:creationId xmlns:p14="http://schemas.microsoft.com/office/powerpoint/2010/main" val="295612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2</a:t>
            </a:fld>
            <a:endParaRPr lang="en-IN" dirty="0"/>
          </a:p>
        </p:txBody>
      </p:sp>
    </p:spTree>
    <p:extLst>
      <p:ext uri="{BB962C8B-B14F-4D97-AF65-F5344CB8AC3E}">
        <p14:creationId xmlns:p14="http://schemas.microsoft.com/office/powerpoint/2010/main" val="306736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12</a:t>
            </a:fld>
            <a:endParaRPr lang="en-IN" dirty="0"/>
          </a:p>
        </p:txBody>
      </p:sp>
    </p:spTree>
    <p:extLst>
      <p:ext uri="{BB962C8B-B14F-4D97-AF65-F5344CB8AC3E}">
        <p14:creationId xmlns:p14="http://schemas.microsoft.com/office/powerpoint/2010/main" val="2557341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conclude that majority of the free apps are small in size and having high rating. While for paid apps, we have quite equal distribution in term on size and rating. so , free app and small size app create much more effect then others.</a:t>
            </a:r>
            <a:endParaRPr lang="en-IN" dirty="0"/>
          </a:p>
          <a:p>
            <a:endParaRPr lang="en-US" dirty="0"/>
          </a:p>
        </p:txBody>
      </p:sp>
      <p:sp>
        <p:nvSpPr>
          <p:cNvPr id="4" name="Slide Number Placeholder 3"/>
          <p:cNvSpPr>
            <a:spLocks noGrp="1"/>
          </p:cNvSpPr>
          <p:nvPr>
            <p:ph type="sldNum" sz="quarter" idx="5"/>
          </p:nvPr>
        </p:nvSpPr>
        <p:spPr/>
        <p:txBody>
          <a:bodyPr/>
          <a:lstStyle/>
          <a:p>
            <a:fld id="{DF7C1F62-6B87-430B-8879-6AA7F99FD77E}" type="slidenum">
              <a:rPr lang="en-IN" smtClean="0"/>
              <a:t>15</a:t>
            </a:fld>
            <a:endParaRPr lang="en-IN" dirty="0"/>
          </a:p>
        </p:txBody>
      </p:sp>
    </p:spTree>
    <p:extLst>
      <p:ext uri="{BB962C8B-B14F-4D97-AF65-F5344CB8AC3E}">
        <p14:creationId xmlns:p14="http://schemas.microsoft.com/office/powerpoint/2010/main" val="803189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C1F62-6B87-430B-8879-6AA7F99FD77E}" type="slidenum">
              <a:rPr lang="en-IN" smtClean="0"/>
              <a:t>21</a:t>
            </a:fld>
            <a:endParaRPr lang="en-IN" dirty="0"/>
          </a:p>
        </p:txBody>
      </p:sp>
    </p:spTree>
    <p:extLst>
      <p:ext uri="{BB962C8B-B14F-4D97-AF65-F5344CB8AC3E}">
        <p14:creationId xmlns:p14="http://schemas.microsoft.com/office/powerpoint/2010/main" val="400622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sz="1800" dirty="0"/>
          </a:p>
        </p:txBody>
      </p:sp>
      <p:sp>
        <p:nvSpPr>
          <p:cNvPr id="4" name="Slide Number Placeholder 3"/>
          <p:cNvSpPr>
            <a:spLocks noGrp="1"/>
          </p:cNvSpPr>
          <p:nvPr>
            <p:ph type="sldNum" sz="quarter" idx="5"/>
          </p:nvPr>
        </p:nvSpPr>
        <p:spPr/>
        <p:txBody>
          <a:bodyPr/>
          <a:lstStyle/>
          <a:p>
            <a:fld id="{DF7C1F62-6B87-430B-8879-6AA7F99FD77E}" type="slidenum">
              <a:rPr lang="en-IN" smtClean="0"/>
              <a:t>3</a:t>
            </a:fld>
            <a:endParaRPr lang="en-IN" dirty="0"/>
          </a:p>
        </p:txBody>
      </p:sp>
    </p:spTree>
    <p:extLst>
      <p:ext uri="{BB962C8B-B14F-4D97-AF65-F5344CB8AC3E}">
        <p14:creationId xmlns:p14="http://schemas.microsoft.com/office/powerpoint/2010/main" val="377272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4</a:t>
            </a:fld>
            <a:endParaRPr lang="en-IN" dirty="0"/>
          </a:p>
        </p:txBody>
      </p:sp>
    </p:spTree>
    <p:extLst>
      <p:ext uri="{BB962C8B-B14F-4D97-AF65-F5344CB8AC3E}">
        <p14:creationId xmlns:p14="http://schemas.microsoft.com/office/powerpoint/2010/main" val="173935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C1F62-6B87-430B-8879-6AA7F99FD77E}" type="slidenum">
              <a:rPr lang="en-IN" smtClean="0"/>
              <a:t>5</a:t>
            </a:fld>
            <a:endParaRPr lang="en-IN" dirty="0"/>
          </a:p>
        </p:txBody>
      </p:sp>
    </p:spTree>
    <p:extLst>
      <p:ext uri="{BB962C8B-B14F-4D97-AF65-F5344CB8AC3E}">
        <p14:creationId xmlns:p14="http://schemas.microsoft.com/office/powerpoint/2010/main" val="200946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We must examine the issue in thoroughly and attempt to find solutions before we can draw a judgement.</a:t>
            </a:r>
          </a:p>
          <a:p>
            <a:pPr marL="171450" indent="-171450">
              <a:buFont typeface="Arial" panose="020B0604020202020204" pitchFamily="34" charset="0"/>
              <a:buChar char="•"/>
            </a:pPr>
            <a:r>
              <a:rPr lang="en-US" sz="1200" dirty="0"/>
              <a:t>The data is complicated and extremely intriguing due to the vast number of rows and columns.</a:t>
            </a:r>
          </a:p>
          <a:p>
            <a:pPr marL="171450" indent="-171450">
              <a:buFont typeface="Arial" panose="020B0604020202020204" pitchFamily="34" charset="0"/>
              <a:buChar char="•"/>
            </a:pPr>
            <a:r>
              <a:rPr lang="en-US" sz="1200" dirty="0"/>
              <a:t>We have been given access to two datasets so that you can see how much data we are dealing with.</a:t>
            </a:r>
          </a:p>
          <a:p>
            <a:pPr marL="171450" indent="-171450">
              <a:buFont typeface="Arial" panose="020B0604020202020204" pitchFamily="34" charset="0"/>
              <a:buChar char="•"/>
            </a:pPr>
            <a:r>
              <a:rPr lang="en-US" sz="1200" dirty="0"/>
              <a:t>The first is the Play Store data, which includes details on an app's category, rating, size, downloads, content rating, and a variety of other factors.</a:t>
            </a:r>
          </a:p>
          <a:p>
            <a:pPr marL="171450" indent="-171450">
              <a:buFont typeface="Arial" panose="020B0604020202020204" pitchFamily="34" charset="0"/>
              <a:buChar char="•"/>
            </a:pPr>
            <a:r>
              <a:rPr lang="en-US" sz="1200" dirty="0"/>
              <a:t>The second dataset is made up of review data, which includes translated reviews, attitudes, and many other things.</a:t>
            </a:r>
          </a:p>
        </p:txBody>
      </p:sp>
      <p:sp>
        <p:nvSpPr>
          <p:cNvPr id="4" name="Slide Number Placeholder 3"/>
          <p:cNvSpPr>
            <a:spLocks noGrp="1"/>
          </p:cNvSpPr>
          <p:nvPr>
            <p:ph type="sldNum" sz="quarter" idx="5"/>
          </p:nvPr>
        </p:nvSpPr>
        <p:spPr/>
        <p:txBody>
          <a:bodyPr/>
          <a:lstStyle/>
          <a:p>
            <a:fld id="{DF7C1F62-6B87-430B-8879-6AA7F99FD77E}" type="slidenum">
              <a:rPr lang="en-IN" smtClean="0"/>
              <a:t>6</a:t>
            </a:fld>
            <a:endParaRPr lang="en-IN" dirty="0"/>
          </a:p>
        </p:txBody>
      </p:sp>
    </p:spTree>
    <p:extLst>
      <p:ext uri="{BB962C8B-B14F-4D97-AF65-F5344CB8AC3E}">
        <p14:creationId xmlns:p14="http://schemas.microsoft.com/office/powerpoint/2010/main" val="15910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8</a:t>
            </a:fld>
            <a:endParaRPr lang="en-IN" dirty="0"/>
          </a:p>
        </p:txBody>
      </p:sp>
    </p:spTree>
    <p:extLst>
      <p:ext uri="{BB962C8B-B14F-4D97-AF65-F5344CB8AC3E}">
        <p14:creationId xmlns:p14="http://schemas.microsoft.com/office/powerpoint/2010/main" val="249545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9</a:t>
            </a:fld>
            <a:endParaRPr lang="en-IN" dirty="0"/>
          </a:p>
        </p:txBody>
      </p:sp>
    </p:spTree>
    <p:extLst>
      <p:ext uri="{BB962C8B-B14F-4D97-AF65-F5344CB8AC3E}">
        <p14:creationId xmlns:p14="http://schemas.microsoft.com/office/powerpoint/2010/main" val="4063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10</a:t>
            </a:fld>
            <a:endParaRPr lang="en-IN" dirty="0"/>
          </a:p>
        </p:txBody>
      </p:sp>
    </p:spTree>
    <p:extLst>
      <p:ext uri="{BB962C8B-B14F-4D97-AF65-F5344CB8AC3E}">
        <p14:creationId xmlns:p14="http://schemas.microsoft.com/office/powerpoint/2010/main" val="3406002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11</a:t>
            </a:fld>
            <a:endParaRPr lang="en-IN" dirty="0"/>
          </a:p>
        </p:txBody>
      </p:sp>
    </p:spTree>
    <p:extLst>
      <p:ext uri="{BB962C8B-B14F-4D97-AF65-F5344CB8AC3E}">
        <p14:creationId xmlns:p14="http://schemas.microsoft.com/office/powerpoint/2010/main" val="98899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32D7-2152-5B8A-1C49-A99091C6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A92F74-8F3A-9BB0-7496-08BF937F4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8DD330-E31E-9D4C-84C9-D4016B748704}"/>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CCDDFF2D-D894-1E15-AD3F-1D27CD82E5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6009D8-B3B4-4B64-00AB-0CA94EE553AB}"/>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351536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2B86-14A2-3DFD-3900-82894686B8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5BD45-5184-0927-764B-0EAACC1DF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E276C-10D9-8163-B20A-6E143C19019D}"/>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1AE7622F-4E95-06B3-4440-BEDA908FDE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77B7ED-3CEA-5F48-A2F9-6FC60390B6AB}"/>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78782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94634-70D8-F351-AD24-F4FE19963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A6BAD-1E46-9D72-B3F8-851DE8F96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F67D0E-E658-39AC-6A93-6E2169AEABE7}"/>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56E65F8C-7345-5A73-7EC6-C8975C2C320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818984-39DF-03B4-87F8-E70DF19B33CC}"/>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249007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FFEE-524F-D5F7-BB0D-CB76B24FC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94DD1-C533-B007-FA6B-44D27B29D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BE1EB9-6A4E-EB22-5D6D-3AA60371C69C}"/>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0EA22B19-5CC0-0652-8F10-BACDB5E0BE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F64C62-6957-F972-1225-8485ED2E20E3}"/>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24687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09F3-3F3F-8B4C-458B-C339B19558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DBEA17-C899-459E-A6C5-52646934E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83C68-D9D0-0DF4-639F-15A54F4263E1}"/>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5544DAF2-3233-E2D8-3448-D0FE15C499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9B382D-39E6-6E3F-730E-83E257A90B31}"/>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19092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823B-5052-2495-21A4-95CF2F6A0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22D8B-CB89-9D51-9978-8B858E281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BE30F9-35D2-C79E-F908-EEF3FF594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E7AD04-0E94-8D2D-7C47-46C188C7B65C}"/>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6" name="Footer Placeholder 5">
            <a:extLst>
              <a:ext uri="{FF2B5EF4-FFF2-40B4-BE49-F238E27FC236}">
                <a16:creationId xmlns:a16="http://schemas.microsoft.com/office/drawing/2014/main" id="{E487731B-6591-F12B-1411-0F4A4A2D47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C9A22F-B548-97E6-1DDD-1BE96885B2B8}"/>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425394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BA4F-5FCE-DB51-AB65-A60DEB4B50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1DD6E-5B6D-23E6-28EA-6C0802A23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D263E-AE58-8497-3E5E-226A3C232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DA932E-F2B5-6D7B-1A80-0D3D0451E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0500C9-A73C-757F-26E6-B6ADD2C41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AC0265-3749-01F9-1D5B-E9DBD1171F28}"/>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8" name="Footer Placeholder 7">
            <a:extLst>
              <a:ext uri="{FF2B5EF4-FFF2-40B4-BE49-F238E27FC236}">
                <a16:creationId xmlns:a16="http://schemas.microsoft.com/office/drawing/2014/main" id="{5D845575-2761-12CA-0D4A-A3477C8D1CC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6D71300-C3D8-62D9-ECD3-5290505D3EC7}"/>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71440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47BB-5D10-BC5E-808D-0D081C5A24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6BD554-E6D4-4316-4967-6F2F038A6845}"/>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4" name="Footer Placeholder 3">
            <a:extLst>
              <a:ext uri="{FF2B5EF4-FFF2-40B4-BE49-F238E27FC236}">
                <a16:creationId xmlns:a16="http://schemas.microsoft.com/office/drawing/2014/main" id="{051F8F59-1FE2-CFDD-3B8E-A15A5219C1C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88EE8F6-4DC9-D38E-B437-E7E4A58B4623}"/>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226095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22A19-5EC6-459E-8E2D-88224822EA7E}"/>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3" name="Footer Placeholder 2">
            <a:extLst>
              <a:ext uri="{FF2B5EF4-FFF2-40B4-BE49-F238E27FC236}">
                <a16:creationId xmlns:a16="http://schemas.microsoft.com/office/drawing/2014/main" id="{75E4C697-DAA6-4467-1B1B-206C22106AE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D39CABD-2C5D-BDD3-D7BA-79DF00918BFF}"/>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101379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57EA-78FB-C0EE-8357-0BFAD174F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F4B5C0-9095-0DD0-5081-D56CDA0EA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C90654-DEAC-71FF-8617-B8DB084CA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303E4-9811-A1D1-FA11-44F68D3CD64E}"/>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6" name="Footer Placeholder 5">
            <a:extLst>
              <a:ext uri="{FF2B5EF4-FFF2-40B4-BE49-F238E27FC236}">
                <a16:creationId xmlns:a16="http://schemas.microsoft.com/office/drawing/2014/main" id="{A621BD39-F1F1-A58F-7766-3AB58AFFE1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B9BBB83-9A1F-0D4B-9586-DA25C6B1121E}"/>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275141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348A-0F0F-7FEE-DF6E-289A995A9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B11017-E272-FC9D-5595-3BC7131F9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289CDA6-8934-C1C8-3A69-FB8AF65F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C7395-164C-6B22-E70E-B4D73FC0FB60}"/>
              </a:ext>
            </a:extLst>
          </p:cNvPr>
          <p:cNvSpPr>
            <a:spLocks noGrp="1"/>
          </p:cNvSpPr>
          <p:nvPr>
            <p:ph type="dt" sz="half" idx="10"/>
          </p:nvPr>
        </p:nvSpPr>
        <p:spPr/>
        <p:txBody>
          <a:bodyPr/>
          <a:lstStyle/>
          <a:p>
            <a:fld id="{AED64901-67CB-4A45-9B5F-8C13823F1EB3}" type="datetimeFigureOut">
              <a:rPr lang="en-IN" smtClean="0"/>
              <a:t>19-03-2023</a:t>
            </a:fld>
            <a:endParaRPr lang="en-IN" dirty="0"/>
          </a:p>
        </p:txBody>
      </p:sp>
      <p:sp>
        <p:nvSpPr>
          <p:cNvPr id="6" name="Footer Placeholder 5">
            <a:extLst>
              <a:ext uri="{FF2B5EF4-FFF2-40B4-BE49-F238E27FC236}">
                <a16:creationId xmlns:a16="http://schemas.microsoft.com/office/drawing/2014/main" id="{7C46D928-E327-0B54-2349-B7EFCA82B2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21F342-26FE-32FF-81DB-9B333FE43207}"/>
              </a:ext>
            </a:extLst>
          </p:cNvPr>
          <p:cNvSpPr>
            <a:spLocks noGrp="1"/>
          </p:cNvSpPr>
          <p:nvPr>
            <p:ph type="sldNum" sz="quarter" idx="12"/>
          </p:nvPr>
        </p:nvSpPr>
        <p:spPr/>
        <p:txBody>
          <a:bodyPr/>
          <a:lstStyle/>
          <a:p>
            <a:fld id="{861D78C4-D179-49F3-9803-30F0285DCCE7}" type="slidenum">
              <a:rPr lang="en-IN" smtClean="0"/>
              <a:t>‹#›</a:t>
            </a:fld>
            <a:endParaRPr lang="en-IN" dirty="0"/>
          </a:p>
        </p:txBody>
      </p:sp>
    </p:spTree>
    <p:extLst>
      <p:ext uri="{BB962C8B-B14F-4D97-AF65-F5344CB8AC3E}">
        <p14:creationId xmlns:p14="http://schemas.microsoft.com/office/powerpoint/2010/main" val="411876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34E49-FBA6-D77C-F4A6-B3B204B70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B451B-3F8C-FC86-281D-033ED96D2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05EE7-8018-57E8-31C8-6CAA85E07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4901-67CB-4A45-9B5F-8C13823F1EB3}" type="datetimeFigureOut">
              <a:rPr lang="en-IN" smtClean="0"/>
              <a:t>19-03-2023</a:t>
            </a:fld>
            <a:endParaRPr lang="en-IN" dirty="0"/>
          </a:p>
        </p:txBody>
      </p:sp>
      <p:sp>
        <p:nvSpPr>
          <p:cNvPr id="5" name="Footer Placeholder 4">
            <a:extLst>
              <a:ext uri="{FF2B5EF4-FFF2-40B4-BE49-F238E27FC236}">
                <a16:creationId xmlns:a16="http://schemas.microsoft.com/office/drawing/2014/main" id="{07203536-F3B6-B3BC-7887-79593D1D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ECD1E05-A998-3B01-B5EA-03E4D418F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D78C4-D179-49F3-9803-30F0285DCCE7}" type="slidenum">
              <a:rPr lang="en-IN" smtClean="0"/>
              <a:t>‹#›</a:t>
            </a:fld>
            <a:endParaRPr lang="en-IN" dirty="0"/>
          </a:p>
        </p:txBody>
      </p:sp>
    </p:spTree>
    <p:extLst>
      <p:ext uri="{BB962C8B-B14F-4D97-AF65-F5344CB8AC3E}">
        <p14:creationId xmlns:p14="http://schemas.microsoft.com/office/powerpoint/2010/main" val="19796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C209-F500-6A31-42E3-A93935A6A764}"/>
              </a:ext>
            </a:extLst>
          </p:cNvPr>
          <p:cNvSpPr>
            <a:spLocks noGrp="1"/>
          </p:cNvSpPr>
          <p:nvPr>
            <p:ph type="title"/>
          </p:nvPr>
        </p:nvSpPr>
        <p:spPr>
          <a:xfrm>
            <a:off x="838200" y="365125"/>
            <a:ext cx="10515600" cy="6035675"/>
          </a:xfrm>
        </p:spPr>
        <p:txBody>
          <a:bodyPr>
            <a:normAutofit fontScale="90000"/>
          </a:bodyPr>
          <a:lstStyle/>
          <a:p>
            <a:pPr algn="ctr"/>
            <a:br>
              <a:rPr lang="en-US" sz="4400" b="1" dirty="0">
                <a:solidFill>
                  <a:srgbClr val="CC0000"/>
                </a:solidFill>
                <a:latin typeface="Montserrat"/>
                <a:ea typeface="Montserrat"/>
                <a:cs typeface="Montserrat"/>
                <a:sym typeface="Montserrat"/>
              </a:rPr>
            </a:br>
            <a:br>
              <a:rPr lang="en-US" b="1" dirty="0">
                <a:solidFill>
                  <a:srgbClr val="CC0000"/>
                </a:solidFill>
                <a:latin typeface="Montserrat"/>
                <a:ea typeface="Montserrat"/>
                <a:cs typeface="Montserrat"/>
                <a:sym typeface="Montserrat"/>
              </a:rPr>
            </a:br>
            <a:br>
              <a:rPr lang="en-US" b="1" dirty="0">
                <a:solidFill>
                  <a:srgbClr val="CC0000"/>
                </a:solidFill>
                <a:latin typeface="Montserrat"/>
                <a:ea typeface="Montserrat"/>
                <a:cs typeface="Montserrat"/>
                <a:sym typeface="Montserrat"/>
              </a:rPr>
            </a:br>
            <a:r>
              <a:rPr lang="en-US" sz="4400" b="1" dirty="0">
                <a:solidFill>
                  <a:srgbClr val="00B0F0"/>
                </a:solidFill>
                <a:latin typeface="Montserrat"/>
                <a:ea typeface="Montserrat"/>
                <a:cs typeface="Montserrat"/>
                <a:sym typeface="Montserrat"/>
              </a:rPr>
              <a:t>EXPLORATORY DATA ANALYSIS</a:t>
            </a:r>
            <a:br>
              <a:rPr lang="en-US" sz="4400" b="1" dirty="0">
                <a:solidFill>
                  <a:srgbClr val="00B0F0"/>
                </a:solidFill>
                <a:latin typeface="Montserrat"/>
                <a:ea typeface="Montserrat"/>
                <a:cs typeface="Montserrat"/>
                <a:sym typeface="Montserrat"/>
              </a:rPr>
            </a:br>
            <a:r>
              <a:rPr lang="en-US" sz="4400" b="1" dirty="0">
                <a:solidFill>
                  <a:srgbClr val="00B0F0"/>
                </a:solidFill>
                <a:latin typeface="Montserrat"/>
                <a:ea typeface="Montserrat"/>
                <a:cs typeface="Montserrat"/>
                <a:sym typeface="Montserrat"/>
              </a:rPr>
              <a:t>     CAPSTONE PROJECT-01</a:t>
            </a:r>
            <a:br>
              <a:rPr lang="en-US" sz="4400" b="1" dirty="0">
                <a:solidFill>
                  <a:srgbClr val="CC0000"/>
                </a:solidFill>
                <a:latin typeface="Montserrat"/>
                <a:ea typeface="Montserrat"/>
                <a:cs typeface="Montserrat"/>
                <a:sym typeface="Montserrat"/>
              </a:rPr>
            </a:br>
            <a:br>
              <a:rPr lang="en-US" b="1" dirty="0">
                <a:solidFill>
                  <a:srgbClr val="CC0000"/>
                </a:solidFill>
                <a:latin typeface="Montserrat"/>
                <a:ea typeface="Montserrat"/>
                <a:cs typeface="Montserrat"/>
                <a:sym typeface="Montserrat"/>
              </a:rPr>
            </a:br>
            <a:r>
              <a:rPr lang="en-US" sz="3600" b="1" dirty="0">
                <a:solidFill>
                  <a:srgbClr val="0070C0"/>
                </a:solidFill>
                <a:latin typeface="Montserrat"/>
                <a:ea typeface="Montserrat"/>
                <a:cs typeface="Montserrat"/>
                <a:sym typeface="Montserrat"/>
              </a:rPr>
              <a:t>EDA ON PLAY-STORE</a:t>
            </a:r>
            <a:br>
              <a:rPr lang="en-US" sz="4400" b="1" dirty="0">
                <a:solidFill>
                  <a:srgbClr val="CC0000"/>
                </a:solidFill>
                <a:latin typeface="Montserrat"/>
                <a:ea typeface="Montserrat"/>
                <a:cs typeface="Montserrat"/>
                <a:sym typeface="Montserrat"/>
              </a:rPr>
            </a:br>
            <a:br>
              <a:rPr lang="en-US" sz="4400" b="1" dirty="0">
                <a:solidFill>
                  <a:srgbClr val="CC0000"/>
                </a:solidFill>
                <a:latin typeface="Montserrat"/>
                <a:ea typeface="Montserrat"/>
                <a:cs typeface="Montserrat"/>
                <a:sym typeface="Montserrat"/>
              </a:rPr>
            </a:br>
            <a:r>
              <a:rPr lang="en-US" sz="2000" b="1" dirty="0">
                <a:solidFill>
                  <a:srgbClr val="00B0F0"/>
                </a:solidFill>
                <a:latin typeface="Montserrat"/>
                <a:ea typeface="Montserrat"/>
                <a:cs typeface="Montserrat"/>
                <a:sym typeface="Montserrat"/>
              </a:rPr>
              <a:t>By:</a:t>
            </a:r>
            <a:br>
              <a:rPr lang="en-US" sz="2000" b="1" dirty="0">
                <a:solidFill>
                  <a:srgbClr val="00B0F0"/>
                </a:solidFill>
                <a:latin typeface="Montserrat"/>
                <a:ea typeface="Montserrat"/>
                <a:cs typeface="Montserrat"/>
                <a:sym typeface="Montserrat"/>
              </a:rPr>
            </a:br>
            <a:br>
              <a:rPr lang="en-US" sz="2000" b="1" dirty="0">
                <a:solidFill>
                  <a:srgbClr val="CC0000"/>
                </a:solidFill>
                <a:latin typeface="Montserrat"/>
                <a:ea typeface="Montserrat"/>
                <a:cs typeface="Montserrat"/>
                <a:sym typeface="Montserrat"/>
              </a:rPr>
            </a:br>
            <a:r>
              <a:rPr lang="en-US" sz="2000" b="1" dirty="0">
                <a:solidFill>
                  <a:schemeClr val="accent1">
                    <a:lumMod val="50000"/>
                  </a:schemeClr>
                </a:solidFill>
                <a:latin typeface="Montserrat"/>
                <a:ea typeface="Montserrat"/>
                <a:cs typeface="Montserrat"/>
                <a:sym typeface="Montserrat"/>
              </a:rPr>
              <a:t>Nagendra Pratap Singh</a:t>
            </a:r>
            <a:br>
              <a:rPr lang="en-US" sz="2000" b="1" dirty="0">
                <a:solidFill>
                  <a:schemeClr val="accent1">
                    <a:lumMod val="50000"/>
                  </a:schemeClr>
                </a:solidFill>
                <a:latin typeface="Montserrat"/>
                <a:ea typeface="Montserrat"/>
                <a:cs typeface="Montserrat"/>
                <a:sym typeface="Montserrat"/>
              </a:rPr>
            </a:br>
            <a:br>
              <a:rPr lang="en-US" sz="2000" b="1" dirty="0">
                <a:solidFill>
                  <a:schemeClr val="accent1">
                    <a:lumMod val="50000"/>
                  </a:schemeClr>
                </a:solidFill>
                <a:latin typeface="Montserrat"/>
                <a:ea typeface="Montserrat"/>
                <a:cs typeface="Montserrat"/>
                <a:sym typeface="Montserrat"/>
              </a:rPr>
            </a:br>
            <a:r>
              <a:rPr lang="en-US" sz="2000" b="1" dirty="0">
                <a:solidFill>
                  <a:srgbClr val="00B0F0"/>
                </a:solidFill>
                <a:latin typeface="Montserrat"/>
                <a:ea typeface="Montserrat"/>
                <a:cs typeface="Montserrat"/>
                <a:sym typeface="Montserrat"/>
              </a:rPr>
              <a:t>(Data Science Trainee, AlmaBetter)</a:t>
            </a:r>
            <a:br>
              <a:rPr lang="en-US" sz="2000" b="1" dirty="0">
                <a:solidFill>
                  <a:schemeClr val="accent1">
                    <a:lumMod val="50000"/>
                  </a:schemeClr>
                </a:solidFill>
                <a:latin typeface="Montserrat"/>
                <a:ea typeface="Montserrat"/>
                <a:cs typeface="Montserrat"/>
                <a:sym typeface="Montserrat"/>
              </a:rPr>
            </a:br>
            <a:endParaRPr lang="en-IN" sz="2000" dirty="0">
              <a:solidFill>
                <a:schemeClr val="accent1">
                  <a:lumMod val="50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791" y="264149"/>
            <a:ext cx="2938462"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45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F335-C173-31B3-0310-4FE15E4D55DA}"/>
              </a:ext>
            </a:extLst>
          </p:cNvPr>
          <p:cNvSpPr>
            <a:spLocks noGrp="1"/>
          </p:cNvSpPr>
          <p:nvPr>
            <p:ph type="title"/>
          </p:nvPr>
        </p:nvSpPr>
        <p:spPr>
          <a:xfrm>
            <a:off x="3564467" y="0"/>
            <a:ext cx="4631267" cy="1325563"/>
          </a:xfrm>
        </p:spPr>
        <p:txBody>
          <a:bodyPr/>
          <a:lstStyle/>
          <a:p>
            <a:r>
              <a:rPr lang="en-IN" sz="4400" b="1" dirty="0">
                <a:solidFill>
                  <a:srgbClr val="7030A0"/>
                </a:solidFill>
                <a:latin typeface="Times New Roman" panose="02020603050405020304" pitchFamily="18" charset="0"/>
                <a:cs typeface="Times New Roman" panose="02020603050405020304" pitchFamily="18" charset="0"/>
              </a:rPr>
              <a:t>Observation-3</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81FF9CA-C857-3A80-2EB5-C94D41992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27412"/>
            <a:ext cx="12192000" cy="5930587"/>
          </a:xfrm>
          <a:prstGeom prst="rect">
            <a:avLst/>
          </a:prstGeom>
        </p:spPr>
      </p:pic>
    </p:spTree>
    <p:extLst>
      <p:ext uri="{BB962C8B-B14F-4D97-AF65-F5344CB8AC3E}">
        <p14:creationId xmlns:p14="http://schemas.microsoft.com/office/powerpoint/2010/main" val="406829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77CA-706B-6409-FA82-9E083F0CC54F}"/>
              </a:ext>
            </a:extLst>
          </p:cNvPr>
          <p:cNvSpPr>
            <a:spLocks noGrp="1"/>
          </p:cNvSpPr>
          <p:nvPr>
            <p:ph type="title"/>
          </p:nvPr>
        </p:nvSpPr>
        <p:spPr>
          <a:xfrm>
            <a:off x="1947333" y="178860"/>
            <a:ext cx="8568268" cy="972608"/>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Observation-4</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B67E4B-E2DA-2F58-ED20-A0FEF2A83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7733"/>
            <a:ext cx="12022667" cy="5520267"/>
          </a:xfrm>
          <a:prstGeom prst="rect">
            <a:avLst/>
          </a:prstGeom>
        </p:spPr>
      </p:pic>
    </p:spTree>
    <p:extLst>
      <p:ext uri="{BB962C8B-B14F-4D97-AF65-F5344CB8AC3E}">
        <p14:creationId xmlns:p14="http://schemas.microsoft.com/office/powerpoint/2010/main" val="334878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A82B-160C-7424-EA9E-DBCCAB98CF64}"/>
              </a:ext>
            </a:extLst>
          </p:cNvPr>
          <p:cNvSpPr>
            <a:spLocks noGrp="1"/>
          </p:cNvSpPr>
          <p:nvPr>
            <p:ph type="title"/>
          </p:nvPr>
        </p:nvSpPr>
        <p:spPr>
          <a:xfrm>
            <a:off x="838200" y="0"/>
            <a:ext cx="10515600" cy="1057275"/>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Observation-5</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95E6D6E-BB78-5B62-10E6-B521AD26E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7275"/>
            <a:ext cx="12005733" cy="5800725"/>
          </a:xfrm>
          <a:prstGeom prst="rect">
            <a:avLst/>
          </a:prstGeom>
        </p:spPr>
      </p:pic>
    </p:spTree>
    <p:extLst>
      <p:ext uri="{BB962C8B-B14F-4D97-AF65-F5344CB8AC3E}">
        <p14:creationId xmlns:p14="http://schemas.microsoft.com/office/powerpoint/2010/main" val="68214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D9FA-6A3F-5213-4EB7-B4A9F904E813}"/>
              </a:ext>
            </a:extLst>
          </p:cNvPr>
          <p:cNvSpPr>
            <a:spLocks noGrp="1"/>
          </p:cNvSpPr>
          <p:nvPr>
            <p:ph type="title"/>
          </p:nvPr>
        </p:nvSpPr>
        <p:spPr>
          <a:xfrm>
            <a:off x="838200" y="164570"/>
            <a:ext cx="10515600" cy="1325563"/>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Observation-6</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7144B2-FB03-3EE5-ED26-8C3D13FAC3AE}"/>
              </a:ext>
            </a:extLst>
          </p:cNvPr>
          <p:cNvPicPr>
            <a:picLocks noGrp="1" noChangeAspect="1"/>
          </p:cNvPicPr>
          <p:nvPr>
            <p:ph idx="1"/>
          </p:nvPr>
        </p:nvPicPr>
        <p:blipFill rotWithShape="1">
          <a:blip r:embed="rId2"/>
          <a:srcRect l="6735" t="25215" r="45468" b="11367"/>
          <a:stretch/>
        </p:blipFill>
        <p:spPr>
          <a:xfrm>
            <a:off x="0" y="1490133"/>
            <a:ext cx="11756572" cy="5367867"/>
          </a:xfrm>
        </p:spPr>
      </p:pic>
    </p:spTree>
    <p:extLst>
      <p:ext uri="{BB962C8B-B14F-4D97-AF65-F5344CB8AC3E}">
        <p14:creationId xmlns:p14="http://schemas.microsoft.com/office/powerpoint/2010/main" val="71170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5623" cy="757618"/>
          </a:xfrm>
        </p:spPr>
        <p:txBody>
          <a:bodyPr/>
          <a:lstStyle/>
          <a:p>
            <a:pPr algn="ctr"/>
            <a:r>
              <a:rPr lang="en-IN" b="1" dirty="0">
                <a:solidFill>
                  <a:srgbClr val="C00000"/>
                </a:solidFill>
                <a:latin typeface="Montserrat" panose="00000500000000000000" pitchFamily="2" charset="0"/>
              </a:rPr>
              <a:t>Observation-7</a:t>
            </a:r>
            <a:endParaRPr lang="en-IN" dirty="0"/>
          </a:p>
        </p:txBody>
      </p:sp>
      <p:sp>
        <p:nvSpPr>
          <p:cNvPr id="3" name="Content Placeholder 2"/>
          <p:cNvSpPr>
            <a:spLocks noGrp="1"/>
          </p:cNvSpPr>
          <p:nvPr>
            <p:ph idx="1"/>
          </p:nvPr>
        </p:nvSpPr>
        <p:spPr>
          <a:xfrm>
            <a:off x="838200" y="1354238"/>
            <a:ext cx="10515600" cy="4822725"/>
          </a:xfrm>
        </p:spPr>
        <p:txBody>
          <a:bodyPr/>
          <a:lstStyle/>
          <a:p>
            <a:r>
              <a:rPr lang="en-US" dirty="0"/>
              <a:t>Major Type of app distribution in Play store.</a:t>
            </a:r>
          </a:p>
          <a:p>
            <a:endParaRPr lang="en-IN" dirty="0"/>
          </a:p>
        </p:txBody>
      </p:sp>
      <p:sp>
        <p:nvSpPr>
          <p:cNvPr id="5" name="Rectangle 4"/>
          <p:cNvSpPr/>
          <p:nvPr/>
        </p:nvSpPr>
        <p:spPr>
          <a:xfrm>
            <a:off x="2966977" y="5875077"/>
            <a:ext cx="6525164" cy="646331"/>
          </a:xfrm>
          <a:prstGeom prst="rect">
            <a:avLst/>
          </a:prstGeom>
        </p:spPr>
        <p:txBody>
          <a:bodyPr wrap="square">
            <a:spAutoFit/>
          </a:bodyPr>
          <a:lstStyle/>
          <a:p>
            <a:r>
              <a:rPr lang="en-US" dirty="0"/>
              <a:t>Majority of app in the play store is free due to which it create major effect in installment or the review and rating.</a:t>
            </a:r>
            <a:endParaRPr lang="en-IN" dirty="0"/>
          </a:p>
        </p:txBody>
      </p:sp>
      <p:pic>
        <p:nvPicPr>
          <p:cNvPr id="7" name="Picture 6">
            <a:extLst>
              <a:ext uri="{FF2B5EF4-FFF2-40B4-BE49-F238E27FC236}">
                <a16:creationId xmlns:a16="http://schemas.microsoft.com/office/drawing/2014/main" id="{E263D085-2D6B-2339-3457-7AFDB3339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34" y="2116667"/>
            <a:ext cx="6858000" cy="3526916"/>
          </a:xfrm>
          <a:prstGeom prst="rect">
            <a:avLst/>
          </a:prstGeom>
        </p:spPr>
      </p:pic>
    </p:spTree>
    <p:extLst>
      <p:ext uri="{BB962C8B-B14F-4D97-AF65-F5344CB8AC3E}">
        <p14:creationId xmlns:p14="http://schemas.microsoft.com/office/powerpoint/2010/main" val="244071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3918"/>
          </a:xfrm>
        </p:spPr>
        <p:txBody>
          <a:bodyPr/>
          <a:lstStyle/>
          <a:p>
            <a:pPr algn="ctr"/>
            <a:r>
              <a:rPr lang="en-IN" b="1" dirty="0">
                <a:solidFill>
                  <a:srgbClr val="7030A0"/>
                </a:solidFill>
                <a:latin typeface="Times New Roman" panose="02020603050405020304" pitchFamily="18" charset="0"/>
                <a:cs typeface="Times New Roman" panose="02020603050405020304" pitchFamily="18" charset="0"/>
              </a:rPr>
              <a:t>Observation-8</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2924" y="1246891"/>
            <a:ext cx="10515600" cy="4351338"/>
          </a:xfrm>
        </p:spPr>
        <p:txBody>
          <a:bodyPr/>
          <a:lstStyle/>
          <a:p>
            <a:r>
              <a:rPr lang="en-US" dirty="0"/>
              <a:t>Distribution of apps in term of their category and install</a:t>
            </a:r>
            <a:endParaRPr lang="en-IN" dirty="0"/>
          </a:p>
        </p:txBody>
      </p:sp>
      <p:pic>
        <p:nvPicPr>
          <p:cNvPr id="7" name="Picture 6">
            <a:extLst>
              <a:ext uri="{FF2B5EF4-FFF2-40B4-BE49-F238E27FC236}">
                <a16:creationId xmlns:a16="http://schemas.microsoft.com/office/drawing/2014/main" id="{B1CB11C1-2E1D-75D0-92C6-BBF85CB7D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7199"/>
            <a:ext cx="12192000" cy="4961467"/>
          </a:xfrm>
          <a:prstGeom prst="rect">
            <a:avLst/>
          </a:prstGeom>
        </p:spPr>
      </p:pic>
    </p:spTree>
    <p:extLst>
      <p:ext uri="{BB962C8B-B14F-4D97-AF65-F5344CB8AC3E}">
        <p14:creationId xmlns:p14="http://schemas.microsoft.com/office/powerpoint/2010/main" val="201969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791"/>
          </a:xfrm>
        </p:spPr>
        <p:txBody>
          <a:bodyPr/>
          <a:lstStyle/>
          <a:p>
            <a:pPr algn="ctr"/>
            <a:r>
              <a:rPr lang="en-IN" b="1" dirty="0">
                <a:solidFill>
                  <a:srgbClr val="7030A0"/>
                </a:solidFill>
                <a:latin typeface="Times New Roman" panose="02020603050405020304" pitchFamily="18" charset="0"/>
                <a:cs typeface="Times New Roman" panose="02020603050405020304" pitchFamily="18" charset="0"/>
              </a:rPr>
              <a:t>Observation-9</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6123" y="2583651"/>
            <a:ext cx="4251084" cy="1597306"/>
          </a:xfrm>
        </p:spPr>
        <p:txBody>
          <a:bodyPr/>
          <a:lstStyle/>
          <a:p>
            <a:r>
              <a:rPr lang="en-IN" dirty="0"/>
              <a:t>Review Sentiments: </a:t>
            </a:r>
          </a:p>
          <a:p>
            <a:endParaRPr lang="en-IN" dirty="0"/>
          </a:p>
        </p:txBody>
      </p:sp>
      <p:sp>
        <p:nvSpPr>
          <p:cNvPr id="4" name="Rectangle 3"/>
          <p:cNvSpPr/>
          <p:nvPr/>
        </p:nvSpPr>
        <p:spPr>
          <a:xfrm>
            <a:off x="261930" y="3534626"/>
            <a:ext cx="4719470" cy="923330"/>
          </a:xfrm>
          <a:prstGeom prst="rect">
            <a:avLst/>
          </a:prstGeom>
        </p:spPr>
        <p:txBody>
          <a:bodyPr wrap="square">
            <a:spAutoFit/>
          </a:bodyPr>
          <a:lstStyle/>
          <a:p>
            <a:r>
              <a:rPr lang="en-US" dirty="0"/>
              <a:t>As we can see it from the pie charts there are 64.1 % of Positive sentiments, 22.1% of Negative sentiments, and 13.8% neutral sentiments.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924" y="1503915"/>
            <a:ext cx="7844059" cy="5354085"/>
          </a:xfrm>
          <a:prstGeom prst="rect">
            <a:avLst/>
          </a:prstGeom>
        </p:spPr>
      </p:pic>
    </p:spTree>
    <p:extLst>
      <p:ext uri="{BB962C8B-B14F-4D97-AF65-F5344CB8AC3E}">
        <p14:creationId xmlns:p14="http://schemas.microsoft.com/office/powerpoint/2010/main" val="243771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4617"/>
          </a:xfrm>
        </p:spPr>
        <p:txBody>
          <a:bodyPr/>
          <a:lstStyle/>
          <a:p>
            <a:pPr algn="ctr"/>
            <a:r>
              <a:rPr lang="en-IN" b="1" dirty="0">
                <a:solidFill>
                  <a:srgbClr val="7030A0"/>
                </a:solidFill>
                <a:latin typeface="Times New Roman" panose="02020603050405020304" pitchFamily="18" charset="0"/>
                <a:cs typeface="Times New Roman" panose="02020603050405020304" pitchFamily="18" charset="0"/>
              </a:rPr>
              <a:t>Observation-10</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3201365" cy="4609899"/>
          </a:xfrm>
        </p:spPr>
        <p:txBody>
          <a:bodyPr>
            <a:normAutofit fontScale="92500"/>
          </a:bodyPr>
          <a:lstStyle/>
          <a:p>
            <a:r>
              <a:rPr lang="en-US" dirty="0"/>
              <a:t>It is clear that between 0.4 and 0.7 is when sentiment subjectivity is at its highest. This leads us to the conclusion that the majority of the audience rates the applications in accordance with their personal experiences.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148" y="1599742"/>
            <a:ext cx="7121421" cy="5065753"/>
          </a:xfrm>
          <a:prstGeom prst="rect">
            <a:avLst/>
          </a:prstGeom>
        </p:spPr>
      </p:pic>
    </p:spTree>
    <p:extLst>
      <p:ext uri="{BB962C8B-B14F-4D97-AF65-F5344CB8AC3E}">
        <p14:creationId xmlns:p14="http://schemas.microsoft.com/office/powerpoint/2010/main" val="3087054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642"/>
          </a:xfrm>
        </p:spPr>
        <p:txBody>
          <a:bodyPr/>
          <a:lstStyle/>
          <a:p>
            <a:pPr algn="ctr"/>
            <a:r>
              <a:rPr lang="en-IN" b="1" dirty="0">
                <a:solidFill>
                  <a:srgbClr val="7030A0"/>
                </a:solidFill>
                <a:latin typeface="Times New Roman" panose="02020603050405020304" pitchFamily="18" charset="0"/>
                <a:cs typeface="Times New Roman" panose="02020603050405020304" pitchFamily="18" charset="0"/>
              </a:rPr>
              <a:t>Observation-11</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021" y="1539433"/>
            <a:ext cx="3228855" cy="2002420"/>
          </a:xfrm>
        </p:spPr>
        <p:txBody>
          <a:bodyPr>
            <a:normAutofit lnSpcReduction="10000"/>
          </a:bodyPr>
          <a:lstStyle/>
          <a:p>
            <a:r>
              <a:rPr lang="en-US" dirty="0"/>
              <a:t>Does sentiments Polarity is proportional to sentiments subjectivity</a:t>
            </a:r>
          </a:p>
          <a:p>
            <a:endParaRPr lang="en-IN" dirty="0"/>
          </a:p>
        </p:txBody>
      </p:sp>
      <p:sp>
        <p:nvSpPr>
          <p:cNvPr id="5" name="Rectangle 4"/>
          <p:cNvSpPr/>
          <p:nvPr/>
        </p:nvSpPr>
        <p:spPr>
          <a:xfrm>
            <a:off x="598024" y="3465048"/>
            <a:ext cx="2955404" cy="2031325"/>
          </a:xfrm>
          <a:prstGeom prst="rect">
            <a:avLst/>
          </a:prstGeom>
        </p:spPr>
        <p:txBody>
          <a:bodyPr wrap="square">
            <a:spAutoFit/>
          </a:bodyPr>
          <a:lstStyle/>
          <a:p>
            <a:r>
              <a:rPr lang="en-US" dirty="0"/>
              <a:t>From the aforementioned scatter plot, it can be inferred that, while not always proportional to sentiment polarity, sentiment subjectivity generally exhibits a proportionate pattern.</a:t>
            </a:r>
            <a:endParaRPr lang="en-IN" dirty="0"/>
          </a:p>
        </p:txBody>
      </p:sp>
      <p:pic>
        <p:nvPicPr>
          <p:cNvPr id="7" name="Picture 6">
            <a:extLst>
              <a:ext uri="{FF2B5EF4-FFF2-40B4-BE49-F238E27FC236}">
                <a16:creationId xmlns:a16="http://schemas.microsoft.com/office/drawing/2014/main" id="{46F8C9B1-7C91-BFD7-5611-A82C51E89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879" y="1084628"/>
            <a:ext cx="7971100" cy="5688889"/>
          </a:xfrm>
          <a:prstGeom prst="rect">
            <a:avLst/>
          </a:prstGeom>
        </p:spPr>
      </p:pic>
    </p:spTree>
    <p:extLst>
      <p:ext uri="{BB962C8B-B14F-4D97-AF65-F5344CB8AC3E}">
        <p14:creationId xmlns:p14="http://schemas.microsoft.com/office/powerpoint/2010/main" val="319687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D443-6382-1251-1324-4A065B9135D0}"/>
              </a:ext>
            </a:extLst>
          </p:cNvPr>
          <p:cNvSpPr>
            <a:spLocks noGrp="1"/>
          </p:cNvSpPr>
          <p:nvPr>
            <p:ph type="title"/>
          </p:nvPr>
        </p:nvSpPr>
        <p:spPr>
          <a:xfrm>
            <a:off x="838200" y="365125"/>
            <a:ext cx="10157749" cy="989113"/>
          </a:xfrm>
        </p:spPr>
        <p:txBody>
          <a:bodyPr>
            <a:normAutofit/>
          </a:bodyPr>
          <a:lstStyle/>
          <a:p>
            <a:pPr algn="ctr"/>
            <a:r>
              <a:rPr lang="en-IN" sz="5400" b="1" dirty="0">
                <a:solidFill>
                  <a:srgbClr val="7030A0"/>
                </a:solidFill>
                <a:latin typeface="Times New Roman" panose="02020603050405020304" pitchFamily="18" charset="0"/>
                <a:cs typeface="Times New Roman" panose="02020603050405020304" pitchFamily="18" charset="0"/>
              </a:rPr>
              <a:t>Problem – Faced</a:t>
            </a:r>
          </a:p>
        </p:txBody>
      </p:sp>
      <p:sp>
        <p:nvSpPr>
          <p:cNvPr id="4" name="Rectangle 3"/>
          <p:cNvSpPr/>
          <p:nvPr/>
        </p:nvSpPr>
        <p:spPr>
          <a:xfrm>
            <a:off x="6204030" y="1672955"/>
            <a:ext cx="4942390" cy="3477875"/>
          </a:xfrm>
          <a:prstGeom prst="rect">
            <a:avLst/>
          </a:prstGeom>
        </p:spPr>
        <p:txBody>
          <a:bodyPr wrap="square">
            <a:spAutoFit/>
          </a:bodyPr>
          <a:lstStyle/>
          <a:p>
            <a:pPr marL="342900" indent="-342900">
              <a:buFont typeface="Arial" pitchFamily="34" charset="0"/>
              <a:buChar char="•"/>
            </a:pPr>
            <a:r>
              <a:rPr lang="en-US" sz="2200" dirty="0"/>
              <a:t>Understanding the issue statement and reading the dataset .</a:t>
            </a:r>
          </a:p>
          <a:p>
            <a:pPr marL="342900" indent="-342900">
              <a:buFont typeface="Arial" pitchFamily="34" charset="0"/>
              <a:buChar char="•"/>
            </a:pPr>
            <a:r>
              <a:rPr lang="en-US" sz="2200" dirty="0"/>
              <a:t>analyzing the business KPIs for app development and coming up with a fix.</a:t>
            </a:r>
          </a:p>
          <a:p>
            <a:pPr marL="342900" indent="-342900">
              <a:buFont typeface="Arial" pitchFamily="34" charset="0"/>
              <a:buChar char="•"/>
            </a:pPr>
            <a:r>
              <a:rPr lang="en-US" sz="2200" dirty="0"/>
              <a:t>handling the dataset's incorrect, duplicate, and Nan values.</a:t>
            </a:r>
          </a:p>
          <a:p>
            <a:pPr marL="342900" indent="-342900">
              <a:buFont typeface="Arial" pitchFamily="34" charset="0"/>
              <a:buChar char="•"/>
            </a:pPr>
            <a:r>
              <a:rPr lang="en-US" sz="2200" dirty="0"/>
              <a:t>creating a variety of representations to effectively explain the reader's conclusions and patterns while condensing the dataset's data.</a:t>
            </a:r>
          </a:p>
        </p:txBody>
      </p:sp>
      <p:pic>
        <p:nvPicPr>
          <p:cNvPr id="6" name="Picture 5">
            <a:extLst>
              <a:ext uri="{FF2B5EF4-FFF2-40B4-BE49-F238E27FC236}">
                <a16:creationId xmlns:a16="http://schemas.microsoft.com/office/drawing/2014/main" id="{0CDCC62B-FF89-291A-DEE2-D9768B9F3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4238"/>
            <a:ext cx="6204030" cy="4894162"/>
          </a:xfrm>
          <a:prstGeom prst="rect">
            <a:avLst/>
          </a:prstGeom>
        </p:spPr>
      </p:pic>
    </p:spTree>
    <p:extLst>
      <p:ext uri="{BB962C8B-B14F-4D97-AF65-F5344CB8AC3E}">
        <p14:creationId xmlns:p14="http://schemas.microsoft.com/office/powerpoint/2010/main" val="292971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80DFD17-B70B-B9D7-501B-EA7E1D824110}"/>
              </a:ext>
            </a:extLst>
          </p:cNvPr>
          <p:cNvGraphicFramePr/>
          <p:nvPr>
            <p:extLst>
              <p:ext uri="{D42A27DB-BD31-4B8C-83A1-F6EECF244321}">
                <p14:modId xmlns:p14="http://schemas.microsoft.com/office/powerpoint/2010/main" val="2825496597"/>
              </p:ext>
            </p:extLst>
          </p:nvPr>
        </p:nvGraphicFramePr>
        <p:xfrm>
          <a:off x="5715612" y="185193"/>
          <a:ext cx="6345208" cy="643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331114" y="185192"/>
            <a:ext cx="2959143" cy="646331"/>
          </a:xfrm>
          <a:prstGeom prst="rect">
            <a:avLst/>
          </a:prstGeom>
          <a:noFill/>
        </p:spPr>
        <p:txBody>
          <a:bodyPr wrap="none" rtlCol="0">
            <a:spAutoFit/>
          </a:bodyPr>
          <a:lstStyle/>
          <a:p>
            <a:r>
              <a:rPr lang="en-IN" sz="3600" b="1" u="sng" dirty="0">
                <a:solidFill>
                  <a:srgbClr val="7030A0"/>
                </a:solidFill>
                <a:latin typeface="Times New Roman" panose="02020603050405020304" pitchFamily="18" charset="0"/>
                <a:cs typeface="Times New Roman" panose="02020603050405020304" pitchFamily="18" charset="0"/>
              </a:rPr>
              <a:t>Introduction :</a:t>
            </a:r>
          </a:p>
        </p:txBody>
      </p:sp>
      <p:sp>
        <p:nvSpPr>
          <p:cNvPr id="5" name="TextBox 4"/>
          <p:cNvSpPr txBox="1"/>
          <p:nvPr/>
        </p:nvSpPr>
        <p:spPr>
          <a:xfrm>
            <a:off x="462988" y="992319"/>
            <a:ext cx="4896090" cy="5632311"/>
          </a:xfrm>
          <a:prstGeom prst="rect">
            <a:avLst/>
          </a:prstGeom>
          <a:noFill/>
        </p:spPr>
        <p:txBody>
          <a:bodyPr wrap="square" rtlCol="0">
            <a:spAutoFit/>
          </a:bodyPr>
          <a:lstStyle/>
          <a:p>
            <a:pPr marL="285750" indent="-285750" algn="just">
              <a:buFont typeface="Arial" pitchFamily="34" charset="0"/>
              <a:buChar char="•"/>
            </a:pPr>
            <a:r>
              <a:rPr lang="en-US" sz="2000" dirty="0">
                <a:ea typeface="Arial"/>
                <a:cs typeface="Arial"/>
                <a:sym typeface="Arial"/>
              </a:rPr>
              <a:t>Smartphone applications are widely available. Apps are being produced at an increasing rate since they are simple to make and may be profitable.</a:t>
            </a:r>
          </a:p>
          <a:p>
            <a:pPr marL="285750" indent="-285750" algn="just">
              <a:buFont typeface="Arial" pitchFamily="34" charset="0"/>
              <a:buChar char="•"/>
            </a:pPr>
            <a:endParaRPr lang="en-US" sz="2000" dirty="0">
              <a:ea typeface="Arial"/>
              <a:cs typeface="Arial"/>
              <a:sym typeface="Arial"/>
            </a:endParaRPr>
          </a:p>
          <a:p>
            <a:pPr marL="216000" indent="-72000" algn="just">
              <a:lnSpc>
                <a:spcPct val="100000"/>
              </a:lnSpc>
              <a:buClr>
                <a:srgbClr val="000000"/>
              </a:buClr>
              <a:buFont typeface="Arial"/>
              <a:buChar char="•"/>
            </a:pPr>
            <a:r>
              <a:rPr lang="en-US" sz="2000" spc="-1" dirty="0">
                <a:ea typeface="Verdana" panose="020B0604030504040204" pitchFamily="34" charset="0"/>
              </a:rPr>
              <a:t>More than 85% of all mobile devices currently run Google's OS, making Android the most popular mobile operating system. The biggest and most well-known Android software store is the Google Play Store.</a:t>
            </a:r>
          </a:p>
          <a:p>
            <a:pPr marL="216000" indent="-72000" algn="just">
              <a:lnSpc>
                <a:spcPct val="100000"/>
              </a:lnSpc>
              <a:buClr>
                <a:srgbClr val="000000"/>
              </a:buClr>
              <a:buFont typeface="Arial"/>
              <a:buChar char="•"/>
            </a:pPr>
            <a:endParaRPr lang="en-IN" sz="2000" spc="-1" dirty="0">
              <a:ea typeface="Verdana" panose="020B0604030504040204" pitchFamily="34" charset="0"/>
            </a:endParaRPr>
          </a:p>
          <a:p>
            <a:pPr marL="216000" indent="-72000" algn="just">
              <a:lnSpc>
                <a:spcPct val="100000"/>
              </a:lnSpc>
              <a:buClr>
                <a:srgbClr val="000000"/>
              </a:buClr>
              <a:buFont typeface="Arial"/>
              <a:buChar char="•"/>
            </a:pPr>
            <a:r>
              <a:rPr lang="en-US" sz="2000" spc="-1" dirty="0">
                <a:ea typeface="Verdana" panose="020B0604030504040204" pitchFamily="34" charset="0"/>
              </a:rPr>
              <a:t>On the Google Play Store, there are more than 3.04 million applications.</a:t>
            </a:r>
          </a:p>
          <a:p>
            <a:pPr marL="216000" indent="-72000" algn="just">
              <a:lnSpc>
                <a:spcPct val="100000"/>
              </a:lnSpc>
              <a:buClr>
                <a:srgbClr val="000000"/>
              </a:buClr>
              <a:buFont typeface="Arial"/>
              <a:buChar char="•"/>
            </a:pPr>
            <a:endParaRPr lang="en-US" sz="2000" spc="-1" dirty="0">
              <a:ea typeface="Verdana" panose="020B0604030504040204" pitchFamily="34" charset="0"/>
            </a:endParaRPr>
          </a:p>
          <a:p>
            <a:pPr marL="216000" indent="-72000" algn="just">
              <a:lnSpc>
                <a:spcPct val="100000"/>
              </a:lnSpc>
              <a:buClr>
                <a:srgbClr val="000000"/>
              </a:buClr>
              <a:buFont typeface="Arial"/>
              <a:buChar char="•"/>
            </a:pPr>
            <a:r>
              <a:rPr lang="en-US" sz="2000" spc="-1" dirty="0">
                <a:ea typeface="Verdana" panose="020B0604030504040204" pitchFamily="34" charset="0"/>
              </a:rPr>
              <a:t>The data from Play Store applications has a great deal of potential to help app development companies succeed.</a:t>
            </a:r>
            <a:endParaRPr lang="en-US" sz="2000" dirty="0">
              <a:ea typeface="Arial"/>
              <a:cs typeface="Arial"/>
              <a:sym typeface="Arial"/>
            </a:endParaRPr>
          </a:p>
          <a:p>
            <a:pPr algn="just"/>
            <a:endParaRPr lang="en-IN" sz="2000" dirty="0"/>
          </a:p>
        </p:txBody>
      </p:sp>
    </p:spTree>
    <p:extLst>
      <p:ext uri="{BB962C8B-B14F-4D97-AF65-F5344CB8AC3E}">
        <p14:creationId xmlns:p14="http://schemas.microsoft.com/office/powerpoint/2010/main" val="1678349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972" y="0"/>
            <a:ext cx="10515600" cy="902825"/>
          </a:xfrm>
        </p:spPr>
        <p:txBody>
          <a:bodyPr/>
          <a:lstStyle/>
          <a:p>
            <a:pPr algn="ctr"/>
            <a:r>
              <a:rPr lang="en-IN" b="1" u="sng" dirty="0">
                <a:solidFill>
                  <a:srgbClr val="C00000"/>
                </a:solidFill>
                <a:latin typeface="Montserrat" panose="00000500000000000000" pitchFamily="2" charset="0"/>
              </a:rPr>
              <a:t>Conclusion:</a:t>
            </a:r>
            <a:endParaRPr lang="en-IN" dirty="0"/>
          </a:p>
        </p:txBody>
      </p:sp>
      <p:sp>
        <p:nvSpPr>
          <p:cNvPr id="3" name="Rectangle 2"/>
          <p:cNvSpPr/>
          <p:nvPr/>
        </p:nvSpPr>
        <p:spPr>
          <a:xfrm>
            <a:off x="347241" y="824410"/>
            <a:ext cx="11609407" cy="5909310"/>
          </a:xfrm>
          <a:prstGeom prst="rect">
            <a:avLst/>
          </a:prstGeom>
        </p:spPr>
        <p:txBody>
          <a:bodyPr wrap="square">
            <a:spAutoFit/>
          </a:bodyPr>
          <a:lstStyle/>
          <a:p>
            <a:pPr marL="285750" indent="-285750">
              <a:buFont typeface="Arial" pitchFamily="34" charset="0"/>
              <a:buChar char="•"/>
            </a:pPr>
            <a:r>
              <a:rPr lang="en-US" dirty="0"/>
              <a:t>So, we may draw the conclusion that data cleansing is crucial for accuracy and results before beginning any form of exploration.</a:t>
            </a:r>
          </a:p>
          <a:p>
            <a:pPr marL="285750" indent="-285750">
              <a:buFont typeface="Arial" pitchFamily="34" charset="0"/>
              <a:buChar char="•"/>
            </a:pPr>
            <a:r>
              <a:rPr lang="en-US" dirty="0"/>
              <a:t>We can all see the many findings and inferences that come from data visualization, as well as how visualizations can make any graph, plot, chart, or map interesting.</a:t>
            </a:r>
          </a:p>
          <a:p>
            <a:pPr marL="285750" indent="-285750">
              <a:buFont typeface="Arial" pitchFamily="34" charset="0"/>
              <a:buChar char="•"/>
            </a:pPr>
            <a:r>
              <a:rPr lang="en-US" dirty="0"/>
              <a:t>Which simplify the data and can be easily understand the role of the data and their elements in the diverse world of play store.</a:t>
            </a:r>
          </a:p>
          <a:p>
            <a:pPr marL="285750" indent="-285750">
              <a:buFont typeface="Arial" pitchFamily="34" charset="0"/>
              <a:buChar char="•"/>
            </a:pPr>
            <a:r>
              <a:rPr lang="en-US" dirty="0"/>
              <a:t>According to the graph visualizations above, even though there are twice as few applications in these categories as there are in the category FAMILY, the majority of the trending apps (in terms of user installations) come from the categories of GAME, COMMUNICATION, and TOOL. These applications' popularity is largely owing to the fact that they may amuse or help the user by nature. Also, it demonstrates a positive trend in which we can observe that developers from these categories are placing more emphasis on the caliber than the number of the apps.</a:t>
            </a:r>
          </a:p>
          <a:p>
            <a:pPr marL="285750" indent="-285750">
              <a:buFont typeface="Arial" pitchFamily="34" charset="0"/>
              <a:buChar char="•"/>
            </a:pPr>
            <a:r>
              <a:rPr lang="en-US" dirty="0"/>
              <a:t>In addition to this, it can be noted that most applications have a larger number of user installations or positive reviews, with the majority of apps having ratings around 4. (8000 apps). Also, the app's size and cost make a small difference but do not significantly affect its positive ratings and reviews, even if they are high. Yet, we receive a bigger number of user installations and ratings as a result of the free in charges.</a:t>
            </a:r>
          </a:p>
          <a:p>
            <a:pPr marL="285750" indent="-285750">
              <a:buFont typeface="Arial" pitchFamily="34" charset="0"/>
              <a:buChar char="•"/>
            </a:pPr>
            <a:r>
              <a:rPr lang="en-US" dirty="0"/>
              <a:t>The figure also demonstrates the importance of feelings, with the highest percentage of positive sentiment (64.1%), which is found within subjectivity ranges of 0.4 and 0.7. This leads us to the conclusion that the majority of the audience rates the applications in accordance with their personal experiences.</a:t>
            </a:r>
          </a:p>
          <a:p>
            <a:pPr marL="285750" indent="-285750">
              <a:buFont typeface="Arial" pitchFamily="34" charset="0"/>
              <a:buChar char="•"/>
            </a:pPr>
            <a:r>
              <a:rPr lang="en-US" dirty="0"/>
              <a:t>As, we can see that, why exploring data is important before starting to build ML models</a:t>
            </a:r>
          </a:p>
          <a:p>
            <a:pPr marL="285750" indent="-285750">
              <a:buFont typeface="Arial" pitchFamily="34" charset="0"/>
              <a:buChar char="•"/>
            </a:pPr>
            <a:r>
              <a:rPr lang="en-US" dirty="0"/>
              <a:t>As a conclusion, we learnt that the current trends in the Android market are mostly from these categories which assisting, communicating or entertaining apps.</a:t>
            </a:r>
          </a:p>
        </p:txBody>
      </p:sp>
    </p:spTree>
    <p:extLst>
      <p:ext uri="{BB962C8B-B14F-4D97-AF65-F5344CB8AC3E}">
        <p14:creationId xmlns:p14="http://schemas.microsoft.com/office/powerpoint/2010/main" val="17596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B0861-7209-5628-4236-A33EFDB6D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1" y="1117600"/>
            <a:ext cx="9076266" cy="3190748"/>
          </a:xfrm>
          <a:prstGeom prst="rect">
            <a:avLst/>
          </a:prstGeom>
        </p:spPr>
      </p:pic>
    </p:spTree>
    <p:extLst>
      <p:ext uri="{BB962C8B-B14F-4D97-AF65-F5344CB8AC3E}">
        <p14:creationId xmlns:p14="http://schemas.microsoft.com/office/powerpoint/2010/main" val="367763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DF12-57A1-C0D4-9081-09EFBB37D2CD}"/>
              </a:ext>
            </a:extLst>
          </p:cNvPr>
          <p:cNvSpPr>
            <a:spLocks noGrp="1"/>
          </p:cNvSpPr>
          <p:nvPr>
            <p:ph type="title"/>
          </p:nvPr>
        </p:nvSpPr>
        <p:spPr>
          <a:xfrm>
            <a:off x="173620" y="376177"/>
            <a:ext cx="12164993" cy="491924"/>
          </a:xfrm>
        </p:spPr>
        <p:txBody>
          <a:bodyPr>
            <a:noAutofit/>
          </a:bodyPr>
          <a:lstStyle/>
          <a:p>
            <a:r>
              <a:rPr lang="en-IN" sz="4000" b="1" u="sng" dirty="0">
                <a:solidFill>
                  <a:srgbClr val="7030A0"/>
                </a:solidFill>
                <a:latin typeface="Times New Roman" panose="02020603050405020304" pitchFamily="18" charset="0"/>
                <a:cs typeface="Times New Roman" panose="02020603050405020304" pitchFamily="18" charset="0"/>
              </a:rPr>
              <a:t>Reason To Analyse Google Play store :</a:t>
            </a:r>
          </a:p>
        </p:txBody>
      </p:sp>
      <p:sp>
        <p:nvSpPr>
          <p:cNvPr id="5" name="Rectangle 4"/>
          <p:cNvSpPr/>
          <p:nvPr/>
        </p:nvSpPr>
        <p:spPr>
          <a:xfrm>
            <a:off x="312515" y="962291"/>
            <a:ext cx="9931079" cy="1323439"/>
          </a:xfrm>
          <a:prstGeom prst="rect">
            <a:avLst/>
          </a:prstGeom>
        </p:spPr>
        <p:txBody>
          <a:bodyPr wrap="square">
            <a:spAutoFit/>
          </a:bodyPr>
          <a:lstStyle/>
          <a:p>
            <a:pPr marL="171450" indent="-171450">
              <a:buFont typeface="Arial" panose="020B0604020202020204" pitchFamily="34" charset="0"/>
              <a:buChar char="•"/>
            </a:pPr>
            <a:r>
              <a:rPr lang="en-US" sz="2000" dirty="0"/>
              <a:t>We can observe that, whether we are aware of it or not, many applications are connecting us in our day-to-day lives. Mobile applications are widely used and are simple to create.</a:t>
            </a:r>
          </a:p>
          <a:p>
            <a:pPr marL="171450" indent="-171450">
              <a:buFont typeface="Arial" panose="020B0604020202020204" pitchFamily="34" charset="0"/>
              <a:buChar char="•"/>
            </a:pPr>
            <a:r>
              <a:rPr lang="en-US" sz="2000" dirty="0"/>
              <a:t>If analyzed properly, the Play Store app data has tremendous potential for the application development industry and may be very successful.</a:t>
            </a:r>
            <a:endParaRPr lang="en-IN"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02" y="2949575"/>
            <a:ext cx="95726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875099" y="2949575"/>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Mobile App Market  is set to grow 20%  by 2023</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6" y="4584780"/>
            <a:ext cx="96361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875099" y="4637248"/>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90% of all apps on mobile devices are Android apps.</a:t>
            </a:r>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0863" y="2968625"/>
            <a:ext cx="9271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0701" y="4637248"/>
            <a:ext cx="95726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7025832" y="4680111"/>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Why is an app successful? Can we forecast its level of popularity?</a:t>
            </a:r>
          </a:p>
        </p:txBody>
      </p:sp>
      <p:sp>
        <p:nvSpPr>
          <p:cNvPr id="18" name="Rectangle 17"/>
          <p:cNvSpPr/>
          <p:nvPr/>
        </p:nvSpPr>
        <p:spPr>
          <a:xfrm>
            <a:off x="7025832" y="3044061"/>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What are some  interesting patterns in  user behavior related to  app usage &amp; reviews</a:t>
            </a:r>
          </a:p>
        </p:txBody>
      </p:sp>
    </p:spTree>
    <p:extLst>
      <p:ext uri="{BB962C8B-B14F-4D97-AF65-F5344CB8AC3E}">
        <p14:creationId xmlns:p14="http://schemas.microsoft.com/office/powerpoint/2010/main" val="340547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5D5C-339F-30A1-4F1C-667E365A61FF}"/>
              </a:ext>
            </a:extLst>
          </p:cNvPr>
          <p:cNvSpPr>
            <a:spLocks noGrp="1"/>
          </p:cNvSpPr>
          <p:nvPr>
            <p:ph type="title"/>
          </p:nvPr>
        </p:nvSpPr>
        <p:spPr>
          <a:xfrm>
            <a:off x="6065134" y="455954"/>
            <a:ext cx="5891514" cy="634489"/>
          </a:xfrm>
        </p:spPr>
        <p:txBody>
          <a:bodyPr>
            <a:noAutofit/>
          </a:bodyPr>
          <a:lstStyle/>
          <a:p>
            <a:r>
              <a:rPr lang="en-IN" sz="4400" b="1" u="sng" dirty="0">
                <a:solidFill>
                  <a:srgbClr val="7030A0"/>
                </a:solidFill>
                <a:latin typeface="Times New Roman" panose="02020603050405020304" pitchFamily="18" charset="0"/>
                <a:cs typeface="Times New Roman" panose="02020603050405020304" pitchFamily="18" charset="0"/>
              </a:rPr>
              <a:t>Problem Statement</a:t>
            </a:r>
          </a:p>
        </p:txBody>
      </p:sp>
      <p:sp>
        <p:nvSpPr>
          <p:cNvPr id="4" name="Text Placeholder 3">
            <a:extLst>
              <a:ext uri="{FF2B5EF4-FFF2-40B4-BE49-F238E27FC236}">
                <a16:creationId xmlns:a16="http://schemas.microsoft.com/office/drawing/2014/main" id="{0168546C-5F08-A70E-D4B8-60E0939917DB}"/>
              </a:ext>
            </a:extLst>
          </p:cNvPr>
          <p:cNvSpPr>
            <a:spLocks noGrp="1"/>
          </p:cNvSpPr>
          <p:nvPr>
            <p:ph type="body" sz="half" idx="2"/>
          </p:nvPr>
        </p:nvSpPr>
        <p:spPr>
          <a:xfrm flipV="1">
            <a:off x="4199467" y="5868987"/>
            <a:ext cx="572558" cy="142345"/>
          </a:xfrm>
        </p:spPr>
        <p:txBody>
          <a:bodyPr>
            <a:normAutofit fontScale="25000" lnSpcReduction="20000"/>
          </a:bodyPr>
          <a:lstStyle/>
          <a:p>
            <a:endParaRPr lang="en-IN" dirty="0"/>
          </a:p>
        </p:txBody>
      </p:sp>
      <p:sp>
        <p:nvSpPr>
          <p:cNvPr id="5" name="Rectangle 4"/>
          <p:cNvSpPr/>
          <p:nvPr/>
        </p:nvSpPr>
        <p:spPr>
          <a:xfrm>
            <a:off x="6065134" y="1292373"/>
            <a:ext cx="5494117" cy="2308324"/>
          </a:xfrm>
          <a:prstGeom prst="rect">
            <a:avLst/>
          </a:prstGeom>
        </p:spPr>
        <p:txBody>
          <a:bodyPr wrap="square">
            <a:spAutoFit/>
          </a:bodyPr>
          <a:lstStyle/>
          <a:p>
            <a:pPr algn="just"/>
            <a:r>
              <a:rPr lang="en-US" sz="2400" b="1" dirty="0"/>
              <a:t>To , examine and analyze datasets are supplied, one with basic information and the other with user evaluations for the particular app and find all the essential aspects responsible for app engagement and success.</a:t>
            </a:r>
          </a:p>
        </p:txBody>
      </p:sp>
      <p:sp>
        <p:nvSpPr>
          <p:cNvPr id="6" name="TextBox 5"/>
          <p:cNvSpPr txBox="1"/>
          <p:nvPr/>
        </p:nvSpPr>
        <p:spPr>
          <a:xfrm>
            <a:off x="5991271" y="3958542"/>
            <a:ext cx="5567423" cy="1477328"/>
          </a:xfrm>
          <a:prstGeom prst="rect">
            <a:avLst/>
          </a:prstGeom>
          <a:noFill/>
        </p:spPr>
        <p:txBody>
          <a:bodyPr wrap="square" rtlCol="0">
            <a:spAutoFit/>
          </a:bodyPr>
          <a:lstStyle/>
          <a:p>
            <a:r>
              <a:rPr lang="en-US" dirty="0"/>
              <a:t>Our goal is to fully comprehend and inform everyone who wants to enter the Play store app industry.</a:t>
            </a:r>
          </a:p>
          <a:p>
            <a:r>
              <a:rPr lang="en-US" dirty="0"/>
              <a:t>What encourages individuals to download an application?</a:t>
            </a:r>
          </a:p>
          <a:p>
            <a:r>
              <a:rPr lang="en-US" dirty="0"/>
              <a:t>How are installs, pricing, ratings, reviews, and categories related to one another?</a:t>
            </a:r>
            <a:endParaRPr lang="en-IN" dirty="0"/>
          </a:p>
        </p:txBody>
      </p:sp>
      <p:pic>
        <p:nvPicPr>
          <p:cNvPr id="7" name="Picture 6">
            <a:extLst>
              <a:ext uri="{FF2B5EF4-FFF2-40B4-BE49-F238E27FC236}">
                <a16:creationId xmlns:a16="http://schemas.microsoft.com/office/drawing/2014/main" id="{4085A177-F7E4-F520-E7DA-33FA80726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06" y="987424"/>
            <a:ext cx="4549881" cy="4873626"/>
          </a:xfrm>
          <a:prstGeom prst="rect">
            <a:avLst/>
          </a:prstGeom>
        </p:spPr>
      </p:pic>
    </p:spTree>
    <p:extLst>
      <p:ext uri="{BB962C8B-B14F-4D97-AF65-F5344CB8AC3E}">
        <p14:creationId xmlns:p14="http://schemas.microsoft.com/office/powerpoint/2010/main" val="185096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3ECD7721-A217-2ABA-D917-018D8FC8804A}"/>
              </a:ext>
            </a:extLst>
          </p:cNvPr>
          <p:cNvSpPr/>
          <p:nvPr/>
        </p:nvSpPr>
        <p:spPr>
          <a:xfrm>
            <a:off x="1778001" y="1732572"/>
            <a:ext cx="8195732" cy="2810933"/>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6000" b="1" dirty="0"/>
              <a:t>Nagendra Pratap Singh</a:t>
            </a:r>
          </a:p>
        </p:txBody>
      </p:sp>
      <p:sp>
        <p:nvSpPr>
          <p:cNvPr id="7" name="Rectangle: Rounded Corners 6">
            <a:extLst>
              <a:ext uri="{FF2B5EF4-FFF2-40B4-BE49-F238E27FC236}">
                <a16:creationId xmlns:a16="http://schemas.microsoft.com/office/drawing/2014/main" id="{E9A64249-8FE9-7CC9-A3FC-F6BE7E9A5B07}"/>
              </a:ext>
            </a:extLst>
          </p:cNvPr>
          <p:cNvSpPr/>
          <p:nvPr/>
        </p:nvSpPr>
        <p:spPr>
          <a:xfrm>
            <a:off x="657216" y="364389"/>
            <a:ext cx="10735733" cy="948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b="1" u="sng" dirty="0">
                <a:solidFill>
                  <a:srgbClr val="7030A0"/>
                </a:solidFill>
                <a:latin typeface="Times New Roman" panose="02020603050405020304" pitchFamily="18" charset="0"/>
                <a:cs typeface="Times New Roman" panose="02020603050405020304" pitchFamily="18" charset="0"/>
              </a:rPr>
              <a:t>Analytics By </a:t>
            </a:r>
          </a:p>
        </p:txBody>
      </p:sp>
      <p:pic>
        <p:nvPicPr>
          <p:cNvPr id="1026" name="Picture 2" descr="C:\Program Files (x86)\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5150" y="4543505"/>
            <a:ext cx="2260278" cy="214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86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28DD-31A5-599D-A444-E73300962A8F}"/>
              </a:ext>
            </a:extLst>
          </p:cNvPr>
          <p:cNvSpPr>
            <a:spLocks noGrp="1"/>
          </p:cNvSpPr>
          <p:nvPr>
            <p:ph type="title"/>
          </p:nvPr>
        </p:nvSpPr>
        <p:spPr>
          <a:xfrm>
            <a:off x="816638" y="277792"/>
            <a:ext cx="3932237" cy="1073552"/>
          </a:xfrm>
        </p:spPr>
        <p:txBody>
          <a:bodyPr>
            <a:normAutofit/>
          </a:bodyPr>
          <a:lstStyle/>
          <a:p>
            <a:r>
              <a:rPr lang="en-IN" sz="5400" b="1" u="sng" dirty="0">
                <a:solidFill>
                  <a:srgbClr val="7030A0"/>
                </a:solidFill>
                <a:latin typeface="Times New Roman" panose="02020603050405020304" pitchFamily="18" charset="0"/>
                <a:cs typeface="Times New Roman" panose="02020603050405020304" pitchFamily="18" charset="0"/>
              </a:rPr>
              <a:t>Process</a:t>
            </a:r>
          </a:p>
        </p:txBody>
      </p:sp>
      <p:sp>
        <p:nvSpPr>
          <p:cNvPr id="4" name="Text Placeholder 3">
            <a:extLst>
              <a:ext uri="{FF2B5EF4-FFF2-40B4-BE49-F238E27FC236}">
                <a16:creationId xmlns:a16="http://schemas.microsoft.com/office/drawing/2014/main" id="{20607845-CBA1-258C-A697-518A2084D4DC}"/>
              </a:ext>
            </a:extLst>
          </p:cNvPr>
          <p:cNvSpPr>
            <a:spLocks noGrp="1"/>
          </p:cNvSpPr>
          <p:nvPr>
            <p:ph type="body" sz="half" idx="2"/>
          </p:nvPr>
        </p:nvSpPr>
        <p:spPr>
          <a:xfrm>
            <a:off x="625033" y="1710159"/>
            <a:ext cx="4745620" cy="4216078"/>
          </a:xfrm>
        </p:spPr>
        <p:txBody>
          <a:bodyPr>
            <a:normAutofit fontScale="85000" lnSpcReduction="20000"/>
          </a:bodyPr>
          <a:lstStyle/>
          <a:p>
            <a:pPr marL="342900" indent="-342900">
              <a:buFont typeface="+mj-lt"/>
              <a:buAutoNum type="arabicPeriod"/>
            </a:pPr>
            <a:r>
              <a:rPr lang="en-IN" sz="3200" b="1" dirty="0">
                <a:solidFill>
                  <a:schemeClr val="tx2"/>
                </a:solidFill>
                <a:latin typeface="Montserrat" panose="00000500000000000000" pitchFamily="2" charset="0"/>
              </a:rPr>
              <a:t>Data Understanding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Data Cleaning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Find Null values</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Data Wrangling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Exploratory data analysis</a:t>
            </a:r>
          </a:p>
          <a:p>
            <a:pPr marL="342900" indent="-342900">
              <a:buFont typeface="+mj-lt"/>
              <a:buAutoNum type="arabicPeriod"/>
            </a:pPr>
            <a:endParaRPr lang="en-IN" sz="3200" b="1" dirty="0">
              <a:solidFill>
                <a:schemeClr val="tx2"/>
              </a:solidFill>
              <a:latin typeface="Montserrat" panose="00000500000000000000" pitchFamily="2" charset="0"/>
            </a:endParaRPr>
          </a:p>
        </p:txBody>
      </p:sp>
      <p:pic>
        <p:nvPicPr>
          <p:cNvPr id="2050" name="Picture 2" descr="Business, Office, Team, Kanban, Work">
            <a:extLst>
              <a:ext uri="{FF2B5EF4-FFF2-40B4-BE49-F238E27FC236}">
                <a16:creationId xmlns:a16="http://schemas.microsoft.com/office/drawing/2014/main" id="{03D9607F-0B50-B11A-D031-92E244C02B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0295" y="1498116"/>
            <a:ext cx="5751014" cy="435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6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09287" y="1481560"/>
            <a:ext cx="7025832" cy="5376440"/>
          </a:xfrm>
        </p:spPr>
        <p:txBody>
          <a:bodyPr>
            <a:norm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lang="en-US" sz="2000" b="1" spc="-5" dirty="0">
                <a:cs typeface="Arial"/>
              </a:rPr>
              <a:t>Loading</a:t>
            </a:r>
            <a:r>
              <a:rPr lang="en-US" sz="2000" b="1" spc="409" dirty="0">
                <a:cs typeface="Arial"/>
              </a:rPr>
              <a:t> </a:t>
            </a:r>
            <a:r>
              <a:rPr lang="en-US" sz="2000" b="1" dirty="0">
                <a:cs typeface="Arial"/>
              </a:rPr>
              <a:t>the</a:t>
            </a:r>
            <a:r>
              <a:rPr lang="en-US" sz="2000" b="1" spc="409" dirty="0">
                <a:cs typeface="Arial"/>
              </a:rPr>
              <a:t> </a:t>
            </a:r>
            <a:r>
              <a:rPr lang="en-US" sz="2000" b="1" spc="-5" dirty="0">
                <a:cs typeface="Arial"/>
              </a:rPr>
              <a:t>data</a:t>
            </a:r>
            <a:r>
              <a:rPr lang="en-US" sz="2000" b="1" spc="425" dirty="0">
                <a:cs typeface="Arial"/>
              </a:rPr>
              <a:t> </a:t>
            </a:r>
            <a:r>
              <a:rPr lang="en-US" sz="2000" b="1" dirty="0">
                <a:cs typeface="Arial"/>
              </a:rPr>
              <a:t>sets:</a:t>
            </a:r>
            <a:r>
              <a:rPr lang="en-US" sz="2000" b="1" spc="409" dirty="0">
                <a:cs typeface="Arial"/>
              </a:rPr>
              <a:t> </a:t>
            </a:r>
            <a:r>
              <a:rPr lang="en-US" sz="2000" spc="-10" dirty="0">
                <a:cs typeface="Arial MT"/>
              </a:rPr>
              <a:t>Two</a:t>
            </a:r>
            <a:r>
              <a:rPr lang="en-US" sz="2000" spc="425" dirty="0">
                <a:cs typeface="Arial MT"/>
              </a:rPr>
              <a:t> </a:t>
            </a:r>
            <a:r>
              <a:rPr lang="en-US" sz="2000" dirty="0">
                <a:cs typeface="Arial MT"/>
              </a:rPr>
              <a:t>datasets,</a:t>
            </a:r>
            <a:r>
              <a:rPr lang="en-US" sz="2000" spc="425" dirty="0">
                <a:cs typeface="Arial MT"/>
              </a:rPr>
              <a:t> </a:t>
            </a:r>
            <a:r>
              <a:rPr lang="en-US" sz="2000" spc="-5" dirty="0">
                <a:cs typeface="Arial MT"/>
              </a:rPr>
              <a:t>First</a:t>
            </a:r>
            <a:r>
              <a:rPr lang="en-US" sz="2000" spc="409" dirty="0">
                <a:cs typeface="Arial MT"/>
              </a:rPr>
              <a:t> </a:t>
            </a:r>
            <a:r>
              <a:rPr lang="en-US" sz="2000" spc="-5" dirty="0">
                <a:cs typeface="Arial MT"/>
              </a:rPr>
              <a:t>Play</a:t>
            </a:r>
            <a:r>
              <a:rPr lang="en-US" sz="2000" spc="415" dirty="0">
                <a:cs typeface="Arial MT"/>
              </a:rPr>
              <a:t> </a:t>
            </a:r>
            <a:r>
              <a:rPr lang="en-US" sz="2000" spc="-5" dirty="0">
                <a:cs typeface="Arial MT"/>
              </a:rPr>
              <a:t>store</a:t>
            </a:r>
            <a:r>
              <a:rPr lang="en-US" sz="2000" spc="420" dirty="0">
                <a:cs typeface="Arial MT"/>
              </a:rPr>
              <a:t> </a:t>
            </a:r>
            <a:r>
              <a:rPr lang="en-US" sz="2000" dirty="0">
                <a:cs typeface="Arial MT"/>
              </a:rPr>
              <a:t>app</a:t>
            </a:r>
          </a:p>
          <a:p>
            <a:pPr marL="355600">
              <a:lnSpc>
                <a:spcPct val="100000"/>
              </a:lnSpc>
              <a:spcBef>
                <a:spcPts val="5"/>
              </a:spcBef>
            </a:pPr>
            <a:r>
              <a:rPr lang="en-US" sz="2000" dirty="0">
                <a:cs typeface="Arial MT"/>
              </a:rPr>
              <a:t>dataset</a:t>
            </a:r>
            <a:r>
              <a:rPr lang="en-US" sz="2000" spc="-35" dirty="0">
                <a:cs typeface="Arial MT"/>
              </a:rPr>
              <a:t> </a:t>
            </a:r>
            <a:r>
              <a:rPr lang="en-US" sz="2000" dirty="0">
                <a:cs typeface="Arial MT"/>
              </a:rPr>
              <a:t>and</a:t>
            </a:r>
            <a:r>
              <a:rPr lang="en-US" sz="2000" spc="-15" dirty="0">
                <a:cs typeface="Arial MT"/>
              </a:rPr>
              <a:t> </a:t>
            </a:r>
            <a:r>
              <a:rPr lang="en-US" sz="2000" dirty="0">
                <a:cs typeface="Arial MT"/>
              </a:rPr>
              <a:t>User</a:t>
            </a:r>
            <a:r>
              <a:rPr lang="en-US" sz="2000" spc="-25" dirty="0">
                <a:cs typeface="Arial MT"/>
              </a:rPr>
              <a:t> </a:t>
            </a:r>
            <a:r>
              <a:rPr lang="en-US" sz="2000" spc="-5" dirty="0">
                <a:cs typeface="Arial MT"/>
              </a:rPr>
              <a:t>Reviews</a:t>
            </a:r>
            <a:r>
              <a:rPr lang="en-US" sz="2000" spc="35" dirty="0">
                <a:cs typeface="Arial MT"/>
              </a:rPr>
              <a:t> </a:t>
            </a:r>
            <a:r>
              <a:rPr lang="en-US" sz="2000" dirty="0">
                <a:cs typeface="Arial MT"/>
              </a:rPr>
              <a:t>dataset.</a:t>
            </a:r>
          </a:p>
          <a:p>
            <a:pPr>
              <a:lnSpc>
                <a:spcPct val="100000"/>
              </a:lnSpc>
              <a:spcBef>
                <a:spcPts val="15"/>
              </a:spcBef>
            </a:pPr>
            <a:endParaRPr lang="en-US" sz="2000" dirty="0">
              <a:cs typeface="Arial MT"/>
            </a:endParaRPr>
          </a:p>
          <a:p>
            <a:pPr marL="355600" indent="-342900">
              <a:lnSpc>
                <a:spcPct val="100000"/>
              </a:lnSpc>
              <a:buClr>
                <a:srgbClr val="000000"/>
              </a:buClr>
              <a:buSzPct val="93333"/>
              <a:buFont typeface="Calibri"/>
              <a:buChar char="▪"/>
              <a:tabLst>
                <a:tab pos="354965" algn="l"/>
                <a:tab pos="355600" algn="l"/>
              </a:tabLst>
            </a:pPr>
            <a:r>
              <a:rPr lang="en-US" sz="2000" b="1" spc="-5" dirty="0">
                <a:cs typeface="Arial"/>
              </a:rPr>
              <a:t>Import</a:t>
            </a:r>
            <a:r>
              <a:rPr lang="en-US" sz="2000" b="1" dirty="0">
                <a:cs typeface="Arial"/>
              </a:rPr>
              <a:t> Libraries:</a:t>
            </a:r>
            <a:r>
              <a:rPr lang="en-US" sz="2000" b="1" spc="-30" dirty="0">
                <a:cs typeface="Arial"/>
              </a:rPr>
              <a:t> </a:t>
            </a:r>
            <a:r>
              <a:rPr lang="en-US" sz="2000" spc="-5" dirty="0">
                <a:cs typeface="Arial MT"/>
              </a:rPr>
              <a:t>NumPy,</a:t>
            </a:r>
            <a:r>
              <a:rPr lang="en-US" sz="2000" spc="15" dirty="0">
                <a:cs typeface="Arial MT"/>
              </a:rPr>
              <a:t> </a:t>
            </a:r>
            <a:r>
              <a:rPr lang="en-US" sz="2000" dirty="0">
                <a:cs typeface="Arial MT"/>
              </a:rPr>
              <a:t>Pandas,</a:t>
            </a:r>
            <a:r>
              <a:rPr lang="en-US" sz="2000" spc="-25" dirty="0">
                <a:cs typeface="Arial MT"/>
              </a:rPr>
              <a:t> </a:t>
            </a:r>
            <a:r>
              <a:rPr lang="en-US" sz="2000" spc="-5" dirty="0">
                <a:cs typeface="Arial MT"/>
              </a:rPr>
              <a:t>Seaborn </a:t>
            </a:r>
            <a:r>
              <a:rPr lang="en-US" sz="2000" dirty="0">
                <a:cs typeface="Arial MT"/>
              </a:rPr>
              <a:t>and Matplotlib</a:t>
            </a:r>
          </a:p>
          <a:p>
            <a:pPr>
              <a:lnSpc>
                <a:spcPct val="100000"/>
              </a:lnSpc>
              <a:spcBef>
                <a:spcPts val="20"/>
              </a:spcBef>
              <a:buFont typeface="Calibri"/>
              <a:buChar char="▪"/>
            </a:pPr>
            <a:endParaRPr lang="en-US" sz="2000" dirty="0">
              <a:cs typeface="Arial MT"/>
            </a:endParaRPr>
          </a:p>
          <a:p>
            <a:pPr marL="355600" marR="5080" indent="-342900" algn="just">
              <a:lnSpc>
                <a:spcPct val="100000"/>
              </a:lnSpc>
              <a:buClr>
                <a:srgbClr val="000000"/>
              </a:buClr>
              <a:buSzPct val="93333"/>
              <a:buFont typeface="Calibri"/>
              <a:buChar char="▪"/>
              <a:tabLst>
                <a:tab pos="355600" algn="l"/>
              </a:tabLst>
            </a:pPr>
            <a:r>
              <a:rPr lang="en-US" sz="2000" b="1" dirty="0">
                <a:cs typeface="Arial"/>
              </a:rPr>
              <a:t>Data</a:t>
            </a:r>
            <a:r>
              <a:rPr lang="en-US" sz="2000" b="1" spc="5" dirty="0">
                <a:cs typeface="Arial"/>
              </a:rPr>
              <a:t> </a:t>
            </a:r>
            <a:r>
              <a:rPr lang="en-US" sz="2000" b="1" spc="-5" dirty="0">
                <a:cs typeface="Arial"/>
              </a:rPr>
              <a:t>cleaning:</a:t>
            </a:r>
            <a:r>
              <a:rPr lang="en-US" sz="2000" b="1" dirty="0">
                <a:cs typeface="Arial"/>
              </a:rPr>
              <a:t> </a:t>
            </a:r>
            <a:r>
              <a:rPr lang="en-US" sz="2000" spc="-5" dirty="0">
                <a:cs typeface="Arial MT"/>
              </a:rPr>
              <a:t>Null</a:t>
            </a:r>
            <a:r>
              <a:rPr lang="en-US" sz="2000" dirty="0">
                <a:cs typeface="Arial MT"/>
              </a:rPr>
              <a:t> </a:t>
            </a:r>
            <a:r>
              <a:rPr lang="en-US" sz="2000" spc="-5" dirty="0">
                <a:cs typeface="Arial MT"/>
              </a:rPr>
              <a:t>values,</a:t>
            </a:r>
            <a:r>
              <a:rPr lang="en-US" sz="2000" dirty="0">
                <a:cs typeface="Arial MT"/>
              </a:rPr>
              <a:t> </a:t>
            </a:r>
            <a:r>
              <a:rPr lang="en-US" sz="2000" spc="-5" dirty="0">
                <a:cs typeface="Arial MT"/>
              </a:rPr>
              <a:t>Finding</a:t>
            </a:r>
            <a:r>
              <a:rPr lang="en-US" sz="2000" dirty="0">
                <a:cs typeface="Arial MT"/>
              </a:rPr>
              <a:t> and</a:t>
            </a:r>
            <a:r>
              <a:rPr lang="en-US" sz="2000" spc="5" dirty="0">
                <a:cs typeface="Arial MT"/>
              </a:rPr>
              <a:t> </a:t>
            </a:r>
            <a:r>
              <a:rPr lang="en-US" sz="2000" spc="-5" dirty="0">
                <a:cs typeface="Arial MT"/>
              </a:rPr>
              <a:t>removing</a:t>
            </a:r>
            <a:r>
              <a:rPr lang="en-US" sz="2000" dirty="0">
                <a:cs typeface="Arial MT"/>
              </a:rPr>
              <a:t> </a:t>
            </a:r>
            <a:r>
              <a:rPr lang="en-US" sz="2000" spc="-5" dirty="0">
                <a:cs typeface="Arial MT"/>
              </a:rPr>
              <a:t>Outliers, </a:t>
            </a:r>
            <a:r>
              <a:rPr lang="en-US" sz="2000" dirty="0">
                <a:cs typeface="Arial MT"/>
              </a:rPr>
              <a:t> </a:t>
            </a:r>
            <a:r>
              <a:rPr lang="en-US" sz="2000" spc="-5" dirty="0">
                <a:cs typeface="Arial MT"/>
              </a:rPr>
              <a:t>Removing</a:t>
            </a:r>
            <a:r>
              <a:rPr lang="en-US" sz="2000" spc="20" dirty="0">
                <a:cs typeface="Arial MT"/>
              </a:rPr>
              <a:t> </a:t>
            </a:r>
            <a:r>
              <a:rPr lang="en-US" sz="2000" spc="-5" dirty="0">
                <a:cs typeface="Arial MT"/>
              </a:rPr>
              <a:t>duplicate</a:t>
            </a:r>
            <a:r>
              <a:rPr lang="en-US" sz="2000" spc="-15" dirty="0">
                <a:cs typeface="Arial MT"/>
              </a:rPr>
              <a:t> </a:t>
            </a:r>
            <a:r>
              <a:rPr lang="en-US" sz="2000" dirty="0">
                <a:cs typeface="Arial MT"/>
              </a:rPr>
              <a:t>data.</a:t>
            </a:r>
          </a:p>
          <a:p>
            <a:pPr>
              <a:lnSpc>
                <a:spcPct val="100000"/>
              </a:lnSpc>
              <a:spcBef>
                <a:spcPts val="15"/>
              </a:spcBef>
              <a:buFont typeface="Calibri"/>
              <a:buChar char="▪"/>
            </a:pPr>
            <a:endParaRPr lang="en-US" sz="20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000" b="1" dirty="0">
                <a:cs typeface="Arial"/>
              </a:rPr>
              <a:t>Data</a:t>
            </a:r>
            <a:r>
              <a:rPr lang="en-US" sz="2000" b="1" spc="5" dirty="0">
                <a:cs typeface="Arial"/>
              </a:rPr>
              <a:t> </a:t>
            </a:r>
            <a:r>
              <a:rPr lang="en-US" sz="2000" b="1" spc="-5" dirty="0">
                <a:cs typeface="Arial"/>
              </a:rPr>
              <a:t>Imputation:</a:t>
            </a:r>
            <a:r>
              <a:rPr lang="en-US" sz="2000" b="1" dirty="0">
                <a:cs typeface="Arial"/>
              </a:rPr>
              <a:t> </a:t>
            </a:r>
            <a:r>
              <a:rPr lang="en-US" sz="2000" spc="-5" dirty="0">
                <a:cs typeface="Arial MT"/>
              </a:rPr>
              <a:t>Filling</a:t>
            </a:r>
            <a:r>
              <a:rPr lang="en-US" sz="2000" dirty="0">
                <a:cs typeface="Arial MT"/>
              </a:rPr>
              <a:t> the</a:t>
            </a:r>
            <a:r>
              <a:rPr lang="en-US" sz="2000" spc="5" dirty="0">
                <a:cs typeface="Arial MT"/>
              </a:rPr>
              <a:t> </a:t>
            </a:r>
            <a:r>
              <a:rPr lang="en-US" sz="2000" spc="-5" dirty="0">
                <a:cs typeface="Arial MT"/>
              </a:rPr>
              <a:t>missing</a:t>
            </a:r>
            <a:r>
              <a:rPr lang="en-US" sz="2000" dirty="0">
                <a:cs typeface="Arial MT"/>
              </a:rPr>
              <a:t> </a:t>
            </a:r>
            <a:r>
              <a:rPr lang="en-US" sz="2000" spc="-5" dirty="0">
                <a:cs typeface="Arial MT"/>
              </a:rPr>
              <a:t>categorical</a:t>
            </a:r>
            <a:r>
              <a:rPr lang="en-US" sz="2000" dirty="0">
                <a:cs typeface="Arial MT"/>
              </a:rPr>
              <a:t> values</a:t>
            </a:r>
            <a:r>
              <a:rPr lang="en-US" sz="2000" spc="5" dirty="0">
                <a:cs typeface="Arial MT"/>
              </a:rPr>
              <a:t> </a:t>
            </a:r>
            <a:r>
              <a:rPr lang="en-US" sz="2000" spc="-5" dirty="0">
                <a:cs typeface="Arial MT"/>
              </a:rPr>
              <a:t>with </a:t>
            </a:r>
            <a:r>
              <a:rPr lang="en-US" sz="2000" spc="-405" dirty="0">
                <a:cs typeface="Arial MT"/>
              </a:rPr>
              <a:t> </a:t>
            </a:r>
            <a:r>
              <a:rPr lang="en-US" sz="2000" dirty="0">
                <a:cs typeface="Arial MT"/>
              </a:rPr>
              <a:t>mode and </a:t>
            </a:r>
            <a:r>
              <a:rPr lang="en-US" sz="2000" spc="-5" dirty="0">
                <a:cs typeface="Arial MT"/>
              </a:rPr>
              <a:t>numerical values with </a:t>
            </a:r>
            <a:r>
              <a:rPr lang="en-US" sz="2000" dirty="0">
                <a:cs typeface="Arial MT"/>
              </a:rPr>
              <a:t>median. </a:t>
            </a:r>
            <a:r>
              <a:rPr lang="en-US" sz="2000" spc="-5" dirty="0">
                <a:cs typeface="Arial MT"/>
              </a:rPr>
              <a:t>Conversion of price, </a:t>
            </a:r>
            <a:r>
              <a:rPr lang="en-US" sz="2000" dirty="0">
                <a:cs typeface="Arial MT"/>
              </a:rPr>
              <a:t> installs,</a:t>
            </a:r>
            <a:r>
              <a:rPr lang="en-US" sz="2000" spc="-25" dirty="0">
                <a:cs typeface="Arial MT"/>
              </a:rPr>
              <a:t> </a:t>
            </a:r>
            <a:r>
              <a:rPr lang="en-US" sz="2000" spc="-5" dirty="0">
                <a:cs typeface="Arial MT"/>
              </a:rPr>
              <a:t>reviews</a:t>
            </a:r>
            <a:r>
              <a:rPr lang="en-US" sz="2000" spc="20" dirty="0">
                <a:cs typeface="Arial MT"/>
              </a:rPr>
              <a:t> </a:t>
            </a:r>
            <a:r>
              <a:rPr lang="en-US" sz="2000" dirty="0">
                <a:cs typeface="Arial MT"/>
              </a:rPr>
              <a:t>into numerical</a:t>
            </a:r>
            <a:r>
              <a:rPr lang="en-US" sz="2000" spc="-10" dirty="0">
                <a:cs typeface="Arial MT"/>
              </a:rPr>
              <a:t> </a:t>
            </a:r>
            <a:r>
              <a:rPr lang="en-US" sz="2000" spc="-5" dirty="0">
                <a:cs typeface="Arial MT"/>
              </a:rPr>
              <a:t>values.</a:t>
            </a:r>
            <a:endParaRPr lang="en-US" sz="2000" dirty="0">
              <a:cs typeface="Arial MT"/>
            </a:endParaRPr>
          </a:p>
          <a:p>
            <a:pPr>
              <a:lnSpc>
                <a:spcPct val="100000"/>
              </a:lnSpc>
              <a:spcBef>
                <a:spcPts val="15"/>
              </a:spcBef>
              <a:buFont typeface="Calibri"/>
              <a:buChar char="▪"/>
            </a:pPr>
            <a:endParaRPr lang="en-US" sz="20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000" b="1" dirty="0">
                <a:cs typeface="Arial"/>
              </a:rPr>
              <a:t>Exploratory</a:t>
            </a:r>
            <a:r>
              <a:rPr lang="en-US" sz="2000" b="1" spc="5" dirty="0">
                <a:cs typeface="Arial"/>
              </a:rPr>
              <a:t> </a:t>
            </a:r>
            <a:r>
              <a:rPr lang="en-US" sz="2000" b="1" dirty="0">
                <a:cs typeface="Arial"/>
              </a:rPr>
              <a:t>Data</a:t>
            </a:r>
            <a:r>
              <a:rPr lang="en-US" sz="2000" b="1" spc="5" dirty="0">
                <a:cs typeface="Arial"/>
              </a:rPr>
              <a:t> </a:t>
            </a:r>
            <a:r>
              <a:rPr lang="en-US" sz="2000" b="1" spc="-10" dirty="0">
                <a:cs typeface="Arial"/>
              </a:rPr>
              <a:t>Analysis:</a:t>
            </a:r>
            <a:r>
              <a:rPr lang="en-US" sz="2000" b="1" spc="-5" dirty="0">
                <a:cs typeface="Arial"/>
              </a:rPr>
              <a:t> </a:t>
            </a:r>
            <a:r>
              <a:rPr lang="en-US" sz="2000" spc="-5" dirty="0">
                <a:cs typeface="Arial MT"/>
              </a:rPr>
              <a:t>Analyzing</a:t>
            </a:r>
            <a:r>
              <a:rPr lang="en-US" sz="2000" dirty="0">
                <a:cs typeface="Arial MT"/>
              </a:rPr>
              <a:t> the</a:t>
            </a:r>
            <a:r>
              <a:rPr lang="en-US" sz="2000" spc="5" dirty="0">
                <a:cs typeface="Arial MT"/>
              </a:rPr>
              <a:t> </a:t>
            </a:r>
            <a:r>
              <a:rPr lang="en-US" sz="2000" spc="-5" dirty="0">
                <a:cs typeface="Arial MT"/>
              </a:rPr>
              <a:t>data</a:t>
            </a:r>
            <a:r>
              <a:rPr lang="en-US" sz="2000" dirty="0">
                <a:cs typeface="Arial MT"/>
              </a:rPr>
              <a:t> </a:t>
            </a:r>
            <a:r>
              <a:rPr lang="en-US" sz="2000" spc="-5" dirty="0">
                <a:cs typeface="Arial MT"/>
              </a:rPr>
              <a:t>sets</a:t>
            </a:r>
            <a:r>
              <a:rPr lang="en-US" sz="2000" dirty="0">
                <a:cs typeface="Arial MT"/>
              </a:rPr>
              <a:t> to </a:t>
            </a:r>
            <a:r>
              <a:rPr lang="en-US" sz="2000" spc="5" dirty="0">
                <a:cs typeface="Arial MT"/>
              </a:rPr>
              <a:t> </a:t>
            </a:r>
            <a:r>
              <a:rPr lang="en-US" sz="2000" dirty="0">
                <a:cs typeface="Arial MT"/>
              </a:rPr>
              <a:t>summarize their </a:t>
            </a:r>
            <a:r>
              <a:rPr lang="en-US" sz="2000" spc="-5" dirty="0">
                <a:cs typeface="Arial MT"/>
              </a:rPr>
              <a:t>main characteristics using statistical graphics </a:t>
            </a:r>
            <a:r>
              <a:rPr lang="en-US" sz="2000" dirty="0">
                <a:cs typeface="Arial MT"/>
              </a:rPr>
              <a:t> and</a:t>
            </a:r>
            <a:r>
              <a:rPr lang="en-US" sz="2000" spc="-5" dirty="0">
                <a:cs typeface="Arial MT"/>
              </a:rPr>
              <a:t> </a:t>
            </a:r>
            <a:r>
              <a:rPr lang="en-US" sz="2000" dirty="0">
                <a:cs typeface="Arial MT"/>
              </a:rPr>
              <a:t>data</a:t>
            </a:r>
            <a:r>
              <a:rPr lang="en-US" sz="2000" spc="-20" dirty="0">
                <a:cs typeface="Arial MT"/>
              </a:rPr>
              <a:t> </a:t>
            </a:r>
            <a:r>
              <a:rPr lang="en-US" sz="2000" spc="-5" dirty="0">
                <a:cs typeface="Arial MT"/>
              </a:rPr>
              <a:t>visualizations </a:t>
            </a:r>
            <a:r>
              <a:rPr lang="en-US" sz="2000" dirty="0">
                <a:cs typeface="Arial MT"/>
              </a:rPr>
              <a:t>method.</a:t>
            </a:r>
          </a:p>
          <a:p>
            <a:endParaRPr lang="en-IN" sz="2000" dirty="0"/>
          </a:p>
        </p:txBody>
      </p:sp>
      <p:sp>
        <p:nvSpPr>
          <p:cNvPr id="5" name="TextBox 4"/>
          <p:cNvSpPr txBox="1"/>
          <p:nvPr/>
        </p:nvSpPr>
        <p:spPr>
          <a:xfrm>
            <a:off x="671332" y="300942"/>
            <a:ext cx="6458673" cy="769441"/>
          </a:xfrm>
          <a:prstGeom prst="rect">
            <a:avLst/>
          </a:prstGeom>
          <a:noFill/>
        </p:spPr>
        <p:txBody>
          <a:bodyPr wrap="square" rtlCol="0">
            <a:spAutoFit/>
          </a:bodyPr>
          <a:lstStyle/>
          <a:p>
            <a:pPr algn="ctr"/>
            <a:r>
              <a:rPr lang="en-IN" sz="4400" b="1" u="sng" dirty="0">
                <a:solidFill>
                  <a:srgbClr val="7030A0"/>
                </a:solidFill>
                <a:latin typeface="Times New Roman" panose="02020603050405020304" pitchFamily="18" charset="0"/>
                <a:cs typeface="Times New Roman" panose="02020603050405020304" pitchFamily="18" charset="0"/>
              </a:rPr>
              <a:t>Process Flowchart:</a:t>
            </a:r>
          </a:p>
        </p:txBody>
      </p:sp>
      <p:pic>
        <p:nvPicPr>
          <p:cNvPr id="5123" name="Picture 3" descr="C:\Program Files (x86)\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1376" y="1310276"/>
            <a:ext cx="3755464" cy="3655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463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7A3B-F5C8-3DC0-90A7-4E00FA43FDD8}"/>
              </a:ext>
            </a:extLst>
          </p:cNvPr>
          <p:cNvSpPr>
            <a:spLocks noGrp="1"/>
          </p:cNvSpPr>
          <p:nvPr>
            <p:ph type="title"/>
          </p:nvPr>
        </p:nvSpPr>
        <p:spPr>
          <a:xfrm>
            <a:off x="838200" y="365125"/>
            <a:ext cx="10515600" cy="127848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Observation-1</a:t>
            </a:r>
            <a:r>
              <a:rPr lang="en-IN" sz="3600" b="1" dirty="0">
                <a:solidFill>
                  <a:srgbClr val="C00000"/>
                </a:solidFill>
                <a:latin typeface="Montserrat" panose="00000500000000000000" pitchFamily="2" charset="0"/>
              </a:rPr>
              <a:t> </a:t>
            </a:r>
            <a:br>
              <a:rPr lang="en-IN" sz="3600" b="1" dirty="0">
                <a:solidFill>
                  <a:srgbClr val="C00000"/>
                </a:solidFill>
                <a:latin typeface="Montserrat" panose="00000500000000000000" pitchFamily="2" charset="0"/>
              </a:rPr>
            </a:br>
            <a:r>
              <a:rPr lang="en-IN" sz="2800" b="1" dirty="0">
                <a:solidFill>
                  <a:schemeClr val="tx2"/>
                </a:solidFill>
                <a:latin typeface="Times New Roman" panose="02020603050405020304" pitchFamily="18" charset="0"/>
                <a:cs typeface="Times New Roman" panose="02020603050405020304" pitchFamily="18" charset="0"/>
              </a:rPr>
              <a:t>Average Rating</a:t>
            </a:r>
          </a:p>
        </p:txBody>
      </p:sp>
      <p:pic>
        <p:nvPicPr>
          <p:cNvPr id="4" name="Picture 3">
            <a:extLst>
              <a:ext uri="{FF2B5EF4-FFF2-40B4-BE49-F238E27FC236}">
                <a16:creationId xmlns:a16="http://schemas.microsoft.com/office/drawing/2014/main" id="{AD6DDD2A-0AA1-E3A8-5061-4814307B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43606"/>
            <a:ext cx="6382025" cy="4849270"/>
          </a:xfrm>
          <a:prstGeom prst="rect">
            <a:avLst/>
          </a:prstGeom>
        </p:spPr>
      </p:pic>
      <p:pic>
        <p:nvPicPr>
          <p:cNvPr id="10" name="Picture 9">
            <a:extLst>
              <a:ext uri="{FF2B5EF4-FFF2-40B4-BE49-F238E27FC236}">
                <a16:creationId xmlns:a16="http://schemas.microsoft.com/office/drawing/2014/main" id="{6F501727-E1AE-C0E9-F781-C20272B7E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025" y="1643605"/>
            <a:ext cx="4971775" cy="4849269"/>
          </a:xfrm>
          <a:prstGeom prst="rect">
            <a:avLst/>
          </a:prstGeom>
        </p:spPr>
      </p:pic>
    </p:spTree>
    <p:extLst>
      <p:ext uri="{BB962C8B-B14F-4D97-AF65-F5344CB8AC3E}">
        <p14:creationId xmlns:p14="http://schemas.microsoft.com/office/powerpoint/2010/main" val="92984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0564-216D-ACCD-E184-046070E0BCED}"/>
              </a:ext>
            </a:extLst>
          </p:cNvPr>
          <p:cNvSpPr>
            <a:spLocks noGrp="1"/>
          </p:cNvSpPr>
          <p:nvPr>
            <p:ph type="title"/>
          </p:nvPr>
        </p:nvSpPr>
        <p:spPr>
          <a:xfrm>
            <a:off x="3592975" y="237804"/>
            <a:ext cx="5886691" cy="1325563"/>
          </a:xfrm>
        </p:spPr>
        <p:txBody>
          <a:bodyPr/>
          <a:lstStyle/>
          <a:p>
            <a:pPr algn="ctr"/>
            <a:r>
              <a:rPr lang="en-IN" sz="4400" b="1" dirty="0">
                <a:solidFill>
                  <a:srgbClr val="7030A0"/>
                </a:solidFill>
                <a:latin typeface="Times New Roman" panose="02020603050405020304" pitchFamily="18" charset="0"/>
                <a:cs typeface="Times New Roman" panose="02020603050405020304" pitchFamily="18" charset="0"/>
              </a:rPr>
              <a:t>Observation-2</a:t>
            </a:r>
            <a:endParaRPr lang="en-IN" dirty="0">
              <a:solidFill>
                <a:srgbClr val="7030A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9E2925-3B8C-0805-199C-4E7BAE98C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2267"/>
            <a:ext cx="12191999" cy="5417929"/>
          </a:xfrm>
          <a:prstGeom prst="rect">
            <a:avLst/>
          </a:prstGeom>
        </p:spPr>
      </p:pic>
    </p:spTree>
    <p:extLst>
      <p:ext uri="{BB962C8B-B14F-4D97-AF65-F5344CB8AC3E}">
        <p14:creationId xmlns:p14="http://schemas.microsoft.com/office/powerpoint/2010/main" val="91511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1228</Words>
  <Application>Microsoft Office PowerPoint</Application>
  <PresentationFormat>Widescreen</PresentationFormat>
  <Paragraphs>102</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 Light</vt:lpstr>
      <vt:lpstr>Calibri</vt:lpstr>
      <vt:lpstr>Calibri Light</vt:lpstr>
      <vt:lpstr>Montserrat</vt:lpstr>
      <vt:lpstr>Times New Roman</vt:lpstr>
      <vt:lpstr>Office Theme</vt:lpstr>
      <vt:lpstr>   EXPLORATORY DATA ANALYSIS      CAPSTONE PROJECT-01  EDA ON PLAY-STORE  By:  Nagendra Pratap Singh  (Data Science Trainee, AlmaBetter) </vt:lpstr>
      <vt:lpstr>PowerPoint Presentation</vt:lpstr>
      <vt:lpstr>Reason To Analyse Google Play store :</vt:lpstr>
      <vt:lpstr>Problem Statement</vt:lpstr>
      <vt:lpstr>PowerPoint Presentation</vt:lpstr>
      <vt:lpstr>Process</vt:lpstr>
      <vt:lpstr>PowerPoint Presentation</vt:lpstr>
      <vt:lpstr>Observation-1  Average Rating</vt:lpstr>
      <vt:lpstr>Observation-2</vt:lpstr>
      <vt:lpstr>Observation-3</vt:lpstr>
      <vt:lpstr>Observation-4</vt:lpstr>
      <vt:lpstr>Observation-5</vt:lpstr>
      <vt:lpstr>Observation-6</vt:lpstr>
      <vt:lpstr>Observation-7</vt:lpstr>
      <vt:lpstr>Observation-8</vt:lpstr>
      <vt:lpstr>Observation-9</vt:lpstr>
      <vt:lpstr>Observation-10</vt:lpstr>
      <vt:lpstr>Observation-11</vt:lpstr>
      <vt:lpstr>Problem –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CAPSTONE PROJECT-01 EDA ON PLAY-STORE</dc:title>
  <dc:creator>Nagendra Pratap Singh</dc:creator>
  <cp:lastModifiedBy>Nagendra Pratap Singh</cp:lastModifiedBy>
  <cp:revision>16</cp:revision>
  <dcterms:created xsi:type="dcterms:W3CDTF">2022-12-06T08:38:23Z</dcterms:created>
  <dcterms:modified xsi:type="dcterms:W3CDTF">2023-03-19T11:22:59Z</dcterms:modified>
</cp:coreProperties>
</file>