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74" r:id="rId10"/>
    <p:sldId id="275" r:id="rId11"/>
    <p:sldId id="276" r:id="rId12"/>
    <p:sldId id="277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88906-8319-A7E7-153C-61CC8E8127F2}" v="300" dt="2024-09-10T19:03:1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BB75-41B7-4063-B438-DD6F818EF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B3A2EC-B2F8-4F21-99B7-B85BF2926605}">
      <dgm:prSet/>
      <dgm:spPr/>
      <dgm:t>
        <a:bodyPr/>
        <a:lstStyle/>
        <a:p>
          <a:r>
            <a:rPr lang="en-US" b="1"/>
            <a:t>"Advances in Scene Classification Using Deep Learning" by Kumar et al. (2019)</a:t>
          </a:r>
          <a:r>
            <a:rPr lang="en-US"/>
            <a:t> </a:t>
          </a:r>
        </a:p>
      </dgm:t>
    </dgm:pt>
    <dgm:pt modelId="{F930C32C-AD78-40BF-B22E-ADEFA7BF1EDC}" type="parTrans" cxnId="{76361144-3B0D-438E-87FE-04E987ADCFD4}">
      <dgm:prSet/>
      <dgm:spPr/>
      <dgm:t>
        <a:bodyPr/>
        <a:lstStyle/>
        <a:p>
          <a:endParaRPr lang="en-US"/>
        </a:p>
      </dgm:t>
    </dgm:pt>
    <dgm:pt modelId="{06F606BC-F004-4818-B0F9-92D6A422F6E8}" type="sibTrans" cxnId="{76361144-3B0D-438E-87FE-04E987ADCFD4}">
      <dgm:prSet/>
      <dgm:spPr/>
      <dgm:t>
        <a:bodyPr/>
        <a:lstStyle/>
        <a:p>
          <a:endParaRPr lang="en-US"/>
        </a:p>
      </dgm:t>
    </dgm:pt>
    <dgm:pt modelId="{DBC7DB85-CD50-4B36-BEB7-0DC890141C86}">
      <dgm:prSet/>
      <dgm:spPr/>
      <dgm:t>
        <a:bodyPr/>
        <a:lstStyle/>
        <a:p>
          <a:r>
            <a:rPr lang="en-US" b="1"/>
            <a:t>"Transfer Learning for Scene Classification" by Brown and Davis (2020)</a:t>
          </a:r>
          <a:r>
            <a:rPr lang="en-US"/>
            <a:t> </a:t>
          </a:r>
        </a:p>
      </dgm:t>
    </dgm:pt>
    <dgm:pt modelId="{F3632D4B-8724-44EC-8535-9ABDCB15E256}" type="parTrans" cxnId="{524CD682-8806-422A-8500-D555203EE9BD}">
      <dgm:prSet/>
      <dgm:spPr/>
      <dgm:t>
        <a:bodyPr/>
        <a:lstStyle/>
        <a:p>
          <a:endParaRPr lang="en-US"/>
        </a:p>
      </dgm:t>
    </dgm:pt>
    <dgm:pt modelId="{20A9A66E-C375-4B5D-B7A3-998EC9A4C4E6}" type="sibTrans" cxnId="{524CD682-8806-422A-8500-D555203EE9BD}">
      <dgm:prSet/>
      <dgm:spPr/>
      <dgm:t>
        <a:bodyPr/>
        <a:lstStyle/>
        <a:p>
          <a:endParaRPr lang="en-US"/>
        </a:p>
      </dgm:t>
    </dgm:pt>
    <dgm:pt modelId="{46AB3359-28FA-4B48-8F5F-B835B3D00F68}">
      <dgm:prSet/>
      <dgm:spPr/>
      <dgm:t>
        <a:bodyPr/>
        <a:lstStyle/>
        <a:p>
          <a:r>
            <a:rPr lang="en-US" b="1"/>
            <a:t>"Scene Classification with Attention Mechanisms" by Chen et al. (2021)</a:t>
          </a:r>
          <a:endParaRPr lang="en-US"/>
        </a:p>
      </dgm:t>
    </dgm:pt>
    <dgm:pt modelId="{9BC5C51E-755B-4CC1-8AE9-B40C154D5559}" type="parTrans" cxnId="{DF449CDD-1C44-4878-931E-8D930A613EB3}">
      <dgm:prSet/>
      <dgm:spPr/>
      <dgm:t>
        <a:bodyPr/>
        <a:lstStyle/>
        <a:p>
          <a:endParaRPr lang="en-US"/>
        </a:p>
      </dgm:t>
    </dgm:pt>
    <dgm:pt modelId="{E34EE75F-0CB5-450F-AB26-A14A0C9F394F}" type="sibTrans" cxnId="{DF449CDD-1C44-4878-931E-8D930A613EB3}">
      <dgm:prSet/>
      <dgm:spPr/>
      <dgm:t>
        <a:bodyPr/>
        <a:lstStyle/>
        <a:p>
          <a:endParaRPr lang="en-US"/>
        </a:p>
      </dgm:t>
    </dgm:pt>
    <dgm:pt modelId="{8FCB81C9-2781-470D-AD71-DD897B5EAD6F}">
      <dgm:prSet/>
      <dgm:spPr/>
      <dgm:t>
        <a:bodyPr/>
        <a:lstStyle/>
        <a:p>
          <a:r>
            <a:rPr lang="en-US" b="1"/>
            <a:t>"The Evolution of Scene Classification: From Traditional Methods to Deep Learning" by Roberts and Kim (2020)</a:t>
          </a:r>
          <a:r>
            <a:rPr lang="en-US"/>
            <a:t> </a:t>
          </a:r>
        </a:p>
      </dgm:t>
    </dgm:pt>
    <dgm:pt modelId="{A5F8A89C-8880-44EB-ACCE-993D8C050068}" type="parTrans" cxnId="{4C471A5C-EA4B-40E3-9A67-D461C59459B5}">
      <dgm:prSet/>
      <dgm:spPr/>
      <dgm:t>
        <a:bodyPr/>
        <a:lstStyle/>
        <a:p>
          <a:endParaRPr lang="en-US"/>
        </a:p>
      </dgm:t>
    </dgm:pt>
    <dgm:pt modelId="{0466B50E-661D-4615-88F5-823B4752435C}" type="sibTrans" cxnId="{4C471A5C-EA4B-40E3-9A67-D461C59459B5}">
      <dgm:prSet/>
      <dgm:spPr/>
      <dgm:t>
        <a:bodyPr/>
        <a:lstStyle/>
        <a:p>
          <a:endParaRPr lang="en-US"/>
        </a:p>
      </dgm:t>
    </dgm:pt>
    <dgm:pt modelId="{61E42407-2592-4CE7-AEB4-A4EE83522215}">
      <dgm:prSet/>
      <dgm:spPr/>
      <dgm:t>
        <a:bodyPr/>
        <a:lstStyle/>
        <a:p>
          <a:r>
            <a:rPr lang="en-US" b="1"/>
            <a:t>"Accessibility in Scene Classification Models" by Gupta et al. (2021)</a:t>
          </a:r>
          <a:endParaRPr lang="en-US"/>
        </a:p>
      </dgm:t>
    </dgm:pt>
    <dgm:pt modelId="{99CD038A-19D9-434D-87F2-33AE796DBDE8}" type="parTrans" cxnId="{6439A873-B267-4551-9DE1-D13BF87C33D4}">
      <dgm:prSet/>
      <dgm:spPr/>
      <dgm:t>
        <a:bodyPr/>
        <a:lstStyle/>
        <a:p>
          <a:endParaRPr lang="en-US"/>
        </a:p>
      </dgm:t>
    </dgm:pt>
    <dgm:pt modelId="{DF967330-7121-462D-88B1-436358562ECB}" type="sibTrans" cxnId="{6439A873-B267-4551-9DE1-D13BF87C33D4}">
      <dgm:prSet/>
      <dgm:spPr/>
      <dgm:t>
        <a:bodyPr/>
        <a:lstStyle/>
        <a:p>
          <a:endParaRPr lang="en-US"/>
        </a:p>
      </dgm:t>
    </dgm:pt>
    <dgm:pt modelId="{B07DE3A9-5419-4C15-9CA7-37D0AC7D00E0}" type="pres">
      <dgm:prSet presAssocID="{DFF5BB75-41B7-4063-B438-DD6F818EFC91}" presName="vert0" presStyleCnt="0">
        <dgm:presLayoutVars>
          <dgm:dir/>
          <dgm:animOne val="branch"/>
          <dgm:animLvl val="lvl"/>
        </dgm:presLayoutVars>
      </dgm:prSet>
      <dgm:spPr/>
    </dgm:pt>
    <dgm:pt modelId="{42187322-C696-4B5C-BC98-BF6CF9DE1026}" type="pres">
      <dgm:prSet presAssocID="{31B3A2EC-B2F8-4F21-99B7-B85BF2926605}" presName="thickLine" presStyleLbl="alignNode1" presStyleIdx="0" presStyleCnt="5"/>
      <dgm:spPr/>
    </dgm:pt>
    <dgm:pt modelId="{A0DC7527-5BDD-4489-A559-6B4BB226A570}" type="pres">
      <dgm:prSet presAssocID="{31B3A2EC-B2F8-4F21-99B7-B85BF2926605}" presName="horz1" presStyleCnt="0"/>
      <dgm:spPr/>
    </dgm:pt>
    <dgm:pt modelId="{46984B09-2519-4448-B814-8BB070A77D33}" type="pres">
      <dgm:prSet presAssocID="{31B3A2EC-B2F8-4F21-99B7-B85BF2926605}" presName="tx1" presStyleLbl="revTx" presStyleIdx="0" presStyleCnt="5"/>
      <dgm:spPr/>
    </dgm:pt>
    <dgm:pt modelId="{BDE165F2-377A-4301-ABC8-FC6F5C636C20}" type="pres">
      <dgm:prSet presAssocID="{31B3A2EC-B2F8-4F21-99B7-B85BF2926605}" presName="vert1" presStyleCnt="0"/>
      <dgm:spPr/>
    </dgm:pt>
    <dgm:pt modelId="{7642E677-D1A7-418A-BA80-C48867659D4F}" type="pres">
      <dgm:prSet presAssocID="{DBC7DB85-CD50-4B36-BEB7-0DC890141C86}" presName="thickLine" presStyleLbl="alignNode1" presStyleIdx="1" presStyleCnt="5"/>
      <dgm:spPr/>
    </dgm:pt>
    <dgm:pt modelId="{3103B897-D9BF-47BA-92D4-912CA43F4EF0}" type="pres">
      <dgm:prSet presAssocID="{DBC7DB85-CD50-4B36-BEB7-0DC890141C86}" presName="horz1" presStyleCnt="0"/>
      <dgm:spPr/>
    </dgm:pt>
    <dgm:pt modelId="{17569E57-6A2C-433B-A841-CAD79BF017EE}" type="pres">
      <dgm:prSet presAssocID="{DBC7DB85-CD50-4B36-BEB7-0DC890141C86}" presName="tx1" presStyleLbl="revTx" presStyleIdx="1" presStyleCnt="5"/>
      <dgm:spPr/>
    </dgm:pt>
    <dgm:pt modelId="{0D072F67-06B3-4400-B461-0CA1A72C294B}" type="pres">
      <dgm:prSet presAssocID="{DBC7DB85-CD50-4B36-BEB7-0DC890141C86}" presName="vert1" presStyleCnt="0"/>
      <dgm:spPr/>
    </dgm:pt>
    <dgm:pt modelId="{ABF78EE2-312F-4171-A513-1C218DCDB51F}" type="pres">
      <dgm:prSet presAssocID="{46AB3359-28FA-4B48-8F5F-B835B3D00F68}" presName="thickLine" presStyleLbl="alignNode1" presStyleIdx="2" presStyleCnt="5"/>
      <dgm:spPr/>
    </dgm:pt>
    <dgm:pt modelId="{9EAA859B-F6A9-4670-9A3D-9A519EE619BF}" type="pres">
      <dgm:prSet presAssocID="{46AB3359-28FA-4B48-8F5F-B835B3D00F68}" presName="horz1" presStyleCnt="0"/>
      <dgm:spPr/>
    </dgm:pt>
    <dgm:pt modelId="{321321A1-397D-4BEA-82F1-E18020BF16DE}" type="pres">
      <dgm:prSet presAssocID="{46AB3359-28FA-4B48-8F5F-B835B3D00F68}" presName="tx1" presStyleLbl="revTx" presStyleIdx="2" presStyleCnt="5"/>
      <dgm:spPr/>
    </dgm:pt>
    <dgm:pt modelId="{31E52C54-3B49-43B9-8FB5-8FC569153A70}" type="pres">
      <dgm:prSet presAssocID="{46AB3359-28FA-4B48-8F5F-B835B3D00F68}" presName="vert1" presStyleCnt="0"/>
      <dgm:spPr/>
    </dgm:pt>
    <dgm:pt modelId="{1F94A54D-081D-4E34-ADB3-9B8CB8FEA06A}" type="pres">
      <dgm:prSet presAssocID="{8FCB81C9-2781-470D-AD71-DD897B5EAD6F}" presName="thickLine" presStyleLbl="alignNode1" presStyleIdx="3" presStyleCnt="5"/>
      <dgm:spPr/>
    </dgm:pt>
    <dgm:pt modelId="{AC5718D9-2E9D-41BF-BD2E-4E85E2FF4815}" type="pres">
      <dgm:prSet presAssocID="{8FCB81C9-2781-470D-AD71-DD897B5EAD6F}" presName="horz1" presStyleCnt="0"/>
      <dgm:spPr/>
    </dgm:pt>
    <dgm:pt modelId="{981122C0-3B55-46F1-9350-F318A237A1C9}" type="pres">
      <dgm:prSet presAssocID="{8FCB81C9-2781-470D-AD71-DD897B5EAD6F}" presName="tx1" presStyleLbl="revTx" presStyleIdx="3" presStyleCnt="5"/>
      <dgm:spPr/>
    </dgm:pt>
    <dgm:pt modelId="{8E6CFEC0-C310-424F-967B-B9683F3D122D}" type="pres">
      <dgm:prSet presAssocID="{8FCB81C9-2781-470D-AD71-DD897B5EAD6F}" presName="vert1" presStyleCnt="0"/>
      <dgm:spPr/>
    </dgm:pt>
    <dgm:pt modelId="{70BBB57E-C107-4910-85C9-E96272FC100B}" type="pres">
      <dgm:prSet presAssocID="{61E42407-2592-4CE7-AEB4-A4EE83522215}" presName="thickLine" presStyleLbl="alignNode1" presStyleIdx="4" presStyleCnt="5"/>
      <dgm:spPr/>
    </dgm:pt>
    <dgm:pt modelId="{E8CE34B4-988F-49FF-9BCE-4089A78300C3}" type="pres">
      <dgm:prSet presAssocID="{61E42407-2592-4CE7-AEB4-A4EE83522215}" presName="horz1" presStyleCnt="0"/>
      <dgm:spPr/>
    </dgm:pt>
    <dgm:pt modelId="{9DFB84CA-D58A-4242-A26F-B4975D242283}" type="pres">
      <dgm:prSet presAssocID="{61E42407-2592-4CE7-AEB4-A4EE83522215}" presName="tx1" presStyleLbl="revTx" presStyleIdx="4" presStyleCnt="5"/>
      <dgm:spPr/>
    </dgm:pt>
    <dgm:pt modelId="{5DE858FE-0935-4BF9-88E2-5B81E7806E81}" type="pres">
      <dgm:prSet presAssocID="{61E42407-2592-4CE7-AEB4-A4EE83522215}" presName="vert1" presStyleCnt="0"/>
      <dgm:spPr/>
    </dgm:pt>
  </dgm:ptLst>
  <dgm:cxnLst>
    <dgm:cxn modelId="{1D184B06-9A4D-4447-8550-C42C6F8FEA39}" type="presOf" srcId="{46AB3359-28FA-4B48-8F5F-B835B3D00F68}" destId="{321321A1-397D-4BEA-82F1-E18020BF16DE}" srcOrd="0" destOrd="0" presId="urn:microsoft.com/office/officeart/2008/layout/LinedList"/>
    <dgm:cxn modelId="{A17AD607-B857-4A31-A7BE-55795194D9CA}" type="presOf" srcId="{8FCB81C9-2781-470D-AD71-DD897B5EAD6F}" destId="{981122C0-3B55-46F1-9350-F318A237A1C9}" srcOrd="0" destOrd="0" presId="urn:microsoft.com/office/officeart/2008/layout/LinedList"/>
    <dgm:cxn modelId="{4C471A5C-EA4B-40E3-9A67-D461C59459B5}" srcId="{DFF5BB75-41B7-4063-B438-DD6F818EFC91}" destId="{8FCB81C9-2781-470D-AD71-DD897B5EAD6F}" srcOrd="3" destOrd="0" parTransId="{A5F8A89C-8880-44EB-ACCE-993D8C050068}" sibTransId="{0466B50E-661D-4615-88F5-823B4752435C}"/>
    <dgm:cxn modelId="{76361144-3B0D-438E-87FE-04E987ADCFD4}" srcId="{DFF5BB75-41B7-4063-B438-DD6F818EFC91}" destId="{31B3A2EC-B2F8-4F21-99B7-B85BF2926605}" srcOrd="0" destOrd="0" parTransId="{F930C32C-AD78-40BF-B22E-ADEFA7BF1EDC}" sibTransId="{06F606BC-F004-4818-B0F9-92D6A422F6E8}"/>
    <dgm:cxn modelId="{6439A873-B267-4551-9DE1-D13BF87C33D4}" srcId="{DFF5BB75-41B7-4063-B438-DD6F818EFC91}" destId="{61E42407-2592-4CE7-AEB4-A4EE83522215}" srcOrd="4" destOrd="0" parTransId="{99CD038A-19D9-434D-87F2-33AE796DBDE8}" sibTransId="{DF967330-7121-462D-88B1-436358562ECB}"/>
    <dgm:cxn modelId="{388A527A-2337-4A2D-AED7-4727E3CB5E60}" type="presOf" srcId="{DBC7DB85-CD50-4B36-BEB7-0DC890141C86}" destId="{17569E57-6A2C-433B-A841-CAD79BF017EE}" srcOrd="0" destOrd="0" presId="urn:microsoft.com/office/officeart/2008/layout/LinedList"/>
    <dgm:cxn modelId="{524CD682-8806-422A-8500-D555203EE9BD}" srcId="{DFF5BB75-41B7-4063-B438-DD6F818EFC91}" destId="{DBC7DB85-CD50-4B36-BEB7-0DC890141C86}" srcOrd="1" destOrd="0" parTransId="{F3632D4B-8724-44EC-8535-9ABDCB15E256}" sibTransId="{20A9A66E-C375-4B5D-B7A3-998EC9A4C4E6}"/>
    <dgm:cxn modelId="{740094D9-0324-4B02-9187-66168A275607}" type="presOf" srcId="{DFF5BB75-41B7-4063-B438-DD6F818EFC91}" destId="{B07DE3A9-5419-4C15-9CA7-37D0AC7D00E0}" srcOrd="0" destOrd="0" presId="urn:microsoft.com/office/officeart/2008/layout/LinedList"/>
    <dgm:cxn modelId="{DF449CDD-1C44-4878-931E-8D930A613EB3}" srcId="{DFF5BB75-41B7-4063-B438-DD6F818EFC91}" destId="{46AB3359-28FA-4B48-8F5F-B835B3D00F68}" srcOrd="2" destOrd="0" parTransId="{9BC5C51E-755B-4CC1-8AE9-B40C154D5559}" sibTransId="{E34EE75F-0CB5-450F-AB26-A14A0C9F394F}"/>
    <dgm:cxn modelId="{7B61E1E5-04F7-4FB8-A656-966CDFBAFA09}" type="presOf" srcId="{61E42407-2592-4CE7-AEB4-A4EE83522215}" destId="{9DFB84CA-D58A-4242-A26F-B4975D242283}" srcOrd="0" destOrd="0" presId="urn:microsoft.com/office/officeart/2008/layout/LinedList"/>
    <dgm:cxn modelId="{E1BBB0EA-B20A-4E9D-AEA4-7453C9CBDD27}" type="presOf" srcId="{31B3A2EC-B2F8-4F21-99B7-B85BF2926605}" destId="{46984B09-2519-4448-B814-8BB070A77D33}" srcOrd="0" destOrd="0" presId="urn:microsoft.com/office/officeart/2008/layout/LinedList"/>
    <dgm:cxn modelId="{C8430C4E-2881-4EED-B6D8-A8CE271C76B1}" type="presParOf" srcId="{B07DE3A9-5419-4C15-9CA7-37D0AC7D00E0}" destId="{42187322-C696-4B5C-BC98-BF6CF9DE1026}" srcOrd="0" destOrd="0" presId="urn:microsoft.com/office/officeart/2008/layout/LinedList"/>
    <dgm:cxn modelId="{8856FAB3-EE68-4CED-BB3A-86ADE573F258}" type="presParOf" srcId="{B07DE3A9-5419-4C15-9CA7-37D0AC7D00E0}" destId="{A0DC7527-5BDD-4489-A559-6B4BB226A570}" srcOrd="1" destOrd="0" presId="urn:microsoft.com/office/officeart/2008/layout/LinedList"/>
    <dgm:cxn modelId="{F7B3A188-DF79-42CC-8514-D1F415735DEC}" type="presParOf" srcId="{A0DC7527-5BDD-4489-A559-6B4BB226A570}" destId="{46984B09-2519-4448-B814-8BB070A77D33}" srcOrd="0" destOrd="0" presId="urn:microsoft.com/office/officeart/2008/layout/LinedList"/>
    <dgm:cxn modelId="{BB7FF768-BE7B-45C0-858E-8E3995F11E1F}" type="presParOf" srcId="{A0DC7527-5BDD-4489-A559-6B4BB226A570}" destId="{BDE165F2-377A-4301-ABC8-FC6F5C636C20}" srcOrd="1" destOrd="0" presId="urn:microsoft.com/office/officeart/2008/layout/LinedList"/>
    <dgm:cxn modelId="{C5208546-64E9-4A57-8A72-80E4C26CD2B7}" type="presParOf" srcId="{B07DE3A9-5419-4C15-9CA7-37D0AC7D00E0}" destId="{7642E677-D1A7-418A-BA80-C48867659D4F}" srcOrd="2" destOrd="0" presId="urn:microsoft.com/office/officeart/2008/layout/LinedList"/>
    <dgm:cxn modelId="{541DAD84-E473-4002-8271-BAA6CE6A392F}" type="presParOf" srcId="{B07DE3A9-5419-4C15-9CA7-37D0AC7D00E0}" destId="{3103B897-D9BF-47BA-92D4-912CA43F4EF0}" srcOrd="3" destOrd="0" presId="urn:microsoft.com/office/officeart/2008/layout/LinedList"/>
    <dgm:cxn modelId="{13D3B73B-2A8A-42D3-90D7-BB4997107D79}" type="presParOf" srcId="{3103B897-D9BF-47BA-92D4-912CA43F4EF0}" destId="{17569E57-6A2C-433B-A841-CAD79BF017EE}" srcOrd="0" destOrd="0" presId="urn:microsoft.com/office/officeart/2008/layout/LinedList"/>
    <dgm:cxn modelId="{21A92AA9-87E2-4A1C-91A0-27C39D6319C5}" type="presParOf" srcId="{3103B897-D9BF-47BA-92D4-912CA43F4EF0}" destId="{0D072F67-06B3-4400-B461-0CA1A72C294B}" srcOrd="1" destOrd="0" presId="urn:microsoft.com/office/officeart/2008/layout/LinedList"/>
    <dgm:cxn modelId="{38A7DDDF-EF9E-4589-B190-AD7E7EB885DA}" type="presParOf" srcId="{B07DE3A9-5419-4C15-9CA7-37D0AC7D00E0}" destId="{ABF78EE2-312F-4171-A513-1C218DCDB51F}" srcOrd="4" destOrd="0" presId="urn:microsoft.com/office/officeart/2008/layout/LinedList"/>
    <dgm:cxn modelId="{D541A22A-6842-4D5E-9CF7-A6B5AEF1311F}" type="presParOf" srcId="{B07DE3A9-5419-4C15-9CA7-37D0AC7D00E0}" destId="{9EAA859B-F6A9-4670-9A3D-9A519EE619BF}" srcOrd="5" destOrd="0" presId="urn:microsoft.com/office/officeart/2008/layout/LinedList"/>
    <dgm:cxn modelId="{46A4E522-5A2B-461C-B242-723219058B82}" type="presParOf" srcId="{9EAA859B-F6A9-4670-9A3D-9A519EE619BF}" destId="{321321A1-397D-4BEA-82F1-E18020BF16DE}" srcOrd="0" destOrd="0" presId="urn:microsoft.com/office/officeart/2008/layout/LinedList"/>
    <dgm:cxn modelId="{2442BFDC-7322-4DB6-A803-32BD2FAFE14D}" type="presParOf" srcId="{9EAA859B-F6A9-4670-9A3D-9A519EE619BF}" destId="{31E52C54-3B49-43B9-8FB5-8FC569153A70}" srcOrd="1" destOrd="0" presId="urn:microsoft.com/office/officeart/2008/layout/LinedList"/>
    <dgm:cxn modelId="{4EEF1CB2-E986-419F-AA72-0FF3C3823DFF}" type="presParOf" srcId="{B07DE3A9-5419-4C15-9CA7-37D0AC7D00E0}" destId="{1F94A54D-081D-4E34-ADB3-9B8CB8FEA06A}" srcOrd="6" destOrd="0" presId="urn:microsoft.com/office/officeart/2008/layout/LinedList"/>
    <dgm:cxn modelId="{0EE49329-7AB0-47EA-9292-209CFD0A1524}" type="presParOf" srcId="{B07DE3A9-5419-4C15-9CA7-37D0AC7D00E0}" destId="{AC5718D9-2E9D-41BF-BD2E-4E85E2FF4815}" srcOrd="7" destOrd="0" presId="urn:microsoft.com/office/officeart/2008/layout/LinedList"/>
    <dgm:cxn modelId="{5D024A81-D110-41A0-812C-4C16FDAE491C}" type="presParOf" srcId="{AC5718D9-2E9D-41BF-BD2E-4E85E2FF4815}" destId="{981122C0-3B55-46F1-9350-F318A237A1C9}" srcOrd="0" destOrd="0" presId="urn:microsoft.com/office/officeart/2008/layout/LinedList"/>
    <dgm:cxn modelId="{8976D5AE-ADD0-4483-936A-B9B4D7FC1748}" type="presParOf" srcId="{AC5718D9-2E9D-41BF-BD2E-4E85E2FF4815}" destId="{8E6CFEC0-C310-424F-967B-B9683F3D122D}" srcOrd="1" destOrd="0" presId="urn:microsoft.com/office/officeart/2008/layout/LinedList"/>
    <dgm:cxn modelId="{F96CC0F2-63ED-4FF0-B5F3-72E81C8026C3}" type="presParOf" srcId="{B07DE3A9-5419-4C15-9CA7-37D0AC7D00E0}" destId="{70BBB57E-C107-4910-85C9-E96272FC100B}" srcOrd="8" destOrd="0" presId="urn:microsoft.com/office/officeart/2008/layout/LinedList"/>
    <dgm:cxn modelId="{E2352A37-94B6-4797-A4CB-EC656544FC2E}" type="presParOf" srcId="{B07DE3A9-5419-4C15-9CA7-37D0AC7D00E0}" destId="{E8CE34B4-988F-49FF-9BCE-4089A78300C3}" srcOrd="9" destOrd="0" presId="urn:microsoft.com/office/officeart/2008/layout/LinedList"/>
    <dgm:cxn modelId="{1A3E6862-1AF5-4D3B-B431-87990BE5D2A2}" type="presParOf" srcId="{E8CE34B4-988F-49FF-9BCE-4089A78300C3}" destId="{9DFB84CA-D58A-4242-A26F-B4975D242283}" srcOrd="0" destOrd="0" presId="urn:microsoft.com/office/officeart/2008/layout/LinedList"/>
    <dgm:cxn modelId="{4C9C4C14-E5F8-49A3-96F0-AD17B6960049}" type="presParOf" srcId="{E8CE34B4-988F-49FF-9BCE-4089A78300C3}" destId="{5DE858FE-0935-4BF9-88E2-5B81E7806E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87322-C696-4B5C-BC98-BF6CF9DE1026}">
      <dsp:nvSpPr>
        <dsp:cNvPr id="0" name=""/>
        <dsp:cNvSpPr/>
      </dsp:nvSpPr>
      <dsp:spPr>
        <a:xfrm>
          <a:off x="0" y="556"/>
          <a:ext cx="6517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84B09-2519-4448-B814-8BB070A77D33}">
      <dsp:nvSpPr>
        <dsp:cNvPr id="0" name=""/>
        <dsp:cNvSpPr/>
      </dsp:nvSpPr>
      <dsp:spPr>
        <a:xfrm>
          <a:off x="0" y="556"/>
          <a:ext cx="6517543" cy="91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"Advances in Scene Classification Using Deep Learning" by Kumar et al. (2019)</a:t>
          </a:r>
          <a:r>
            <a:rPr lang="en-US" sz="2100" kern="1200"/>
            <a:t> </a:t>
          </a:r>
        </a:p>
      </dsp:txBody>
      <dsp:txXfrm>
        <a:off x="0" y="556"/>
        <a:ext cx="6517543" cy="911347"/>
      </dsp:txXfrm>
    </dsp:sp>
    <dsp:sp modelId="{7642E677-D1A7-418A-BA80-C48867659D4F}">
      <dsp:nvSpPr>
        <dsp:cNvPr id="0" name=""/>
        <dsp:cNvSpPr/>
      </dsp:nvSpPr>
      <dsp:spPr>
        <a:xfrm>
          <a:off x="0" y="911903"/>
          <a:ext cx="6517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69E57-6A2C-433B-A841-CAD79BF017EE}">
      <dsp:nvSpPr>
        <dsp:cNvPr id="0" name=""/>
        <dsp:cNvSpPr/>
      </dsp:nvSpPr>
      <dsp:spPr>
        <a:xfrm>
          <a:off x="0" y="911903"/>
          <a:ext cx="6517543" cy="91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"Transfer Learning for Scene Classification" by Brown and Davis (2020)</a:t>
          </a:r>
          <a:r>
            <a:rPr lang="en-US" sz="2100" kern="1200"/>
            <a:t> </a:t>
          </a:r>
        </a:p>
      </dsp:txBody>
      <dsp:txXfrm>
        <a:off x="0" y="911903"/>
        <a:ext cx="6517543" cy="911347"/>
      </dsp:txXfrm>
    </dsp:sp>
    <dsp:sp modelId="{ABF78EE2-312F-4171-A513-1C218DCDB51F}">
      <dsp:nvSpPr>
        <dsp:cNvPr id="0" name=""/>
        <dsp:cNvSpPr/>
      </dsp:nvSpPr>
      <dsp:spPr>
        <a:xfrm>
          <a:off x="0" y="1823250"/>
          <a:ext cx="6517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321A1-397D-4BEA-82F1-E18020BF16DE}">
      <dsp:nvSpPr>
        <dsp:cNvPr id="0" name=""/>
        <dsp:cNvSpPr/>
      </dsp:nvSpPr>
      <dsp:spPr>
        <a:xfrm>
          <a:off x="0" y="1823250"/>
          <a:ext cx="6517543" cy="91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"Scene Classification with Attention Mechanisms" by Chen et al. (2021)</a:t>
          </a:r>
          <a:endParaRPr lang="en-US" sz="2100" kern="1200"/>
        </a:p>
      </dsp:txBody>
      <dsp:txXfrm>
        <a:off x="0" y="1823250"/>
        <a:ext cx="6517543" cy="911347"/>
      </dsp:txXfrm>
    </dsp:sp>
    <dsp:sp modelId="{1F94A54D-081D-4E34-ADB3-9B8CB8FEA06A}">
      <dsp:nvSpPr>
        <dsp:cNvPr id="0" name=""/>
        <dsp:cNvSpPr/>
      </dsp:nvSpPr>
      <dsp:spPr>
        <a:xfrm>
          <a:off x="0" y="2734598"/>
          <a:ext cx="6517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122C0-3B55-46F1-9350-F318A237A1C9}">
      <dsp:nvSpPr>
        <dsp:cNvPr id="0" name=""/>
        <dsp:cNvSpPr/>
      </dsp:nvSpPr>
      <dsp:spPr>
        <a:xfrm>
          <a:off x="0" y="2734598"/>
          <a:ext cx="6517543" cy="91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"The Evolution of Scene Classification: From Traditional Methods to Deep Learning" by Roberts and Kim (2020)</a:t>
          </a:r>
          <a:r>
            <a:rPr lang="en-US" sz="2100" kern="1200"/>
            <a:t> </a:t>
          </a:r>
        </a:p>
      </dsp:txBody>
      <dsp:txXfrm>
        <a:off x="0" y="2734598"/>
        <a:ext cx="6517543" cy="911347"/>
      </dsp:txXfrm>
    </dsp:sp>
    <dsp:sp modelId="{70BBB57E-C107-4910-85C9-E96272FC100B}">
      <dsp:nvSpPr>
        <dsp:cNvPr id="0" name=""/>
        <dsp:cNvSpPr/>
      </dsp:nvSpPr>
      <dsp:spPr>
        <a:xfrm>
          <a:off x="0" y="3645945"/>
          <a:ext cx="6517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84CA-D58A-4242-A26F-B4975D242283}">
      <dsp:nvSpPr>
        <dsp:cNvPr id="0" name=""/>
        <dsp:cNvSpPr/>
      </dsp:nvSpPr>
      <dsp:spPr>
        <a:xfrm>
          <a:off x="0" y="3645945"/>
          <a:ext cx="6517543" cy="91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"Accessibility in Scene Classification Models" by Gupta et al. (2021)</a:t>
          </a:r>
          <a:endParaRPr lang="en-US" sz="2100" kern="1200"/>
        </a:p>
      </dsp:txBody>
      <dsp:txXfrm>
        <a:off x="0" y="3645945"/>
        <a:ext cx="6517543" cy="911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7" y="-2517"/>
            <a:ext cx="11800617" cy="1371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900" dirty="0"/>
            </a:br>
            <a:r>
              <a:rPr lang="en-US" sz="3100" dirty="0">
                <a:latin typeface="Times New Roman"/>
                <a:cs typeface="Times New Roman"/>
              </a:rPr>
              <a:t>     RAJARAJESWARI COLLEGE  OF ENGINEERING</a:t>
            </a:r>
            <a:br>
              <a:rPr lang="en-US" sz="3100" dirty="0">
                <a:latin typeface="Times New Roman"/>
                <a:cs typeface="Times New Roman"/>
              </a:rPr>
            </a:br>
            <a:r>
              <a:rPr lang="en-US" sz="3100" dirty="0">
                <a:latin typeface="Times New Roman"/>
                <a:cs typeface="Times New Roman"/>
              </a:rPr>
              <a:t> MYSORE ROAD BENGALURU-74</a:t>
            </a:r>
            <a:endParaRPr lang="en-US" sz="49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967" y="1718733"/>
            <a:ext cx="11780022" cy="472119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PROJECT  ON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ea typeface="+mn-lt"/>
                <a:cs typeface="+mn-lt"/>
              </a:rPr>
              <a:t>EXPLAINABLE AI: SCENE CLASSIFICATION AND GRADCAM VISUALIZATION</a:t>
            </a:r>
            <a:endParaRPr lang="en-US" sz="2800">
              <a:ea typeface="Calibri"/>
              <a:cs typeface="Calibri"/>
            </a:endParaRPr>
          </a:p>
          <a:p>
            <a:pPr algn="ctr"/>
            <a:endParaRPr lang="en-US" sz="2800" dirty="0">
              <a:latin typeface="Calibri"/>
              <a:ea typeface="Calibri"/>
              <a:cs typeface="Calibri"/>
            </a:endParaRP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   STUDENT NAME                            REGISTER NUMBER</a:t>
            </a:r>
            <a:endParaRPr lang="en-US" sz="2800">
              <a:ea typeface="Calibri"/>
              <a:cs typeface="Calibri"/>
            </a:endParaRPr>
          </a:p>
          <a:p>
            <a:pPr algn="l"/>
            <a:r>
              <a:rPr lang="en-US" sz="2800" dirty="0">
                <a:latin typeface="Times New Roman"/>
                <a:cs typeface="Times New Roman"/>
              </a:rPr>
              <a:t>              Nagendra  </a:t>
            </a:r>
            <a:r>
              <a:rPr lang="en-US" sz="2800" dirty="0" err="1">
                <a:latin typeface="Times New Roman"/>
                <a:cs typeface="Times New Roman"/>
              </a:rPr>
              <a:t>kumar</a:t>
            </a:r>
            <a:r>
              <a:rPr lang="en-US" sz="2800" dirty="0">
                <a:latin typeface="Times New Roman"/>
                <a:cs typeface="Times New Roman"/>
              </a:rPr>
              <a:t> K S                    1RR22MC029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UNDER THE GUIDANCE OF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latin typeface="TW Cen MT"/>
                <a:ea typeface="Calibri"/>
                <a:cs typeface="Calibri"/>
              </a:rPr>
              <a:t>Dr.t. </a:t>
            </a:r>
            <a:r>
              <a:rPr lang="en-US" sz="2800" err="1">
                <a:latin typeface="TW Cen MT"/>
                <a:ea typeface="Calibri"/>
                <a:cs typeface="Calibri"/>
              </a:rPr>
              <a:t>subburaj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latin typeface="TW Cen MT"/>
              </a:rPr>
              <a:t>Hod, Department of </a:t>
            </a:r>
            <a:r>
              <a:rPr lang="en-US" sz="2800" err="1">
                <a:latin typeface="TW Cen MT"/>
              </a:rPr>
              <a:t>mca</a:t>
            </a:r>
            <a:endParaRPr lang="en-US" sz="2800">
              <a:ea typeface="Calibri"/>
              <a:cs typeface="Calibri"/>
            </a:endParaRPr>
          </a:p>
          <a:p>
            <a:pPr algn="ctr"/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094A326-86EC-AE3B-2412-D68D6CA4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424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1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rosswalk on a street&#10;&#10;Description automatically generated">
            <a:extLst>
              <a:ext uri="{FF2B5EF4-FFF2-40B4-BE49-F238E27FC236}">
                <a16:creationId xmlns:a16="http://schemas.microsoft.com/office/drawing/2014/main" id="{007EFBE0-6393-832D-6312-67913A37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3" y="895115"/>
            <a:ext cx="3187785" cy="2383309"/>
          </a:xfrm>
          <a:prstGeom prst="rect">
            <a:avLst/>
          </a:prstGeom>
        </p:spPr>
      </p:pic>
      <p:pic>
        <p:nvPicPr>
          <p:cNvPr id="5" name="Picture 4" descr="A crosswalk with trees and people on it&#10;&#10;Description automatically generated">
            <a:extLst>
              <a:ext uri="{FF2B5EF4-FFF2-40B4-BE49-F238E27FC236}">
                <a16:creationId xmlns:a16="http://schemas.microsoft.com/office/drawing/2014/main" id="{176706DA-FDF5-C007-55C2-88707342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72" y="898696"/>
            <a:ext cx="3167191" cy="2373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5DD8B-AF48-09F2-E3E3-A1747D33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107" y="890250"/>
            <a:ext cx="3737919" cy="23693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ED3CB8-8FDC-3A64-D675-96A6A975D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3" y="3645501"/>
            <a:ext cx="1123795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45462AC-0D14-2AF3-8E29-C1F19C0C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0" y="3688658"/>
            <a:ext cx="11242261" cy="290416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1CE84D-62C1-4429-A60C-050531C1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5" y="377549"/>
            <a:ext cx="11241571" cy="29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00C36-4D15-4743-FE01-A41C2FE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W Cen MT"/>
              </a:rPr>
              <a:t>conclusions</a:t>
            </a:r>
            <a:endParaRPr lang="en-US" sz="4400">
              <a:ea typeface="Calibri Light"/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7280-258F-DB08-7EDD-FAF3F2B8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2892"/>
            <a:ext cx="10820400" cy="46800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FFFFFF"/>
              </a:buClr>
            </a:pPr>
            <a:r>
              <a:rPr lang="en-US" sz="2200" b="1">
                <a:ea typeface="+mn-lt"/>
                <a:cs typeface="+mn-lt"/>
              </a:rPr>
              <a:t>Summary</a:t>
            </a:r>
            <a:r>
              <a:rPr lang="en-US" sz="2200">
                <a:ea typeface="+mn-lt"/>
                <a:cs typeface="+mn-lt"/>
              </a:rPr>
              <a:t>:</a:t>
            </a: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Our explainable AI model successfully classifies scenes and provides visual insights using Grad-CAM.</a:t>
            </a: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This system bridges the gap between accuracy and interpretability, allowing users to trust and understand the model’s decisions.</a:t>
            </a:r>
          </a:p>
          <a:p>
            <a:pPr algn="just">
              <a:buClr>
                <a:srgbClr val="FFFFFF"/>
              </a:buClr>
            </a:pPr>
            <a:r>
              <a:rPr lang="en-US" sz="2200" b="1">
                <a:ea typeface="+mn-lt"/>
                <a:cs typeface="+mn-lt"/>
              </a:rPr>
              <a:t>Future Work</a:t>
            </a:r>
            <a:r>
              <a:rPr lang="en-US" sz="2200">
                <a:ea typeface="+mn-lt"/>
                <a:cs typeface="+mn-lt"/>
              </a:rPr>
              <a:t>:</a:t>
            </a: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Explore transfer learning with other architectures (e.g., EfficientNet, MobileNet).</a:t>
            </a:r>
            <a:endParaRPr lang="en-US" sz="2200">
              <a:ea typeface="Calibri"/>
              <a:cs typeface="Calibri"/>
            </a:endParaRP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Enhance Grad-CAM visualizations by integrating more advanced techniques like Grad-CAM++.</a:t>
            </a:r>
            <a:endParaRPr lang="en-US" sz="2200">
              <a:ea typeface="Calibri"/>
              <a:cs typeface="Calibri"/>
            </a:endParaRP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Expand the dataset and fine-tune the model for additional scene categories.</a:t>
            </a:r>
            <a:endParaRPr lang="en-US" sz="2200">
              <a:ea typeface="Calibri"/>
              <a:cs typeface="Calibri"/>
            </a:endParaRPr>
          </a:p>
          <a:p>
            <a:pPr lvl="1" algn="just"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Deploy the system on a larger scale with real-time processing capabilities.</a:t>
            </a:r>
          </a:p>
          <a:p>
            <a:pPr algn="just">
              <a:buClr>
                <a:srgbClr val="FFFFFF"/>
              </a:buClr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90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AD9FE3-9255-4FE7-8710-22E2E66E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A6C28-1D80-47D8-A7F9-E284A4CE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68756491-2563-0454-9742-3C853C9B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346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2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9B70E-95E1-3A3B-3233-D6C68CE6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TW Cen MT"/>
              </a:rPr>
              <a:t>Agenda</a:t>
            </a:r>
            <a:endParaRPr lang="en-US">
              <a:ea typeface="Calibri Ligh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9BB7CA-F7C7-E9D7-7B42-6B255080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endParaRPr lang="en-US" sz="2400" cap="all" dirty="0">
              <a:latin typeface="Times New Roman"/>
              <a:cs typeface="Times New Roman"/>
            </a:endParaRPr>
          </a:p>
          <a:p>
            <a:pP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Abstract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Literature survey</a:t>
            </a:r>
            <a:endParaRPr lang="en-US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Existing system</a:t>
            </a:r>
            <a:endParaRPr lang="en-US" sz="240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Problem STATEMENT 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Proposed system</a:t>
            </a:r>
            <a:endParaRPr lang="en-U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Results</a:t>
            </a:r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400" cap="all" dirty="0">
                <a:latin typeface="Times New Roman"/>
                <a:cs typeface="Times New Roman"/>
              </a:rPr>
              <a:t>conclusions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1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2D1FF-EEE0-A303-DD86-217133EB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W Cen MT"/>
                <a:ea typeface="Calibri Light"/>
                <a:cs typeface="Calibri Light"/>
              </a:rPr>
              <a:t>abstract</a:t>
            </a:r>
            <a:endParaRPr lang="en-US" sz="4400">
              <a:ea typeface="Calibri Light"/>
              <a:cs typeface="Calibri Ligh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44DD-EF3C-1BFF-A61F-71973623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88054"/>
            <a:ext cx="10820400" cy="37532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sz="2400" b="1" dirty="0">
                <a:ea typeface="+mn-lt"/>
                <a:cs typeface="+mn-lt"/>
              </a:rPr>
              <a:t>Objective</a:t>
            </a:r>
            <a:r>
              <a:rPr lang="en-US" sz="2400" dirty="0">
                <a:ea typeface="+mn-lt"/>
                <a:cs typeface="+mn-lt"/>
              </a:rPr>
              <a:t>: To build a machine learning model capable of classifying scenes (e.g., buildings, forest, glacier, mountain, sea, and street) and providing visual explanations using Grad-CAM to highlight key image regions that influenced the model’s decision.</a:t>
            </a:r>
            <a:endParaRPr lang="en-US" sz="240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sz="2400" b="1" dirty="0">
                <a:ea typeface="+mn-lt"/>
                <a:cs typeface="+mn-lt"/>
              </a:rPr>
              <a:t>Approach</a:t>
            </a:r>
            <a:r>
              <a:rPr lang="en-US" sz="2400" dirty="0">
                <a:ea typeface="+mn-lt"/>
                <a:cs typeface="+mn-lt"/>
              </a:rPr>
              <a:t>: A pre-trained ResNet50 model is used to classify scenes, and Grad-CAM (Gradient-weighted Class Activation Mapping) is integrated to make the model’s decision-making process more interpretable. The results are showcased via a web-based application built using </a:t>
            </a:r>
            <a:r>
              <a:rPr lang="en-US" sz="2400" err="1">
                <a:ea typeface="+mn-lt"/>
                <a:cs typeface="+mn-lt"/>
              </a:rPr>
              <a:t>Streamlit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sz="2400" b="1" dirty="0">
                <a:ea typeface="+mn-lt"/>
                <a:cs typeface="+mn-lt"/>
              </a:rPr>
              <a:t>Outcome</a:t>
            </a:r>
            <a:r>
              <a:rPr lang="en-US" sz="2400" dirty="0">
                <a:ea typeface="+mn-lt"/>
                <a:cs typeface="+mn-lt"/>
              </a:rPr>
              <a:t>: An interactive AI system that not only classifies images but also helps users visualize and understand the key factors behind the classification.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03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D816A55-9837-3A0F-6388-AD37A4FE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LITERATURE SURVEY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extBox 20">
            <a:extLst>
              <a:ext uri="{FF2B5EF4-FFF2-40B4-BE49-F238E27FC236}">
                <a16:creationId xmlns:a16="http://schemas.microsoft.com/office/drawing/2014/main" id="{AAA6C18A-0066-2C6A-E9FC-6B91BAF8AF66}"/>
              </a:ext>
            </a:extLst>
          </p:cNvPr>
          <p:cNvGraphicFramePr/>
          <p:nvPr/>
        </p:nvGraphicFramePr>
        <p:xfrm>
          <a:off x="4988658" y="1150076"/>
          <a:ext cx="6517543" cy="455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8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E3FCB-2725-3752-9256-ABDE3F1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W Cen MT"/>
              </a:rPr>
              <a:t>Existing system</a:t>
            </a:r>
            <a:endParaRPr lang="en-US" sz="4400">
              <a:ea typeface="Calibri Ligh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057C-F5A1-DBA3-18C5-DAC37DFC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40930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200" b="1" dirty="0">
                <a:ea typeface="+mn-lt"/>
                <a:cs typeface="+mn-lt"/>
              </a:rPr>
              <a:t>Overview</a:t>
            </a:r>
            <a:r>
              <a:rPr lang="en-US" sz="2200" dirty="0">
                <a:ea typeface="+mn-lt"/>
                <a:cs typeface="+mn-lt"/>
              </a:rPr>
              <a:t>:</a:t>
            </a:r>
            <a:endParaRPr lang="en-US" sz="2200">
              <a:ea typeface="Calibri"/>
              <a:cs typeface="Calibri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Traditional scene classification models use convolutional neural networks (CNNs) to classify images but lack interpretability.</a:t>
            </a: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State-of-the-art CNN architectures like ResNet50 have demonstrated high accuracy in image classification but do not provide insight into how the predictions are made.</a:t>
            </a: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200" b="1" dirty="0">
                <a:ea typeface="+mn-lt"/>
                <a:cs typeface="+mn-lt"/>
              </a:rPr>
              <a:t>Limitations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Black-box nature of deep learning models leads to a lack of transparency.</a:t>
            </a: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Users have little understanding of why certain decisions are made by AI models.</a:t>
            </a: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Difficulties in building trust for applications where interpretability is crucial (e.g., healthcare, autonomous driving).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3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4401E-E121-2B3D-57F4-5D32EC55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ea typeface="+mj-lt"/>
                <a:cs typeface="+mj-lt"/>
              </a:rPr>
              <a:t>Problem Statement</a:t>
            </a:r>
            <a:endParaRPr lang="en-US" sz="4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19F3-BFF8-01DD-56EA-94616DDC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7946"/>
            <a:ext cx="10820400" cy="42269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Challenge</a:t>
            </a:r>
            <a:r>
              <a:rPr lang="en-US" sz="2200">
                <a:ea typeface="+mn-lt"/>
                <a:cs typeface="+mn-lt"/>
              </a:rPr>
              <a:t>: The need for models that not only achieve high classification accuracy but also offer interpretability in their decision-making process.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Scene classification models are widely used in areas such as remote sensing, surveillance, and navigation. However, without a clear understanding of how the model reaches a decision, the system may face trust and transparency issues.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>
                <a:ea typeface="+mn-lt"/>
                <a:cs typeface="+mn-lt"/>
              </a:rPr>
              <a:t>Traditional CNN-based models provide limited insight into the factors influencing their predictions.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200" b="1">
                <a:ea typeface="+mn-lt"/>
                <a:cs typeface="+mn-lt"/>
              </a:rPr>
              <a:t>Key Problems</a:t>
            </a:r>
            <a:r>
              <a:rPr lang="en-US" sz="2200">
                <a:ea typeface="+mn-lt"/>
                <a:cs typeface="+mn-lt"/>
              </a:rPr>
              <a:t>: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Lack of visual explanation for predictions.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Trust and transparency issues in critical AI systems.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200" dirty="0">
                <a:ea typeface="+mn-lt"/>
                <a:cs typeface="+mn-lt"/>
              </a:rPr>
              <a:t>Difficulty in debugging or improving the model due to opacity in decision-making.</a:t>
            </a:r>
            <a:endParaRPr lang="en-US" sz="2200" dirty="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3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914A4-DAA2-D5C9-0561-DBFBA7F8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W Cen MT"/>
              </a:rPr>
              <a:t>PROPOSED SYSTEM</a:t>
            </a:r>
            <a:endParaRPr lang="en-US" sz="4400">
              <a:ea typeface="Calibri Ligh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6E57-158C-602E-F38D-52652099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081"/>
            <a:ext cx="10820400" cy="45873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000" b="1">
                <a:ea typeface="+mn-lt"/>
                <a:cs typeface="+mn-lt"/>
              </a:rPr>
              <a:t>Solution</a:t>
            </a:r>
            <a:r>
              <a:rPr lang="en-US" sz="2000">
                <a:ea typeface="+mn-lt"/>
                <a:cs typeface="+mn-lt"/>
              </a:rPr>
              <a:t>: The development of an explainable AI model using a pre-trained ResNet50 architecture for scene classification, combined with Grad-CAM to visualize the regions of the image that contribute most to the classification decision.</a:t>
            </a:r>
            <a:endParaRPr lang="en-US" sz="200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000" b="1">
                <a:ea typeface="+mn-lt"/>
                <a:cs typeface="+mn-lt"/>
              </a:rPr>
              <a:t>Model Overview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ResNet50</a:t>
            </a:r>
            <a:r>
              <a:rPr lang="en-US" sz="2000">
                <a:ea typeface="+mn-lt"/>
                <a:cs typeface="+mn-lt"/>
              </a:rPr>
              <a:t> model, pre-trained on ImageNet, is fine-tuned for our dataset.</a:t>
            </a:r>
            <a:endParaRPr lang="en-US" sz="2000" dirty="0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The model classifies scenes into six categories: </a:t>
            </a:r>
            <a:r>
              <a:rPr lang="en-US" sz="2000" b="1">
                <a:ea typeface="+mn-lt"/>
                <a:cs typeface="+mn-lt"/>
              </a:rPr>
              <a:t>buildings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forest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glacier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mountain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sea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 sz="2000" b="1">
                <a:ea typeface="+mn-lt"/>
                <a:cs typeface="+mn-lt"/>
              </a:rPr>
              <a:t>street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Grad-CAM is used to generate heatmaps that highlight important areas of the image that influenced the model’s classification decision.</a:t>
            </a:r>
            <a:endParaRPr lang="en-US" sz="2000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 sz="2000" b="1">
                <a:ea typeface="+mn-lt"/>
                <a:cs typeface="+mn-lt"/>
              </a:rPr>
              <a:t>Web-based Interface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A </a:t>
            </a:r>
            <a:r>
              <a:rPr lang="en-US" sz="2000" err="1">
                <a:ea typeface="+mn-lt"/>
                <a:cs typeface="+mn-lt"/>
              </a:rPr>
              <a:t>Streamlit</a:t>
            </a:r>
            <a:r>
              <a:rPr lang="en-US" sz="2000">
                <a:ea typeface="+mn-lt"/>
                <a:cs typeface="+mn-lt"/>
              </a:rPr>
              <a:t>-powered application allows users to interact with the model, upload images, view predictions, and visualize heatmaps showing which regions of the image were most influential in making the prediction.</a:t>
            </a:r>
            <a:endParaRPr lang="en-US" sz="2000" dirty="0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7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D47-C98D-703D-FEDE-EC5B6103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071" y="331573"/>
            <a:ext cx="10131425" cy="1085565"/>
          </a:xfrm>
        </p:spPr>
        <p:txBody>
          <a:bodyPr/>
          <a:lstStyle/>
          <a:p>
            <a:pPr algn="ctr"/>
            <a:r>
              <a:rPr lang="en-US" sz="4400">
                <a:latin typeface="TW Cen MT"/>
                <a:ea typeface="Calibri Light"/>
                <a:cs typeface="Calibri Light"/>
              </a:rPr>
              <a:t>SYSTEM ARCHITECTURE </a:t>
            </a:r>
            <a:endParaRPr lang="en-US" sz="4400">
              <a:solidFill>
                <a:srgbClr val="000000"/>
              </a:solidFill>
              <a:latin typeface="TW Cen MT"/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FBC5460B-7A63-827D-EA4C-3CE3233F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514" y="1167828"/>
            <a:ext cx="9613106" cy="5340177"/>
          </a:xfrm>
        </p:spPr>
      </p:pic>
    </p:spTree>
    <p:extLst>
      <p:ext uri="{BB962C8B-B14F-4D97-AF65-F5344CB8AC3E}">
        <p14:creationId xmlns:p14="http://schemas.microsoft.com/office/powerpoint/2010/main" val="143551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E11-F853-3E4E-6AE7-C3DEB36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TW Cen MT"/>
              </a:rPr>
              <a:t>SCREENSHOTs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B0319B-0901-BFC5-0D73-45F24684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380" y="1338878"/>
            <a:ext cx="4678430" cy="5255511"/>
          </a:xfrm>
        </p:spPr>
      </p:pic>
      <p:pic>
        <p:nvPicPr>
          <p:cNvPr id="6" name="Picture 5" descr="A diagram of a beach&#10;&#10;Description automatically generated">
            <a:extLst>
              <a:ext uri="{FF2B5EF4-FFF2-40B4-BE49-F238E27FC236}">
                <a16:creationId xmlns:a16="http://schemas.microsoft.com/office/drawing/2014/main" id="{68CA821D-3757-75B0-6FE8-42CFA361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6" y="1453635"/>
            <a:ext cx="5684108" cy="235226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0FCDD8A-131E-FE3F-E79C-3ABA34CA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992033"/>
            <a:ext cx="5687393" cy="2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2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      RAJARAJESWARI COLLEGE  OF ENGINEERING  MYSORE ROAD BENGALURU-74</vt:lpstr>
      <vt:lpstr>Agenda</vt:lpstr>
      <vt:lpstr>abstract</vt:lpstr>
      <vt:lpstr>LITERATURE SURVEY </vt:lpstr>
      <vt:lpstr>Existing system</vt:lpstr>
      <vt:lpstr>Problem Statement</vt:lpstr>
      <vt:lpstr>PROPOSED SYSTEM</vt:lpstr>
      <vt:lpstr>SYSTEM ARCHITECTURE  </vt:lpstr>
      <vt:lpstr>SCREENSHOTs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635</cp:revision>
  <dcterms:created xsi:type="dcterms:W3CDTF">2024-08-30T15:41:21Z</dcterms:created>
  <dcterms:modified xsi:type="dcterms:W3CDTF">2024-09-10T19:04:17Z</dcterms:modified>
</cp:coreProperties>
</file>