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57" r:id="rId4"/>
    <p:sldId id="262" r:id="rId5"/>
    <p:sldId id="264" r:id="rId6"/>
    <p:sldId id="265" r:id="rId7"/>
    <p:sldId id="266" r:id="rId8"/>
    <p:sldId id="267" r:id="rId9"/>
    <p:sldId id="268" r:id="rId10"/>
    <p:sldId id="269" r:id="rId11"/>
    <p:sldId id="272" r:id="rId12"/>
    <p:sldId id="270" r:id="rId13"/>
    <p:sldId id="276" r:id="rId14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1020" y="21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813018-4B38-49DF-81BB-7D45CF8D9EAC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3C8DA4-A21B-41A6-919D-2CE90733B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28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3C8DA4-A21B-41A6-919D-2CE90733BA4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422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00" b="1" i="0" u="heavy">
                <a:solidFill>
                  <a:srgbClr val="434343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434343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595959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1" i="0" u="heavy">
                <a:solidFill>
                  <a:srgbClr val="434343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434343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595959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1" i="0" u="heavy">
                <a:solidFill>
                  <a:srgbClr val="434343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595959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1" i="0" u="heavy">
                <a:solidFill>
                  <a:srgbClr val="434343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595959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595959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825" y="53721"/>
            <a:ext cx="7806690" cy="604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00" b="1" i="0" u="heavy">
                <a:solidFill>
                  <a:srgbClr val="434343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54317" y="788115"/>
            <a:ext cx="8119109" cy="2524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434343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81525" y="4778067"/>
            <a:ext cx="205104" cy="1676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595959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787" y="4987462"/>
            <a:ext cx="9153525" cy="161290"/>
            <a:chOff x="-4787" y="4987462"/>
            <a:chExt cx="9153525" cy="161290"/>
          </a:xfrm>
        </p:grpSpPr>
        <p:sp>
          <p:nvSpPr>
            <p:cNvPr id="3" name="object 3"/>
            <p:cNvSpPr/>
            <p:nvPr/>
          </p:nvSpPr>
          <p:spPr>
            <a:xfrm>
              <a:off x="-24" y="4992225"/>
              <a:ext cx="9144000" cy="151765"/>
            </a:xfrm>
            <a:custGeom>
              <a:avLst/>
              <a:gdLst/>
              <a:ahLst/>
              <a:cxnLst/>
              <a:rect l="l" t="t" r="r" b="b"/>
              <a:pathLst>
                <a:path w="9144000" h="151764">
                  <a:moveTo>
                    <a:pt x="0" y="0"/>
                  </a:moveTo>
                  <a:lnTo>
                    <a:pt x="9143999" y="0"/>
                  </a:lnTo>
                  <a:lnTo>
                    <a:pt x="9143999" y="151199"/>
                  </a:lnTo>
                  <a:lnTo>
                    <a:pt x="0" y="1511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-24" y="4992225"/>
              <a:ext cx="9144000" cy="151765"/>
            </a:xfrm>
            <a:custGeom>
              <a:avLst/>
              <a:gdLst/>
              <a:ahLst/>
              <a:cxnLst/>
              <a:rect l="l" t="t" r="r" b="b"/>
              <a:pathLst>
                <a:path w="9144000" h="151764">
                  <a:moveTo>
                    <a:pt x="9143999" y="151199"/>
                  </a:moveTo>
                  <a:lnTo>
                    <a:pt x="0" y="151199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151199"/>
                  </a:lnTo>
                  <a:close/>
                </a:path>
              </a:pathLst>
            </a:custGeom>
            <a:solidFill>
              <a:srgbClr val="83DAA1">
                <a:alpha val="8431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-24" y="4992225"/>
              <a:ext cx="9144000" cy="151765"/>
            </a:xfrm>
            <a:custGeom>
              <a:avLst/>
              <a:gdLst/>
              <a:ahLst/>
              <a:cxnLst/>
              <a:rect l="l" t="t" r="r" b="b"/>
              <a:pathLst>
                <a:path w="9144000" h="151764">
                  <a:moveTo>
                    <a:pt x="0" y="0"/>
                  </a:moveTo>
                  <a:lnTo>
                    <a:pt x="9143999" y="0"/>
                  </a:lnTo>
                  <a:lnTo>
                    <a:pt x="9143999" y="151199"/>
                  </a:lnTo>
                  <a:lnTo>
                    <a:pt x="0" y="1511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83DA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-25" dirty="0"/>
              <a:t>1</a:t>
            </a:fld>
            <a:endParaRPr spc="-25" dirty="0"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xfrm>
            <a:off x="354317" y="788115"/>
            <a:ext cx="8119109" cy="1924219"/>
          </a:xfrm>
          <a:prstGeom prst="rect">
            <a:avLst/>
          </a:prstGeom>
        </p:spPr>
        <p:txBody>
          <a:bodyPr vert="horz" wrap="square" lIns="0" tIns="381610" rIns="0" bIns="0" rtlCol="0">
            <a:spAutoFit/>
          </a:bodyPr>
          <a:lstStyle/>
          <a:p>
            <a:pPr marL="911225" marR="5080" indent="-414020">
              <a:lnSpc>
                <a:spcPct val="100000"/>
              </a:lnSpc>
              <a:spcBef>
                <a:spcPts val="100"/>
              </a:spcBef>
            </a:pPr>
            <a:r>
              <a:rPr lang="en-US" sz="5000" b="1" spc="55" dirty="0">
                <a:latin typeface="Tahoma"/>
                <a:cs typeface="Tahoma"/>
              </a:rPr>
              <a:t>      HANDSHAKE COMMUNICATION</a:t>
            </a:r>
            <a:endParaRPr sz="50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793355" algn="l"/>
              </a:tabLst>
            </a:pPr>
            <a:r>
              <a:rPr lang="en-US" sz="2400" u="sng" dirty="0"/>
              <a:t>I2C BLOCK DIAGRAM</a:t>
            </a:r>
            <a:r>
              <a:rPr u="sng" dirty="0"/>
              <a:t>	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-4787" y="4987462"/>
            <a:ext cx="9153525" cy="161290"/>
            <a:chOff x="-4787" y="4987462"/>
            <a:chExt cx="9153525" cy="161290"/>
          </a:xfrm>
        </p:grpSpPr>
        <p:sp>
          <p:nvSpPr>
            <p:cNvPr id="4" name="object 4"/>
            <p:cNvSpPr/>
            <p:nvPr/>
          </p:nvSpPr>
          <p:spPr>
            <a:xfrm>
              <a:off x="-24" y="4992225"/>
              <a:ext cx="9144000" cy="151765"/>
            </a:xfrm>
            <a:custGeom>
              <a:avLst/>
              <a:gdLst/>
              <a:ahLst/>
              <a:cxnLst/>
              <a:rect l="l" t="t" r="r" b="b"/>
              <a:pathLst>
                <a:path w="9144000" h="151764">
                  <a:moveTo>
                    <a:pt x="9143999" y="151199"/>
                  </a:moveTo>
                  <a:lnTo>
                    <a:pt x="0" y="151199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151199"/>
                  </a:lnTo>
                  <a:close/>
                </a:path>
              </a:pathLst>
            </a:custGeom>
            <a:solidFill>
              <a:srgbClr val="83DAA1">
                <a:alpha val="843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-24" y="4992225"/>
              <a:ext cx="9144000" cy="151765"/>
            </a:xfrm>
            <a:custGeom>
              <a:avLst/>
              <a:gdLst/>
              <a:ahLst/>
              <a:cxnLst/>
              <a:rect l="l" t="t" r="r" b="b"/>
              <a:pathLst>
                <a:path w="9144000" h="151764">
                  <a:moveTo>
                    <a:pt x="0" y="0"/>
                  </a:moveTo>
                  <a:lnTo>
                    <a:pt x="9143999" y="0"/>
                  </a:lnTo>
                  <a:lnTo>
                    <a:pt x="9143999" y="151199"/>
                  </a:lnTo>
                  <a:lnTo>
                    <a:pt x="0" y="1511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83DA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9B42DA-EE75-0ACA-9CCC-766EAB6D58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918633"/>
            <a:ext cx="7924800" cy="390736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825" y="118921"/>
            <a:ext cx="780669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793355" algn="l"/>
              </a:tabLst>
            </a:pPr>
            <a:r>
              <a:rPr lang="en-US" sz="2400" u="sng" dirty="0"/>
              <a:t>OUTPUT ACHIEVED</a:t>
            </a:r>
            <a:r>
              <a:rPr sz="2400" u="sng" dirty="0"/>
              <a:t>	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-4787" y="4987462"/>
            <a:ext cx="9153525" cy="161290"/>
            <a:chOff x="-4787" y="4987462"/>
            <a:chExt cx="9153525" cy="161290"/>
          </a:xfrm>
        </p:grpSpPr>
        <p:sp>
          <p:nvSpPr>
            <p:cNvPr id="4" name="object 4"/>
            <p:cNvSpPr/>
            <p:nvPr/>
          </p:nvSpPr>
          <p:spPr>
            <a:xfrm>
              <a:off x="-24" y="4992225"/>
              <a:ext cx="9144000" cy="151765"/>
            </a:xfrm>
            <a:custGeom>
              <a:avLst/>
              <a:gdLst/>
              <a:ahLst/>
              <a:cxnLst/>
              <a:rect l="l" t="t" r="r" b="b"/>
              <a:pathLst>
                <a:path w="9144000" h="151764">
                  <a:moveTo>
                    <a:pt x="9143999" y="151199"/>
                  </a:moveTo>
                  <a:lnTo>
                    <a:pt x="0" y="151199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151199"/>
                  </a:lnTo>
                  <a:close/>
                </a:path>
              </a:pathLst>
            </a:custGeom>
            <a:solidFill>
              <a:srgbClr val="83DAA1">
                <a:alpha val="843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-24" y="4992225"/>
              <a:ext cx="9144000" cy="151765"/>
            </a:xfrm>
            <a:custGeom>
              <a:avLst/>
              <a:gdLst/>
              <a:ahLst/>
              <a:cxnLst/>
              <a:rect l="l" t="t" r="r" b="b"/>
              <a:pathLst>
                <a:path w="9144000" h="151764">
                  <a:moveTo>
                    <a:pt x="0" y="0"/>
                  </a:moveTo>
                  <a:lnTo>
                    <a:pt x="9143999" y="0"/>
                  </a:lnTo>
                  <a:lnTo>
                    <a:pt x="9143999" y="151199"/>
                  </a:lnTo>
                  <a:lnTo>
                    <a:pt x="0" y="1511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83DA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7A91377-848C-5F2C-9100-FF669F9A48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76" y="541412"/>
            <a:ext cx="8153400" cy="441047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787" y="4987462"/>
            <a:ext cx="9153525" cy="161290"/>
            <a:chOff x="-4787" y="4987462"/>
            <a:chExt cx="9153525" cy="161290"/>
          </a:xfrm>
        </p:grpSpPr>
        <p:sp>
          <p:nvSpPr>
            <p:cNvPr id="3" name="object 3"/>
            <p:cNvSpPr/>
            <p:nvPr/>
          </p:nvSpPr>
          <p:spPr>
            <a:xfrm>
              <a:off x="-24" y="4992225"/>
              <a:ext cx="9144000" cy="151765"/>
            </a:xfrm>
            <a:custGeom>
              <a:avLst/>
              <a:gdLst/>
              <a:ahLst/>
              <a:cxnLst/>
              <a:rect l="l" t="t" r="r" b="b"/>
              <a:pathLst>
                <a:path w="9144000" h="151764">
                  <a:moveTo>
                    <a:pt x="9143999" y="151199"/>
                  </a:moveTo>
                  <a:lnTo>
                    <a:pt x="0" y="151199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151199"/>
                  </a:lnTo>
                  <a:close/>
                </a:path>
              </a:pathLst>
            </a:custGeom>
            <a:solidFill>
              <a:srgbClr val="83DAA1">
                <a:alpha val="843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-24" y="4992225"/>
              <a:ext cx="9144000" cy="151765"/>
            </a:xfrm>
            <a:custGeom>
              <a:avLst/>
              <a:gdLst/>
              <a:ahLst/>
              <a:cxnLst/>
              <a:rect l="l" t="t" r="r" b="b"/>
              <a:pathLst>
                <a:path w="9144000" h="151764">
                  <a:moveTo>
                    <a:pt x="0" y="0"/>
                  </a:moveTo>
                  <a:lnTo>
                    <a:pt x="9143999" y="0"/>
                  </a:lnTo>
                  <a:lnTo>
                    <a:pt x="9143999" y="151199"/>
                  </a:lnTo>
                  <a:lnTo>
                    <a:pt x="0" y="1511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83DA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77825" y="53721"/>
            <a:ext cx="780669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793355" algn="l"/>
              </a:tabLst>
            </a:pPr>
            <a:r>
              <a:rPr lang="en-US" sz="2400" u="sng" dirty="0"/>
              <a:t>COMPARISON BETWEEN UART , SPI AND I2C</a:t>
            </a:r>
            <a:endParaRPr sz="2400" u="sng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AAE0AED-8974-2D31-EFB8-8A562DDDA0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9267953"/>
              </p:ext>
            </p:extLst>
          </p:nvPr>
        </p:nvGraphicFramePr>
        <p:xfrm>
          <a:off x="377825" y="577595"/>
          <a:ext cx="8305798" cy="431081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66482">
                  <a:extLst>
                    <a:ext uri="{9D8B030D-6E8A-4147-A177-3AD203B41FA5}">
                      <a16:colId xmlns:a16="http://schemas.microsoft.com/office/drawing/2014/main" val="1541724258"/>
                    </a:ext>
                  </a:extLst>
                </a:gridCol>
                <a:gridCol w="2769658">
                  <a:extLst>
                    <a:ext uri="{9D8B030D-6E8A-4147-A177-3AD203B41FA5}">
                      <a16:colId xmlns:a16="http://schemas.microsoft.com/office/drawing/2014/main" val="624546757"/>
                    </a:ext>
                  </a:extLst>
                </a:gridCol>
                <a:gridCol w="2769658">
                  <a:extLst>
                    <a:ext uri="{9D8B030D-6E8A-4147-A177-3AD203B41FA5}">
                      <a16:colId xmlns:a16="http://schemas.microsoft.com/office/drawing/2014/main" val="1177030214"/>
                    </a:ext>
                  </a:extLst>
                </a:gridCol>
              </a:tblGrid>
              <a:tr h="416100">
                <a:tc>
                  <a:txBody>
                    <a:bodyPr/>
                    <a:lstStyle/>
                    <a:p>
                      <a:r>
                        <a:rPr lang="en-US" dirty="0"/>
                        <a:t>       UART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SPI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I2C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744521"/>
                  </a:ext>
                </a:extLst>
              </a:tr>
              <a:tr h="962743">
                <a:tc>
                  <a:txBody>
                    <a:bodyPr/>
                    <a:lstStyle/>
                    <a:p>
                      <a:r>
                        <a:rPr lang="en-US" dirty="0"/>
                        <a:t>UART is asynchronous communication protocol.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SPI is synchronous communication protocol.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I2C is synchronous communication protocol.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8901041"/>
                  </a:ext>
                </a:extLst>
              </a:tr>
              <a:tr h="728175">
                <a:tc>
                  <a:txBody>
                    <a:bodyPr/>
                    <a:lstStyle/>
                    <a:p>
                      <a:r>
                        <a:rPr lang="en-US" dirty="0"/>
                        <a:t>Peer to peer communication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multi slave</a:t>
                      </a:r>
                    </a:p>
                    <a:p>
                      <a:r>
                        <a:rPr lang="en-US" dirty="0"/>
                        <a:t>Communication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Multi master and multi slave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4616081"/>
                  </a:ext>
                </a:extLst>
              </a:tr>
              <a:tr h="416100">
                <a:tc>
                  <a:txBody>
                    <a:bodyPr/>
                    <a:lstStyle/>
                    <a:p>
                      <a:r>
                        <a:rPr lang="en-US" dirty="0"/>
                        <a:t>Full duplex.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Full duplex.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Half duplex.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247158"/>
                  </a:ext>
                </a:extLst>
              </a:tr>
              <a:tr h="416100">
                <a:tc>
                  <a:txBody>
                    <a:bodyPr/>
                    <a:lstStyle/>
                    <a:p>
                      <a:r>
                        <a:rPr lang="en-US" dirty="0"/>
                        <a:t>2 wire protocol.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 wire protocol.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wire protocol.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3672026"/>
                  </a:ext>
                </a:extLst>
              </a:tr>
              <a:tr h="416100">
                <a:tc>
                  <a:txBody>
                    <a:bodyPr/>
                    <a:lstStyle/>
                    <a:p>
                      <a:r>
                        <a:rPr lang="en-US" dirty="0"/>
                        <a:t>Used for long distance.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Used for high-speed data transfer.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Used for sensor interfacing.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17984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Moderate speed.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speed.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Moderate speed.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965711"/>
                  </a:ext>
                </a:extLst>
              </a:tr>
              <a:tr h="119401">
                <a:tc gridSpan="3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20844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8090" y="1780794"/>
            <a:ext cx="5012055" cy="970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200" u="none" spc="215" dirty="0"/>
              <a:t>THANK</a:t>
            </a:r>
            <a:r>
              <a:rPr sz="6200" u="none" spc="290" dirty="0"/>
              <a:t> </a:t>
            </a:r>
            <a:r>
              <a:rPr sz="6200" u="none" spc="140" dirty="0"/>
              <a:t>YOU</a:t>
            </a:r>
            <a:endParaRPr sz="6200"/>
          </a:p>
        </p:txBody>
      </p:sp>
      <p:grpSp>
        <p:nvGrpSpPr>
          <p:cNvPr id="3" name="object 3"/>
          <p:cNvGrpSpPr/>
          <p:nvPr/>
        </p:nvGrpSpPr>
        <p:grpSpPr>
          <a:xfrm>
            <a:off x="-4787" y="4987462"/>
            <a:ext cx="9153525" cy="161290"/>
            <a:chOff x="-4787" y="4987462"/>
            <a:chExt cx="9153525" cy="161290"/>
          </a:xfrm>
        </p:grpSpPr>
        <p:sp>
          <p:nvSpPr>
            <p:cNvPr id="4" name="object 4"/>
            <p:cNvSpPr/>
            <p:nvPr/>
          </p:nvSpPr>
          <p:spPr>
            <a:xfrm>
              <a:off x="-24" y="4992225"/>
              <a:ext cx="9144000" cy="151765"/>
            </a:xfrm>
            <a:custGeom>
              <a:avLst/>
              <a:gdLst/>
              <a:ahLst/>
              <a:cxnLst/>
              <a:rect l="l" t="t" r="r" b="b"/>
              <a:pathLst>
                <a:path w="9144000" h="151764">
                  <a:moveTo>
                    <a:pt x="9143999" y="151199"/>
                  </a:moveTo>
                  <a:lnTo>
                    <a:pt x="0" y="151199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151199"/>
                  </a:lnTo>
                  <a:close/>
                </a:path>
              </a:pathLst>
            </a:custGeom>
            <a:solidFill>
              <a:srgbClr val="83DAA1">
                <a:alpha val="8431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-24" y="4992225"/>
              <a:ext cx="9144000" cy="151765"/>
            </a:xfrm>
            <a:custGeom>
              <a:avLst/>
              <a:gdLst/>
              <a:ahLst/>
              <a:cxnLst/>
              <a:rect l="l" t="t" r="r" b="b"/>
              <a:pathLst>
                <a:path w="9144000" h="151764">
                  <a:moveTo>
                    <a:pt x="0" y="0"/>
                  </a:moveTo>
                  <a:lnTo>
                    <a:pt x="9143999" y="0"/>
                  </a:lnTo>
                  <a:lnTo>
                    <a:pt x="9143999" y="151199"/>
                  </a:lnTo>
                  <a:lnTo>
                    <a:pt x="0" y="1511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83DA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xfrm>
            <a:off x="457200" y="1572503"/>
            <a:ext cx="8016226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4335" indent="-381635">
              <a:lnSpc>
                <a:spcPct val="100000"/>
              </a:lnSpc>
              <a:spcBef>
                <a:spcPts val="100"/>
              </a:spcBef>
              <a:buFont typeface="Arial MT"/>
              <a:buChar char="●"/>
              <a:tabLst>
                <a:tab pos="394335" algn="l"/>
              </a:tabLst>
            </a:pPr>
            <a:r>
              <a:rPr lang="en-US" spc="-10" dirty="0"/>
              <a:t>Implementing the handshake communication between two raspberry pi boards using serial communication protocols(SPI,I2C,UART).</a:t>
            </a:r>
            <a:endParaRPr spc="-10" dirty="0"/>
          </a:p>
        </p:txBody>
      </p:sp>
      <p:grpSp>
        <p:nvGrpSpPr>
          <p:cNvPr id="4" name="object 4"/>
          <p:cNvGrpSpPr/>
          <p:nvPr/>
        </p:nvGrpSpPr>
        <p:grpSpPr>
          <a:xfrm>
            <a:off x="-4787" y="4987462"/>
            <a:ext cx="9153525" cy="161290"/>
            <a:chOff x="-4787" y="4987462"/>
            <a:chExt cx="9153525" cy="161290"/>
          </a:xfrm>
        </p:grpSpPr>
        <p:sp>
          <p:nvSpPr>
            <p:cNvPr id="5" name="object 5"/>
            <p:cNvSpPr/>
            <p:nvPr/>
          </p:nvSpPr>
          <p:spPr>
            <a:xfrm>
              <a:off x="-24" y="4992225"/>
              <a:ext cx="9144000" cy="151765"/>
            </a:xfrm>
            <a:custGeom>
              <a:avLst/>
              <a:gdLst/>
              <a:ahLst/>
              <a:cxnLst/>
              <a:rect l="l" t="t" r="r" b="b"/>
              <a:pathLst>
                <a:path w="9144000" h="151764">
                  <a:moveTo>
                    <a:pt x="9143999" y="151199"/>
                  </a:moveTo>
                  <a:lnTo>
                    <a:pt x="0" y="151199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151199"/>
                  </a:lnTo>
                  <a:close/>
                </a:path>
              </a:pathLst>
            </a:custGeom>
            <a:solidFill>
              <a:srgbClr val="83DAA1">
                <a:alpha val="8431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-24" y="4992225"/>
              <a:ext cx="9144000" cy="151765"/>
            </a:xfrm>
            <a:custGeom>
              <a:avLst/>
              <a:gdLst/>
              <a:ahLst/>
              <a:cxnLst/>
              <a:rect l="l" t="t" r="r" b="b"/>
              <a:pathLst>
                <a:path w="9144000" h="151764">
                  <a:moveTo>
                    <a:pt x="0" y="0"/>
                  </a:moveTo>
                  <a:lnTo>
                    <a:pt x="9143999" y="0"/>
                  </a:lnTo>
                  <a:lnTo>
                    <a:pt x="9143999" y="151199"/>
                  </a:lnTo>
                  <a:lnTo>
                    <a:pt x="0" y="1511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83DA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-25" dirty="0"/>
              <a:t>2</a:t>
            </a:fld>
            <a:endParaRPr spc="-25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48D17C98-FBD2-6D26-0C53-BDCC9A2AD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46053"/>
            <a:ext cx="5746115" cy="369332"/>
          </a:xfrm>
        </p:spPr>
        <p:txBody>
          <a:bodyPr/>
          <a:lstStyle/>
          <a:p>
            <a:r>
              <a:rPr lang="en-US" sz="2400" u="sng" dirty="0"/>
              <a:t>AIM OF THE PROJECT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825" y="118921"/>
            <a:ext cx="8608804" cy="5975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793355" algn="l"/>
              </a:tabLst>
            </a:pP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HANDSHAKE COMMUNICATION</a:t>
            </a:r>
            <a:r>
              <a:rPr dirty="0"/>
              <a:t>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3400" y="1352550"/>
            <a:ext cx="8165142" cy="1742785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737235" indent="-342900">
              <a:lnSpc>
                <a:spcPct val="100000"/>
              </a:lnSpc>
              <a:spcBef>
                <a:spcPts val="79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Verdana"/>
                <a:cs typeface="Verdana"/>
              </a:rPr>
              <a:t>Handshake communication is a method for devices to establish a communication protocol , enabling data transfer. And ensures readiness for data transfer , confirming both devices are prepared. </a:t>
            </a:r>
          </a:p>
          <a:p>
            <a:pPr marL="394335">
              <a:lnSpc>
                <a:spcPct val="100000"/>
              </a:lnSpc>
              <a:spcBef>
                <a:spcPts val="790"/>
              </a:spcBef>
            </a:pPr>
            <a:endParaRPr sz="2000" dirty="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-4787" y="4987462"/>
            <a:ext cx="9153525" cy="161290"/>
            <a:chOff x="-4787" y="4987462"/>
            <a:chExt cx="9153525" cy="161290"/>
          </a:xfrm>
        </p:grpSpPr>
        <p:sp>
          <p:nvSpPr>
            <p:cNvPr id="5" name="object 5"/>
            <p:cNvSpPr/>
            <p:nvPr/>
          </p:nvSpPr>
          <p:spPr>
            <a:xfrm>
              <a:off x="-24" y="4992225"/>
              <a:ext cx="9144000" cy="151765"/>
            </a:xfrm>
            <a:custGeom>
              <a:avLst/>
              <a:gdLst/>
              <a:ahLst/>
              <a:cxnLst/>
              <a:rect l="l" t="t" r="r" b="b"/>
              <a:pathLst>
                <a:path w="9144000" h="151764">
                  <a:moveTo>
                    <a:pt x="9143999" y="151199"/>
                  </a:moveTo>
                  <a:lnTo>
                    <a:pt x="0" y="151199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151199"/>
                  </a:lnTo>
                  <a:close/>
                </a:path>
              </a:pathLst>
            </a:custGeom>
            <a:solidFill>
              <a:srgbClr val="83DAA1">
                <a:alpha val="8431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-24" y="4992225"/>
              <a:ext cx="9144000" cy="151765"/>
            </a:xfrm>
            <a:custGeom>
              <a:avLst/>
              <a:gdLst/>
              <a:ahLst/>
              <a:cxnLst/>
              <a:rect l="l" t="t" r="r" b="b"/>
              <a:pathLst>
                <a:path w="9144000" h="151764">
                  <a:moveTo>
                    <a:pt x="0" y="0"/>
                  </a:moveTo>
                  <a:lnTo>
                    <a:pt x="9143999" y="0"/>
                  </a:lnTo>
                  <a:lnTo>
                    <a:pt x="9143999" y="151199"/>
                  </a:lnTo>
                  <a:lnTo>
                    <a:pt x="0" y="1511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83DA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-25" dirty="0"/>
              <a:t>3</a:t>
            </a:fld>
            <a:endParaRPr spc="-2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793355" algn="l"/>
              </a:tabLst>
            </a:pPr>
            <a:r>
              <a:rPr lang="en-US" u="sng" spc="105" dirty="0"/>
              <a:t>Understanding </a:t>
            </a:r>
            <a:r>
              <a:rPr lang="en-US" u="sng" spc="105" dirty="0" err="1"/>
              <a:t>uart</a:t>
            </a:r>
            <a:r>
              <a:rPr lang="en-US" u="sng" spc="105" dirty="0"/>
              <a:t> protocol</a:t>
            </a:r>
            <a:r>
              <a:rPr u="none" dirty="0"/>
              <a:t>	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AE429B8-F68A-C9D6-F75C-4CBB2D98EA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7825" y="971550"/>
            <a:ext cx="8095601" cy="276998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UART is a hardware communication protocol facilitating asynchronous serial data transmission 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It is a two-wire communication protocol [TX and RX] 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UART operates without clock signal using start and stop bit for data framing.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UART supports multiple baud rates , with 9600 and 115200 being the most prevalent.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-25" dirty="0"/>
              <a:t>4</a:t>
            </a:fld>
            <a:endParaRPr spc="-25" dirty="0"/>
          </a:p>
        </p:txBody>
      </p:sp>
      <p:grpSp>
        <p:nvGrpSpPr>
          <p:cNvPr id="4" name="object 4"/>
          <p:cNvGrpSpPr/>
          <p:nvPr/>
        </p:nvGrpSpPr>
        <p:grpSpPr>
          <a:xfrm>
            <a:off x="-4787" y="4987462"/>
            <a:ext cx="9153525" cy="161290"/>
            <a:chOff x="-4787" y="4987462"/>
            <a:chExt cx="9153525" cy="161290"/>
          </a:xfrm>
        </p:grpSpPr>
        <p:sp>
          <p:nvSpPr>
            <p:cNvPr id="5" name="object 5"/>
            <p:cNvSpPr/>
            <p:nvPr/>
          </p:nvSpPr>
          <p:spPr>
            <a:xfrm>
              <a:off x="-24" y="4992225"/>
              <a:ext cx="9144000" cy="151765"/>
            </a:xfrm>
            <a:custGeom>
              <a:avLst/>
              <a:gdLst/>
              <a:ahLst/>
              <a:cxnLst/>
              <a:rect l="l" t="t" r="r" b="b"/>
              <a:pathLst>
                <a:path w="9144000" h="151764">
                  <a:moveTo>
                    <a:pt x="9143999" y="151199"/>
                  </a:moveTo>
                  <a:lnTo>
                    <a:pt x="0" y="151199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151199"/>
                  </a:lnTo>
                  <a:close/>
                </a:path>
              </a:pathLst>
            </a:custGeom>
            <a:solidFill>
              <a:srgbClr val="83DAA1">
                <a:alpha val="843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-24" y="4992225"/>
              <a:ext cx="9144000" cy="151765"/>
            </a:xfrm>
            <a:custGeom>
              <a:avLst/>
              <a:gdLst/>
              <a:ahLst/>
              <a:cxnLst/>
              <a:rect l="l" t="t" r="r" b="b"/>
              <a:pathLst>
                <a:path w="9144000" h="151764">
                  <a:moveTo>
                    <a:pt x="0" y="0"/>
                  </a:moveTo>
                  <a:lnTo>
                    <a:pt x="9143999" y="0"/>
                  </a:lnTo>
                  <a:lnTo>
                    <a:pt x="9143999" y="151199"/>
                  </a:lnTo>
                  <a:lnTo>
                    <a:pt x="0" y="1511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83DA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825" y="53721"/>
            <a:ext cx="7806690" cy="5975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793355" algn="l"/>
              </a:tabLst>
            </a:pPr>
            <a:r>
              <a:rPr lang="en-US" spc="145" dirty="0"/>
              <a:t> UART BLOCK DIAGRAM</a:t>
            </a:r>
            <a:r>
              <a:rPr dirty="0"/>
              <a:t>	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-4787" y="4987462"/>
            <a:ext cx="9153525" cy="161290"/>
            <a:chOff x="-4787" y="4987462"/>
            <a:chExt cx="9153525" cy="161290"/>
          </a:xfrm>
        </p:grpSpPr>
        <p:sp>
          <p:nvSpPr>
            <p:cNvPr id="4" name="object 4"/>
            <p:cNvSpPr/>
            <p:nvPr/>
          </p:nvSpPr>
          <p:spPr>
            <a:xfrm>
              <a:off x="-24" y="4992225"/>
              <a:ext cx="9144000" cy="151765"/>
            </a:xfrm>
            <a:custGeom>
              <a:avLst/>
              <a:gdLst/>
              <a:ahLst/>
              <a:cxnLst/>
              <a:rect l="l" t="t" r="r" b="b"/>
              <a:pathLst>
                <a:path w="9144000" h="151764">
                  <a:moveTo>
                    <a:pt x="9143999" y="151199"/>
                  </a:moveTo>
                  <a:lnTo>
                    <a:pt x="0" y="151199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151199"/>
                  </a:lnTo>
                  <a:close/>
                </a:path>
              </a:pathLst>
            </a:custGeom>
            <a:solidFill>
              <a:srgbClr val="83DAA1">
                <a:alpha val="843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-24" y="4992225"/>
              <a:ext cx="9144000" cy="151765"/>
            </a:xfrm>
            <a:custGeom>
              <a:avLst/>
              <a:gdLst/>
              <a:ahLst/>
              <a:cxnLst/>
              <a:rect l="l" t="t" r="r" b="b"/>
              <a:pathLst>
                <a:path w="9144000" h="151764">
                  <a:moveTo>
                    <a:pt x="0" y="0"/>
                  </a:moveTo>
                  <a:lnTo>
                    <a:pt x="9143999" y="0"/>
                  </a:lnTo>
                  <a:lnTo>
                    <a:pt x="9143999" y="151199"/>
                  </a:lnTo>
                  <a:lnTo>
                    <a:pt x="0" y="1511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83DA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-25" dirty="0"/>
              <a:t>5</a:t>
            </a:fld>
            <a:endParaRPr spc="-25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ED053A0-8968-6875-2D74-605EEF87EE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71" y="53721"/>
            <a:ext cx="8608804" cy="497716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793355" algn="l"/>
              </a:tabLst>
            </a:pPr>
            <a:r>
              <a:rPr lang="en-US" sz="2400" u="sng" dirty="0"/>
              <a:t>UART master slave connection</a:t>
            </a:r>
            <a:r>
              <a:rPr lang="en-US" u="sng" dirty="0"/>
              <a:t>	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4E16BC0-4695-AA83-964F-D4EC3B846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4317" y="1276350"/>
            <a:ext cx="8119109" cy="246221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 TX and RX lines are vital for communication between master and slave devices.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stable ground connection is essential for maintaining signal integrity during data transmission.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Additional control signals like RTS (request to send) can facilitate handshake between </a:t>
            </a:r>
            <a:r>
              <a:rPr lang="en-US" dirty="0" err="1"/>
              <a:t>deivces</a:t>
            </a:r>
            <a:r>
              <a:rPr lang="en-US" dirty="0"/>
              <a:t>.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lang="en-US" spc="-25" smtClean="0"/>
              <a:t>6</a:t>
            </a:fld>
            <a:endParaRPr lang="en-US" spc="-25" dirty="0"/>
          </a:p>
        </p:txBody>
      </p:sp>
      <p:grpSp>
        <p:nvGrpSpPr>
          <p:cNvPr id="3" name="object 3"/>
          <p:cNvGrpSpPr/>
          <p:nvPr/>
        </p:nvGrpSpPr>
        <p:grpSpPr>
          <a:xfrm>
            <a:off x="-4787" y="4987462"/>
            <a:ext cx="9153525" cy="161290"/>
            <a:chOff x="-4787" y="4987462"/>
            <a:chExt cx="9153525" cy="161290"/>
          </a:xfrm>
        </p:grpSpPr>
        <p:sp>
          <p:nvSpPr>
            <p:cNvPr id="4" name="object 4"/>
            <p:cNvSpPr/>
            <p:nvPr/>
          </p:nvSpPr>
          <p:spPr>
            <a:xfrm>
              <a:off x="-24" y="4992225"/>
              <a:ext cx="9144000" cy="151765"/>
            </a:xfrm>
            <a:custGeom>
              <a:avLst/>
              <a:gdLst/>
              <a:ahLst/>
              <a:cxnLst/>
              <a:rect l="l" t="t" r="r" b="b"/>
              <a:pathLst>
                <a:path w="9144000" h="151764">
                  <a:moveTo>
                    <a:pt x="9143999" y="151199"/>
                  </a:moveTo>
                  <a:lnTo>
                    <a:pt x="0" y="151199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151199"/>
                  </a:lnTo>
                  <a:close/>
                </a:path>
              </a:pathLst>
            </a:custGeom>
            <a:solidFill>
              <a:srgbClr val="83DAA1">
                <a:alpha val="843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-24" y="4992225"/>
              <a:ext cx="9144000" cy="151765"/>
            </a:xfrm>
            <a:custGeom>
              <a:avLst/>
              <a:gdLst/>
              <a:ahLst/>
              <a:cxnLst/>
              <a:rect l="l" t="t" r="r" b="b"/>
              <a:pathLst>
                <a:path w="9144000" h="151764">
                  <a:moveTo>
                    <a:pt x="0" y="0"/>
                  </a:moveTo>
                  <a:lnTo>
                    <a:pt x="9143999" y="0"/>
                  </a:lnTo>
                  <a:lnTo>
                    <a:pt x="9143999" y="151199"/>
                  </a:lnTo>
                  <a:lnTo>
                    <a:pt x="0" y="1511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83DA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793355" algn="l"/>
              </a:tabLst>
            </a:pPr>
            <a:r>
              <a:rPr lang="en-US" sz="2400" u="sng" dirty="0"/>
              <a:t>UNDERSTANDING OF SPI</a:t>
            </a:r>
            <a:r>
              <a:rPr u="sng" dirty="0"/>
              <a:t>	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3E661C4-BD31-88DA-1F09-D601E9F0B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4317" y="1276350"/>
            <a:ext cx="8119109" cy="338554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SPI , or serial peripheral interface , is synchronous serial communication protocol ideal for short distance applications.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It is 4 wire protocol MOSI , MISO, CLK and CS(select the slave).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SPI allows full duplex communication , enabling simultaneous data transmission and reception.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SPI supports multiple slave devices controlled by a single master device , enhancing flexibility in system design.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-25" dirty="0"/>
              <a:t>7</a:t>
            </a:fld>
            <a:endParaRPr spc="-25" dirty="0"/>
          </a:p>
        </p:txBody>
      </p:sp>
      <p:grpSp>
        <p:nvGrpSpPr>
          <p:cNvPr id="3" name="object 3"/>
          <p:cNvGrpSpPr/>
          <p:nvPr/>
        </p:nvGrpSpPr>
        <p:grpSpPr>
          <a:xfrm>
            <a:off x="-4787" y="4987462"/>
            <a:ext cx="9153525" cy="161290"/>
            <a:chOff x="-4787" y="4987462"/>
            <a:chExt cx="9153525" cy="161290"/>
          </a:xfrm>
        </p:grpSpPr>
        <p:sp>
          <p:nvSpPr>
            <p:cNvPr id="4" name="object 4"/>
            <p:cNvSpPr/>
            <p:nvPr/>
          </p:nvSpPr>
          <p:spPr>
            <a:xfrm>
              <a:off x="-24" y="4992225"/>
              <a:ext cx="9144000" cy="151765"/>
            </a:xfrm>
            <a:custGeom>
              <a:avLst/>
              <a:gdLst/>
              <a:ahLst/>
              <a:cxnLst/>
              <a:rect l="l" t="t" r="r" b="b"/>
              <a:pathLst>
                <a:path w="9144000" h="151764">
                  <a:moveTo>
                    <a:pt x="9143999" y="151199"/>
                  </a:moveTo>
                  <a:lnTo>
                    <a:pt x="0" y="151199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151199"/>
                  </a:lnTo>
                  <a:close/>
                </a:path>
              </a:pathLst>
            </a:custGeom>
            <a:solidFill>
              <a:srgbClr val="83DAA1">
                <a:alpha val="843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-24" y="4992225"/>
              <a:ext cx="9144000" cy="151765"/>
            </a:xfrm>
            <a:custGeom>
              <a:avLst/>
              <a:gdLst/>
              <a:ahLst/>
              <a:cxnLst/>
              <a:rect l="l" t="t" r="r" b="b"/>
              <a:pathLst>
                <a:path w="9144000" h="151764">
                  <a:moveTo>
                    <a:pt x="0" y="0"/>
                  </a:moveTo>
                  <a:lnTo>
                    <a:pt x="9143999" y="0"/>
                  </a:lnTo>
                  <a:lnTo>
                    <a:pt x="9143999" y="151199"/>
                  </a:lnTo>
                  <a:lnTo>
                    <a:pt x="0" y="1511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83DA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10642D74-6C7B-E680-9A78-CE970278E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u="sng" dirty="0"/>
              <a:t>SPI BLOCK DIARAM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33755A9E-6C44-5AAD-1129-434F66855E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4317" y="788115"/>
            <a:ext cx="8119109" cy="2769989"/>
          </a:xfrm>
        </p:spPr>
        <p:txBody>
          <a:bodyPr/>
          <a:lstStyle/>
          <a:p>
            <a:r>
              <a:rPr lang="en-US" b="1" dirty="0"/>
              <a:t>         </a:t>
            </a:r>
            <a:r>
              <a:rPr lang="en-US" dirty="0"/>
              <a:t>                                      </a:t>
            </a:r>
            <a:endParaRPr lang="en-US" b="1" dirty="0"/>
          </a:p>
          <a:p>
            <a:endParaRPr lang="en-US" b="1" dirty="0"/>
          </a:p>
          <a:p>
            <a:r>
              <a:rPr lang="en-US" dirty="0"/>
              <a:t>                                       MOSI</a:t>
            </a:r>
          </a:p>
          <a:p>
            <a:endParaRPr lang="en-US" b="1" dirty="0"/>
          </a:p>
          <a:p>
            <a:r>
              <a:rPr lang="en-US" b="1" dirty="0"/>
              <a:t>                                        </a:t>
            </a:r>
            <a:r>
              <a:rPr lang="en-US" dirty="0"/>
              <a:t>MISO</a:t>
            </a:r>
          </a:p>
          <a:p>
            <a:endParaRPr lang="en-US" b="1" dirty="0"/>
          </a:p>
          <a:p>
            <a:r>
              <a:rPr lang="en-US" b="1" dirty="0"/>
              <a:t>                                        </a:t>
            </a:r>
            <a:r>
              <a:rPr lang="en-US" dirty="0"/>
              <a:t>SCLK</a:t>
            </a:r>
          </a:p>
          <a:p>
            <a:r>
              <a:rPr lang="en-US" b="1" dirty="0"/>
              <a:t>                                          </a:t>
            </a:r>
          </a:p>
          <a:p>
            <a:r>
              <a:rPr lang="en-US" b="1" dirty="0"/>
              <a:t>                                          </a:t>
            </a:r>
            <a:r>
              <a:rPr lang="en-US" dirty="0"/>
              <a:t>CS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8B6AED0-2252-3297-EFEA-C86F4613D2CC}"/>
              </a:ext>
            </a:extLst>
          </p:cNvPr>
          <p:cNvSpPr/>
          <p:nvPr/>
        </p:nvSpPr>
        <p:spPr>
          <a:xfrm>
            <a:off x="990600" y="1284639"/>
            <a:ext cx="2209800" cy="2743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nmmmnlkk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8898CF3-D855-DBD6-E969-E1361F0167EA}"/>
              </a:ext>
            </a:extLst>
          </p:cNvPr>
          <p:cNvSpPr/>
          <p:nvPr/>
        </p:nvSpPr>
        <p:spPr>
          <a:xfrm>
            <a:off x="5257800" y="1284639"/>
            <a:ext cx="2209800" cy="2743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ABB59F2F-DBA1-6B52-FFD7-8F0502645D15}"/>
              </a:ext>
            </a:extLst>
          </p:cNvPr>
          <p:cNvSpPr/>
          <p:nvPr/>
        </p:nvSpPr>
        <p:spPr>
          <a:xfrm>
            <a:off x="3200400" y="1809750"/>
            <a:ext cx="2057400" cy="228600"/>
          </a:xfrm>
          <a:prstGeom prst="righ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Left 16">
            <a:extLst>
              <a:ext uri="{FF2B5EF4-FFF2-40B4-BE49-F238E27FC236}">
                <a16:creationId xmlns:a16="http://schemas.microsoft.com/office/drawing/2014/main" id="{5F2A0DAF-260E-EA9D-08D6-F63C899CA965}"/>
              </a:ext>
            </a:extLst>
          </p:cNvPr>
          <p:cNvSpPr/>
          <p:nvPr/>
        </p:nvSpPr>
        <p:spPr>
          <a:xfrm>
            <a:off x="3200400" y="2343150"/>
            <a:ext cx="2057400" cy="228600"/>
          </a:xfrm>
          <a:prstGeom prst="lef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F994AC4A-5AE5-2E8B-FA23-24E0AEC99E93}"/>
              </a:ext>
            </a:extLst>
          </p:cNvPr>
          <p:cNvSpPr/>
          <p:nvPr/>
        </p:nvSpPr>
        <p:spPr>
          <a:xfrm>
            <a:off x="3200400" y="3714750"/>
            <a:ext cx="2057400" cy="228600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209B5D44-E963-55BA-AD3A-7BA9BB2C4B77}"/>
              </a:ext>
            </a:extLst>
          </p:cNvPr>
          <p:cNvSpPr/>
          <p:nvPr/>
        </p:nvSpPr>
        <p:spPr>
          <a:xfrm>
            <a:off x="3200400" y="3028950"/>
            <a:ext cx="2057400" cy="228600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88CD6D2-3C01-44BB-4191-AC62BB1E6B16}"/>
              </a:ext>
            </a:extLst>
          </p:cNvPr>
          <p:cNvSpPr txBox="1"/>
          <p:nvPr/>
        </p:nvSpPr>
        <p:spPr>
          <a:xfrm>
            <a:off x="1473103" y="2369580"/>
            <a:ext cx="1371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MASTER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DE4881C-2512-637C-C897-78E245A391D3}"/>
              </a:ext>
            </a:extLst>
          </p:cNvPr>
          <p:cNvSpPr txBox="1"/>
          <p:nvPr/>
        </p:nvSpPr>
        <p:spPr>
          <a:xfrm>
            <a:off x="5715000" y="2387084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SLAVE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793355" algn="l"/>
              </a:tabLst>
            </a:pPr>
            <a:r>
              <a:rPr lang="en-US" sz="2400" u="sng" dirty="0"/>
              <a:t>UNDERSTANDING I2C PROTOCOL</a:t>
            </a:r>
            <a:endParaRPr sz="2400" u="sng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A47642F-A951-6F12-4CA6-52EF177FAC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4317" y="788115"/>
            <a:ext cx="8119109" cy="510909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I2C stands for inter integrated circuit designed by Phillips (now NXP).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It is 2 wire communication protocol SDA (data line) for data transmission and reception SCL(clock line) for synchronization 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It is half duplex synchronous communication protocol because through SDA line can send the data either master or slave both cannot send at a time.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I2C supports different data transfer rates 100kbps() , 400kbps() , 1mbps() and 3.4mbps().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It supports multi master and multi slave connection.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grpSp>
        <p:nvGrpSpPr>
          <p:cNvPr id="3" name="object 3"/>
          <p:cNvGrpSpPr/>
          <p:nvPr/>
        </p:nvGrpSpPr>
        <p:grpSpPr>
          <a:xfrm>
            <a:off x="-4787" y="4987462"/>
            <a:ext cx="9153525" cy="161290"/>
            <a:chOff x="-4787" y="4987462"/>
            <a:chExt cx="9153525" cy="161290"/>
          </a:xfrm>
        </p:grpSpPr>
        <p:sp>
          <p:nvSpPr>
            <p:cNvPr id="4" name="object 4"/>
            <p:cNvSpPr/>
            <p:nvPr/>
          </p:nvSpPr>
          <p:spPr>
            <a:xfrm>
              <a:off x="-24" y="4992225"/>
              <a:ext cx="9144000" cy="151765"/>
            </a:xfrm>
            <a:custGeom>
              <a:avLst/>
              <a:gdLst/>
              <a:ahLst/>
              <a:cxnLst/>
              <a:rect l="l" t="t" r="r" b="b"/>
              <a:pathLst>
                <a:path w="9144000" h="151764">
                  <a:moveTo>
                    <a:pt x="9143999" y="151199"/>
                  </a:moveTo>
                  <a:lnTo>
                    <a:pt x="0" y="151199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151199"/>
                  </a:lnTo>
                  <a:close/>
                </a:path>
              </a:pathLst>
            </a:custGeom>
            <a:solidFill>
              <a:srgbClr val="83DAA1">
                <a:alpha val="843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-24" y="4992225"/>
              <a:ext cx="9144000" cy="151765"/>
            </a:xfrm>
            <a:custGeom>
              <a:avLst/>
              <a:gdLst/>
              <a:ahLst/>
              <a:cxnLst/>
              <a:rect l="l" t="t" r="r" b="b"/>
              <a:pathLst>
                <a:path w="9144000" h="151764">
                  <a:moveTo>
                    <a:pt x="0" y="0"/>
                  </a:moveTo>
                  <a:lnTo>
                    <a:pt x="9143999" y="0"/>
                  </a:lnTo>
                  <a:lnTo>
                    <a:pt x="9143999" y="151199"/>
                  </a:lnTo>
                  <a:lnTo>
                    <a:pt x="0" y="1511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83DA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930</TotalTime>
  <Words>463</Words>
  <Application>Microsoft Office PowerPoint</Application>
  <PresentationFormat>On-screen Show (16:9)</PresentationFormat>
  <Paragraphs>91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Arial MT</vt:lpstr>
      <vt:lpstr>Calibri</vt:lpstr>
      <vt:lpstr>Tahoma</vt:lpstr>
      <vt:lpstr>Times New Roman</vt:lpstr>
      <vt:lpstr>Verdana</vt:lpstr>
      <vt:lpstr>Office Theme</vt:lpstr>
      <vt:lpstr>PowerPoint Presentation</vt:lpstr>
      <vt:lpstr>AIM OF THE PROJECT </vt:lpstr>
      <vt:lpstr>UNDERSTANDING HANDSHAKE COMMUNICATION </vt:lpstr>
      <vt:lpstr>Understanding uart protocol </vt:lpstr>
      <vt:lpstr> UART BLOCK DIAGRAM </vt:lpstr>
      <vt:lpstr>UART master slave connection </vt:lpstr>
      <vt:lpstr>UNDERSTANDING OF SPI </vt:lpstr>
      <vt:lpstr>SPI BLOCK DIARAM</vt:lpstr>
      <vt:lpstr>UNDERSTANDING I2C PROTOCOL</vt:lpstr>
      <vt:lpstr>I2C BLOCK DIAGRAM </vt:lpstr>
      <vt:lpstr>OUTPUT ACHIEVED </vt:lpstr>
      <vt:lpstr>COMPARISON BETWEEN UART , SPI AND I2C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6</dc:title>
  <dc:creator>user</dc:creator>
  <cp:lastModifiedBy>user</cp:lastModifiedBy>
  <cp:revision>9</cp:revision>
  <dcterms:created xsi:type="dcterms:W3CDTF">2025-01-03T08:54:23Z</dcterms:created>
  <dcterms:modified xsi:type="dcterms:W3CDTF">2025-01-05T15:56:15Z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2025-01-03T00:00:00Z</vt:filetime>
  </property>
  <property fmtid="{D5CDD505-2E9C-101B-9397-08002B2CF9AE}" pid="3" name="Creator">
    <vt:lpwstr>Google</vt:lpwstr>
  </property>
  <property fmtid="{D5CDD505-2E9C-101B-9397-08002B2CF9AE}" pid="4" name="LastSaved">
    <vt:filetime>2025-01-03T00:00:00Z</vt:filetime>
  </property>
</Properties>
</file>