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7" r:id="rId3"/>
    <p:sldId id="258" r:id="rId4"/>
    <p:sldId id="261" r:id="rId5"/>
    <p:sldId id="262" r:id="rId6"/>
    <p:sldId id="263" r:id="rId7"/>
    <p:sldId id="264" r:id="rId8"/>
    <p:sldId id="265"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70" d="100"/>
          <a:sy n="70" d="100"/>
        </p:scale>
        <p:origin x="51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F486E4-18A9-435A-8292-5B90044F73F0}" type="datetimeFigureOut">
              <a:rPr lang="en-US" smtClean="0"/>
              <a:t>5/22/2016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50C1D-D005-4C3C-983C-1EF9B3ABFE71}" type="slidenum">
              <a:rPr lang="en-US" smtClean="0"/>
              <a:t>‹#›</a:t>
            </a:fld>
            <a:endParaRPr lang="en-US"/>
          </a:p>
        </p:txBody>
      </p:sp>
    </p:spTree>
    <p:extLst>
      <p:ext uri="{BB962C8B-B14F-4D97-AF65-F5344CB8AC3E}">
        <p14:creationId xmlns:p14="http://schemas.microsoft.com/office/powerpoint/2010/main" val="1348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F486E4-18A9-435A-8292-5B90044F73F0}" type="datetimeFigureOut">
              <a:rPr lang="en-US" smtClean="0"/>
              <a:t>5/22/2016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50C1D-D005-4C3C-983C-1EF9B3ABFE71}" type="slidenum">
              <a:rPr lang="en-US" smtClean="0"/>
              <a:t>‹#›</a:t>
            </a:fld>
            <a:endParaRPr lang="en-US"/>
          </a:p>
        </p:txBody>
      </p:sp>
    </p:spTree>
    <p:extLst>
      <p:ext uri="{BB962C8B-B14F-4D97-AF65-F5344CB8AC3E}">
        <p14:creationId xmlns:p14="http://schemas.microsoft.com/office/powerpoint/2010/main" val="240427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F486E4-18A9-435A-8292-5B90044F73F0}" type="datetimeFigureOut">
              <a:rPr lang="en-US" smtClean="0"/>
              <a:t>5/22/2016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50C1D-D005-4C3C-983C-1EF9B3ABFE71}" type="slidenum">
              <a:rPr lang="en-US" smtClean="0"/>
              <a:t>‹#›</a:t>
            </a:fld>
            <a:endParaRPr lang="en-US"/>
          </a:p>
        </p:txBody>
      </p:sp>
    </p:spTree>
    <p:extLst>
      <p:ext uri="{BB962C8B-B14F-4D97-AF65-F5344CB8AC3E}">
        <p14:creationId xmlns:p14="http://schemas.microsoft.com/office/powerpoint/2010/main" val="269538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F486E4-18A9-435A-8292-5B90044F73F0}" type="datetimeFigureOut">
              <a:rPr lang="en-US" smtClean="0"/>
              <a:t>5/22/2016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50C1D-D005-4C3C-983C-1EF9B3ABFE71}" type="slidenum">
              <a:rPr lang="en-US" smtClean="0"/>
              <a:t>‹#›</a:t>
            </a:fld>
            <a:endParaRPr lang="en-US"/>
          </a:p>
        </p:txBody>
      </p:sp>
    </p:spTree>
    <p:extLst>
      <p:ext uri="{BB962C8B-B14F-4D97-AF65-F5344CB8AC3E}">
        <p14:creationId xmlns:p14="http://schemas.microsoft.com/office/powerpoint/2010/main" val="87552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F486E4-18A9-435A-8292-5B90044F73F0}" type="datetimeFigureOut">
              <a:rPr lang="en-US" smtClean="0"/>
              <a:t>5/22/2016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50C1D-D005-4C3C-983C-1EF9B3ABFE71}" type="slidenum">
              <a:rPr lang="en-US" smtClean="0"/>
              <a:t>‹#›</a:t>
            </a:fld>
            <a:endParaRPr lang="en-US"/>
          </a:p>
        </p:txBody>
      </p:sp>
    </p:spTree>
    <p:extLst>
      <p:ext uri="{BB962C8B-B14F-4D97-AF65-F5344CB8AC3E}">
        <p14:creationId xmlns:p14="http://schemas.microsoft.com/office/powerpoint/2010/main" val="4014287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F486E4-18A9-435A-8292-5B90044F73F0}" type="datetimeFigureOut">
              <a:rPr lang="en-US" smtClean="0"/>
              <a:t>5/22/2016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50C1D-D005-4C3C-983C-1EF9B3ABFE71}" type="slidenum">
              <a:rPr lang="en-US" smtClean="0"/>
              <a:t>‹#›</a:t>
            </a:fld>
            <a:endParaRPr lang="en-US"/>
          </a:p>
        </p:txBody>
      </p:sp>
    </p:spTree>
    <p:extLst>
      <p:ext uri="{BB962C8B-B14F-4D97-AF65-F5344CB8AC3E}">
        <p14:creationId xmlns:p14="http://schemas.microsoft.com/office/powerpoint/2010/main" val="2404814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F486E4-18A9-435A-8292-5B90044F73F0}" type="datetimeFigureOut">
              <a:rPr lang="en-US" smtClean="0"/>
              <a:t>5/22/2016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150C1D-D005-4C3C-983C-1EF9B3ABFE71}" type="slidenum">
              <a:rPr lang="en-US" smtClean="0"/>
              <a:t>‹#›</a:t>
            </a:fld>
            <a:endParaRPr lang="en-US"/>
          </a:p>
        </p:txBody>
      </p:sp>
    </p:spTree>
    <p:extLst>
      <p:ext uri="{BB962C8B-B14F-4D97-AF65-F5344CB8AC3E}">
        <p14:creationId xmlns:p14="http://schemas.microsoft.com/office/powerpoint/2010/main" val="226581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F486E4-18A9-435A-8292-5B90044F73F0}" type="datetimeFigureOut">
              <a:rPr lang="en-US" smtClean="0"/>
              <a:t>5/22/2016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150C1D-D005-4C3C-983C-1EF9B3ABFE71}" type="slidenum">
              <a:rPr lang="en-US" smtClean="0"/>
              <a:t>‹#›</a:t>
            </a:fld>
            <a:endParaRPr lang="en-US"/>
          </a:p>
        </p:txBody>
      </p:sp>
    </p:spTree>
    <p:extLst>
      <p:ext uri="{BB962C8B-B14F-4D97-AF65-F5344CB8AC3E}">
        <p14:creationId xmlns:p14="http://schemas.microsoft.com/office/powerpoint/2010/main" val="48213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486E4-18A9-435A-8292-5B90044F73F0}" type="datetimeFigureOut">
              <a:rPr lang="en-US" smtClean="0"/>
              <a:t>5/22/2016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150C1D-D005-4C3C-983C-1EF9B3ABFE71}" type="slidenum">
              <a:rPr lang="en-US" smtClean="0"/>
              <a:t>‹#›</a:t>
            </a:fld>
            <a:endParaRPr lang="en-US"/>
          </a:p>
        </p:txBody>
      </p:sp>
    </p:spTree>
    <p:extLst>
      <p:ext uri="{BB962C8B-B14F-4D97-AF65-F5344CB8AC3E}">
        <p14:creationId xmlns:p14="http://schemas.microsoft.com/office/powerpoint/2010/main" val="256820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F486E4-18A9-435A-8292-5B90044F73F0}" type="datetimeFigureOut">
              <a:rPr lang="en-US" smtClean="0"/>
              <a:t>5/22/2016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50C1D-D005-4C3C-983C-1EF9B3ABFE71}" type="slidenum">
              <a:rPr lang="en-US" smtClean="0"/>
              <a:t>‹#›</a:t>
            </a:fld>
            <a:endParaRPr lang="en-US"/>
          </a:p>
        </p:txBody>
      </p:sp>
    </p:spTree>
    <p:extLst>
      <p:ext uri="{BB962C8B-B14F-4D97-AF65-F5344CB8AC3E}">
        <p14:creationId xmlns:p14="http://schemas.microsoft.com/office/powerpoint/2010/main" val="98916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F486E4-18A9-435A-8292-5B90044F73F0}" type="datetimeFigureOut">
              <a:rPr lang="en-US" smtClean="0"/>
              <a:t>5/22/2016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50C1D-D005-4C3C-983C-1EF9B3ABFE71}" type="slidenum">
              <a:rPr lang="en-US" smtClean="0"/>
              <a:t>‹#›</a:t>
            </a:fld>
            <a:endParaRPr lang="en-US"/>
          </a:p>
        </p:txBody>
      </p:sp>
    </p:spTree>
    <p:extLst>
      <p:ext uri="{BB962C8B-B14F-4D97-AF65-F5344CB8AC3E}">
        <p14:creationId xmlns:p14="http://schemas.microsoft.com/office/powerpoint/2010/main" val="237110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486E4-18A9-435A-8292-5B90044F73F0}" type="datetimeFigureOut">
              <a:rPr lang="en-US" smtClean="0"/>
              <a:t>5/22/2016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150C1D-D005-4C3C-983C-1EF9B3ABFE71}" type="slidenum">
              <a:rPr lang="en-US" smtClean="0"/>
              <a:t>‹#›</a:t>
            </a:fld>
            <a:endParaRPr lang="en-US"/>
          </a:p>
        </p:txBody>
      </p:sp>
    </p:spTree>
    <p:extLst>
      <p:ext uri="{BB962C8B-B14F-4D97-AF65-F5344CB8AC3E}">
        <p14:creationId xmlns:p14="http://schemas.microsoft.com/office/powerpoint/2010/main" val="984371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1523880" y="1122480"/>
            <a:ext cx="9143640" cy="2387160"/>
          </a:xfrm>
          <a:prstGeom prst="rect">
            <a:avLst/>
          </a:prstGeom>
          <a:noFill/>
          <a:ln>
            <a:noFill/>
          </a:ln>
        </p:spPr>
        <p:txBody>
          <a:bodyPr anchor="b"/>
          <a:lstStyle/>
          <a:p>
            <a:pPr algn="ctr">
              <a:lnSpc>
                <a:spcPct val="100000"/>
              </a:lnSpc>
            </a:pPr>
            <a:r>
              <a:rPr lang="en-US" sz="6000" strike="noStrike" spc="-1" dirty="0" smtClean="0">
                <a:solidFill>
                  <a:srgbClr val="000000"/>
                </a:solidFill>
                <a:uFill>
                  <a:solidFill>
                    <a:srgbClr val="FFFFFF"/>
                  </a:solidFill>
                </a:uFill>
                <a:latin typeface="Calibri Light"/>
              </a:rPr>
              <a:t>Hadoop </a:t>
            </a:r>
            <a:r>
              <a:rPr lang="en-US" sz="6000" strike="noStrike" spc="-1" dirty="0">
                <a:solidFill>
                  <a:srgbClr val="000000"/>
                </a:solidFill>
                <a:uFill>
                  <a:solidFill>
                    <a:srgbClr val="FFFFFF"/>
                  </a:solidFill>
                </a:uFill>
                <a:latin typeface="Calibri Light"/>
              </a:rPr>
              <a:t>I/O</a:t>
            </a:r>
            <a:endParaRPr lang="en-US" sz="1800" strike="noStrike" spc="-1" dirty="0">
              <a:solidFill>
                <a:srgbClr val="000000"/>
              </a:solidFill>
              <a:uFill>
                <a:solidFill>
                  <a:srgbClr val="FFFFFF"/>
                </a:solidFill>
              </a:uFill>
              <a:latin typeface="Calibri"/>
            </a:endParaRPr>
          </a:p>
        </p:txBody>
      </p:sp>
      <p:sp>
        <p:nvSpPr>
          <p:cNvPr id="84" name="TextShape 2"/>
          <p:cNvSpPr txBox="1"/>
          <p:nvPr/>
        </p:nvSpPr>
        <p:spPr>
          <a:xfrm>
            <a:off x="1523880" y="3602160"/>
            <a:ext cx="9143640" cy="1655280"/>
          </a:xfrm>
          <a:prstGeom prst="rect">
            <a:avLst/>
          </a:prstGeom>
          <a:noFill/>
          <a:ln>
            <a:noFill/>
          </a:ln>
        </p:spPr>
        <p:txBody>
          <a:bodyPr/>
          <a:lstStyle/>
          <a:p>
            <a:pPr algn="ctr">
              <a:lnSpc>
                <a:spcPct val="100000"/>
              </a:lnSpc>
            </a:pPr>
            <a:r>
              <a:rPr lang="en-IN" sz="2400" strike="noStrike" spc="-1" dirty="0" smtClean="0">
                <a:solidFill>
                  <a:srgbClr val="000000"/>
                </a:solidFill>
                <a:uFill>
                  <a:solidFill>
                    <a:srgbClr val="FFFFFF"/>
                  </a:solidFill>
                </a:uFill>
                <a:latin typeface="Calibri"/>
              </a:rPr>
              <a:t>File-based </a:t>
            </a:r>
            <a:r>
              <a:rPr lang="en-IN" sz="2400" strike="noStrike" spc="-1" dirty="0">
                <a:solidFill>
                  <a:srgbClr val="000000"/>
                </a:solidFill>
                <a:uFill>
                  <a:solidFill>
                    <a:srgbClr val="FFFFFF"/>
                  </a:solidFill>
                </a:uFill>
                <a:latin typeface="Calibri"/>
              </a:rPr>
              <a:t>Data Structures</a:t>
            </a:r>
            <a:endParaRPr lang="en-IN" sz="320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6941804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trike="noStrike" spc="-1">
                <a:solidFill>
                  <a:srgbClr val="000000"/>
                </a:solidFill>
                <a:uFill>
                  <a:solidFill>
                    <a:srgbClr val="FFFFFF"/>
                  </a:solidFill>
                </a:uFill>
                <a:latin typeface="Calibri Light"/>
              </a:rPr>
              <a:t>Lab - 	</a:t>
            </a:r>
            <a:endParaRPr lang="en-US" sz="1800" strike="noStrike" spc="-1">
              <a:solidFill>
                <a:srgbClr val="000000"/>
              </a:solidFill>
              <a:uFill>
                <a:solidFill>
                  <a:srgbClr val="FFFFFF"/>
                </a:solidFill>
              </a:uFill>
              <a:latin typeface="Calibri"/>
            </a:endParaRPr>
          </a:p>
        </p:txBody>
      </p:sp>
      <p:sp>
        <p:nvSpPr>
          <p:cNvPr id="167"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Program to create a sequence file and write data into sequence file format.</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Program to read the created sequence file from above program and display its contents.</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Display the file contents while writing and reading the file.</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Identify and Display the sync points while reading the file.</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Display the file written by first program using CLI.</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Merge and Sort sequence files using </a:t>
            </a: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MR programming.</a:t>
            </a:r>
            <a:endParaRPr lang="en-US" sz="2000" strike="noStrike" spc="-1">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Using SequenceFile.Sorter</a:t>
            </a:r>
            <a:endParaRPr lang="en-US" sz="200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1666294913"/>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67">
                                            <p:txEl>
                                              <p:charRg st="0" end="418"/>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67">
                                            <p:txEl>
                                              <p:charRg st="418" end="418"/>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67">
                                            <p:txEl>
                                              <p:charRg st="418" end="418"/>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67">
                                            <p:txEl>
                                              <p:charRg st="418" end="418"/>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67">
                                            <p:txEl>
                                              <p:charRg st="418" end="418"/>
                                            </p:txEl>
                                          </p:spTgt>
                                        </p:tgtEl>
                                        <p:attrNameLst>
                                          <p:attrName>style.visibility</p:attrName>
                                        </p:attrNameLst>
                                      </p:cBhvr>
                                      <p:to>
                                        <p:strVal val="visible"/>
                                      </p:to>
                                    </p:set>
                                  </p:childTnLst>
                                </p:cTn>
                              </p:par>
                            </p:childTnLst>
                          </p:cTn>
                        </p:par>
                      </p:childTnLst>
                    </p:cTn>
                  </p:par>
                  <p:par>
                    <p:cTn id="23" fill="freeze">
                      <p:stCondLst>
                        <p:cond delay="indefinite"/>
                      </p:stCondLst>
                      <p:childTnLst>
                        <p:par>
                          <p:cTn id="24" fill="freeze">
                            <p:stCondLst>
                              <p:cond delay="0"/>
                            </p:stCondLst>
                            <p:childTnLst>
                              <p:par>
                                <p:cTn id="25" presetID="1" presetClass="entr" fill="hold" nodeType="clickEffect">
                                  <p:stCondLst>
                                    <p:cond delay="0"/>
                                  </p:stCondLst>
                                  <p:childTnLst>
                                    <p:set>
                                      <p:cBhvr>
                                        <p:cTn id="26" dur="1" fill="hold">
                                          <p:stCondLst>
                                            <p:cond delay="0"/>
                                          </p:stCondLst>
                                        </p:cTn>
                                        <p:tgtEl>
                                          <p:spTgt spid="167">
                                            <p:txEl>
                                              <p:charRg st="418" end="418"/>
                                            </p:txEl>
                                          </p:spTgt>
                                        </p:tgtEl>
                                        <p:attrNameLst>
                                          <p:attrName>style.visibility</p:attrName>
                                        </p:attrNameLst>
                                      </p:cBhvr>
                                      <p:to>
                                        <p:strVal val="visible"/>
                                      </p:to>
                                    </p:set>
                                  </p:childTnLst>
                                </p:cTn>
                              </p:par>
                            </p:childTnLst>
                          </p:cTn>
                        </p:par>
                      </p:childTnLst>
                    </p:cTn>
                  </p:par>
                  <p:par>
                    <p:cTn id="27" fill="freeze">
                      <p:stCondLst>
                        <p:cond delay="indefinite"/>
                      </p:stCondLst>
                      <p:childTnLst>
                        <p:par>
                          <p:cTn id="28" fill="freeze">
                            <p:stCondLst>
                              <p:cond delay="0"/>
                            </p:stCondLst>
                            <p:childTnLst>
                              <p:par>
                                <p:cTn id="29" presetID="1" presetClass="entr" fill="hold" nodeType="clickEffect">
                                  <p:stCondLst>
                                    <p:cond delay="0"/>
                                  </p:stCondLst>
                                  <p:childTnLst>
                                    <p:set>
                                      <p:cBhvr>
                                        <p:cTn id="30" dur="1" fill="hold">
                                          <p:stCondLst>
                                            <p:cond delay="0"/>
                                          </p:stCondLst>
                                        </p:cTn>
                                        <p:tgtEl>
                                          <p:spTgt spid="167">
                                            <p:txEl>
                                              <p:charRg st="418" end="418"/>
                                            </p:txEl>
                                          </p:spTgt>
                                        </p:tgtEl>
                                        <p:attrNameLst>
                                          <p:attrName>style.visibility</p:attrName>
                                        </p:attrNameLst>
                                      </p:cBhvr>
                                      <p:to>
                                        <p:strVal val="visible"/>
                                      </p:to>
                                    </p:set>
                                  </p:childTnLst>
                                </p:cTn>
                              </p:par>
                            </p:childTnLst>
                          </p:cTn>
                        </p:par>
                      </p:childTnLst>
                    </p:cTn>
                  </p:par>
                  <p:par>
                    <p:cTn id="31" fill="freeze">
                      <p:stCondLst>
                        <p:cond delay="indefinite"/>
                      </p:stCondLst>
                      <p:childTnLst>
                        <p:par>
                          <p:cTn id="32" fill="freeze">
                            <p:stCondLst>
                              <p:cond delay="0"/>
                            </p:stCondLst>
                            <p:childTnLst>
                              <p:par>
                                <p:cTn id="33" presetID="1" presetClass="entr" fill="hold" nodeType="clickEffect">
                                  <p:stCondLst>
                                    <p:cond delay="0"/>
                                  </p:stCondLst>
                                  <p:childTnLst>
                                    <p:set>
                                      <p:cBhvr>
                                        <p:cTn id="34" dur="1" fill="hold">
                                          <p:stCondLst>
                                            <p:cond delay="0"/>
                                          </p:stCondLst>
                                        </p:cTn>
                                        <p:tgtEl>
                                          <p:spTgt spid="167">
                                            <p:txEl>
                                              <p:charRg st="418" end="4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838080" y="216000"/>
            <a:ext cx="10515240" cy="1325160"/>
          </a:xfrm>
          <a:prstGeom prst="rect">
            <a:avLst/>
          </a:prstGeom>
          <a:noFill/>
          <a:ln>
            <a:noFill/>
          </a:ln>
        </p:spPr>
        <p:txBody>
          <a:bodyPr anchor="ctr"/>
          <a:lstStyle/>
          <a:p>
            <a:pPr>
              <a:lnSpc>
                <a:spcPct val="90000"/>
              </a:lnSpc>
            </a:pPr>
            <a:r>
              <a:rPr lang="en-US" sz="4400" strike="noStrike" spc="-1" dirty="0" err="1">
                <a:solidFill>
                  <a:srgbClr val="000000"/>
                </a:solidFill>
                <a:uFill>
                  <a:solidFill>
                    <a:srgbClr val="FFFFFF"/>
                  </a:solidFill>
                </a:uFill>
                <a:latin typeface="Calibri Light"/>
              </a:rPr>
              <a:t>MapFile</a:t>
            </a:r>
            <a:endParaRPr lang="en-US" sz="1800" strike="noStrike" spc="-1" dirty="0">
              <a:solidFill>
                <a:srgbClr val="000000"/>
              </a:solidFill>
              <a:uFill>
                <a:solidFill>
                  <a:srgbClr val="FFFFFF"/>
                </a:solidFill>
              </a:uFill>
              <a:latin typeface="Calibri"/>
            </a:endParaRPr>
          </a:p>
        </p:txBody>
      </p:sp>
      <p:sp>
        <p:nvSpPr>
          <p:cNvPr id="169" name="TextShape 2"/>
          <p:cNvSpPr txBox="1"/>
          <p:nvPr/>
        </p:nvSpPr>
        <p:spPr>
          <a:xfrm>
            <a:off x="288000" y="1440000"/>
            <a:ext cx="11736000" cy="511200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Map file is </a:t>
            </a:r>
            <a:r>
              <a:rPr lang="en-US" sz="2800" b="1" strike="noStrike" spc="-1" dirty="0">
                <a:solidFill>
                  <a:srgbClr val="000000"/>
                </a:solidFill>
                <a:uFill>
                  <a:solidFill>
                    <a:srgbClr val="FFFFFF"/>
                  </a:solidFill>
                </a:uFill>
                <a:latin typeface="Calibri"/>
              </a:rPr>
              <a:t>sorted</a:t>
            </a:r>
            <a:r>
              <a:rPr lang="en-US" sz="2800" strike="noStrike" spc="-1" dirty="0">
                <a:solidFill>
                  <a:srgbClr val="000000"/>
                </a:solidFill>
                <a:uFill>
                  <a:solidFill>
                    <a:srgbClr val="FFFFFF"/>
                  </a:solidFill>
                </a:uFill>
                <a:latin typeface="Calibri"/>
              </a:rPr>
              <a:t> </a:t>
            </a:r>
            <a:r>
              <a:rPr lang="en-US" sz="2800" strike="noStrike" spc="-1" dirty="0" err="1">
                <a:solidFill>
                  <a:srgbClr val="000000"/>
                </a:solidFill>
                <a:uFill>
                  <a:solidFill>
                    <a:srgbClr val="FFFFFF"/>
                  </a:solidFill>
                </a:uFill>
                <a:latin typeface="Calibri"/>
              </a:rPr>
              <a:t>sequenceFile</a:t>
            </a:r>
            <a:r>
              <a:rPr lang="en-US" sz="2800" strike="noStrike" spc="-1" dirty="0">
                <a:solidFill>
                  <a:srgbClr val="000000"/>
                </a:solidFill>
                <a:uFill>
                  <a:solidFill>
                    <a:srgbClr val="FFFFFF"/>
                  </a:solidFill>
                </a:uFill>
                <a:latin typeface="Calibri"/>
              </a:rPr>
              <a:t>, and it also contains an index of keys to allow lookups.</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The index of keys is again a </a:t>
            </a:r>
            <a:r>
              <a:rPr lang="en-US" sz="2800" strike="noStrike" spc="-1" dirty="0" err="1">
                <a:solidFill>
                  <a:srgbClr val="000000"/>
                </a:solidFill>
                <a:uFill>
                  <a:solidFill>
                    <a:srgbClr val="FFFFFF"/>
                  </a:solidFill>
                </a:uFill>
                <a:latin typeface="Calibri"/>
              </a:rPr>
              <a:t>sequenceFile</a:t>
            </a:r>
            <a:r>
              <a:rPr lang="en-US" sz="2800" strike="noStrike" spc="-1" dirty="0">
                <a:solidFill>
                  <a:srgbClr val="000000"/>
                </a:solidFill>
                <a:uFill>
                  <a:solidFill>
                    <a:srgbClr val="FFFFFF"/>
                  </a:solidFill>
                </a:uFill>
                <a:latin typeface="Calibri"/>
              </a:rPr>
              <a:t> that contains fraction of keys in the map( </a:t>
            </a:r>
            <a:r>
              <a:rPr lang="en-US" sz="2800" strike="noStrike" spc="-1" dirty="0" err="1">
                <a:solidFill>
                  <a:srgbClr val="000000"/>
                </a:solidFill>
                <a:uFill>
                  <a:solidFill>
                    <a:srgbClr val="FFFFFF"/>
                  </a:solidFill>
                </a:uFill>
                <a:latin typeface="Calibri"/>
              </a:rPr>
              <a:t>i.e</a:t>
            </a:r>
            <a:r>
              <a:rPr lang="en-US" sz="2800" strike="noStrike" spc="-1" dirty="0">
                <a:solidFill>
                  <a:srgbClr val="000000"/>
                </a:solidFill>
                <a:uFill>
                  <a:solidFill>
                    <a:srgbClr val="FFFFFF"/>
                  </a:solidFill>
                </a:uFill>
                <a:latin typeface="Calibri"/>
              </a:rPr>
              <a:t> every 128</a:t>
            </a:r>
            <a:r>
              <a:rPr lang="en-US" sz="2800" strike="noStrike" spc="-1" baseline="30000" dirty="0">
                <a:solidFill>
                  <a:srgbClr val="000000"/>
                </a:solidFill>
                <a:uFill>
                  <a:solidFill>
                    <a:srgbClr val="FFFFFF"/>
                  </a:solidFill>
                </a:uFill>
                <a:latin typeface="Calibri"/>
              </a:rPr>
              <a:t>th</a:t>
            </a:r>
            <a:r>
              <a:rPr lang="en-US" sz="2800" strike="noStrike" spc="-1" dirty="0">
                <a:solidFill>
                  <a:srgbClr val="000000"/>
                </a:solidFill>
                <a:uFill>
                  <a:solidFill>
                    <a:srgbClr val="FFFFFF"/>
                  </a:solidFill>
                </a:uFill>
                <a:latin typeface="Calibri"/>
              </a:rPr>
              <a:t> key, by default).</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The index can be loaded into memory to provide fast lookups from main data file.</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Main is another </a:t>
            </a:r>
            <a:r>
              <a:rPr lang="en-US" sz="2800" strike="noStrike" spc="-1" dirty="0" err="1">
                <a:solidFill>
                  <a:srgbClr val="000000"/>
                </a:solidFill>
                <a:uFill>
                  <a:solidFill>
                    <a:srgbClr val="FFFFFF"/>
                  </a:solidFill>
                </a:uFill>
                <a:latin typeface="Calibri"/>
              </a:rPr>
              <a:t>sequenceFile</a:t>
            </a:r>
            <a:r>
              <a:rPr lang="en-US" sz="2800" strike="noStrike" spc="-1" dirty="0">
                <a:solidFill>
                  <a:srgbClr val="000000"/>
                </a:solidFill>
                <a:uFill>
                  <a:solidFill>
                    <a:srgbClr val="FFFFFF"/>
                  </a:solidFill>
                </a:uFill>
                <a:latin typeface="Calibri"/>
              </a:rPr>
              <a:t> containing all the map </a:t>
            </a:r>
            <a:r>
              <a:rPr lang="en-US" sz="2800" strike="noStrike" spc="-1" dirty="0" err="1">
                <a:solidFill>
                  <a:srgbClr val="000000"/>
                </a:solidFill>
                <a:uFill>
                  <a:solidFill>
                    <a:srgbClr val="FFFFFF"/>
                  </a:solidFill>
                </a:uFill>
                <a:latin typeface="Calibri"/>
              </a:rPr>
              <a:t>entrieis</a:t>
            </a:r>
            <a:r>
              <a:rPr lang="en-US" sz="2800" strike="noStrike" spc="-1" dirty="0">
                <a:solidFill>
                  <a:srgbClr val="000000"/>
                </a:solidFill>
                <a:uFill>
                  <a:solidFill>
                    <a:srgbClr val="FFFFFF"/>
                  </a:solidFill>
                </a:uFill>
                <a:latin typeface="Calibri"/>
              </a:rPr>
              <a:t> in the </a:t>
            </a:r>
            <a:r>
              <a:rPr lang="en-US" sz="2800" strike="noStrike" spc="-1" dirty="0" err="1">
                <a:solidFill>
                  <a:srgbClr val="000000"/>
                </a:solidFill>
                <a:uFill>
                  <a:solidFill>
                    <a:srgbClr val="FFFFFF"/>
                  </a:solidFill>
                </a:uFill>
                <a:latin typeface="Calibri"/>
              </a:rPr>
              <a:t>sordata</a:t>
            </a:r>
            <a:r>
              <a:rPr lang="en-US" sz="2800" strike="noStrike" spc="-1" dirty="0">
                <a:solidFill>
                  <a:srgbClr val="000000"/>
                </a:solidFill>
                <a:uFill>
                  <a:solidFill>
                    <a:srgbClr val="FFFFFF"/>
                  </a:solidFill>
                </a:uFill>
                <a:latin typeface="Calibri"/>
              </a:rPr>
              <a:t> ted key order.</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Writing to </a:t>
            </a:r>
            <a:r>
              <a:rPr lang="en-US" sz="2800" strike="noStrike" spc="-1" dirty="0" err="1">
                <a:solidFill>
                  <a:srgbClr val="000000"/>
                </a:solidFill>
                <a:uFill>
                  <a:solidFill>
                    <a:srgbClr val="FFFFFF"/>
                  </a:solidFill>
                </a:uFill>
                <a:latin typeface="Calibri"/>
              </a:rPr>
              <a:t>MapFile</a:t>
            </a:r>
            <a:r>
              <a:rPr lang="en-US" sz="2800" strike="noStrike" spc="-1" dirty="0">
                <a:solidFill>
                  <a:srgbClr val="000000"/>
                </a:solidFill>
                <a:uFill>
                  <a:solidFill>
                    <a:srgbClr val="FFFFFF"/>
                  </a:solidFill>
                </a:uFill>
                <a:latin typeface="Calibri"/>
              </a:rPr>
              <a:t> is similar, the only restriction is that you should supply the keys in sorted order, otherwise </a:t>
            </a:r>
            <a:r>
              <a:rPr lang="en-US" sz="2800" strike="noStrike" spc="-1" dirty="0" err="1">
                <a:solidFill>
                  <a:srgbClr val="000000"/>
                </a:solidFill>
                <a:uFill>
                  <a:solidFill>
                    <a:srgbClr val="FFFFFF"/>
                  </a:solidFill>
                </a:uFill>
                <a:latin typeface="Calibri"/>
              </a:rPr>
              <a:t>IOException</a:t>
            </a:r>
            <a:r>
              <a:rPr lang="en-US" sz="2800" strike="noStrike" spc="-1" dirty="0">
                <a:solidFill>
                  <a:srgbClr val="000000"/>
                </a:solidFill>
                <a:uFill>
                  <a:solidFill>
                    <a:srgbClr val="FFFFFF"/>
                  </a:solidFill>
                </a:uFill>
                <a:latin typeface="Calibri"/>
              </a:rPr>
              <a:t> is thrown.</a:t>
            </a:r>
          </a:p>
        </p:txBody>
      </p:sp>
    </p:spTree>
    <p:extLst>
      <p:ext uri="{BB962C8B-B14F-4D97-AF65-F5344CB8AC3E}">
        <p14:creationId xmlns:p14="http://schemas.microsoft.com/office/powerpoint/2010/main" val="2983906267"/>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69">
                                            <p:txEl>
                                              <p:charRg st="0" end="517"/>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69">
                                            <p:txEl>
                                              <p:charRg st="517" end="517"/>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69">
                                            <p:txEl>
                                              <p:charRg st="517" end="517"/>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69">
                                            <p:txEl>
                                              <p:charRg st="517" end="517"/>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69">
                                            <p:txEl>
                                              <p:charRg st="517" end="517"/>
                                            </p:txEl>
                                          </p:spTgt>
                                        </p:tgtEl>
                                        <p:attrNameLst>
                                          <p:attrName>style.visibility</p:attrName>
                                        </p:attrNameLst>
                                      </p:cBhvr>
                                      <p:to>
                                        <p:strVal val="visible"/>
                                      </p:to>
                                    </p:set>
                                  </p:childTnLst>
                                </p:cTn>
                              </p:par>
                            </p:childTnLst>
                          </p:cTn>
                        </p:par>
                      </p:childTnLst>
                    </p:cTn>
                  </p:par>
                  <p:par>
                    <p:cTn id="23" fill="freeze">
                      <p:stCondLst>
                        <p:cond delay="indefinite"/>
                      </p:stCondLst>
                      <p:childTnLst>
                        <p:par>
                          <p:cTn id="24" fill="freeze">
                            <p:stCondLst>
                              <p:cond delay="0"/>
                            </p:stCondLst>
                            <p:childTnLst>
                              <p:par>
                                <p:cTn id="25" presetID="1" presetClass="entr" fill="hold" nodeType="clickEffect">
                                  <p:stCondLst>
                                    <p:cond delay="0"/>
                                  </p:stCondLst>
                                  <p:childTnLst>
                                    <p:set>
                                      <p:cBhvr>
                                        <p:cTn id="26" dur="1" fill="hold">
                                          <p:stCondLst>
                                            <p:cond delay="0"/>
                                          </p:stCondLst>
                                        </p:cTn>
                                        <p:tgtEl>
                                          <p:spTgt spid="169">
                                            <p:txEl>
                                              <p:charRg st="0" end="517"/>
                                            </p:txEl>
                                          </p:spTgt>
                                        </p:tgtEl>
                                        <p:attrNameLst>
                                          <p:attrName>style.visibility</p:attrName>
                                        </p:attrNameLst>
                                      </p:cBhvr>
                                      <p:to>
                                        <p:strVal val="visible"/>
                                      </p:to>
                                    </p:set>
                                  </p:childTnLst>
                                </p:cTn>
                              </p:par>
                              <p:par>
                                <p:cTn id="27" presetID="1" presetClass="entr" fill="hold" nodeType="withEffect">
                                  <p:stCondLst>
                                    <p:cond delay="0"/>
                                  </p:stCondLst>
                                  <p:childTnLst>
                                    <p:set>
                                      <p:cBhvr>
                                        <p:cTn id="28" dur="1" fill="hold">
                                          <p:stCondLst>
                                            <p:cond delay="0"/>
                                          </p:stCondLst>
                                        </p:cTn>
                                        <p:tgtEl>
                                          <p:spTgt spid="169">
                                            <p:txEl>
                                              <p:charRg st="517" end="517"/>
                                            </p:txEl>
                                          </p:spTgt>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169">
                                            <p:txEl>
                                              <p:charRg st="517" end="517"/>
                                            </p:txEl>
                                          </p:spTgt>
                                        </p:tgtEl>
                                        <p:attrNameLst>
                                          <p:attrName>style.visibility</p:attrName>
                                        </p:attrNameLst>
                                      </p:cBhvr>
                                      <p:to>
                                        <p:strVal val="visible"/>
                                      </p:to>
                                    </p:set>
                                  </p:childTnLst>
                                </p:cTn>
                              </p:par>
                              <p:par>
                                <p:cTn id="31" presetID="1" presetClass="entr" fill="hold" nodeType="withEffect">
                                  <p:stCondLst>
                                    <p:cond delay="0"/>
                                  </p:stCondLst>
                                  <p:childTnLst>
                                    <p:set>
                                      <p:cBhvr>
                                        <p:cTn id="32" dur="1" fill="hold">
                                          <p:stCondLst>
                                            <p:cond delay="0"/>
                                          </p:stCondLst>
                                        </p:cTn>
                                        <p:tgtEl>
                                          <p:spTgt spid="169">
                                            <p:txEl>
                                              <p:charRg st="517" end="517"/>
                                            </p:txEl>
                                          </p:spTgt>
                                        </p:tgtEl>
                                        <p:attrNameLst>
                                          <p:attrName>style.visibility</p:attrName>
                                        </p:attrNameLst>
                                      </p:cBhvr>
                                      <p:to>
                                        <p:strVal val="visible"/>
                                      </p:to>
                                    </p:set>
                                  </p:childTnLst>
                                </p:cTn>
                              </p:par>
                              <p:par>
                                <p:cTn id="33" presetID="1" presetClass="entr" fill="hold" nodeType="withEffect">
                                  <p:stCondLst>
                                    <p:cond delay="0"/>
                                  </p:stCondLst>
                                  <p:childTnLst>
                                    <p:set>
                                      <p:cBhvr>
                                        <p:cTn id="34" dur="1" fill="hold">
                                          <p:stCondLst>
                                            <p:cond delay="0"/>
                                          </p:stCondLst>
                                        </p:cTn>
                                        <p:tgtEl>
                                          <p:spTgt spid="169">
                                            <p:txEl>
                                              <p:charRg st="517" end="5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trike="noStrike" spc="-1">
                <a:solidFill>
                  <a:srgbClr val="000000"/>
                </a:solidFill>
                <a:uFill>
                  <a:solidFill>
                    <a:srgbClr val="FFFFFF"/>
                  </a:solidFill>
                </a:uFill>
                <a:latin typeface="Calibri Light"/>
              </a:rPr>
              <a:t>MapFile Varients</a:t>
            </a:r>
            <a:endParaRPr lang="en-US" sz="1800" strike="noStrike" spc="-1">
              <a:solidFill>
                <a:srgbClr val="000000"/>
              </a:solidFill>
              <a:uFill>
                <a:solidFill>
                  <a:srgbClr val="FFFFFF"/>
                </a:solidFill>
              </a:uFill>
              <a:latin typeface="Calibri"/>
            </a:endParaRPr>
          </a:p>
        </p:txBody>
      </p:sp>
      <p:sp>
        <p:nvSpPr>
          <p:cNvPr id="171" name="TextShape 2"/>
          <p:cNvSpPr txBox="1"/>
          <p:nvPr/>
        </p:nvSpPr>
        <p:spPr>
          <a:xfrm>
            <a:off x="205920" y="1690560"/>
            <a:ext cx="5897520" cy="491544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dirty="0" err="1">
                <a:solidFill>
                  <a:srgbClr val="000000"/>
                </a:solidFill>
                <a:uFill>
                  <a:solidFill>
                    <a:srgbClr val="FFFFFF"/>
                  </a:solidFill>
                </a:uFill>
                <a:latin typeface="Calibri"/>
              </a:rPr>
              <a:t>SetFile</a:t>
            </a:r>
            <a:r>
              <a:rPr lang="en-US" sz="2800" strike="noStrike" spc="-1" dirty="0">
                <a:solidFill>
                  <a:srgbClr val="000000"/>
                </a:solidFill>
                <a:uFill>
                  <a:solidFill>
                    <a:srgbClr val="FFFFFF"/>
                  </a:solidFill>
                </a:uFill>
                <a:latin typeface="Calibri"/>
              </a:rPr>
              <a:t> – </a:t>
            </a:r>
            <a:r>
              <a:rPr lang="en-US" sz="2800" strike="noStrike" spc="-1" dirty="0" err="1">
                <a:solidFill>
                  <a:srgbClr val="000000"/>
                </a:solidFill>
                <a:uFill>
                  <a:solidFill>
                    <a:srgbClr val="FFFFFF"/>
                  </a:solidFill>
                </a:uFill>
                <a:latin typeface="Calibri"/>
              </a:rPr>
              <a:t>MapFile</a:t>
            </a:r>
            <a:r>
              <a:rPr lang="en-US" sz="2800" strike="noStrike" spc="-1" dirty="0">
                <a:solidFill>
                  <a:srgbClr val="000000"/>
                </a:solidFill>
                <a:uFill>
                  <a:solidFill>
                    <a:srgbClr val="FFFFFF"/>
                  </a:solidFill>
                </a:uFill>
                <a:latin typeface="Calibri"/>
              </a:rPr>
              <a:t> to store ‘set’ of keys, (set doesn’t allow duplicates) and keys must be ordered. Values are </a:t>
            </a:r>
            <a:r>
              <a:rPr lang="en-US" sz="2800" strike="noStrike" spc="-1" dirty="0" err="1">
                <a:solidFill>
                  <a:srgbClr val="000000"/>
                </a:solidFill>
                <a:uFill>
                  <a:solidFill>
                    <a:srgbClr val="FFFFFF"/>
                  </a:solidFill>
                </a:uFill>
                <a:latin typeface="Calibri"/>
              </a:rPr>
              <a:t>NullWritable</a:t>
            </a:r>
            <a:r>
              <a:rPr lang="en-US" sz="2800" strike="noStrike" spc="-1" dirty="0">
                <a:solidFill>
                  <a:srgbClr val="000000"/>
                </a:solidFill>
                <a:uFill>
                  <a:solidFill>
                    <a:srgbClr val="FFFFFF"/>
                  </a:solidFill>
                </a:uFill>
                <a:latin typeface="Calibri"/>
              </a:rPr>
              <a:t> always.</a:t>
            </a:r>
          </a:p>
          <a:p>
            <a:pPr marL="228600" indent="-228240">
              <a:lnSpc>
                <a:spcPct val="90000"/>
              </a:lnSpc>
              <a:buClr>
                <a:srgbClr val="000000"/>
              </a:buClr>
              <a:buFont typeface="Arial"/>
              <a:buChar char="•"/>
            </a:pPr>
            <a:r>
              <a:rPr lang="en-US" sz="2800" strike="noStrike" spc="-1" dirty="0" err="1">
                <a:solidFill>
                  <a:srgbClr val="000000"/>
                </a:solidFill>
                <a:uFill>
                  <a:solidFill>
                    <a:srgbClr val="FFFFFF"/>
                  </a:solidFill>
                </a:uFill>
                <a:latin typeface="Calibri"/>
              </a:rPr>
              <a:t>ArrayFile</a:t>
            </a:r>
            <a:r>
              <a:rPr lang="en-US" sz="2800" strike="noStrike" spc="-1" dirty="0">
                <a:solidFill>
                  <a:srgbClr val="000000"/>
                </a:solidFill>
                <a:uFill>
                  <a:solidFill>
                    <a:srgbClr val="FFFFFF"/>
                  </a:solidFill>
                </a:uFill>
                <a:latin typeface="Calibri"/>
              </a:rPr>
              <a:t> – </a:t>
            </a:r>
            <a:r>
              <a:rPr lang="en-US" sz="2800" strike="noStrike" spc="-1" dirty="0" err="1">
                <a:solidFill>
                  <a:srgbClr val="000000"/>
                </a:solidFill>
                <a:uFill>
                  <a:solidFill>
                    <a:srgbClr val="FFFFFF"/>
                  </a:solidFill>
                </a:uFill>
                <a:latin typeface="Calibri"/>
              </a:rPr>
              <a:t>MapFile</a:t>
            </a:r>
            <a:r>
              <a:rPr lang="en-US" sz="2800" strike="noStrike" spc="-1" dirty="0">
                <a:solidFill>
                  <a:srgbClr val="000000"/>
                </a:solidFill>
                <a:uFill>
                  <a:solidFill>
                    <a:srgbClr val="FFFFFF"/>
                  </a:solidFill>
                </a:uFill>
                <a:latin typeface="Calibri"/>
              </a:rPr>
              <a:t> with key is an integer representing the index of the element in the array and the value is Writable value. Key = count+1.</a:t>
            </a:r>
          </a:p>
          <a:p>
            <a:pPr marL="228600" indent="-228240">
              <a:lnSpc>
                <a:spcPct val="90000"/>
              </a:lnSpc>
              <a:buClr>
                <a:srgbClr val="000000"/>
              </a:buClr>
              <a:buFont typeface="Arial"/>
              <a:buChar char="•"/>
            </a:pPr>
            <a:r>
              <a:rPr lang="en-US" sz="2800" strike="noStrike" spc="-1" dirty="0" err="1">
                <a:solidFill>
                  <a:srgbClr val="000000"/>
                </a:solidFill>
                <a:uFill>
                  <a:solidFill>
                    <a:srgbClr val="FFFFFF"/>
                  </a:solidFill>
                </a:uFill>
                <a:latin typeface="Calibri"/>
              </a:rPr>
              <a:t>BloomMapFile</a:t>
            </a:r>
            <a:r>
              <a:rPr lang="en-US" sz="2800" strike="noStrike" spc="-1" dirty="0">
                <a:solidFill>
                  <a:srgbClr val="000000"/>
                </a:solidFill>
                <a:uFill>
                  <a:solidFill>
                    <a:srgbClr val="FFFFFF"/>
                  </a:solidFill>
                </a:uFill>
                <a:latin typeface="Calibri"/>
              </a:rPr>
              <a:t> – </a:t>
            </a:r>
            <a:r>
              <a:rPr lang="en-US" sz="2800" strike="noStrike" spc="-1" dirty="0" err="1">
                <a:solidFill>
                  <a:srgbClr val="000000"/>
                </a:solidFill>
                <a:uFill>
                  <a:solidFill>
                    <a:srgbClr val="FFFFFF"/>
                  </a:solidFill>
                </a:uFill>
                <a:latin typeface="Calibri"/>
              </a:rPr>
              <a:t>MapFIle</a:t>
            </a:r>
            <a:r>
              <a:rPr lang="en-US" sz="2800" strike="noStrike" spc="-1" dirty="0">
                <a:solidFill>
                  <a:srgbClr val="000000"/>
                </a:solidFill>
                <a:uFill>
                  <a:solidFill>
                    <a:srgbClr val="FFFFFF"/>
                  </a:solidFill>
                </a:uFill>
                <a:latin typeface="Calibri"/>
              </a:rPr>
              <a:t> that offers fast version of get() method. Have additional bloom file, which contains added keys in memory, hence it is faster.</a:t>
            </a:r>
          </a:p>
        </p:txBody>
      </p:sp>
      <p:pic>
        <p:nvPicPr>
          <p:cNvPr id="172" name="Picture 2"/>
          <p:cNvPicPr/>
          <p:nvPr/>
        </p:nvPicPr>
        <p:blipFill>
          <a:blip r:embed="rId2"/>
          <a:stretch/>
        </p:blipFill>
        <p:spPr>
          <a:xfrm>
            <a:off x="6134760" y="639720"/>
            <a:ext cx="5851080" cy="5623560"/>
          </a:xfrm>
          <a:prstGeom prst="rect">
            <a:avLst/>
          </a:prstGeom>
          <a:ln>
            <a:noFill/>
          </a:ln>
        </p:spPr>
      </p:pic>
    </p:spTree>
    <p:extLst>
      <p:ext uri="{BB962C8B-B14F-4D97-AF65-F5344CB8AC3E}">
        <p14:creationId xmlns:p14="http://schemas.microsoft.com/office/powerpoint/2010/main" val="3257865051"/>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71">
                                            <p:txEl>
                                              <p:charRg st="0" end="423"/>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71">
                                            <p:txEl>
                                              <p:charRg st="423" end="423"/>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71">
                                            <p:txEl>
                                              <p:charRg st="423" end="4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838080" y="365040"/>
            <a:ext cx="10515240" cy="1325160"/>
          </a:xfrm>
          <a:prstGeom prst="rect">
            <a:avLst/>
          </a:prstGeom>
          <a:noFill/>
          <a:ln>
            <a:noFill/>
          </a:ln>
        </p:spPr>
        <p:txBody>
          <a:bodyPr anchor="ctr"/>
          <a:lstStyle/>
          <a:p>
            <a:endParaRPr lang="en-US" sz="1800" strike="noStrike" spc="-1">
              <a:solidFill>
                <a:srgbClr val="000000"/>
              </a:solidFill>
              <a:uFill>
                <a:solidFill>
                  <a:srgbClr val="FFFFFF"/>
                </a:solidFill>
              </a:uFill>
              <a:latin typeface="Calibri"/>
            </a:endParaRPr>
          </a:p>
        </p:txBody>
      </p:sp>
      <p:sp>
        <p:nvSpPr>
          <p:cNvPr id="174" name="TextShape 2"/>
          <p:cNvSpPr txBox="1"/>
          <p:nvPr/>
        </p:nvSpPr>
        <p:spPr>
          <a:xfrm>
            <a:off x="428760" y="1049040"/>
            <a:ext cx="11379240" cy="557496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Other row file format is AVRO data files – </a:t>
            </a: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these are like sequence files, designed for large-scale data processing</a:t>
            </a:r>
            <a:endParaRPr lang="en-US" sz="2000" strike="noStrike" spc="-1">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Compact and splittable</a:t>
            </a:r>
            <a:endParaRPr lang="en-US" sz="2000" strike="noStrike" spc="-1">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b="1" strike="noStrike" spc="-1">
                <a:solidFill>
                  <a:srgbClr val="000000"/>
                </a:solidFill>
                <a:uFill>
                  <a:solidFill>
                    <a:srgbClr val="FFFFFF"/>
                  </a:solidFill>
                </a:uFill>
                <a:latin typeface="Calibri"/>
              </a:rPr>
              <a:t>Portable across programming languages.</a:t>
            </a:r>
            <a:endParaRPr lang="en-US" sz="2000" strike="noStrike" spc="-1">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b="1" strike="noStrike" spc="-1">
                <a:solidFill>
                  <a:srgbClr val="000000"/>
                </a:solidFill>
                <a:uFill>
                  <a:solidFill>
                    <a:srgbClr val="FFFFFF"/>
                  </a:solidFill>
                </a:uFill>
                <a:latin typeface="Calibri"/>
              </a:rPr>
              <a:t>AVRO </a:t>
            </a:r>
            <a:r>
              <a:rPr lang="en-US" sz="2400" strike="noStrike" spc="-1">
                <a:solidFill>
                  <a:srgbClr val="000000"/>
                </a:solidFill>
                <a:uFill>
                  <a:solidFill>
                    <a:srgbClr val="FFFFFF"/>
                  </a:solidFill>
                </a:uFill>
                <a:latin typeface="Calibri"/>
              </a:rPr>
              <a:t>data files have a schema, the programs in different languages reads the schema and can operate on the data.</a:t>
            </a:r>
            <a:endParaRPr lang="en-US" sz="2000" strike="noStrike" spc="-1">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Other formats are implemented in Java code – writables, makes code unmanageable by other languages, and java centric.</a:t>
            </a:r>
            <a:endParaRPr lang="en-US" sz="2000" strike="noStrike" spc="-1">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Avro data files are good choice for binary formats and supported by the components in Hadoop ecosystem.</a:t>
            </a:r>
            <a:endParaRPr lang="en-US" sz="2000" strike="noStrike" spc="-1">
              <a:solidFill>
                <a:srgbClr val="000000"/>
              </a:solidFill>
              <a:uFill>
                <a:solidFill>
                  <a:srgbClr val="FFFFFF"/>
                </a:solidFill>
              </a:uFill>
              <a:latin typeface="Calibri"/>
            </a:endParaRPr>
          </a:p>
          <a:p>
            <a:pPr>
              <a:lnSpc>
                <a:spcPct val="90000"/>
              </a:lnSpc>
            </a:pPr>
            <a:endParaRPr lang="en-US" sz="280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622568485"/>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74">
                                            <p:txEl>
                                              <p:charRg st="0" end="514"/>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74">
                                            <p:txEl>
                                              <p:charRg st="514" end="514"/>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74">
                                            <p:txEl>
                                              <p:charRg st="514" end="514"/>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74">
                                            <p:txEl>
                                              <p:charRg st="514" end="514"/>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74">
                                            <p:txEl>
                                              <p:charRg st="514" end="514"/>
                                            </p:txEl>
                                          </p:spTgt>
                                        </p:tgtEl>
                                        <p:attrNameLst>
                                          <p:attrName>style.visibility</p:attrName>
                                        </p:attrNameLst>
                                      </p:cBhvr>
                                      <p:to>
                                        <p:strVal val="visible"/>
                                      </p:to>
                                    </p:set>
                                  </p:childTnLst>
                                </p:cTn>
                              </p:par>
                            </p:childTnLst>
                          </p:cTn>
                        </p:par>
                      </p:childTnLst>
                    </p:cTn>
                  </p:par>
                  <p:par>
                    <p:cTn id="23" fill="freeze">
                      <p:stCondLst>
                        <p:cond delay="indefinite"/>
                      </p:stCondLst>
                      <p:childTnLst>
                        <p:par>
                          <p:cTn id="24" fill="freeze">
                            <p:stCondLst>
                              <p:cond delay="0"/>
                            </p:stCondLst>
                            <p:childTnLst>
                              <p:par>
                                <p:cTn id="25" presetID="1" presetClass="entr" fill="hold" nodeType="clickEffect">
                                  <p:stCondLst>
                                    <p:cond delay="0"/>
                                  </p:stCondLst>
                                  <p:childTnLst>
                                    <p:set>
                                      <p:cBhvr>
                                        <p:cTn id="26" dur="1" fill="hold">
                                          <p:stCondLst>
                                            <p:cond delay="0"/>
                                          </p:stCondLst>
                                        </p:cTn>
                                        <p:tgtEl>
                                          <p:spTgt spid="174">
                                            <p:txEl>
                                              <p:charRg st="514" end="514"/>
                                            </p:txEl>
                                          </p:spTgt>
                                        </p:tgtEl>
                                        <p:attrNameLst>
                                          <p:attrName>style.visibility</p:attrName>
                                        </p:attrNameLst>
                                      </p:cBhvr>
                                      <p:to>
                                        <p:strVal val="visible"/>
                                      </p:to>
                                    </p:set>
                                  </p:childTnLst>
                                </p:cTn>
                              </p:par>
                            </p:childTnLst>
                          </p:cTn>
                        </p:par>
                      </p:childTnLst>
                    </p:cTn>
                  </p:par>
                  <p:par>
                    <p:cTn id="27" fill="freeze">
                      <p:stCondLst>
                        <p:cond delay="indefinite"/>
                      </p:stCondLst>
                      <p:childTnLst>
                        <p:par>
                          <p:cTn id="28" fill="freeze">
                            <p:stCondLst>
                              <p:cond delay="0"/>
                            </p:stCondLst>
                            <p:childTnLst>
                              <p:par>
                                <p:cTn id="29" presetID="1" presetClass="entr" fill="hold" nodeType="clickEffect">
                                  <p:stCondLst>
                                    <p:cond delay="0"/>
                                  </p:stCondLst>
                                  <p:childTnLst>
                                    <p:set>
                                      <p:cBhvr>
                                        <p:cTn id="30" dur="1" fill="hold">
                                          <p:stCondLst>
                                            <p:cond delay="0"/>
                                          </p:stCondLst>
                                        </p:cTn>
                                        <p:tgtEl>
                                          <p:spTgt spid="174">
                                            <p:txEl>
                                              <p:charRg st="514" end="5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trike="noStrike" spc="-1">
                <a:solidFill>
                  <a:srgbClr val="000000"/>
                </a:solidFill>
                <a:uFill>
                  <a:solidFill>
                    <a:srgbClr val="FFFFFF"/>
                  </a:solidFill>
                </a:uFill>
                <a:latin typeface="Calibri Light"/>
              </a:rPr>
              <a:t>Column-Oriented Format</a:t>
            </a:r>
            <a:endParaRPr lang="en-US" sz="1800" strike="noStrike" spc="-1">
              <a:solidFill>
                <a:srgbClr val="000000"/>
              </a:solidFill>
              <a:uFill>
                <a:solidFill>
                  <a:srgbClr val="FFFFFF"/>
                </a:solidFill>
              </a:uFill>
              <a:latin typeface="Calibri"/>
            </a:endParaRPr>
          </a:p>
        </p:txBody>
      </p:sp>
      <p:sp>
        <p:nvSpPr>
          <p:cNvPr id="176" name="TextShape 2"/>
          <p:cNvSpPr txBox="1"/>
          <p:nvPr/>
        </p:nvSpPr>
        <p:spPr>
          <a:xfrm>
            <a:off x="286560" y="1460160"/>
            <a:ext cx="11736720" cy="524052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Row Oriented formats, the values for each row are stored contiguously in the file.</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Column-Oriented format, </a:t>
            </a: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the rows in a file(or a table in Hive) are broken into row splits, </a:t>
            </a:r>
            <a:endParaRPr lang="en-US" sz="2000" strike="noStrike" spc="-1">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Each split is stored in column-oriented fashion.</a:t>
            </a:r>
            <a:endParaRPr lang="en-US" sz="2000" strike="noStrike" spc="-1">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i.e values for each row in the first column are stored first, second  column values are stored second and so on.</a:t>
            </a:r>
            <a:endParaRPr lang="en-US" sz="200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These format permits columns that are not accessed in a query will be skipped.</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With Row-Oriented formats, the whole row is loaded into memory, even though only few columns are used in the query. (one optimization is do not deserialize the columns that you don’t want, but the cost of reading each row’s bytes from the disk cannot be avoided.)</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With Column oriented storage, only parts of the file need to be read into memory.</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Ingeneral – Column oriented works well when queries access only a small no of columns in the table. Use Row Oriented format when a large no of columns of a single row are needed for processing.</a:t>
            </a:r>
          </a:p>
        </p:txBody>
      </p:sp>
    </p:spTree>
    <p:extLst>
      <p:ext uri="{BB962C8B-B14F-4D97-AF65-F5344CB8AC3E}">
        <p14:creationId xmlns:p14="http://schemas.microsoft.com/office/powerpoint/2010/main" val="3330206970"/>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76">
                                            <p:txEl>
                                              <p:charRg st="0" end="957"/>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76">
                                            <p:txEl>
                                              <p:charRg st="957" end="957"/>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76">
                                            <p:txEl>
                                              <p:charRg st="957" end="957"/>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76">
                                            <p:txEl>
                                              <p:charRg st="957" end="957"/>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76">
                                            <p:txEl>
                                              <p:charRg st="957" end="957"/>
                                            </p:txEl>
                                          </p:spTgt>
                                        </p:tgtEl>
                                        <p:attrNameLst>
                                          <p:attrName>style.visibility</p:attrName>
                                        </p:attrNameLst>
                                      </p:cBhvr>
                                      <p:to>
                                        <p:strVal val="visible"/>
                                      </p:to>
                                    </p:set>
                                  </p:childTnLst>
                                </p:cTn>
                              </p:par>
                            </p:childTnLst>
                          </p:cTn>
                        </p:par>
                      </p:childTnLst>
                    </p:cTn>
                  </p:par>
                  <p:par>
                    <p:cTn id="23" fill="freeze">
                      <p:stCondLst>
                        <p:cond delay="indefinite"/>
                      </p:stCondLst>
                      <p:childTnLst>
                        <p:par>
                          <p:cTn id="24" fill="freeze">
                            <p:stCondLst>
                              <p:cond delay="0"/>
                            </p:stCondLst>
                            <p:childTnLst>
                              <p:par>
                                <p:cTn id="25" presetID="1" presetClass="entr" fill="hold" nodeType="clickEffect">
                                  <p:stCondLst>
                                    <p:cond delay="0"/>
                                  </p:stCondLst>
                                  <p:childTnLst>
                                    <p:set>
                                      <p:cBhvr>
                                        <p:cTn id="26" dur="1" fill="hold">
                                          <p:stCondLst>
                                            <p:cond delay="0"/>
                                          </p:stCondLst>
                                        </p:cTn>
                                        <p:tgtEl>
                                          <p:spTgt spid="176">
                                            <p:txEl>
                                              <p:charRg st="957" end="957"/>
                                            </p:txEl>
                                          </p:spTgt>
                                        </p:tgtEl>
                                        <p:attrNameLst>
                                          <p:attrName>style.visibility</p:attrName>
                                        </p:attrNameLst>
                                      </p:cBhvr>
                                      <p:to>
                                        <p:strVal val="visible"/>
                                      </p:to>
                                    </p:set>
                                  </p:childTnLst>
                                </p:cTn>
                              </p:par>
                            </p:childTnLst>
                          </p:cTn>
                        </p:par>
                      </p:childTnLst>
                    </p:cTn>
                  </p:par>
                  <p:par>
                    <p:cTn id="27" fill="freeze">
                      <p:stCondLst>
                        <p:cond delay="indefinite"/>
                      </p:stCondLst>
                      <p:childTnLst>
                        <p:par>
                          <p:cTn id="28" fill="freeze">
                            <p:stCondLst>
                              <p:cond delay="0"/>
                            </p:stCondLst>
                            <p:childTnLst>
                              <p:par>
                                <p:cTn id="29" presetID="1" presetClass="entr" fill="hold" nodeType="clickEffect">
                                  <p:stCondLst>
                                    <p:cond delay="0"/>
                                  </p:stCondLst>
                                  <p:childTnLst>
                                    <p:set>
                                      <p:cBhvr>
                                        <p:cTn id="30" dur="1" fill="hold">
                                          <p:stCondLst>
                                            <p:cond delay="0"/>
                                          </p:stCondLst>
                                        </p:cTn>
                                        <p:tgtEl>
                                          <p:spTgt spid="176">
                                            <p:txEl>
                                              <p:charRg st="957" end="957"/>
                                            </p:txEl>
                                          </p:spTgt>
                                        </p:tgtEl>
                                        <p:attrNameLst>
                                          <p:attrName>style.visibility</p:attrName>
                                        </p:attrNameLst>
                                      </p:cBhvr>
                                      <p:to>
                                        <p:strVal val="visible"/>
                                      </p:to>
                                    </p:set>
                                  </p:childTnLst>
                                </p:cTn>
                              </p:par>
                            </p:childTnLst>
                          </p:cTn>
                        </p:par>
                      </p:childTnLst>
                    </p:cTn>
                  </p:par>
                  <p:par>
                    <p:cTn id="31" fill="freeze">
                      <p:stCondLst>
                        <p:cond delay="indefinite"/>
                      </p:stCondLst>
                      <p:childTnLst>
                        <p:par>
                          <p:cTn id="32" fill="freeze">
                            <p:stCondLst>
                              <p:cond delay="0"/>
                            </p:stCondLst>
                            <p:childTnLst>
                              <p:par>
                                <p:cTn id="33" presetID="1" presetClass="entr" fill="hold" nodeType="clickEffect">
                                  <p:stCondLst>
                                    <p:cond delay="0"/>
                                  </p:stCondLst>
                                  <p:childTnLst>
                                    <p:set>
                                      <p:cBhvr>
                                        <p:cTn id="34" dur="1" fill="hold">
                                          <p:stCondLst>
                                            <p:cond delay="0"/>
                                          </p:stCondLst>
                                        </p:cTn>
                                        <p:tgtEl>
                                          <p:spTgt spid="176">
                                            <p:txEl>
                                              <p:charRg st="957" end="957"/>
                                            </p:txEl>
                                          </p:spTgt>
                                        </p:tgtEl>
                                        <p:attrNameLst>
                                          <p:attrName>style.visibility</p:attrName>
                                        </p:attrNameLst>
                                      </p:cBhvr>
                                      <p:to>
                                        <p:strVal val="visible"/>
                                      </p:to>
                                    </p:set>
                                  </p:childTnLst>
                                </p:cTn>
                              </p:par>
                            </p:childTnLst>
                          </p:cTn>
                        </p:par>
                      </p:childTnLst>
                    </p:cTn>
                  </p:par>
                  <p:par>
                    <p:cTn id="35" fill="freeze">
                      <p:stCondLst>
                        <p:cond delay="indefinite"/>
                      </p:stCondLst>
                      <p:childTnLst>
                        <p:par>
                          <p:cTn id="36" fill="freeze">
                            <p:stCondLst>
                              <p:cond delay="0"/>
                            </p:stCondLst>
                            <p:childTnLst>
                              <p:par>
                                <p:cTn id="37" presetID="1" presetClass="entr" fill="hold" nodeType="clickEffect">
                                  <p:stCondLst>
                                    <p:cond delay="0"/>
                                  </p:stCondLst>
                                  <p:childTnLst>
                                    <p:set>
                                      <p:cBhvr>
                                        <p:cTn id="38" dur="1" fill="hold">
                                          <p:stCondLst>
                                            <p:cond delay="0"/>
                                          </p:stCondLst>
                                        </p:cTn>
                                        <p:tgtEl>
                                          <p:spTgt spid="176">
                                            <p:txEl>
                                              <p:charRg st="957" end="95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838080" y="162000"/>
            <a:ext cx="10515240" cy="1325160"/>
          </a:xfrm>
          <a:prstGeom prst="rect">
            <a:avLst/>
          </a:prstGeom>
          <a:noFill/>
          <a:ln>
            <a:noFill/>
          </a:ln>
        </p:spPr>
        <p:txBody>
          <a:bodyPr anchor="ctr"/>
          <a:lstStyle/>
          <a:p>
            <a:pPr>
              <a:lnSpc>
                <a:spcPct val="90000"/>
              </a:lnSpc>
            </a:pPr>
            <a:r>
              <a:rPr lang="en-US" sz="4400" strike="noStrike" spc="-1">
                <a:solidFill>
                  <a:srgbClr val="000000"/>
                </a:solidFill>
                <a:uFill>
                  <a:solidFill>
                    <a:srgbClr val="FFFFFF"/>
                  </a:solidFill>
                </a:uFill>
                <a:latin typeface="Calibri Light"/>
              </a:rPr>
              <a:t>Column-Oriented cont..</a:t>
            </a:r>
            <a:endParaRPr lang="en-US" sz="1800" strike="noStrike" spc="-1">
              <a:solidFill>
                <a:srgbClr val="000000"/>
              </a:solidFill>
              <a:uFill>
                <a:solidFill>
                  <a:srgbClr val="FFFFFF"/>
                </a:solidFill>
              </a:uFill>
              <a:latin typeface="Calibri"/>
            </a:endParaRPr>
          </a:p>
        </p:txBody>
      </p:sp>
      <p:pic>
        <p:nvPicPr>
          <p:cNvPr id="178" name="Picture 7"/>
          <p:cNvPicPr/>
          <p:nvPr/>
        </p:nvPicPr>
        <p:blipFill>
          <a:blip r:embed="rId2"/>
          <a:stretch/>
        </p:blipFill>
        <p:spPr>
          <a:xfrm>
            <a:off x="275760" y="1283040"/>
            <a:ext cx="11639880" cy="3097800"/>
          </a:xfrm>
          <a:prstGeom prst="rect">
            <a:avLst/>
          </a:prstGeom>
          <a:ln>
            <a:noFill/>
          </a:ln>
        </p:spPr>
      </p:pic>
      <p:sp>
        <p:nvSpPr>
          <p:cNvPr id="179" name="TextShape 2"/>
          <p:cNvSpPr txBox="1"/>
          <p:nvPr/>
        </p:nvSpPr>
        <p:spPr>
          <a:xfrm>
            <a:off x="286560" y="4558320"/>
            <a:ext cx="11736720" cy="214236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Column oriented formats need more memory for reading and writing since the have to buffer a row split in memory, rather than just a single row.</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These formats are not suited for streaming writes. i.e when the write fails, it is difficult to recover the file.</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Row oriented formats like sequence file and Avro data files, we can read the file up to last sync point after a writer failure. This is why flume(streaming) uses row oriented formats.</a:t>
            </a:r>
          </a:p>
        </p:txBody>
      </p:sp>
    </p:spTree>
    <p:extLst>
      <p:ext uri="{BB962C8B-B14F-4D97-AF65-F5344CB8AC3E}">
        <p14:creationId xmlns:p14="http://schemas.microsoft.com/office/powerpoint/2010/main" val="2638371792"/>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79">
                                            <p:txEl>
                                              <p:charRg st="0" end="442"/>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79">
                                            <p:txEl>
                                              <p:charRg st="442" end="442"/>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79">
                                            <p:txEl>
                                              <p:charRg st="442" end="4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trike="noStrike" spc="-1">
                <a:solidFill>
                  <a:srgbClr val="000000"/>
                </a:solidFill>
                <a:uFill>
                  <a:solidFill>
                    <a:srgbClr val="FFFFFF"/>
                  </a:solidFill>
                </a:uFill>
                <a:latin typeface="Calibri Light"/>
              </a:rPr>
              <a:t>Example Column oriented formats</a:t>
            </a:r>
            <a:endParaRPr lang="en-US" sz="1800" strike="noStrike" spc="-1">
              <a:solidFill>
                <a:srgbClr val="000000"/>
              </a:solidFill>
              <a:uFill>
                <a:solidFill>
                  <a:srgbClr val="FFFFFF"/>
                </a:solidFill>
              </a:uFill>
              <a:latin typeface="Calibri"/>
            </a:endParaRPr>
          </a:p>
        </p:txBody>
      </p:sp>
      <p:sp>
        <p:nvSpPr>
          <p:cNvPr id="181"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Example Column oriented formats are –</a:t>
            </a: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Hive’s RCFile – Record columnar file.</a:t>
            </a:r>
            <a:endParaRPr lang="en-US" sz="2000" strike="noStrike" spc="-1">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Hive’s ORCFile – Optimized Record columnar file</a:t>
            </a:r>
            <a:endParaRPr lang="en-US" sz="2000" strike="noStrike" spc="-1">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Parquet – based in Google’s Dremel</a:t>
            </a:r>
            <a:endParaRPr lang="en-US" sz="2000" strike="noStrike" spc="-1">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Avro – Trevni format.</a:t>
            </a:r>
            <a:endParaRPr lang="en-US" sz="200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2465984102"/>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81">
                                            <p:txEl>
                                              <p:charRg st="0" end="181"/>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81">
                                            <p:txEl>
                                              <p:charRg st="181" end="181"/>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81">
                                            <p:txEl>
                                              <p:charRg st="181" end="181"/>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81">
                                            <p:txEl>
                                              <p:charRg st="181" end="181"/>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81">
                                            <p:txEl>
                                              <p:charRg st="181" end="18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trike="noStrike" spc="-1">
                <a:solidFill>
                  <a:srgbClr val="000000"/>
                </a:solidFill>
                <a:uFill>
                  <a:solidFill>
                    <a:srgbClr val="FFFFFF"/>
                  </a:solidFill>
                </a:uFill>
                <a:latin typeface="Calibri Light"/>
              </a:rPr>
              <a:t>File-Based Data Structures</a:t>
            </a:r>
            <a:endParaRPr lang="en-US" sz="1800" strike="noStrike" spc="-1">
              <a:solidFill>
                <a:srgbClr val="000000"/>
              </a:solidFill>
              <a:uFill>
                <a:solidFill>
                  <a:srgbClr val="FFFFFF"/>
                </a:solidFill>
              </a:uFill>
              <a:latin typeface="Calibri"/>
            </a:endParaRPr>
          </a:p>
        </p:txBody>
      </p:sp>
      <p:sp>
        <p:nvSpPr>
          <p:cNvPr id="140" name="TextShape 2"/>
          <p:cNvSpPr txBox="1"/>
          <p:nvPr/>
        </p:nvSpPr>
        <p:spPr>
          <a:xfrm>
            <a:off x="360000" y="1512000"/>
            <a:ext cx="11520000" cy="511200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For Some applications, we need a specialized ‘Data Structure’ to hold data.</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We can put each blob of binary data into its own file, but this doesn’t scale for MR parallel processing.</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Hadoop contains a no of higher level containers for holding the blobs, which can scale. They are</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Oldest file formats in Hadoop</a:t>
            </a: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SequenceFile (row oriented)</a:t>
            </a:r>
            <a:endParaRPr lang="en-US" sz="2000" strike="noStrike" spc="-1">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MapFile (row oriented)</a:t>
            </a:r>
            <a:endParaRPr lang="en-US" sz="200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Newer alternatives/projects are</a:t>
            </a: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AVRO data files (row oriented)</a:t>
            </a:r>
            <a:endParaRPr lang="en-US" sz="2000" strike="noStrike" spc="-1">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Hive RCFile (Column oriented) – Record Columnar File</a:t>
            </a:r>
            <a:endParaRPr lang="en-US" sz="2000" strike="noStrike" spc="-1">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Hive ORCFile (Column oriented) – Optimized Record Columnar File</a:t>
            </a:r>
            <a:endParaRPr lang="en-US" sz="2000" strike="noStrike" spc="-1">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Parquet (Column oriented) – (file format based on Google’s Dremel)</a:t>
            </a:r>
            <a:endParaRPr lang="en-US" sz="2000" strike="noStrike" spc="-1">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a:solidFill>
                  <a:srgbClr val="000000"/>
                </a:solidFill>
                <a:uFill>
                  <a:solidFill>
                    <a:srgbClr val="FFFFFF"/>
                  </a:solidFill>
                </a:uFill>
                <a:latin typeface="Calibri"/>
              </a:rPr>
              <a:t>AVRO – Trevni (Column oriented)</a:t>
            </a:r>
            <a:endParaRPr lang="en-US" sz="2000" strike="noStrike" spc="-1">
              <a:solidFill>
                <a:srgbClr val="000000"/>
              </a:solidFill>
              <a:uFill>
                <a:solidFill>
                  <a:srgbClr val="FFFFFF"/>
                </a:solidFill>
              </a:uFill>
              <a:latin typeface="Calibri"/>
            </a:endParaRPr>
          </a:p>
          <a:p>
            <a:endParaRPr lang="en-US" sz="280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1037755582"/>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40">
                                            <p:txEl>
                                              <p:charRg st="0" end="640"/>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40">
                                            <p:txEl>
                                              <p:charRg st="640" end="640"/>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40">
                                            <p:txEl>
                                              <p:charRg st="640" end="640"/>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40">
                                            <p:txEl>
                                              <p:charRg st="640" end="640"/>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40">
                                            <p:txEl>
                                              <p:charRg st="640" end="640"/>
                                            </p:txEl>
                                          </p:spTgt>
                                        </p:tgtEl>
                                        <p:attrNameLst>
                                          <p:attrName>style.visibility</p:attrName>
                                        </p:attrNameLst>
                                      </p:cBhvr>
                                      <p:to>
                                        <p:strVal val="visible"/>
                                      </p:to>
                                    </p:set>
                                  </p:childTnLst>
                                </p:cTn>
                              </p:par>
                            </p:childTnLst>
                          </p:cTn>
                        </p:par>
                      </p:childTnLst>
                    </p:cTn>
                  </p:par>
                  <p:par>
                    <p:cTn id="23" fill="freeze">
                      <p:stCondLst>
                        <p:cond delay="indefinite"/>
                      </p:stCondLst>
                      <p:childTnLst>
                        <p:par>
                          <p:cTn id="24" fill="freeze">
                            <p:stCondLst>
                              <p:cond delay="0"/>
                            </p:stCondLst>
                            <p:childTnLst>
                              <p:par>
                                <p:cTn id="25" presetID="1" presetClass="entr" fill="hold" nodeType="clickEffect">
                                  <p:stCondLst>
                                    <p:cond delay="0"/>
                                  </p:stCondLst>
                                  <p:childTnLst>
                                    <p:set>
                                      <p:cBhvr>
                                        <p:cTn id="26" dur="1" fill="hold">
                                          <p:stCondLst>
                                            <p:cond delay="0"/>
                                          </p:stCondLst>
                                        </p:cTn>
                                        <p:tgtEl>
                                          <p:spTgt spid="140">
                                            <p:txEl>
                                              <p:charRg st="640" end="640"/>
                                            </p:txEl>
                                          </p:spTgt>
                                        </p:tgtEl>
                                        <p:attrNameLst>
                                          <p:attrName>style.visibility</p:attrName>
                                        </p:attrNameLst>
                                      </p:cBhvr>
                                      <p:to>
                                        <p:strVal val="visible"/>
                                      </p:to>
                                    </p:set>
                                  </p:childTnLst>
                                </p:cTn>
                              </p:par>
                            </p:childTnLst>
                          </p:cTn>
                        </p:par>
                      </p:childTnLst>
                    </p:cTn>
                  </p:par>
                  <p:par>
                    <p:cTn id="27" fill="freeze">
                      <p:stCondLst>
                        <p:cond delay="indefinite"/>
                      </p:stCondLst>
                      <p:childTnLst>
                        <p:par>
                          <p:cTn id="28" fill="freeze">
                            <p:stCondLst>
                              <p:cond delay="0"/>
                            </p:stCondLst>
                            <p:childTnLst>
                              <p:par>
                                <p:cTn id="29" presetID="1" presetClass="entr" fill="hold" nodeType="clickEffect">
                                  <p:stCondLst>
                                    <p:cond delay="0"/>
                                  </p:stCondLst>
                                  <p:childTnLst>
                                    <p:set>
                                      <p:cBhvr>
                                        <p:cTn id="30" dur="1" fill="hold">
                                          <p:stCondLst>
                                            <p:cond delay="0"/>
                                          </p:stCondLst>
                                        </p:cTn>
                                        <p:tgtEl>
                                          <p:spTgt spid="140">
                                            <p:txEl>
                                              <p:charRg st="640" end="640"/>
                                            </p:txEl>
                                          </p:spTgt>
                                        </p:tgtEl>
                                        <p:attrNameLst>
                                          <p:attrName>style.visibility</p:attrName>
                                        </p:attrNameLst>
                                      </p:cBhvr>
                                      <p:to>
                                        <p:strVal val="visible"/>
                                      </p:to>
                                    </p:set>
                                  </p:childTnLst>
                                </p:cTn>
                              </p:par>
                            </p:childTnLst>
                          </p:cTn>
                        </p:par>
                      </p:childTnLst>
                    </p:cTn>
                  </p:par>
                  <p:par>
                    <p:cTn id="31" fill="freeze">
                      <p:stCondLst>
                        <p:cond delay="indefinite"/>
                      </p:stCondLst>
                      <p:childTnLst>
                        <p:par>
                          <p:cTn id="32" fill="freeze">
                            <p:stCondLst>
                              <p:cond delay="0"/>
                            </p:stCondLst>
                            <p:childTnLst>
                              <p:par>
                                <p:cTn id="33" presetID="1" presetClass="entr" fill="hold" nodeType="clickEffect">
                                  <p:stCondLst>
                                    <p:cond delay="0"/>
                                  </p:stCondLst>
                                  <p:childTnLst>
                                    <p:set>
                                      <p:cBhvr>
                                        <p:cTn id="34" dur="1" fill="hold">
                                          <p:stCondLst>
                                            <p:cond delay="0"/>
                                          </p:stCondLst>
                                        </p:cTn>
                                        <p:tgtEl>
                                          <p:spTgt spid="140">
                                            <p:txEl>
                                              <p:charRg st="640" end="640"/>
                                            </p:txEl>
                                          </p:spTgt>
                                        </p:tgtEl>
                                        <p:attrNameLst>
                                          <p:attrName>style.visibility</p:attrName>
                                        </p:attrNameLst>
                                      </p:cBhvr>
                                      <p:to>
                                        <p:strVal val="visible"/>
                                      </p:to>
                                    </p:set>
                                  </p:childTnLst>
                                </p:cTn>
                              </p:par>
                            </p:childTnLst>
                          </p:cTn>
                        </p:par>
                      </p:childTnLst>
                    </p:cTn>
                  </p:par>
                  <p:par>
                    <p:cTn id="35" fill="freeze">
                      <p:stCondLst>
                        <p:cond delay="indefinite"/>
                      </p:stCondLst>
                      <p:childTnLst>
                        <p:par>
                          <p:cTn id="36" fill="freeze">
                            <p:stCondLst>
                              <p:cond delay="0"/>
                            </p:stCondLst>
                            <p:childTnLst>
                              <p:par>
                                <p:cTn id="37" presetID="1" presetClass="entr" fill="hold" nodeType="clickEffect">
                                  <p:stCondLst>
                                    <p:cond delay="0"/>
                                  </p:stCondLst>
                                  <p:childTnLst>
                                    <p:set>
                                      <p:cBhvr>
                                        <p:cTn id="38" dur="1" fill="hold">
                                          <p:stCondLst>
                                            <p:cond delay="0"/>
                                          </p:stCondLst>
                                        </p:cTn>
                                        <p:tgtEl>
                                          <p:spTgt spid="140">
                                            <p:txEl>
                                              <p:charRg st="640" end="640"/>
                                            </p:txEl>
                                          </p:spTgt>
                                        </p:tgtEl>
                                        <p:attrNameLst>
                                          <p:attrName>style.visibility</p:attrName>
                                        </p:attrNameLst>
                                      </p:cBhvr>
                                      <p:to>
                                        <p:strVal val="visible"/>
                                      </p:to>
                                    </p:set>
                                  </p:childTnLst>
                                </p:cTn>
                              </p:par>
                            </p:childTnLst>
                          </p:cTn>
                        </p:par>
                      </p:childTnLst>
                    </p:cTn>
                  </p:par>
                  <p:par>
                    <p:cTn id="39" fill="freeze">
                      <p:stCondLst>
                        <p:cond delay="indefinite"/>
                      </p:stCondLst>
                      <p:childTnLst>
                        <p:par>
                          <p:cTn id="40" fill="freeze">
                            <p:stCondLst>
                              <p:cond delay="0"/>
                            </p:stCondLst>
                            <p:childTnLst>
                              <p:par>
                                <p:cTn id="41" presetID="1" presetClass="entr" fill="hold" nodeType="clickEffect">
                                  <p:stCondLst>
                                    <p:cond delay="0"/>
                                  </p:stCondLst>
                                  <p:childTnLst>
                                    <p:set>
                                      <p:cBhvr>
                                        <p:cTn id="42" dur="1" fill="hold">
                                          <p:stCondLst>
                                            <p:cond delay="0"/>
                                          </p:stCondLst>
                                        </p:cTn>
                                        <p:tgtEl>
                                          <p:spTgt spid="140">
                                            <p:txEl>
                                              <p:charRg st="640" end="640"/>
                                            </p:txEl>
                                          </p:spTgt>
                                        </p:tgtEl>
                                        <p:attrNameLst>
                                          <p:attrName>style.visibility</p:attrName>
                                        </p:attrNameLst>
                                      </p:cBhvr>
                                      <p:to>
                                        <p:strVal val="visible"/>
                                      </p:to>
                                    </p:set>
                                  </p:childTnLst>
                                </p:cTn>
                              </p:par>
                            </p:childTnLst>
                          </p:cTn>
                        </p:par>
                      </p:childTnLst>
                    </p:cTn>
                  </p:par>
                  <p:par>
                    <p:cTn id="43" fill="freeze">
                      <p:stCondLst>
                        <p:cond delay="indefinite"/>
                      </p:stCondLst>
                      <p:childTnLst>
                        <p:par>
                          <p:cTn id="44" fill="freeze">
                            <p:stCondLst>
                              <p:cond delay="0"/>
                            </p:stCondLst>
                            <p:childTnLst>
                              <p:par>
                                <p:cTn id="45" presetID="1" presetClass="entr" fill="hold" nodeType="clickEffect">
                                  <p:stCondLst>
                                    <p:cond delay="0"/>
                                  </p:stCondLst>
                                  <p:childTnLst>
                                    <p:set>
                                      <p:cBhvr>
                                        <p:cTn id="46" dur="1" fill="hold">
                                          <p:stCondLst>
                                            <p:cond delay="0"/>
                                          </p:stCondLst>
                                        </p:cTn>
                                        <p:tgtEl>
                                          <p:spTgt spid="140">
                                            <p:txEl>
                                              <p:charRg st="640" end="640"/>
                                            </p:txEl>
                                          </p:spTgt>
                                        </p:tgtEl>
                                        <p:attrNameLst>
                                          <p:attrName>style.visibility</p:attrName>
                                        </p:attrNameLst>
                                      </p:cBhvr>
                                      <p:to>
                                        <p:strVal val="visible"/>
                                      </p:to>
                                    </p:set>
                                  </p:childTnLst>
                                </p:cTn>
                              </p:par>
                            </p:childTnLst>
                          </p:cTn>
                        </p:par>
                      </p:childTnLst>
                    </p:cTn>
                  </p:par>
                  <p:par>
                    <p:cTn id="47" fill="freeze">
                      <p:stCondLst>
                        <p:cond delay="indefinite"/>
                      </p:stCondLst>
                      <p:childTnLst>
                        <p:par>
                          <p:cTn id="48" fill="freeze">
                            <p:stCondLst>
                              <p:cond delay="0"/>
                            </p:stCondLst>
                            <p:childTnLst>
                              <p:par>
                                <p:cTn id="49" presetID="1" presetClass="entr" fill="hold" nodeType="clickEffect">
                                  <p:stCondLst>
                                    <p:cond delay="0"/>
                                  </p:stCondLst>
                                  <p:childTnLst>
                                    <p:set>
                                      <p:cBhvr>
                                        <p:cTn id="50" dur="1" fill="hold">
                                          <p:stCondLst>
                                            <p:cond delay="0"/>
                                          </p:stCondLst>
                                        </p:cTn>
                                        <p:tgtEl>
                                          <p:spTgt spid="140">
                                            <p:txEl>
                                              <p:charRg st="640" end="64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trike="noStrike" spc="-1">
                <a:solidFill>
                  <a:srgbClr val="000000"/>
                </a:solidFill>
                <a:uFill>
                  <a:solidFill>
                    <a:srgbClr val="FFFFFF"/>
                  </a:solidFill>
                </a:uFill>
                <a:latin typeface="Calibri Light"/>
              </a:rPr>
              <a:t>SeqeunceFile</a:t>
            </a:r>
            <a:endParaRPr lang="en-US" sz="1800" strike="noStrike" spc="-1">
              <a:solidFill>
                <a:srgbClr val="000000"/>
              </a:solidFill>
              <a:uFill>
                <a:solidFill>
                  <a:srgbClr val="FFFFFF"/>
                </a:solidFill>
              </a:uFill>
              <a:latin typeface="Calibri"/>
            </a:endParaRPr>
          </a:p>
        </p:txBody>
      </p:sp>
      <p:sp>
        <p:nvSpPr>
          <p:cNvPr id="142" name="TextShape 2"/>
          <p:cNvSpPr txBox="1"/>
          <p:nvPr/>
        </p:nvSpPr>
        <p:spPr>
          <a:xfrm>
            <a:off x="504000" y="1625040"/>
            <a:ext cx="11448000" cy="499896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SequeceFile provides a data structure for </a:t>
            </a:r>
            <a:r>
              <a:rPr lang="en-US" sz="2800" b="1" strike="noStrike" spc="-1">
                <a:solidFill>
                  <a:srgbClr val="000000"/>
                </a:solidFill>
                <a:uFill>
                  <a:solidFill>
                    <a:srgbClr val="FFFFFF"/>
                  </a:solidFill>
                </a:uFill>
                <a:latin typeface="Calibri"/>
              </a:rPr>
              <a:t>Binary</a:t>
            </a:r>
            <a:r>
              <a:rPr lang="en-US" sz="2800" strike="noStrike" spc="-1">
                <a:solidFill>
                  <a:srgbClr val="000000"/>
                </a:solidFill>
                <a:uFill>
                  <a:solidFill>
                    <a:srgbClr val="FFFFFF"/>
                  </a:solidFill>
                </a:uFill>
                <a:latin typeface="Calibri"/>
              </a:rPr>
              <a:t> Key-Value pairs.</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E.g. uses are log file where we can choose time stamp as key(LongWritable) and value is the log entry.</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SequenceFile best suited for Binary types(byte[],images,captcha images, plain byte steam sent by sensors etc..)</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SequenceFiles works with large and small files as well.</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HDFS and MR are optimized for large files.</a:t>
            </a:r>
          </a:p>
          <a:p>
            <a:pPr marL="228600" indent="-228240">
              <a:lnSpc>
                <a:spcPct val="90000"/>
              </a:lnSpc>
              <a:buClr>
                <a:srgbClr val="000000"/>
              </a:buClr>
              <a:buFont typeface="Arial"/>
              <a:buChar char="•"/>
            </a:pPr>
            <a:r>
              <a:rPr lang="en-US" sz="2800" strike="noStrike" spc="-1">
                <a:solidFill>
                  <a:srgbClr val="000000"/>
                </a:solidFill>
                <a:uFill>
                  <a:solidFill>
                    <a:srgbClr val="FFFFFF"/>
                  </a:solidFill>
                </a:uFill>
                <a:latin typeface="Calibri"/>
              </a:rPr>
              <a:t>Hence packing smaller files into sequenceFile makes storing and processing smaller files more efficient.</a:t>
            </a:r>
          </a:p>
        </p:txBody>
      </p:sp>
    </p:spTree>
    <p:extLst>
      <p:ext uri="{BB962C8B-B14F-4D97-AF65-F5344CB8AC3E}">
        <p14:creationId xmlns:p14="http://schemas.microsoft.com/office/powerpoint/2010/main" val="2099000024"/>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42">
                                            <p:txEl>
                                              <p:charRg st="0" end="485"/>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42">
                                            <p:txEl>
                                              <p:charRg st="485" end="485"/>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42">
                                            <p:txEl>
                                              <p:charRg st="485" end="485"/>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42">
                                            <p:txEl>
                                              <p:charRg st="485" end="485"/>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42">
                                            <p:txEl>
                                              <p:charRg st="485" end="485"/>
                                            </p:txEl>
                                          </p:spTgt>
                                        </p:tgtEl>
                                        <p:attrNameLst>
                                          <p:attrName>style.visibility</p:attrName>
                                        </p:attrNameLst>
                                      </p:cBhvr>
                                      <p:to>
                                        <p:strVal val="visible"/>
                                      </p:to>
                                    </p:set>
                                  </p:childTnLst>
                                </p:cTn>
                              </p:par>
                            </p:childTnLst>
                          </p:cTn>
                        </p:par>
                      </p:childTnLst>
                    </p:cTn>
                  </p:par>
                  <p:par>
                    <p:cTn id="23" fill="freeze">
                      <p:stCondLst>
                        <p:cond delay="indefinite"/>
                      </p:stCondLst>
                      <p:childTnLst>
                        <p:par>
                          <p:cTn id="24" fill="freeze">
                            <p:stCondLst>
                              <p:cond delay="0"/>
                            </p:stCondLst>
                            <p:childTnLst>
                              <p:par>
                                <p:cTn id="25" presetID="1" presetClass="entr" fill="hold" nodeType="clickEffect">
                                  <p:stCondLst>
                                    <p:cond delay="0"/>
                                  </p:stCondLst>
                                  <p:childTnLst>
                                    <p:set>
                                      <p:cBhvr>
                                        <p:cTn id="26" dur="1" fill="hold">
                                          <p:stCondLst>
                                            <p:cond delay="0"/>
                                          </p:stCondLst>
                                        </p:cTn>
                                        <p:tgtEl>
                                          <p:spTgt spid="142">
                                            <p:txEl>
                                              <p:charRg st="485" end="48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838080" y="365040"/>
            <a:ext cx="10515240" cy="1325160"/>
          </a:xfrm>
          <a:prstGeom prst="rect">
            <a:avLst/>
          </a:prstGeom>
          <a:noFill/>
          <a:ln>
            <a:noFill/>
          </a:ln>
        </p:spPr>
        <p:txBody>
          <a:bodyPr anchor="ctr"/>
          <a:lstStyle/>
          <a:p>
            <a:endParaRPr lang="en-US" sz="1800" strike="noStrike" spc="-1">
              <a:solidFill>
                <a:srgbClr val="000000"/>
              </a:solidFill>
              <a:uFill>
                <a:solidFill>
                  <a:srgbClr val="FFFFFF"/>
                </a:solidFill>
              </a:uFill>
              <a:latin typeface="Calibri"/>
            </a:endParaRPr>
          </a:p>
        </p:txBody>
      </p:sp>
      <p:sp>
        <p:nvSpPr>
          <p:cNvPr id="148" name="TextShape 2"/>
          <p:cNvSpPr txBox="1"/>
          <p:nvPr/>
        </p:nvSpPr>
        <p:spPr>
          <a:xfrm>
            <a:off x="504000" y="1008000"/>
            <a:ext cx="11016000" cy="554400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In </a:t>
            </a:r>
            <a:r>
              <a:rPr lang="en-US" sz="2800" strike="noStrike" spc="-1" dirty="0" err="1">
                <a:solidFill>
                  <a:srgbClr val="000000"/>
                </a:solidFill>
                <a:uFill>
                  <a:solidFill>
                    <a:srgbClr val="FFFFFF"/>
                  </a:solidFill>
                </a:uFill>
                <a:latin typeface="Calibri"/>
              </a:rPr>
              <a:t>SequenceFile</a:t>
            </a:r>
            <a:r>
              <a:rPr lang="en-US" sz="2800" strike="noStrike" spc="-1" dirty="0">
                <a:solidFill>
                  <a:srgbClr val="000000"/>
                </a:solidFill>
                <a:uFill>
                  <a:solidFill>
                    <a:srgbClr val="FFFFFF"/>
                  </a:solidFill>
                </a:uFill>
                <a:latin typeface="Calibri"/>
              </a:rPr>
              <a:t>, the Writer inserts a special entry to make some Sync points for every few records while writing the file.</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These sync points are used to resynchronize with a record boundary if the reader is lost.</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The overhead of sync points is less than 1%.</a:t>
            </a:r>
          </a:p>
          <a:p>
            <a:pPr marL="228600" indent="-228240">
              <a:lnSpc>
                <a:spcPct val="90000"/>
              </a:lnSpc>
              <a:buClr>
                <a:srgbClr val="000000"/>
              </a:buClr>
              <a:buFont typeface="Arial"/>
              <a:buChar char="•"/>
            </a:pPr>
            <a:r>
              <a:rPr lang="en-US" sz="2800" strike="noStrike" spc="-1" dirty="0" smtClean="0">
                <a:solidFill>
                  <a:srgbClr val="000000"/>
                </a:solidFill>
                <a:uFill>
                  <a:solidFill>
                    <a:srgbClr val="FFFFFF"/>
                  </a:solidFill>
                </a:uFill>
                <a:latin typeface="Calibri"/>
              </a:rPr>
              <a:t>Sync points supports the record boundaries.</a:t>
            </a:r>
          </a:p>
          <a:p>
            <a:pPr marL="228600" indent="-228240">
              <a:lnSpc>
                <a:spcPct val="90000"/>
              </a:lnSpc>
              <a:buClr>
                <a:srgbClr val="000000"/>
              </a:buClr>
              <a:buFont typeface="Arial"/>
              <a:buChar char="•"/>
            </a:pPr>
            <a:r>
              <a:rPr lang="en-US" sz="2800" strike="noStrike" spc="-1" dirty="0" smtClean="0">
                <a:solidFill>
                  <a:srgbClr val="000000"/>
                </a:solidFill>
                <a:uFill>
                  <a:solidFill>
                    <a:srgbClr val="FFFFFF"/>
                  </a:solidFill>
                </a:uFill>
                <a:latin typeface="Calibri"/>
              </a:rPr>
              <a:t>Sync points are greatly useful while processing sequence files as input to MR processing. How?</a:t>
            </a:r>
          </a:p>
          <a:p>
            <a:pPr marL="685800" lvl="1" indent="-228240">
              <a:lnSpc>
                <a:spcPct val="100000"/>
              </a:lnSpc>
              <a:buClr>
                <a:srgbClr val="000000"/>
              </a:buClr>
              <a:buFont typeface="Arial"/>
              <a:buChar char="•"/>
            </a:pPr>
            <a:r>
              <a:rPr lang="en-US" sz="2400" strike="noStrike" spc="-1" dirty="0" smtClean="0">
                <a:solidFill>
                  <a:srgbClr val="000000"/>
                </a:solidFill>
                <a:uFill>
                  <a:solidFill>
                    <a:srgbClr val="FFFFFF"/>
                  </a:solidFill>
                </a:uFill>
                <a:latin typeface="Calibri"/>
              </a:rPr>
              <a:t>The </a:t>
            </a:r>
            <a:r>
              <a:rPr lang="en-US" sz="2400" strike="noStrike" spc="-1" dirty="0">
                <a:solidFill>
                  <a:srgbClr val="000000"/>
                </a:solidFill>
                <a:uFill>
                  <a:solidFill>
                    <a:srgbClr val="FFFFFF"/>
                  </a:solidFill>
                </a:uFill>
                <a:latin typeface="Calibri"/>
              </a:rPr>
              <a:t>files are split and are used independently by Map tasks</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a:solidFill>
                  <a:srgbClr val="000000"/>
                </a:solidFill>
                <a:uFill>
                  <a:solidFill>
                    <a:srgbClr val="FFFFFF"/>
                  </a:solidFill>
                </a:uFill>
                <a:latin typeface="Calibri"/>
              </a:rPr>
              <a:t>The record boundaries can be easily detected using these sync points.</a:t>
            </a:r>
            <a:endParaRPr lang="en-US" sz="2000" strike="noStrike"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1227014743"/>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48">
                                            <p:txEl>
                                              <p:charRg st="0" end="527"/>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48">
                                            <p:txEl>
                                              <p:charRg st="527" end="527"/>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48">
                                            <p:txEl>
                                              <p:charRg st="527" end="527"/>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48">
                                            <p:txEl>
                                              <p:charRg st="527" end="527"/>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48">
                                            <p:txEl>
                                              <p:charRg st="527" end="527"/>
                                            </p:txEl>
                                          </p:spTgt>
                                        </p:tgtEl>
                                        <p:attrNameLst>
                                          <p:attrName>style.visibility</p:attrName>
                                        </p:attrNameLst>
                                      </p:cBhvr>
                                      <p:to>
                                        <p:strVal val="visible"/>
                                      </p:to>
                                    </p:set>
                                  </p:childTnLst>
                                </p:cTn>
                              </p:par>
                            </p:childTnLst>
                          </p:cTn>
                        </p:par>
                      </p:childTnLst>
                    </p:cTn>
                  </p:par>
                  <p:par>
                    <p:cTn id="23" fill="freeze">
                      <p:stCondLst>
                        <p:cond delay="indefinite"/>
                      </p:stCondLst>
                      <p:childTnLst>
                        <p:par>
                          <p:cTn id="24" fill="freeze">
                            <p:stCondLst>
                              <p:cond delay="0"/>
                            </p:stCondLst>
                            <p:childTnLst>
                              <p:par>
                                <p:cTn id="25" presetID="1" presetClass="entr" fill="hold" nodeType="clickEffect">
                                  <p:stCondLst>
                                    <p:cond delay="0"/>
                                  </p:stCondLst>
                                  <p:childTnLst>
                                    <p:set>
                                      <p:cBhvr>
                                        <p:cTn id="26" dur="1" fill="hold">
                                          <p:stCondLst>
                                            <p:cond delay="0"/>
                                          </p:stCondLst>
                                        </p:cTn>
                                        <p:tgtEl>
                                          <p:spTgt spid="148">
                                            <p:txEl>
                                              <p:charRg st="527" end="527"/>
                                            </p:txEl>
                                          </p:spTgt>
                                        </p:tgtEl>
                                        <p:attrNameLst>
                                          <p:attrName>style.visibility</p:attrName>
                                        </p:attrNameLst>
                                      </p:cBhvr>
                                      <p:to>
                                        <p:strVal val="visible"/>
                                      </p:to>
                                    </p:set>
                                  </p:childTnLst>
                                </p:cTn>
                              </p:par>
                            </p:childTnLst>
                          </p:cTn>
                        </p:par>
                      </p:childTnLst>
                    </p:cTn>
                  </p:par>
                  <p:par>
                    <p:cTn id="27" fill="freeze">
                      <p:stCondLst>
                        <p:cond delay="indefinite"/>
                      </p:stCondLst>
                      <p:childTnLst>
                        <p:par>
                          <p:cTn id="28" fill="freeze">
                            <p:stCondLst>
                              <p:cond delay="0"/>
                            </p:stCondLst>
                            <p:childTnLst>
                              <p:par>
                                <p:cTn id="29" presetID="1" presetClass="entr" fill="hold" nodeType="clickEffect">
                                  <p:stCondLst>
                                    <p:cond delay="0"/>
                                  </p:stCondLst>
                                  <p:childTnLst>
                                    <p:set>
                                      <p:cBhvr>
                                        <p:cTn id="30" dur="1" fill="hold">
                                          <p:stCondLst>
                                            <p:cond delay="0"/>
                                          </p:stCondLst>
                                        </p:cTn>
                                        <p:tgtEl>
                                          <p:spTgt spid="148">
                                            <p:txEl>
                                              <p:charRg st="527" end="5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838080" y="365040"/>
            <a:ext cx="10515240" cy="1325160"/>
          </a:xfrm>
          <a:prstGeom prst="rect">
            <a:avLst/>
          </a:prstGeom>
          <a:noFill/>
          <a:ln>
            <a:noFill/>
          </a:ln>
        </p:spPr>
        <p:txBody>
          <a:bodyPr anchor="ctr"/>
          <a:lstStyle/>
          <a:p>
            <a:pPr>
              <a:lnSpc>
                <a:spcPct val="90000"/>
              </a:lnSpc>
            </a:pPr>
            <a:r>
              <a:rPr lang="en-US" sz="4400" strike="noStrike" spc="-1" dirty="0">
                <a:solidFill>
                  <a:srgbClr val="000000"/>
                </a:solidFill>
                <a:uFill>
                  <a:solidFill>
                    <a:srgbClr val="FFFFFF"/>
                  </a:solidFill>
                </a:uFill>
                <a:latin typeface="Calibri Light"/>
              </a:rPr>
              <a:t>Display sequence file with CLI</a:t>
            </a:r>
            <a:endParaRPr lang="en-US" sz="1800" strike="noStrike" spc="-1" dirty="0">
              <a:solidFill>
                <a:srgbClr val="000000"/>
              </a:solidFill>
              <a:uFill>
                <a:solidFill>
                  <a:srgbClr val="FFFFFF"/>
                </a:solidFill>
              </a:uFill>
              <a:latin typeface="Calibri"/>
            </a:endParaRPr>
          </a:p>
        </p:txBody>
      </p:sp>
      <p:sp>
        <p:nvSpPr>
          <p:cNvPr id="150" name="TextShape 2"/>
          <p:cNvSpPr txBox="1"/>
          <p:nvPr/>
        </p:nvSpPr>
        <p:spPr>
          <a:xfrm>
            <a:off x="576000" y="1481040"/>
            <a:ext cx="11232000" cy="492696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Hadoop fs command has </a:t>
            </a:r>
            <a:r>
              <a:rPr lang="en-US" sz="2800" b="1" strike="noStrike" spc="-1" dirty="0">
                <a:solidFill>
                  <a:srgbClr val="000000"/>
                </a:solidFill>
                <a:uFill>
                  <a:solidFill>
                    <a:srgbClr val="FFFFFF"/>
                  </a:solidFill>
                </a:uFill>
                <a:latin typeface="Calibri"/>
              </a:rPr>
              <a:t>–text </a:t>
            </a:r>
            <a:r>
              <a:rPr lang="en-US" sz="2800" strike="noStrike" spc="-1" dirty="0">
                <a:solidFill>
                  <a:srgbClr val="000000"/>
                </a:solidFill>
                <a:uFill>
                  <a:solidFill>
                    <a:srgbClr val="FFFFFF"/>
                  </a:solidFill>
                </a:uFill>
                <a:latin typeface="Calibri"/>
              </a:rPr>
              <a:t>option to display the files in text format.</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The –text option can recognize </a:t>
            </a:r>
            <a:r>
              <a:rPr lang="en-US" sz="2800" strike="noStrike" spc="-1" dirty="0" err="1">
                <a:solidFill>
                  <a:srgbClr val="000000"/>
                </a:solidFill>
                <a:uFill>
                  <a:solidFill>
                    <a:srgbClr val="FFFFFF"/>
                  </a:solidFill>
                </a:uFill>
                <a:latin typeface="Calibri"/>
              </a:rPr>
              <a:t>gzip</a:t>
            </a:r>
            <a:r>
              <a:rPr lang="en-US" sz="2800" strike="noStrike" spc="-1" dirty="0">
                <a:solidFill>
                  <a:srgbClr val="000000"/>
                </a:solidFill>
                <a:uFill>
                  <a:solidFill>
                    <a:srgbClr val="FFFFFF"/>
                  </a:solidFill>
                </a:uFill>
                <a:latin typeface="Calibri"/>
              </a:rPr>
              <a:t>, sequence file and Avro data files based on the </a:t>
            </a:r>
            <a:r>
              <a:rPr lang="en-US" sz="2800" strike="noStrike" spc="-1" dirty="0">
                <a:solidFill>
                  <a:srgbClr val="FF0000"/>
                </a:solidFill>
                <a:uFill>
                  <a:solidFill>
                    <a:srgbClr val="FFFFFF"/>
                  </a:solidFill>
                </a:uFill>
                <a:latin typeface="Calibri"/>
              </a:rPr>
              <a:t>“</a:t>
            </a:r>
            <a:r>
              <a:rPr lang="en-US" sz="2800" b="1" strike="noStrike" spc="-1" dirty="0">
                <a:solidFill>
                  <a:srgbClr val="FF0000"/>
                </a:solidFill>
                <a:uFill>
                  <a:solidFill>
                    <a:srgbClr val="FFFFFF"/>
                  </a:solidFill>
                </a:uFill>
                <a:latin typeface="Calibri"/>
              </a:rPr>
              <a:t>magic number”</a:t>
            </a:r>
            <a:r>
              <a:rPr lang="en-US" sz="2800" strike="noStrike" spc="-1" dirty="0">
                <a:solidFill>
                  <a:srgbClr val="FF0000"/>
                </a:solidFill>
                <a:uFill>
                  <a:solidFill>
                    <a:srgbClr val="FFFFFF"/>
                  </a:solidFill>
                </a:uFill>
                <a:latin typeface="Calibri"/>
              </a:rPr>
              <a:t> </a:t>
            </a:r>
            <a:r>
              <a:rPr lang="en-US" sz="2800" strike="noStrike" spc="-1" dirty="0">
                <a:solidFill>
                  <a:srgbClr val="000000"/>
                </a:solidFill>
                <a:uFill>
                  <a:solidFill>
                    <a:srgbClr val="FFFFFF"/>
                  </a:solidFill>
                </a:uFill>
                <a:latin typeface="Calibri"/>
              </a:rPr>
              <a:t>of file. If no magic no matches, it assumes input as plain text.</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Magic numbers are the </a:t>
            </a:r>
            <a:r>
              <a:rPr lang="en-US" sz="2800" b="1" strike="noStrike" spc="-1" dirty="0">
                <a:solidFill>
                  <a:srgbClr val="000000"/>
                </a:solidFill>
                <a:uFill>
                  <a:solidFill>
                    <a:srgbClr val="FFFFFF"/>
                  </a:solidFill>
                </a:uFill>
                <a:latin typeface="Calibri"/>
              </a:rPr>
              <a:t>first bits of a file which uniquely identify the type of file</a:t>
            </a:r>
            <a:r>
              <a:rPr lang="en-US" sz="2800" strike="noStrike" spc="-1" dirty="0">
                <a:solidFill>
                  <a:srgbClr val="000000"/>
                </a:solidFill>
                <a:uFill>
                  <a:solidFill>
                    <a:srgbClr val="FFFFFF"/>
                  </a:solidFill>
                </a:uFill>
                <a:latin typeface="Calibri"/>
              </a:rPr>
              <a:t>. This makes programming easier because complicated file structures need not be searched in order to identify the file type. </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Refer - https://en.wikipedia.org/wiki/Magic_number_(programming)</a:t>
            </a:r>
          </a:p>
        </p:txBody>
      </p:sp>
    </p:spTree>
    <p:extLst>
      <p:ext uri="{BB962C8B-B14F-4D97-AF65-F5344CB8AC3E}">
        <p14:creationId xmlns:p14="http://schemas.microsoft.com/office/powerpoint/2010/main" val="2459399115"/>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50">
                                            <p:txEl>
                                              <p:charRg st="0" end="510"/>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50">
                                            <p:txEl>
                                              <p:charRg st="510" end="510"/>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50">
                                            <p:txEl>
                                              <p:charRg st="510" end="510"/>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50">
                                            <p:txEl>
                                              <p:charRg st="510" end="5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838080" y="365040"/>
            <a:ext cx="10515240" cy="1325160"/>
          </a:xfrm>
          <a:prstGeom prst="rect">
            <a:avLst/>
          </a:prstGeom>
          <a:noFill/>
          <a:ln>
            <a:noFill/>
          </a:ln>
        </p:spPr>
        <p:txBody>
          <a:bodyPr anchor="ctr"/>
          <a:lstStyle/>
          <a:p>
            <a:endParaRPr lang="en-US" sz="1800" strike="noStrike" spc="-1">
              <a:solidFill>
                <a:srgbClr val="000000"/>
              </a:solidFill>
              <a:uFill>
                <a:solidFill>
                  <a:srgbClr val="FFFFFF"/>
                </a:solidFill>
              </a:uFill>
              <a:latin typeface="Calibri"/>
            </a:endParaRPr>
          </a:p>
        </p:txBody>
      </p:sp>
      <p:sp>
        <p:nvSpPr>
          <p:cNvPr id="152"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You can Merge and Sort sequence files using </a:t>
            </a:r>
          </a:p>
          <a:p>
            <a:pPr marL="685800" lvl="1" indent="-228240">
              <a:lnSpc>
                <a:spcPct val="100000"/>
              </a:lnSpc>
              <a:buClr>
                <a:srgbClr val="000000"/>
              </a:buClr>
              <a:buFont typeface="Arial"/>
              <a:buChar char="•"/>
            </a:pPr>
            <a:r>
              <a:rPr lang="en-US" sz="2400" strike="noStrike" spc="-1" dirty="0">
                <a:solidFill>
                  <a:srgbClr val="000000"/>
                </a:solidFill>
                <a:uFill>
                  <a:solidFill>
                    <a:srgbClr val="FFFFFF"/>
                  </a:solidFill>
                </a:uFill>
                <a:latin typeface="Calibri"/>
              </a:rPr>
              <a:t>MR programming.</a:t>
            </a:r>
            <a:endParaRPr lang="en-US" sz="2000" strike="noStrike" spc="-1" dirty="0">
              <a:solidFill>
                <a:srgbClr val="00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a:solidFill>
                  <a:srgbClr val="000000"/>
                </a:solidFill>
                <a:uFill>
                  <a:solidFill>
                    <a:srgbClr val="FFFFFF"/>
                  </a:solidFill>
                </a:uFill>
                <a:latin typeface="Calibri"/>
              </a:rPr>
              <a:t>Using </a:t>
            </a:r>
            <a:r>
              <a:rPr lang="en-US" sz="2400" strike="noStrike" spc="-1" dirty="0" err="1">
                <a:solidFill>
                  <a:srgbClr val="000000"/>
                </a:solidFill>
                <a:uFill>
                  <a:solidFill>
                    <a:srgbClr val="FFFFFF"/>
                  </a:solidFill>
                </a:uFill>
                <a:latin typeface="Calibri"/>
              </a:rPr>
              <a:t>SequenceFile.Sorter</a:t>
            </a:r>
            <a:r>
              <a:rPr lang="en-US" sz="2400" strike="noStrike" spc="-1" dirty="0">
                <a:solidFill>
                  <a:srgbClr val="000000"/>
                </a:solidFill>
                <a:uFill>
                  <a:solidFill>
                    <a:srgbClr val="FFFFFF"/>
                  </a:solidFill>
                </a:uFill>
                <a:latin typeface="Calibri"/>
              </a:rPr>
              <a:t> class  - here you need to partition data manually to process them parallel. MR automatically make use of parallelism.</a:t>
            </a:r>
            <a:endParaRPr lang="en-US" sz="2000" strike="noStrike" spc="-1" dirty="0">
              <a:solidFill>
                <a:srgbClr val="000000"/>
              </a:solidFill>
              <a:uFill>
                <a:solidFill>
                  <a:srgbClr val="FFFFFF"/>
                </a:solidFill>
              </a:uFill>
              <a:latin typeface="Calibri"/>
            </a:endParaRPr>
          </a:p>
          <a:p>
            <a:pPr>
              <a:lnSpc>
                <a:spcPct val="90000"/>
              </a:lnSpc>
            </a:pPr>
            <a:endParaRPr lang="en-US" sz="2800" strike="noStrike" spc="-1" dirty="0">
              <a:solidFill>
                <a:srgbClr val="000000"/>
              </a:solidFill>
              <a:uFill>
                <a:solidFill>
                  <a:srgbClr val="FFFFFF"/>
                </a:solidFill>
              </a:uFill>
              <a:latin typeface="Calibri"/>
            </a:endParaRPr>
          </a:p>
        </p:txBody>
      </p:sp>
    </p:spTree>
    <p:extLst>
      <p:ext uri="{BB962C8B-B14F-4D97-AF65-F5344CB8AC3E}">
        <p14:creationId xmlns:p14="http://schemas.microsoft.com/office/powerpoint/2010/main" val="3664804282"/>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52">
                                            <p:txEl>
                                              <p:charRg st="0" end="206"/>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52">
                                            <p:txEl>
                                              <p:charRg st="206" end="206"/>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52">
                                            <p:txEl>
                                              <p:charRg st="206" end="20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838080" y="228600"/>
            <a:ext cx="10515240" cy="972000"/>
          </a:xfrm>
          <a:prstGeom prst="rect">
            <a:avLst/>
          </a:prstGeom>
          <a:noFill/>
          <a:ln>
            <a:noFill/>
          </a:ln>
        </p:spPr>
        <p:txBody>
          <a:bodyPr anchor="ctr"/>
          <a:lstStyle/>
          <a:p>
            <a:pPr>
              <a:lnSpc>
                <a:spcPct val="90000"/>
              </a:lnSpc>
            </a:pPr>
            <a:r>
              <a:rPr lang="en-US" sz="4400" strike="noStrike" spc="-1">
                <a:solidFill>
                  <a:srgbClr val="000000"/>
                </a:solidFill>
                <a:uFill>
                  <a:solidFill>
                    <a:srgbClr val="FFFFFF"/>
                  </a:solidFill>
                </a:uFill>
                <a:latin typeface="Calibri Light"/>
              </a:rPr>
              <a:t>SequenceFile Format</a:t>
            </a:r>
            <a:endParaRPr lang="en-US" sz="1800" strike="noStrike" spc="-1">
              <a:solidFill>
                <a:srgbClr val="000000"/>
              </a:solidFill>
              <a:uFill>
                <a:solidFill>
                  <a:srgbClr val="FFFFFF"/>
                </a:solidFill>
              </a:uFill>
              <a:latin typeface="Calibri"/>
            </a:endParaRPr>
          </a:p>
        </p:txBody>
      </p:sp>
      <p:sp>
        <p:nvSpPr>
          <p:cNvPr id="154" name="TextShape 2"/>
          <p:cNvSpPr txBox="1"/>
          <p:nvPr/>
        </p:nvSpPr>
        <p:spPr>
          <a:xfrm>
            <a:off x="838080" y="1200960"/>
            <a:ext cx="10515240" cy="202356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There are three optional internal storage format:</a:t>
            </a:r>
          </a:p>
          <a:p>
            <a:pPr marL="685800" lvl="1" indent="-228240">
              <a:lnSpc>
                <a:spcPct val="100000"/>
              </a:lnSpc>
              <a:buClr>
                <a:srgbClr val="000000"/>
              </a:buClr>
              <a:buFont typeface="Arial"/>
              <a:buChar char="•"/>
            </a:pPr>
            <a:r>
              <a:rPr lang="en-US" sz="2400" strike="noStrike" spc="-1" dirty="0">
                <a:solidFill>
                  <a:srgbClr val="FF0000"/>
                </a:solidFill>
                <a:uFill>
                  <a:solidFill>
                    <a:srgbClr val="FFFFFF"/>
                  </a:solidFill>
                </a:uFill>
                <a:latin typeface="Calibri"/>
              </a:rPr>
              <a:t>"Uncompressed" format</a:t>
            </a:r>
            <a:endParaRPr lang="en-US" sz="2000" strike="noStrike" spc="-1" dirty="0">
              <a:solidFill>
                <a:srgbClr val="FF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a:solidFill>
                  <a:srgbClr val="FF0000"/>
                </a:solidFill>
                <a:uFill>
                  <a:solidFill>
                    <a:srgbClr val="FFFFFF"/>
                  </a:solidFill>
                </a:uFill>
                <a:latin typeface="Calibri"/>
              </a:rPr>
              <a:t>"Record Compressed" format</a:t>
            </a:r>
            <a:endParaRPr lang="en-US" sz="2000" strike="noStrike" spc="-1" dirty="0">
              <a:solidFill>
                <a:srgbClr val="FF0000"/>
              </a:solidFill>
              <a:uFill>
                <a:solidFill>
                  <a:srgbClr val="FFFFFF"/>
                </a:solidFill>
              </a:uFill>
              <a:latin typeface="Calibri"/>
            </a:endParaRPr>
          </a:p>
          <a:p>
            <a:pPr marL="685800" lvl="1" indent="-228240">
              <a:lnSpc>
                <a:spcPct val="100000"/>
              </a:lnSpc>
              <a:buClr>
                <a:srgbClr val="000000"/>
              </a:buClr>
              <a:buFont typeface="Arial"/>
              <a:buChar char="•"/>
            </a:pPr>
            <a:r>
              <a:rPr lang="en-US" sz="2400" strike="noStrike" spc="-1" dirty="0">
                <a:solidFill>
                  <a:srgbClr val="FF0000"/>
                </a:solidFill>
                <a:uFill>
                  <a:solidFill>
                    <a:srgbClr val="FFFFFF"/>
                  </a:solidFill>
                </a:uFill>
                <a:latin typeface="Calibri"/>
              </a:rPr>
              <a:t>"Block-Compressed" format</a:t>
            </a:r>
            <a:endParaRPr lang="en-US" sz="2000" strike="noStrike" spc="-1" dirty="0">
              <a:solidFill>
                <a:srgbClr val="FF0000"/>
              </a:solidFill>
              <a:uFill>
                <a:solidFill>
                  <a:srgbClr val="FFFFFF"/>
                </a:solidFill>
              </a:uFill>
              <a:latin typeface="Calibri"/>
            </a:endParaRP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Sequence file consist of a header followed by one or more records.</a:t>
            </a:r>
          </a:p>
          <a:p>
            <a:pPr>
              <a:lnSpc>
                <a:spcPct val="90000"/>
              </a:lnSpc>
            </a:pPr>
            <a:endParaRPr lang="en-US" sz="2800" strike="noStrike" spc="-1" dirty="0">
              <a:solidFill>
                <a:srgbClr val="000000"/>
              </a:solidFill>
              <a:uFill>
                <a:solidFill>
                  <a:srgbClr val="FFFFFF"/>
                </a:solidFill>
              </a:uFill>
              <a:latin typeface="Calibri"/>
            </a:endParaRPr>
          </a:p>
        </p:txBody>
      </p:sp>
      <p:pic>
        <p:nvPicPr>
          <p:cNvPr id="155" name="Picture 4"/>
          <p:cNvPicPr/>
          <p:nvPr/>
        </p:nvPicPr>
        <p:blipFill>
          <a:blip r:embed="rId2"/>
          <a:stretch/>
        </p:blipFill>
        <p:spPr>
          <a:xfrm>
            <a:off x="838080" y="4578840"/>
            <a:ext cx="5630400" cy="2278800"/>
          </a:xfrm>
          <a:prstGeom prst="rect">
            <a:avLst/>
          </a:prstGeom>
          <a:ln>
            <a:noFill/>
          </a:ln>
        </p:spPr>
      </p:pic>
      <p:pic>
        <p:nvPicPr>
          <p:cNvPr id="156" name="Picture 2"/>
          <p:cNvPicPr/>
          <p:nvPr/>
        </p:nvPicPr>
        <p:blipFill>
          <a:blip r:embed="rId3"/>
          <a:stretch/>
        </p:blipFill>
        <p:spPr>
          <a:xfrm>
            <a:off x="7178760" y="3333960"/>
            <a:ext cx="3834000" cy="3632760"/>
          </a:xfrm>
          <a:prstGeom prst="rect">
            <a:avLst/>
          </a:prstGeom>
          <a:ln>
            <a:noFill/>
          </a:ln>
        </p:spPr>
      </p:pic>
    </p:spTree>
    <p:extLst>
      <p:ext uri="{BB962C8B-B14F-4D97-AF65-F5344CB8AC3E}">
        <p14:creationId xmlns:p14="http://schemas.microsoft.com/office/powerpoint/2010/main" val="649123683"/>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54">
                                            <p:txEl>
                                              <p:charRg st="0" end="193"/>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54">
                                            <p:txEl>
                                              <p:charRg st="193" end="193"/>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154">
                                            <p:txEl>
                                              <p:charRg st="193" end="193"/>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154">
                                            <p:txEl>
                                              <p:charRg st="193" end="193"/>
                                            </p:txEl>
                                          </p:spTgt>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154">
                                            <p:txEl>
                                              <p:charRg st="193" end="19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245520" y="253080"/>
            <a:ext cx="5383440" cy="644760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If compression is enabled, it can be record compression or block compression.</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The format for record compression is almost identical to that of no compression, excepts the value bytes are compressed using the codec defined in header.</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Note that keys are not compressed.</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Block compression – compress multiple records at once.</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Block compression is </a:t>
            </a:r>
            <a:r>
              <a:rPr lang="en-US" sz="2800" b="1" strike="noStrike" spc="-1" dirty="0">
                <a:solidFill>
                  <a:srgbClr val="000000"/>
                </a:solidFill>
                <a:uFill>
                  <a:solidFill>
                    <a:srgbClr val="FFFFFF"/>
                  </a:solidFill>
                </a:uFill>
                <a:latin typeface="Calibri"/>
              </a:rPr>
              <a:t>compact,</a:t>
            </a:r>
            <a:r>
              <a:rPr lang="en-US" sz="2800" strike="noStrike" spc="-1" dirty="0">
                <a:solidFill>
                  <a:srgbClr val="000000"/>
                </a:solidFill>
                <a:uFill>
                  <a:solidFill>
                    <a:srgbClr val="FFFFFF"/>
                  </a:solidFill>
                </a:uFill>
                <a:latin typeface="Calibri"/>
              </a:rPr>
              <a:t> and is preferred over record compression because it makes use of similarities between records.</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Records are added until the block reaches its minimum size. (</a:t>
            </a:r>
            <a:r>
              <a:rPr lang="en-US" sz="2800" strike="noStrike" spc="-1" dirty="0" err="1">
                <a:solidFill>
                  <a:srgbClr val="000000"/>
                </a:solidFill>
                <a:uFill>
                  <a:solidFill>
                    <a:srgbClr val="FFFFFF"/>
                  </a:solidFill>
                </a:uFill>
                <a:latin typeface="Calibri"/>
              </a:rPr>
              <a:t>io.seqfile.compress.blocksize</a:t>
            </a:r>
            <a:r>
              <a:rPr lang="en-US" sz="2800" strike="noStrike" spc="-1" dirty="0">
                <a:solidFill>
                  <a:srgbClr val="000000"/>
                </a:solidFill>
                <a:uFill>
                  <a:solidFill>
                    <a:srgbClr val="FFFFFF"/>
                  </a:solidFill>
                </a:uFill>
                <a:latin typeface="Calibri"/>
              </a:rPr>
              <a:t>, </a:t>
            </a:r>
            <a:r>
              <a:rPr lang="en-US" sz="2800" strike="noStrike" spc="-1" dirty="0" err="1">
                <a:solidFill>
                  <a:srgbClr val="000000"/>
                </a:solidFill>
                <a:uFill>
                  <a:solidFill>
                    <a:srgbClr val="FFFFFF"/>
                  </a:solidFill>
                </a:uFill>
                <a:latin typeface="Calibri"/>
              </a:rPr>
              <a:t>def</a:t>
            </a:r>
            <a:r>
              <a:rPr lang="en-US" sz="2800" strike="noStrike" spc="-1" dirty="0">
                <a:solidFill>
                  <a:srgbClr val="000000"/>
                </a:solidFill>
                <a:uFill>
                  <a:solidFill>
                    <a:srgbClr val="FFFFFF"/>
                  </a:solidFill>
                </a:uFill>
                <a:latin typeface="Calibri"/>
              </a:rPr>
              <a:t> is 1 million bytes)</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Sync marker is written before the start of every block.</a:t>
            </a:r>
          </a:p>
        </p:txBody>
      </p:sp>
      <p:pic>
        <p:nvPicPr>
          <p:cNvPr id="158" name="Picture 4"/>
          <p:cNvPicPr/>
          <p:nvPr/>
        </p:nvPicPr>
        <p:blipFill>
          <a:blip r:embed="rId2"/>
          <a:stretch/>
        </p:blipFill>
        <p:spPr>
          <a:xfrm>
            <a:off x="5686560" y="0"/>
            <a:ext cx="6505200" cy="3357000"/>
          </a:xfrm>
          <a:prstGeom prst="rect">
            <a:avLst/>
          </a:prstGeom>
          <a:ln>
            <a:noFill/>
          </a:ln>
        </p:spPr>
      </p:pic>
      <p:pic>
        <p:nvPicPr>
          <p:cNvPr id="159" name="Picture 6"/>
          <p:cNvPicPr/>
          <p:nvPr/>
        </p:nvPicPr>
        <p:blipFill>
          <a:blip r:embed="rId3"/>
          <a:stretch/>
        </p:blipFill>
        <p:spPr>
          <a:xfrm>
            <a:off x="5629320" y="3610440"/>
            <a:ext cx="6562440" cy="2967480"/>
          </a:xfrm>
          <a:prstGeom prst="rect">
            <a:avLst/>
          </a:prstGeom>
          <a:ln>
            <a:noFill/>
          </a:ln>
        </p:spPr>
      </p:pic>
    </p:spTree>
    <p:extLst>
      <p:ext uri="{BB962C8B-B14F-4D97-AF65-F5344CB8AC3E}">
        <p14:creationId xmlns:p14="http://schemas.microsoft.com/office/powerpoint/2010/main" val="4084751787"/>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57">
                                            <p:txEl>
                                              <p:charRg st="0" end="620"/>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57">
                                            <p:txEl>
                                              <p:charRg st="620" end="620"/>
                                            </p:txEl>
                                          </p:spTgt>
                                        </p:tgtEl>
                                        <p:attrNameLst>
                                          <p:attrName>style.visibility</p:attrName>
                                        </p:attrNameLst>
                                      </p:cBhvr>
                                      <p:to>
                                        <p:strVal val="visible"/>
                                      </p:to>
                                    </p:set>
                                  </p:childTnLst>
                                </p:cTn>
                              </p:par>
                            </p:childTnLst>
                          </p:cTn>
                        </p:par>
                      </p:childTnLst>
                    </p:cTn>
                  </p:par>
                  <p:par>
                    <p:cTn id="11" fill="freeze">
                      <p:stCondLst>
                        <p:cond delay="indefinite"/>
                      </p:stCondLst>
                      <p:childTnLst>
                        <p:par>
                          <p:cTn id="12" fill="freeze">
                            <p:stCondLst>
                              <p:cond delay="0"/>
                            </p:stCondLst>
                            <p:childTnLst>
                              <p:par>
                                <p:cTn id="13" presetID="1" presetClass="entr" fill="hold" nodeType="clickEffect">
                                  <p:stCondLst>
                                    <p:cond delay="0"/>
                                  </p:stCondLst>
                                  <p:childTnLst>
                                    <p:set>
                                      <p:cBhvr>
                                        <p:cTn id="14" dur="1" fill="hold">
                                          <p:stCondLst>
                                            <p:cond delay="0"/>
                                          </p:stCondLst>
                                        </p:cTn>
                                        <p:tgtEl>
                                          <p:spTgt spid="157">
                                            <p:txEl>
                                              <p:charRg st="620" end="620"/>
                                            </p:txEl>
                                          </p:spTgt>
                                        </p:tgtEl>
                                        <p:attrNameLst>
                                          <p:attrName>style.visibility</p:attrName>
                                        </p:attrNameLst>
                                      </p:cBhvr>
                                      <p:to>
                                        <p:strVal val="visible"/>
                                      </p:to>
                                    </p:set>
                                  </p:childTnLst>
                                </p:cTn>
                              </p:par>
                            </p:childTnLst>
                          </p:cTn>
                        </p:par>
                      </p:childTnLst>
                    </p:cTn>
                  </p:par>
                  <p:par>
                    <p:cTn id="15" fill="freeze">
                      <p:stCondLst>
                        <p:cond delay="indefinite"/>
                      </p:stCondLst>
                      <p:childTnLst>
                        <p:par>
                          <p:cTn id="16" fill="freeze">
                            <p:stCondLst>
                              <p:cond delay="0"/>
                            </p:stCondLst>
                            <p:childTnLst>
                              <p:par>
                                <p:cTn id="17" presetID="1" presetClass="entr" fill="hold" nodeType="clickEffect">
                                  <p:stCondLst>
                                    <p:cond delay="0"/>
                                  </p:stCondLst>
                                  <p:childTnLst>
                                    <p:set>
                                      <p:cBhvr>
                                        <p:cTn id="18" dur="1" fill="hold">
                                          <p:stCondLst>
                                            <p:cond delay="0"/>
                                          </p:stCondLst>
                                        </p:cTn>
                                        <p:tgtEl>
                                          <p:spTgt spid="157">
                                            <p:txEl>
                                              <p:charRg st="620" end="620"/>
                                            </p:txEl>
                                          </p:spTgt>
                                        </p:tgtEl>
                                        <p:attrNameLst>
                                          <p:attrName>style.visibility</p:attrName>
                                        </p:attrNameLst>
                                      </p:cBhvr>
                                      <p:to>
                                        <p:strVal val="visible"/>
                                      </p:to>
                                    </p:set>
                                  </p:childTnLst>
                                </p:cTn>
                              </p:par>
                            </p:childTnLst>
                          </p:cTn>
                        </p:par>
                      </p:childTnLst>
                    </p:cTn>
                  </p:par>
                  <p:par>
                    <p:cTn id="19" fill="freeze">
                      <p:stCondLst>
                        <p:cond delay="indefinite"/>
                      </p:stCondLst>
                      <p:childTnLst>
                        <p:par>
                          <p:cTn id="20" fill="freeze">
                            <p:stCondLst>
                              <p:cond delay="0"/>
                            </p:stCondLst>
                            <p:childTnLst>
                              <p:par>
                                <p:cTn id="21" presetID="1" presetClass="entr" fill="hold" nodeType="clickEffect">
                                  <p:stCondLst>
                                    <p:cond delay="0"/>
                                  </p:stCondLst>
                                  <p:childTnLst>
                                    <p:set>
                                      <p:cBhvr>
                                        <p:cTn id="22" dur="1" fill="hold">
                                          <p:stCondLst>
                                            <p:cond delay="0"/>
                                          </p:stCondLst>
                                        </p:cTn>
                                        <p:tgtEl>
                                          <p:spTgt spid="157">
                                            <p:txEl>
                                              <p:charRg st="620" end="620"/>
                                            </p:txEl>
                                          </p:spTgt>
                                        </p:tgtEl>
                                        <p:attrNameLst>
                                          <p:attrName>style.visibility</p:attrName>
                                        </p:attrNameLst>
                                      </p:cBhvr>
                                      <p:to>
                                        <p:strVal val="visible"/>
                                      </p:to>
                                    </p:set>
                                  </p:childTnLst>
                                </p:cTn>
                              </p:par>
                            </p:childTnLst>
                          </p:cTn>
                        </p:par>
                      </p:childTnLst>
                    </p:cTn>
                  </p:par>
                  <p:par>
                    <p:cTn id="23" fill="freeze">
                      <p:stCondLst>
                        <p:cond delay="indefinite"/>
                      </p:stCondLst>
                      <p:childTnLst>
                        <p:par>
                          <p:cTn id="24" fill="freeze">
                            <p:stCondLst>
                              <p:cond delay="0"/>
                            </p:stCondLst>
                            <p:childTnLst>
                              <p:par>
                                <p:cTn id="25" presetID="1" presetClass="entr" fill="hold" nodeType="clickEffect">
                                  <p:stCondLst>
                                    <p:cond delay="0"/>
                                  </p:stCondLst>
                                  <p:childTnLst>
                                    <p:set>
                                      <p:cBhvr>
                                        <p:cTn id="26" dur="1" fill="hold">
                                          <p:stCondLst>
                                            <p:cond delay="0"/>
                                          </p:stCondLst>
                                        </p:cTn>
                                        <p:tgtEl>
                                          <p:spTgt spid="157">
                                            <p:txEl>
                                              <p:charRg st="620" end="620"/>
                                            </p:txEl>
                                          </p:spTgt>
                                        </p:tgtEl>
                                        <p:attrNameLst>
                                          <p:attrName>style.visibility</p:attrName>
                                        </p:attrNameLst>
                                      </p:cBhvr>
                                      <p:to>
                                        <p:strVal val="visible"/>
                                      </p:to>
                                    </p:set>
                                  </p:childTnLst>
                                </p:cTn>
                              </p:par>
                            </p:childTnLst>
                          </p:cTn>
                        </p:par>
                      </p:childTnLst>
                    </p:cTn>
                  </p:par>
                  <p:par>
                    <p:cTn id="27" fill="freeze">
                      <p:stCondLst>
                        <p:cond delay="indefinite"/>
                      </p:stCondLst>
                      <p:childTnLst>
                        <p:par>
                          <p:cTn id="28" fill="freeze">
                            <p:stCondLst>
                              <p:cond delay="0"/>
                            </p:stCondLst>
                            <p:childTnLst>
                              <p:par>
                                <p:cTn id="29" presetID="1" presetClass="entr" fill="hold" nodeType="clickEffect">
                                  <p:stCondLst>
                                    <p:cond delay="0"/>
                                  </p:stCondLst>
                                  <p:childTnLst>
                                    <p:set>
                                      <p:cBhvr>
                                        <p:cTn id="30" dur="1" fill="hold">
                                          <p:stCondLst>
                                            <p:cond delay="0"/>
                                          </p:stCondLst>
                                        </p:cTn>
                                        <p:tgtEl>
                                          <p:spTgt spid="157">
                                            <p:txEl>
                                              <p:charRg st="620" end="620"/>
                                            </p:txEl>
                                          </p:spTgt>
                                        </p:tgtEl>
                                        <p:attrNameLst>
                                          <p:attrName>style.visibility</p:attrName>
                                        </p:attrNameLst>
                                      </p:cBhvr>
                                      <p:to>
                                        <p:strVal val="visible"/>
                                      </p:to>
                                    </p:set>
                                  </p:childTnLst>
                                </p:cTn>
                              </p:par>
                            </p:childTnLst>
                          </p:cTn>
                        </p:par>
                      </p:childTnLst>
                    </p:cTn>
                  </p:par>
                  <p:par>
                    <p:cTn id="31" fill="freeze">
                      <p:stCondLst>
                        <p:cond delay="indefinite"/>
                      </p:stCondLst>
                      <p:childTnLst>
                        <p:par>
                          <p:cTn id="32" fill="freeze">
                            <p:stCondLst>
                              <p:cond delay="0"/>
                            </p:stCondLst>
                            <p:childTnLst>
                              <p:par>
                                <p:cTn id="33" presetID="1" presetClass="entr" fill="hold" nodeType="clickEffect">
                                  <p:stCondLst>
                                    <p:cond delay="0"/>
                                  </p:stCondLst>
                                  <p:childTnLst>
                                    <p:set>
                                      <p:cBhvr>
                                        <p:cTn id="34" dur="1" fill="hold">
                                          <p:stCondLst>
                                            <p:cond delay="0"/>
                                          </p:stCondLst>
                                        </p:cTn>
                                        <p:tgtEl>
                                          <p:spTgt spid="157">
                                            <p:txEl>
                                              <p:charRg st="0" end="620"/>
                                            </p:txEl>
                                          </p:spTgt>
                                        </p:tgtEl>
                                        <p:attrNameLst>
                                          <p:attrName>style.visibility</p:attrName>
                                        </p:attrNameLst>
                                      </p:cBhvr>
                                      <p:to>
                                        <p:strVal val="visible"/>
                                      </p:to>
                                    </p:set>
                                  </p:childTnLst>
                                </p:cTn>
                              </p:par>
                              <p:par>
                                <p:cTn id="35" presetID="1" presetClass="entr" fill="hold" nodeType="withEffect">
                                  <p:stCondLst>
                                    <p:cond delay="0"/>
                                  </p:stCondLst>
                                  <p:childTnLst>
                                    <p:set>
                                      <p:cBhvr>
                                        <p:cTn id="36" dur="1" fill="hold">
                                          <p:stCondLst>
                                            <p:cond delay="0"/>
                                          </p:stCondLst>
                                        </p:cTn>
                                        <p:tgtEl>
                                          <p:spTgt spid="157">
                                            <p:txEl>
                                              <p:charRg st="620" end="620"/>
                                            </p:txEl>
                                          </p:spTgt>
                                        </p:tgtEl>
                                        <p:attrNameLst>
                                          <p:attrName>style.visibility</p:attrName>
                                        </p:attrNameLst>
                                      </p:cBhvr>
                                      <p:to>
                                        <p:strVal val="visible"/>
                                      </p:to>
                                    </p:set>
                                  </p:childTnLst>
                                </p:cTn>
                              </p:par>
                              <p:par>
                                <p:cTn id="37" presetID="1" presetClass="entr" fill="hold" nodeType="withEffect">
                                  <p:stCondLst>
                                    <p:cond delay="0"/>
                                  </p:stCondLst>
                                  <p:childTnLst>
                                    <p:set>
                                      <p:cBhvr>
                                        <p:cTn id="38" dur="1" fill="hold">
                                          <p:stCondLst>
                                            <p:cond delay="0"/>
                                          </p:stCondLst>
                                        </p:cTn>
                                        <p:tgtEl>
                                          <p:spTgt spid="157">
                                            <p:txEl>
                                              <p:charRg st="620" end="620"/>
                                            </p:txEl>
                                          </p:spTgt>
                                        </p:tgtEl>
                                        <p:attrNameLst>
                                          <p:attrName>style.visibility</p:attrName>
                                        </p:attrNameLst>
                                      </p:cBhvr>
                                      <p:to>
                                        <p:strVal val="visible"/>
                                      </p:to>
                                    </p:set>
                                  </p:childTnLst>
                                </p:cTn>
                              </p:par>
                              <p:par>
                                <p:cTn id="39" presetID="1" presetClass="entr" fill="hold" nodeType="withEffect">
                                  <p:stCondLst>
                                    <p:cond delay="0"/>
                                  </p:stCondLst>
                                  <p:childTnLst>
                                    <p:set>
                                      <p:cBhvr>
                                        <p:cTn id="40" dur="1" fill="hold">
                                          <p:stCondLst>
                                            <p:cond delay="0"/>
                                          </p:stCondLst>
                                        </p:cTn>
                                        <p:tgtEl>
                                          <p:spTgt spid="157">
                                            <p:txEl>
                                              <p:charRg st="620" end="620"/>
                                            </p:txEl>
                                          </p:spTgt>
                                        </p:tgtEl>
                                        <p:attrNameLst>
                                          <p:attrName>style.visibility</p:attrName>
                                        </p:attrNameLst>
                                      </p:cBhvr>
                                      <p:to>
                                        <p:strVal val="visible"/>
                                      </p:to>
                                    </p:set>
                                  </p:childTnLst>
                                </p:cTn>
                              </p:par>
                              <p:par>
                                <p:cTn id="41" presetID="1" presetClass="entr" fill="hold" nodeType="withEffect">
                                  <p:stCondLst>
                                    <p:cond delay="0"/>
                                  </p:stCondLst>
                                  <p:childTnLst>
                                    <p:set>
                                      <p:cBhvr>
                                        <p:cTn id="42" dur="1" fill="hold">
                                          <p:stCondLst>
                                            <p:cond delay="0"/>
                                          </p:stCondLst>
                                        </p:cTn>
                                        <p:tgtEl>
                                          <p:spTgt spid="157">
                                            <p:txEl>
                                              <p:charRg st="620" end="620"/>
                                            </p:txEl>
                                          </p:spTgt>
                                        </p:tgtEl>
                                        <p:attrNameLst>
                                          <p:attrName>style.visibility</p:attrName>
                                        </p:attrNameLst>
                                      </p:cBhvr>
                                      <p:to>
                                        <p:strVal val="visible"/>
                                      </p:to>
                                    </p:set>
                                  </p:childTnLst>
                                </p:cTn>
                              </p:par>
                              <p:par>
                                <p:cTn id="43" presetID="1" presetClass="entr" fill="hold" nodeType="withEffect">
                                  <p:stCondLst>
                                    <p:cond delay="0"/>
                                  </p:stCondLst>
                                  <p:childTnLst>
                                    <p:set>
                                      <p:cBhvr>
                                        <p:cTn id="44" dur="1" fill="hold">
                                          <p:stCondLst>
                                            <p:cond delay="0"/>
                                          </p:stCondLst>
                                        </p:cTn>
                                        <p:tgtEl>
                                          <p:spTgt spid="157">
                                            <p:txEl>
                                              <p:charRg st="620" end="620"/>
                                            </p:txEl>
                                          </p:spTgt>
                                        </p:tgtEl>
                                        <p:attrNameLst>
                                          <p:attrName>style.visibility</p:attrName>
                                        </p:attrNameLst>
                                      </p:cBhvr>
                                      <p:to>
                                        <p:strVal val="visible"/>
                                      </p:to>
                                    </p:set>
                                  </p:childTnLst>
                                </p:cTn>
                              </p:par>
                              <p:par>
                                <p:cTn id="45" presetID="1" presetClass="entr" fill="hold" nodeType="withEffect">
                                  <p:stCondLst>
                                    <p:cond delay="0"/>
                                  </p:stCondLst>
                                  <p:childTnLst>
                                    <p:set>
                                      <p:cBhvr>
                                        <p:cTn id="46" dur="1" fill="hold">
                                          <p:stCondLst>
                                            <p:cond delay="0"/>
                                          </p:stCondLst>
                                        </p:cTn>
                                        <p:tgtEl>
                                          <p:spTgt spid="157">
                                            <p:txEl>
                                              <p:charRg st="620" end="6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838080" y="365040"/>
            <a:ext cx="10515240" cy="1325160"/>
          </a:xfrm>
          <a:prstGeom prst="rect">
            <a:avLst/>
          </a:prstGeom>
          <a:noFill/>
          <a:ln>
            <a:noFill/>
          </a:ln>
        </p:spPr>
        <p:txBody>
          <a:bodyPr anchor="ctr"/>
          <a:lstStyle/>
          <a:p>
            <a:endParaRPr lang="en-US" sz="1800" strike="noStrike" spc="-1">
              <a:solidFill>
                <a:srgbClr val="000000"/>
              </a:solidFill>
              <a:uFill>
                <a:solidFill>
                  <a:srgbClr val="FFFFFF"/>
                </a:solidFill>
              </a:uFill>
              <a:latin typeface="Calibri"/>
            </a:endParaRPr>
          </a:p>
        </p:txBody>
      </p:sp>
      <p:sp>
        <p:nvSpPr>
          <p:cNvPr id="165"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Interview Question: which compression format is more compression aggressive?</a:t>
            </a:r>
          </a:p>
          <a:p>
            <a:pPr marL="228600" indent="-228240">
              <a:lnSpc>
                <a:spcPct val="90000"/>
              </a:lnSpc>
              <a:buClr>
                <a:srgbClr val="000000"/>
              </a:buClr>
              <a:buFont typeface="Arial"/>
              <a:buChar char="•"/>
            </a:pPr>
            <a:r>
              <a:rPr lang="en-US" sz="2800" strike="noStrike" spc="-1" dirty="0">
                <a:solidFill>
                  <a:srgbClr val="000000"/>
                </a:solidFill>
                <a:uFill>
                  <a:solidFill>
                    <a:srgbClr val="FFFFFF"/>
                  </a:solidFill>
                </a:uFill>
                <a:latin typeface="Calibri"/>
              </a:rPr>
              <a:t>The “Block-Compressed” format is more compression-aggressive. Data is not written until it reaches a threshold, and when the threshold is reached all keys are compressed together–the same happens for the values</a:t>
            </a:r>
          </a:p>
        </p:txBody>
      </p:sp>
    </p:spTree>
    <p:extLst>
      <p:ext uri="{BB962C8B-B14F-4D97-AF65-F5344CB8AC3E}">
        <p14:creationId xmlns:p14="http://schemas.microsoft.com/office/powerpoint/2010/main" val="1270514620"/>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65">
                                            <p:txEl>
                                              <p:charRg st="0" end="288"/>
                                            </p:txEl>
                                          </p:spTgt>
                                        </p:tgtEl>
                                        <p:attrNameLst>
                                          <p:attrName>style.visibility</p:attrName>
                                        </p:attrNameLst>
                                      </p:cBhvr>
                                      <p:to>
                                        <p:strVal val="visible"/>
                                      </p:to>
                                    </p:set>
                                  </p:childTnLst>
                                </p:cTn>
                              </p:par>
                            </p:childTnLst>
                          </p:cTn>
                        </p:par>
                      </p:childTnLst>
                    </p:cTn>
                  </p:par>
                  <p:par>
                    <p:cTn id="7" fill="freeze">
                      <p:stCondLst>
                        <p:cond delay="indefinite"/>
                      </p:stCondLst>
                      <p:childTnLst>
                        <p:par>
                          <p:cTn id="8" fill="freeze">
                            <p:stCondLst>
                              <p:cond delay="0"/>
                            </p:stCondLst>
                            <p:childTnLst>
                              <p:par>
                                <p:cTn id="9" presetID="1" presetClass="entr" fill="hold" nodeType="clickEffect">
                                  <p:stCondLst>
                                    <p:cond delay="0"/>
                                  </p:stCondLst>
                                  <p:childTnLst>
                                    <p:set>
                                      <p:cBhvr>
                                        <p:cTn id="10" dur="1" fill="hold">
                                          <p:stCondLst>
                                            <p:cond delay="0"/>
                                          </p:stCondLst>
                                        </p:cTn>
                                        <p:tgtEl>
                                          <p:spTgt spid="165">
                                            <p:txEl>
                                              <p:charRg st="288" end="28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1306</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Cisco Systems,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Dorababu Gangapatnam -X (dgangapa - COGNIZANT TECHNOLOGY SOLUTIONS INDIA PVT LTD at Cisco)</dc:creator>
  <cp:lastModifiedBy>Dorababu Gangapatnam -X (dgangapa - COGNIZANT TECHNOLOGY SOLUTIONS INDIA PVT LTD at Cisco)</cp:lastModifiedBy>
  <cp:revision>2</cp:revision>
  <dcterms:created xsi:type="dcterms:W3CDTF">2016-05-04T12:02:31Z</dcterms:created>
  <dcterms:modified xsi:type="dcterms:W3CDTF">2016-05-22T04:18:58Z</dcterms:modified>
</cp:coreProperties>
</file>