
<file path=[Content_Types].xml><?xml version="1.0" encoding="utf-8"?>
<Types xmlns="http://schemas.openxmlformats.org/package/2006/content-types">
  <Override PartName="/_rels/.rels" ContentType="application/vnd.openxmlformats-package.relationships+xml"/>
  <Override PartName="/ppt/notesSlides/_rels/notesSlide28.xml.rels" ContentType="application/vnd.openxmlformats-package.relationships+xml"/>
  <Override PartName="/ppt/notesSlides/_rels/notesSlide9.xml.rels" ContentType="application/vnd.openxmlformats-package.relationships+xml"/>
  <Override PartName="/ppt/notesSlides/notesSlide28.xml" ContentType="application/vnd.openxmlformats-officedocument.presentationml.notesSlide+xml"/>
  <Override PartName="/ppt/notesSlides/notesSlide9.xml" ContentType="application/vnd.openxmlformats-officedocument.presentationml.notesSlide+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7.png" ContentType="image/png"/>
  <Override PartName="/ppt/media/image5.png" ContentType="image/png"/>
  <Override PartName="/ppt/media/image1.png" ContentType="image/png"/>
  <Override PartName="/ppt/media/image2.png" ContentType="image/png"/>
  <Override PartName="/ppt/media/image3.png" ContentType="image/png"/>
  <Override PartName="/ppt/media/image6.jpeg" ContentType="image/jpe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lang="en-IN" sz="2000" spc="-1" strike="noStrike">
                <a:solidFill>
                  <a:srgbClr val="000000"/>
                </a:solidFill>
                <a:uFill>
                  <a:solidFill>
                    <a:srgbClr val="ffffff"/>
                  </a:solidFill>
                </a:uFill>
                <a:latin typeface="Arial"/>
              </a:rPr>
              <a:t>Click to edit the notes format</a:t>
            </a:r>
            <a:endParaRPr lang="en-IN"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lang="en-IN" sz="1400" spc="-1" strike="noStrike">
                <a:solidFill>
                  <a:srgbClr val="000000"/>
                </a:solidFill>
                <a:uFill>
                  <a:solidFill>
                    <a:srgbClr val="ffffff"/>
                  </a:solidFill>
                </a:uFill>
                <a:latin typeface="Times New Roman"/>
              </a:rPr>
              <a:t>&lt;header&gt;</a:t>
            </a:r>
            <a:endParaRPr lang="en-IN"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lang="en-IN" sz="1400" spc="-1" strike="noStrike">
                <a:solidFill>
                  <a:srgbClr val="000000"/>
                </a:solidFill>
                <a:uFill>
                  <a:solidFill>
                    <a:srgbClr val="ffffff"/>
                  </a:solidFill>
                </a:uFill>
                <a:latin typeface="Times New Roman"/>
              </a:rPr>
              <a:t>&lt;date/time&gt;</a:t>
            </a:r>
            <a:endParaRPr lang="en-IN"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lang="en-IN" sz="1400" spc="-1" strike="noStrike">
                <a:solidFill>
                  <a:srgbClr val="000000"/>
                </a:solidFill>
                <a:uFill>
                  <a:solidFill>
                    <a:srgbClr val="ffffff"/>
                  </a:solidFill>
                </a:uFill>
                <a:latin typeface="Times New Roman"/>
              </a:rPr>
              <a:t>&lt;footer&gt;</a:t>
            </a:r>
            <a:endParaRPr lang="en-IN"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EEB83F2D-04E8-4CCA-8D06-B04360D86730}" type="slidenum">
              <a:rPr lang="en-IN" sz="1400" spc="-1" strike="noStrike">
                <a:solidFill>
                  <a:srgbClr val="000000"/>
                </a:solidFill>
                <a:uFill>
                  <a:solidFill>
                    <a:srgbClr val="ffffff"/>
                  </a:solidFill>
                </a:uFill>
                <a:latin typeface="Times New Roman"/>
              </a:rPr>
              <a:t>&lt;number&gt;</a:t>
            </a:fld>
            <a:endParaRPr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685800" y="4400640"/>
            <a:ext cx="5485680" cy="3599640"/>
          </a:xfrm>
          <a:prstGeom prst="rect">
            <a:avLst/>
          </a:prstGeom>
        </p:spPr>
        <p:txBody>
          <a:bodyPr lIns="0" rIns="0" tIns="0" bIns="0"/>
          <a:p>
            <a:r>
              <a:rPr lang="en-IN" sz="2000" spc="-1" strike="noStrike">
                <a:solidFill>
                  <a:srgbClr val="000000"/>
                </a:solidFill>
                <a:uFill>
                  <a:solidFill>
                    <a:srgbClr val="ffffff"/>
                  </a:solidFill>
                </a:uFill>
                <a:latin typeface="Arial"/>
              </a:rPr>
              <a:t>https://hadoop.apache.org/docs/r2.4.1/api/overview-tree.html</a:t>
            </a:r>
            <a:endParaRPr lang="en-IN" sz="2000" spc="-1" strike="noStrike">
              <a:solidFill>
                <a:srgbClr val="000000"/>
              </a:solidFill>
              <a:uFill>
                <a:solidFill>
                  <a:srgbClr val="ffffff"/>
                </a:solidFill>
              </a:uFill>
              <a:latin typeface="Arial"/>
            </a:endParaRPr>
          </a:p>
        </p:txBody>
      </p:sp>
      <p:sp>
        <p:nvSpPr>
          <p:cNvPr id="146"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AEEF7F11-537E-4AC3-942E-F6A23A9D9E6E}" type="slidenum">
              <a:rPr lang="en-IN" sz="1200" spc="-1" strike="noStrike">
                <a:solidFill>
                  <a:srgbClr val="000000"/>
                </a:solidFill>
                <a:uFill>
                  <a:solidFill>
                    <a:srgbClr val="ffffff"/>
                  </a:solidFill>
                </a:uFill>
                <a:latin typeface="+mn-lt"/>
                <a:ea typeface="+mn-ea"/>
              </a:rPr>
              <a:t>&lt;number&gt;</a:t>
            </a:fld>
            <a:endParaRPr lang="en-IN" sz="18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PlaceHolder 1"/>
          <p:cNvSpPr>
            <a:spLocks noGrp="1"/>
          </p:cNvSpPr>
          <p:nvPr>
            <p:ph type="body"/>
          </p:nvPr>
        </p:nvSpPr>
        <p:spPr>
          <a:xfrm>
            <a:off x="685800" y="4400640"/>
            <a:ext cx="5485680" cy="3599640"/>
          </a:xfrm>
          <a:prstGeom prst="rect">
            <a:avLst/>
          </a:prstGeom>
        </p:spPr>
        <p:txBody>
          <a:bodyPr lIns="0" rIns="0" tIns="0" bIns="0"/>
          <a:p>
            <a:r>
              <a:rPr lang="en-IN" sz="2000" spc="-1" strike="noStrike">
                <a:solidFill>
                  <a:srgbClr val="000000"/>
                </a:solidFill>
                <a:uFill>
                  <a:solidFill>
                    <a:srgbClr val="ffffff"/>
                  </a:solidFill>
                </a:uFill>
                <a:latin typeface="Arial"/>
              </a:rPr>
              <a:t>https://hadoop.apache.org/docs/r2.4.1/api/overview-tree.html</a:t>
            </a:r>
            <a:endParaRPr lang="en-IN" sz="2000" spc="-1" strike="noStrike">
              <a:solidFill>
                <a:srgbClr val="000000"/>
              </a:solidFill>
              <a:uFill>
                <a:solidFill>
                  <a:srgbClr val="ffffff"/>
                </a:solidFill>
              </a:uFill>
              <a:latin typeface="Arial"/>
            </a:endParaRPr>
          </a:p>
        </p:txBody>
      </p:sp>
      <p:sp>
        <p:nvSpPr>
          <p:cNvPr id="144"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EEEA880C-7862-495E-80AC-1A77837376EE}" type="slidenum">
              <a:rPr lang="en-IN" sz="1200" spc="-1" strike="noStrike">
                <a:solidFill>
                  <a:srgbClr val="000000"/>
                </a:solidFill>
                <a:uFill>
                  <a:solidFill>
                    <a:srgbClr val="ffffff"/>
                  </a:solidFill>
                </a:uFill>
                <a:latin typeface="+mn-lt"/>
                <a:ea typeface="+mn-ea"/>
              </a:rPr>
              <a:t>&lt;number&gt;</a:t>
            </a:fld>
            <a:endParaRPr lang="en-IN"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IN" sz="3200" spc="-1" strike="noStrike">
                <a:solidFill>
                  <a:srgbClr val="000000"/>
                </a:solidFill>
                <a:uFill>
                  <a:solidFill>
                    <a:srgbClr val="ffffff"/>
                  </a:solidFill>
                </a:uFill>
                <a:latin typeface="Arial"/>
              </a:rPr>
              <a:t>Click to edit the outline text format</a:t>
            </a:r>
            <a:endParaRPr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2800" spc="-1" strike="noStrike">
                <a:solidFill>
                  <a:srgbClr val="000000"/>
                </a:solidFill>
                <a:uFill>
                  <a:solidFill>
                    <a:srgbClr val="ffffff"/>
                  </a:solidFill>
                </a:uFill>
                <a:latin typeface="Arial"/>
              </a:rPr>
              <a:t>Second Outline Level</a:t>
            </a:r>
            <a:endParaRPr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2400" spc="-1" strike="noStrike">
                <a:solidFill>
                  <a:srgbClr val="000000"/>
                </a:solidFill>
                <a:uFill>
                  <a:solidFill>
                    <a:srgbClr val="ffffff"/>
                  </a:solidFill>
                </a:uFill>
                <a:latin typeface="Arial"/>
              </a:rPr>
              <a:t>Third Outline Level</a:t>
            </a:r>
            <a:endParaRPr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2000" spc="-1" strike="noStrike">
                <a:solidFill>
                  <a:srgbClr val="000000"/>
                </a:solidFill>
                <a:uFill>
                  <a:solidFill>
                    <a:srgbClr val="ffffff"/>
                  </a:solidFill>
                </a:uFill>
                <a:latin typeface="Arial"/>
              </a:rPr>
              <a:t>Fourth Outline Level</a:t>
            </a:r>
            <a:endParaRPr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Fifth Outline Level</a:t>
            </a:r>
            <a:endParaRPr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Sixth Outline Level</a:t>
            </a:r>
            <a:endParaRPr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Seventh Outline Level</a:t>
            </a:r>
            <a:endParaRPr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IN" sz="4400" spc="-1" strike="noStrike">
                <a:solidFill>
                  <a:srgbClr val="000000"/>
                </a:solidFill>
                <a:uFill>
                  <a:solidFill>
                    <a:srgbClr val="ffffff"/>
                  </a:solidFill>
                </a:uFill>
                <a:latin typeface="Arial"/>
              </a:rPr>
              <a:t>Click to edit the title text format</a:t>
            </a:r>
            <a:endParaRPr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IN" sz="3200" spc="-1" strike="noStrike">
                <a:solidFill>
                  <a:srgbClr val="000000"/>
                </a:solidFill>
                <a:uFill>
                  <a:solidFill>
                    <a:srgbClr val="ffffff"/>
                  </a:solidFill>
                </a:uFill>
                <a:latin typeface="Arial"/>
              </a:rPr>
              <a:t>Click to edit the outline text format</a:t>
            </a:r>
            <a:endParaRPr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2800" spc="-1" strike="noStrike">
                <a:solidFill>
                  <a:srgbClr val="000000"/>
                </a:solidFill>
                <a:uFill>
                  <a:solidFill>
                    <a:srgbClr val="ffffff"/>
                  </a:solidFill>
                </a:uFill>
                <a:latin typeface="Arial"/>
              </a:rPr>
              <a:t>Second Outline Level</a:t>
            </a:r>
            <a:endParaRPr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2400" spc="-1" strike="noStrike">
                <a:solidFill>
                  <a:srgbClr val="000000"/>
                </a:solidFill>
                <a:uFill>
                  <a:solidFill>
                    <a:srgbClr val="ffffff"/>
                  </a:solidFill>
                </a:uFill>
                <a:latin typeface="Arial"/>
              </a:rPr>
              <a:t>Third Outline Level</a:t>
            </a:r>
            <a:endParaRPr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2000" spc="-1" strike="noStrike">
                <a:solidFill>
                  <a:srgbClr val="000000"/>
                </a:solidFill>
                <a:uFill>
                  <a:solidFill>
                    <a:srgbClr val="ffffff"/>
                  </a:solidFill>
                </a:uFill>
                <a:latin typeface="Arial"/>
              </a:rPr>
              <a:t>Fourth Outline Level</a:t>
            </a:r>
            <a:endParaRPr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Fifth Outline Level</a:t>
            </a:r>
            <a:endParaRPr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Sixth Outline Level</a:t>
            </a:r>
            <a:endParaRPr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Seventh Outline Level</a:t>
            </a:r>
            <a:endParaRPr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100000"/>
              </a:lnSpc>
            </a:pPr>
            <a:r>
              <a:rPr lang="en-IN" sz="6000" spc="-1" strike="noStrike">
                <a:solidFill>
                  <a:srgbClr val="000000"/>
                </a:solidFill>
                <a:uFill>
                  <a:solidFill>
                    <a:srgbClr val="ffffff"/>
                  </a:solidFill>
                </a:uFill>
                <a:latin typeface="Calibri Light"/>
              </a:rPr>
              <a:t>Class 8: MR Types and Formats</a:t>
            </a:r>
            <a:endParaRPr lang="en-IN" sz="1800" spc="-1" strike="noStrike">
              <a:solidFill>
                <a:srgbClr val="000000"/>
              </a:solidFill>
              <a:uFill>
                <a:solidFill>
                  <a:srgbClr val="ffffff"/>
                </a:solidFill>
              </a:uFill>
              <a:latin typeface="Arial"/>
            </a:endParaRPr>
          </a:p>
        </p:txBody>
      </p:sp>
      <p:sp>
        <p:nvSpPr>
          <p:cNvPr id="78" name="CustomShape 2"/>
          <p:cNvSpPr/>
          <p:nvPr/>
        </p:nvSpPr>
        <p:spPr>
          <a:xfrm>
            <a:off x="1523880" y="3602160"/>
            <a:ext cx="9143280" cy="165492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838080" y="365040"/>
            <a:ext cx="10514880" cy="1324800"/>
          </a:xfrm>
          <a:prstGeom prst="rect">
            <a:avLst/>
          </a:prstGeom>
          <a:noFill/>
          <a:ln>
            <a:noFill/>
          </a:ln>
        </p:spPr>
        <p:style>
          <a:lnRef idx="0"/>
          <a:fillRef idx="0"/>
          <a:effectRef idx="0"/>
          <a:fontRef idx="minor"/>
        </p:style>
      </p:sp>
      <p:sp>
        <p:nvSpPr>
          <p:cNvPr id="9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FileInputFormat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CombineFileInputFormat&lt;k,v&gt;</a:t>
            </a:r>
            <a:endParaRPr lang="en-IN" sz="1800" spc="-1" strike="noStrike">
              <a:solidFill>
                <a:srgbClr val="000000"/>
              </a:solidFill>
              <a:uFill>
                <a:solidFill>
                  <a:srgbClr val="ffffff"/>
                </a:solidFill>
              </a:uFill>
              <a:latin typeface="Arial"/>
            </a:endParaRPr>
          </a:p>
          <a:p>
            <a:pPr lvl="2" marL="1143000" indent="-227880">
              <a:lnSpc>
                <a:spcPct val="100000"/>
              </a:lnSpc>
              <a:buClr>
                <a:srgbClr val="000000"/>
              </a:buClr>
              <a:buFont typeface="Arial"/>
              <a:buChar char="•"/>
            </a:pPr>
            <a:r>
              <a:rPr lang="en-IN" sz="2000" spc="-1" strike="noStrike">
                <a:solidFill>
                  <a:srgbClr val="000000"/>
                </a:solidFill>
                <a:uFill>
                  <a:solidFill>
                    <a:srgbClr val="ffffff"/>
                  </a:solidFill>
                </a:uFill>
                <a:latin typeface="Calibri"/>
              </a:rPr>
              <a:t>CombineSequenceFileInputFormat</a:t>
            </a:r>
            <a:endParaRPr lang="en-IN" sz="1800" spc="-1" strike="noStrike">
              <a:solidFill>
                <a:srgbClr val="000000"/>
              </a:solidFill>
              <a:uFill>
                <a:solidFill>
                  <a:srgbClr val="ffffff"/>
                </a:solidFill>
              </a:uFill>
              <a:latin typeface="Arial"/>
            </a:endParaRPr>
          </a:p>
          <a:p>
            <a:pPr lvl="2" marL="1143000" indent="-227880">
              <a:lnSpc>
                <a:spcPct val="100000"/>
              </a:lnSpc>
              <a:buClr>
                <a:srgbClr val="000000"/>
              </a:buClr>
              <a:buFont typeface="Arial"/>
              <a:buChar char="•"/>
            </a:pPr>
            <a:r>
              <a:rPr lang="en-IN" sz="2000" spc="-1" strike="noStrike">
                <a:solidFill>
                  <a:srgbClr val="000000"/>
                </a:solidFill>
                <a:uFill>
                  <a:solidFill>
                    <a:srgbClr val="ffffff"/>
                  </a:solidFill>
                </a:uFill>
                <a:latin typeface="Calibri"/>
              </a:rPr>
              <a:t>CombineTextInputFormat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FixedLengthInputFormat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KeyValueTextInputFormat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NLineInputFormat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SequeceFIleInputFormat</a:t>
            </a:r>
            <a:endParaRPr lang="en-IN" sz="1800" spc="-1" strike="noStrike">
              <a:solidFill>
                <a:srgbClr val="000000"/>
              </a:solidFill>
              <a:uFill>
                <a:solidFill>
                  <a:srgbClr val="ffffff"/>
                </a:solidFill>
              </a:uFill>
              <a:latin typeface="Arial"/>
            </a:endParaRPr>
          </a:p>
          <a:p>
            <a:pPr lvl="2" marL="1143000" indent="-227880">
              <a:lnSpc>
                <a:spcPct val="100000"/>
              </a:lnSpc>
              <a:buClr>
                <a:srgbClr val="000000"/>
              </a:buClr>
              <a:buFont typeface="Arial"/>
              <a:buChar char="•"/>
            </a:pPr>
            <a:r>
              <a:rPr lang="en-IN" sz="2000" spc="-1" strike="noStrike">
                <a:solidFill>
                  <a:srgbClr val="000000"/>
                </a:solidFill>
                <a:uFill>
                  <a:solidFill>
                    <a:srgbClr val="ffffff"/>
                  </a:solidFill>
                </a:uFill>
                <a:latin typeface="Calibri"/>
              </a:rPr>
              <a:t>sequenceFileAsBinaryInputFormat</a:t>
            </a:r>
            <a:endParaRPr lang="en-IN" sz="1800" spc="-1" strike="noStrike">
              <a:solidFill>
                <a:srgbClr val="000000"/>
              </a:solidFill>
              <a:uFill>
                <a:solidFill>
                  <a:srgbClr val="ffffff"/>
                </a:solidFill>
              </a:uFill>
              <a:latin typeface="Arial"/>
            </a:endParaRPr>
          </a:p>
          <a:p>
            <a:pPr lvl="2" marL="1143000" indent="-227880">
              <a:lnSpc>
                <a:spcPct val="100000"/>
              </a:lnSpc>
              <a:buClr>
                <a:srgbClr val="000000"/>
              </a:buClr>
              <a:buFont typeface="Arial"/>
              <a:buChar char="•"/>
            </a:pPr>
            <a:r>
              <a:rPr lang="en-IN" sz="2000" spc="-1" strike="noStrike">
                <a:solidFill>
                  <a:srgbClr val="000000"/>
                </a:solidFill>
                <a:uFill>
                  <a:solidFill>
                    <a:srgbClr val="ffffff"/>
                  </a:solidFill>
                </a:uFill>
                <a:latin typeface="Calibri"/>
              </a:rPr>
              <a:t>sequenceFileAsTextInputFormat</a:t>
            </a:r>
            <a:endParaRPr lang="en-IN" sz="1800" spc="-1" strike="noStrike">
              <a:solidFill>
                <a:srgbClr val="000000"/>
              </a:solidFill>
              <a:uFill>
                <a:solidFill>
                  <a:srgbClr val="ffffff"/>
                </a:solidFill>
              </a:uFill>
              <a:latin typeface="Arial"/>
            </a:endParaRPr>
          </a:p>
          <a:p>
            <a:pPr lvl="2" marL="1143000" indent="-227880">
              <a:lnSpc>
                <a:spcPct val="100000"/>
              </a:lnSpc>
              <a:buClr>
                <a:srgbClr val="000000"/>
              </a:buClr>
              <a:buFont typeface="Arial"/>
              <a:buChar char="•"/>
            </a:pPr>
            <a:r>
              <a:rPr lang="en-IN" sz="2000" spc="-1" strike="noStrike">
                <a:solidFill>
                  <a:srgbClr val="000000"/>
                </a:solidFill>
                <a:uFill>
                  <a:solidFill>
                    <a:srgbClr val="ffffff"/>
                  </a:solidFill>
                </a:uFill>
                <a:latin typeface="Calibri"/>
              </a:rPr>
              <a:t>SequenceFileInputFilter</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TextInputFormat</a:t>
            </a:r>
            <a:endParaRPr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838080" y="365040"/>
            <a:ext cx="10514880" cy="1324800"/>
          </a:xfrm>
          <a:prstGeom prst="rect">
            <a:avLst/>
          </a:prstGeom>
          <a:noFill/>
          <a:ln>
            <a:noFill/>
          </a:ln>
        </p:spPr>
        <p:style>
          <a:lnRef idx="0"/>
          <a:fillRef idx="0"/>
          <a:effectRef idx="0"/>
          <a:fontRef idx="minor"/>
        </p:style>
      </p:sp>
      <p:sp>
        <p:nvSpPr>
          <p:cNvPr id="96" name="CustomShape 2"/>
          <p:cNvSpPr/>
          <p:nvPr/>
        </p:nvSpPr>
        <p:spPr>
          <a:xfrm>
            <a:off x="838080" y="1825560"/>
            <a:ext cx="10514880" cy="4350600"/>
          </a:xfrm>
          <a:prstGeom prst="rect">
            <a:avLst/>
          </a:prstGeom>
          <a:noFill/>
          <a:ln>
            <a:noFill/>
          </a:ln>
        </p:spPr>
        <p:style>
          <a:lnRef idx="0"/>
          <a:fillRef idx="0"/>
          <a:effectRef idx="0"/>
          <a:fontRef idx="minor"/>
        </p:style>
      </p:sp>
      <p:pic>
        <p:nvPicPr>
          <p:cNvPr id="97" name="Picture 2" descr=""/>
          <p:cNvPicPr/>
          <p:nvPr/>
        </p:nvPicPr>
        <p:blipFill>
          <a:blip r:embed="rId1"/>
          <a:stretch/>
        </p:blipFill>
        <p:spPr>
          <a:xfrm>
            <a:off x="838080" y="257400"/>
            <a:ext cx="10514880" cy="65998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FileInputFormat – input paths</a:t>
            </a:r>
            <a:endParaRPr lang="en-IN" sz="1800" spc="-1" strike="noStrike">
              <a:solidFill>
                <a:srgbClr val="000000"/>
              </a:solidFill>
              <a:uFill>
                <a:solidFill>
                  <a:srgbClr val="ffffff"/>
                </a:solidFill>
              </a:uFill>
              <a:latin typeface="Arial"/>
            </a:endParaRPr>
          </a:p>
        </p:txBody>
      </p:sp>
      <p:sp>
        <p:nvSpPr>
          <p:cNvPr id="9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FileInputFormat – have 4 static methods to set job’s input paths.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addInputPaths(job,path), addInputPaths(job,commaseparated paths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setInputPaths(job,path), setInputPaths(job,commaseparated paths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Note that if the path provided is directory, and if it contains sub directories, the sub directories are considered as files, will cause error. </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To avoid this use globs, so that only files are returned based on pattern.</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Or set mapreduce.input.fileinputformat.input.dir.recursive to true.</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addInputPaths can be called repeatedly to build the list of paths.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setInputPaths set the entire list of paths in one go, replaces any paths set on the job in previous calls.</a:t>
            </a:r>
            <a:endParaRPr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FileInputFormat – input splits</a:t>
            </a:r>
            <a:endParaRPr lang="en-IN" sz="1800" spc="-1" strike="noStrike">
              <a:solidFill>
                <a:srgbClr val="000000"/>
              </a:solidFill>
              <a:uFill>
                <a:solidFill>
                  <a:srgbClr val="ffffff"/>
                </a:solidFill>
              </a:uFill>
              <a:latin typeface="Arial"/>
            </a:endParaRPr>
          </a:p>
        </p:txBody>
      </p:sp>
      <p:sp>
        <p:nvSpPr>
          <p:cNvPr id="10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Now you have set of files, how FIF turn them into splits?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FIF splits only large files that are larger than HDFS block.</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You can increase or decrease split size. Optimum is block size.</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mapreduce.input.fileinputformat.split.minsize – default 1 byte</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mapreduce.input.fileinputformat.split.maxsize – Long.MAX_VALUE(very large value)</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Dfs.blockSize – default 128MB</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If the split size is increased, it will increase the no of blocks that are not local to map task.</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Split size is calculated using the below formula(computeSplitSize() method in FIF)</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Max(minimumSize,min(MaximumSize,blocksize)). So by default, below happens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E.g. Max(1byte,min(92233720….. , 128MB) -&gt;max(1byte,128MB) results in 128 MB</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So if you change block size this split size will change accordingly.</a:t>
            </a:r>
            <a:endParaRPr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FIF - CombineFileInputFormat</a:t>
            </a:r>
            <a:endParaRPr lang="en-IN" sz="1800" spc="-1" strike="noStrike">
              <a:solidFill>
                <a:srgbClr val="000000"/>
              </a:solidFill>
              <a:uFill>
                <a:solidFill>
                  <a:srgbClr val="ffffff"/>
                </a:solidFill>
              </a:uFill>
              <a:latin typeface="Arial"/>
            </a:endParaRPr>
          </a:p>
        </p:txBody>
      </p:sp>
      <p:sp>
        <p:nvSpPr>
          <p:cNvPr id="103" name="CustomShape 2"/>
          <p:cNvSpPr/>
          <p:nvPr/>
        </p:nvSpPr>
        <p:spPr>
          <a:xfrm>
            <a:off x="609480" y="1690560"/>
            <a:ext cx="10743480" cy="488736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Hadoop works better with small no of large files than large no of small files.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When there are too many  small files, say 10000 files each 100KB then the FIF launces one map for each file, this makes the job very much slower due to overheads. (FIF generates one split per file)</a:t>
            </a:r>
            <a:endParaRPr lang="en-IN" sz="1800" spc="-1" strike="noStrike">
              <a:solidFill>
                <a:srgbClr val="000000"/>
              </a:solidFill>
              <a:uFill>
                <a:solidFill>
                  <a:srgbClr val="ffffff"/>
                </a:solidFill>
              </a:uFill>
              <a:latin typeface="Arial"/>
            </a:endParaRPr>
          </a:p>
          <a:p>
            <a:pPr marL="228600" indent="-227880">
              <a:lnSpc>
                <a:spcPct val="90000"/>
              </a:lnSpc>
              <a:buClr>
                <a:srgbClr val="ff0000"/>
              </a:buClr>
              <a:buFont typeface="Arial"/>
              <a:buChar char="•"/>
            </a:pPr>
            <a:r>
              <a:rPr lang="en-IN" sz="2800" spc="-1" strike="noStrike">
                <a:solidFill>
                  <a:srgbClr val="ff0000"/>
                </a:solidFill>
                <a:uFill>
                  <a:solidFill>
                    <a:srgbClr val="ffffff"/>
                  </a:solidFill>
                </a:uFill>
                <a:latin typeface="Calibri"/>
              </a:rPr>
              <a:t>Hence we use CombineFileInputFormat, packs many files into each split so that each mapper has more data to process.</a:t>
            </a:r>
            <a:endParaRPr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How to process a whole file as a </a:t>
            </a:r>
            <a:r>
              <a:rPr b="1" lang="en-IN" sz="4400" spc="-1" strike="noStrike">
                <a:solidFill>
                  <a:srgbClr val="000000"/>
                </a:solidFill>
                <a:uFill>
                  <a:solidFill>
                    <a:srgbClr val="ffffff"/>
                  </a:solidFill>
                </a:uFill>
                <a:latin typeface="Calibri Light"/>
              </a:rPr>
              <a:t>record</a:t>
            </a:r>
            <a:r>
              <a:rPr lang="en-IN" sz="4400" spc="-1" strike="noStrike">
                <a:solidFill>
                  <a:srgbClr val="000000"/>
                </a:solidFill>
                <a:uFill>
                  <a:solidFill>
                    <a:srgbClr val="ffffff"/>
                  </a:solidFill>
                </a:uFill>
                <a:latin typeface="Calibri Light"/>
              </a:rPr>
              <a:t>?</a:t>
            </a:r>
            <a:endParaRPr lang="en-IN" sz="1800" spc="-1" strike="noStrike">
              <a:solidFill>
                <a:srgbClr val="000000"/>
              </a:solidFill>
              <a:uFill>
                <a:solidFill>
                  <a:srgbClr val="ffffff"/>
                </a:solidFill>
              </a:uFill>
              <a:latin typeface="Arial"/>
            </a:endParaRPr>
          </a:p>
        </p:txBody>
      </p:sp>
      <p:sp>
        <p:nvSpPr>
          <p:cNvPr id="10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Interview Question: How to process entire file as a record.</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You need to have a custom implementation of RecordReader also set isSplitable() </a:t>
            </a:r>
            <a:r>
              <a:rPr lang="en-IN" sz="2800" spc="-1" strike="noStrike">
                <a:solidFill>
                  <a:srgbClr val="ff0000"/>
                </a:solidFill>
                <a:uFill>
                  <a:solidFill>
                    <a:srgbClr val="ffffff"/>
                  </a:solidFill>
                </a:uFill>
                <a:latin typeface="Calibri"/>
              </a:rPr>
              <a:t>returns false</a:t>
            </a:r>
            <a:r>
              <a:rPr lang="en-IN" sz="2800" spc="-1" strike="noStrike">
                <a:solidFill>
                  <a:srgbClr val="000000"/>
                </a:solidFill>
                <a:uFill>
                  <a:solidFill>
                    <a:srgbClr val="ffffff"/>
                  </a:solidFill>
                </a:uFill>
                <a:latin typeface="Calibri"/>
              </a:rPr>
              <a:t>.</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Here we don’t use any key, the key will be NullWritable and values are file contents, represented by BytesWritable.</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LAB</a:t>
            </a:r>
            <a:endParaRPr lang="en-IN" sz="1800" spc="-1" strike="noStrike">
              <a:solidFill>
                <a:srgbClr val="000000"/>
              </a:solidFill>
              <a:uFill>
                <a:solidFill>
                  <a:srgbClr val="ffffff"/>
                </a:solidFill>
              </a:uFill>
              <a:latin typeface="Arial"/>
            </a:endParaRPr>
          </a:p>
        </p:txBody>
      </p:sp>
      <p:sp>
        <p:nvSpPr>
          <p:cNvPr id="10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Write algorithm to read the whole file as a record.</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Implement the custom record reader for the above problem.</a:t>
            </a:r>
            <a:endParaRPr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FIF – Text Input</a:t>
            </a:r>
            <a:endParaRPr lang="en-IN" sz="1800" spc="-1" strike="noStrike">
              <a:solidFill>
                <a:srgbClr val="000000"/>
              </a:solidFill>
              <a:uFill>
                <a:solidFill>
                  <a:srgbClr val="ffffff"/>
                </a:solidFill>
              </a:uFill>
              <a:latin typeface="Arial"/>
            </a:endParaRPr>
          </a:p>
        </p:txBody>
      </p:sp>
      <p:sp>
        <p:nvSpPr>
          <p:cNvPr id="10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Text input is processing of unstructured text. Below are the InputFormats to process text in Hadoop.</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n-IN" sz="2800" spc="-1" strike="noStrike">
                <a:solidFill>
                  <a:srgbClr val="000000"/>
                </a:solidFill>
                <a:uFill>
                  <a:solidFill>
                    <a:srgbClr val="ffffff"/>
                  </a:solidFill>
                </a:uFill>
                <a:latin typeface="Calibri"/>
              </a:rPr>
              <a:t>TextInputFormat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It is the default InputFormat. Each record is line of input.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Key is LongWritable, it is the byte offset of the beginning of the line.</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Value is the contents of the line (boundaries are new line or carriage return).</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The value is packaged as Text Object.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E.g. – (0, hi hello how are you),(21, I am good, welcome)</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We cannot have line no as key, because we can know the line numbers within a split, but not in the whole file.</a:t>
            </a:r>
            <a:endParaRPr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838080" y="365040"/>
            <a:ext cx="1075320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Relation between input splits and HDFS blocks</a:t>
            </a:r>
            <a:endParaRPr lang="en-IN" sz="1800" spc="-1" strike="noStrike">
              <a:solidFill>
                <a:srgbClr val="000000"/>
              </a:solidFill>
              <a:uFill>
                <a:solidFill>
                  <a:srgbClr val="ffffff"/>
                </a:solidFill>
              </a:uFill>
              <a:latin typeface="Arial"/>
            </a:endParaRPr>
          </a:p>
        </p:txBody>
      </p:sp>
      <p:pic>
        <p:nvPicPr>
          <p:cNvPr id="111" name="Picture 2" descr=""/>
          <p:cNvPicPr/>
          <p:nvPr/>
        </p:nvPicPr>
        <p:blipFill>
          <a:blip r:embed="rId1"/>
          <a:srcRect l="0" t="20834" r="0" b="41899"/>
          <a:stretch/>
        </p:blipFill>
        <p:spPr>
          <a:xfrm>
            <a:off x="838080" y="1690560"/>
            <a:ext cx="10856520" cy="2276640"/>
          </a:xfrm>
          <a:prstGeom prst="rect">
            <a:avLst/>
          </a:prstGeom>
          <a:ln>
            <a:noFill/>
          </a:ln>
        </p:spPr>
      </p:pic>
      <p:sp>
        <p:nvSpPr>
          <p:cNvPr id="112" name="CustomShape 2"/>
          <p:cNvSpPr/>
          <p:nvPr/>
        </p:nvSpPr>
        <p:spPr>
          <a:xfrm>
            <a:off x="1009080" y="3992040"/>
            <a:ext cx="10514880" cy="265896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Some times, the record boundaries cross HDFS block boundaries.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But to process a record/line we need to read the entire line. </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The part of the line (here line 5, exceeding the boundary) is fetched from another block.</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The actual split is from line 1 to line 5, and second split starts from line 6, even though the split spans the first and second block.</a:t>
            </a:r>
            <a:endParaRPr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MapReduce Job components</a:t>
            </a:r>
            <a:endParaRPr lang="en-IN" sz="1800" spc="-1" strike="noStrike">
              <a:solidFill>
                <a:srgbClr val="000000"/>
              </a:solidFill>
              <a:uFill>
                <a:solidFill>
                  <a:srgbClr val="ffffff"/>
                </a:solidFill>
              </a:uFill>
              <a:latin typeface="Arial"/>
            </a:endParaRPr>
          </a:p>
        </p:txBody>
      </p:sp>
      <p:sp>
        <p:nvSpPr>
          <p:cNvPr id="8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MapReduce Types – Key type and Value type</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Data types (discussed in class 5)</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MapReduce Formats – Input Format and Output 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Data Formats – flat files to databases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Input Split and Records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Mapper, Reducer and Combiner</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map and reduce functions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Setup and cleanup methods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Partitioner – getPartition method</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Context – write(keyout,valueout) function</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838080" y="469800"/>
            <a:ext cx="10514880" cy="600624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1" lang="en-IN" sz="2800" spc="-1" strike="noStrike">
                <a:solidFill>
                  <a:srgbClr val="000000"/>
                </a:solidFill>
                <a:uFill>
                  <a:solidFill>
                    <a:srgbClr val="ffffff"/>
                  </a:solidFill>
                </a:uFill>
                <a:latin typeface="Calibri"/>
              </a:rPr>
              <a:t>KeyValueTextInputFormat: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800" spc="-1" strike="noStrike">
                <a:solidFill>
                  <a:srgbClr val="000000"/>
                </a:solidFill>
                <a:uFill>
                  <a:solidFill>
                    <a:srgbClr val="ffffff"/>
                  </a:solidFill>
                </a:uFill>
                <a:latin typeface="Calibri"/>
              </a:rPr>
              <a:t>TextInputFormat keys are just offsets within the file, and are not very useful.</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800" spc="-1" strike="noStrike">
                <a:solidFill>
                  <a:srgbClr val="000000"/>
                </a:solidFill>
                <a:uFill>
                  <a:solidFill>
                    <a:srgbClr val="ffffff"/>
                  </a:solidFill>
                </a:uFill>
                <a:latin typeface="Calibri"/>
              </a:rPr>
              <a:t>To interpret files that contains lines as key – value pair, k,v are separated by a delimiter (e.g tab), we use the KeyValueTextInputFormat.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800" spc="-1" strike="noStrike">
                <a:solidFill>
                  <a:srgbClr val="000000"/>
                </a:solidFill>
                <a:uFill>
                  <a:solidFill>
                    <a:srgbClr val="ffffff"/>
                  </a:solidFill>
                </a:uFill>
                <a:latin typeface="Calibri"/>
              </a:rPr>
              <a:t>From prev examples we know that TextOutputFormat,(which is def output format) writes the file as key – value pair with tab delimiter.</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800" spc="-1" strike="noStrike">
                <a:solidFill>
                  <a:srgbClr val="000000"/>
                </a:solidFill>
                <a:uFill>
                  <a:solidFill>
                    <a:srgbClr val="ffffff"/>
                  </a:solidFill>
                </a:uFill>
                <a:latin typeface="Calibri"/>
              </a:rPr>
              <a:t>The default separator in KVIF is TAB. You can configure using mapreduce.input.keyvaluelinerecordreader.key.value.separator property.</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800" spc="-1" strike="noStrike">
                <a:solidFill>
                  <a:srgbClr val="000000"/>
                </a:solidFill>
                <a:uFill>
                  <a:solidFill>
                    <a:srgbClr val="ffffff"/>
                  </a:solidFill>
                </a:uFill>
                <a:latin typeface="Calibri"/>
              </a:rPr>
              <a:t>The e.g reads from a file are:</a:t>
            </a:r>
            <a:endParaRPr lang="en-IN" sz="1800" spc="-1" strike="noStrike">
              <a:solidFill>
                <a:srgbClr val="000000"/>
              </a:solidFill>
              <a:uFill>
                <a:solidFill>
                  <a:srgbClr val="ffffff"/>
                </a:solidFill>
              </a:uFill>
              <a:latin typeface="Arial"/>
            </a:endParaRPr>
          </a:p>
          <a:p>
            <a:pPr lvl="2" marL="11430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Line1-&gt;hi hello how are you  ,  Line2-&gt;I am fine, welcome</a:t>
            </a:r>
            <a:endParaRPr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558720" y="266760"/>
            <a:ext cx="10794240" cy="62730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1" lang="en-IN" sz="2800" spc="-1" strike="noStrike">
                <a:solidFill>
                  <a:srgbClr val="000000"/>
                </a:solidFill>
                <a:uFill>
                  <a:solidFill>
                    <a:srgbClr val="ffffff"/>
                  </a:solidFill>
                </a:uFill>
                <a:latin typeface="Calibri"/>
              </a:rPr>
              <a:t>NLineInputFormat: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800" spc="-1" strike="noStrike">
                <a:solidFill>
                  <a:srgbClr val="000000"/>
                </a:solidFill>
                <a:uFill>
                  <a:solidFill>
                    <a:srgbClr val="ffffff"/>
                  </a:solidFill>
                </a:uFill>
                <a:latin typeface="Calibri"/>
              </a:rPr>
              <a:t>For TIF and KVIF, each mapper receives a variable no of input lines.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800" spc="-1" strike="noStrike">
                <a:solidFill>
                  <a:srgbClr val="000000"/>
                </a:solidFill>
                <a:uFill>
                  <a:solidFill>
                    <a:srgbClr val="ffffff"/>
                  </a:solidFill>
                </a:uFill>
                <a:latin typeface="Calibri"/>
              </a:rPr>
              <a:t>This number depends on the size of the split and length of the lines.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800" spc="-1" strike="noStrike">
                <a:solidFill>
                  <a:srgbClr val="000000"/>
                </a:solidFill>
                <a:uFill>
                  <a:solidFill>
                    <a:srgbClr val="ffffff"/>
                  </a:solidFill>
                </a:uFill>
                <a:latin typeface="Calibri"/>
              </a:rPr>
              <a:t>If you want your mappers to receive a fixed no of lines of input, then we need to use the NlineInputFormat.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800" spc="-1" strike="noStrike">
                <a:solidFill>
                  <a:srgbClr val="000000"/>
                </a:solidFill>
                <a:uFill>
                  <a:solidFill>
                    <a:srgbClr val="ffffff"/>
                  </a:solidFill>
                </a:uFill>
                <a:latin typeface="Calibri"/>
              </a:rPr>
              <a:t>Keys are byte offsets and values ae the lines (like TIF).</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800" spc="-1" strike="noStrike">
                <a:solidFill>
                  <a:srgbClr val="000000"/>
                </a:solidFill>
                <a:uFill>
                  <a:solidFill>
                    <a:srgbClr val="ffffff"/>
                  </a:solidFill>
                </a:uFill>
                <a:latin typeface="Calibri"/>
              </a:rPr>
              <a:t>N=1 by default, i.e each mapper receives exactly one line of input.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800" spc="-1" strike="noStrike">
                <a:solidFill>
                  <a:srgbClr val="000000"/>
                </a:solidFill>
                <a:uFill>
                  <a:solidFill>
                    <a:srgbClr val="ffffff"/>
                  </a:solidFill>
                </a:uFill>
                <a:latin typeface="Calibri"/>
              </a:rPr>
              <a:t>Mapreduce.input.lineinputformat.linespermap – property controls N.</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800" spc="-1" strike="noStrike">
                <a:solidFill>
                  <a:srgbClr val="000000"/>
                </a:solidFill>
                <a:uFill>
                  <a:solidFill>
                    <a:srgbClr val="ffffff"/>
                  </a:solidFill>
                </a:uFill>
                <a:latin typeface="Calibri"/>
              </a:rPr>
              <a:t>E.g. use cases are , some applications(simulations) take a small amount of input data and run CPU intensive computations for it, then emit their output.</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507960" y="427680"/>
            <a:ext cx="11149920" cy="603576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1" lang="en-IN" sz="2800" spc="-1" strike="noStrike">
                <a:solidFill>
                  <a:srgbClr val="000000"/>
                </a:solidFill>
                <a:uFill>
                  <a:solidFill>
                    <a:srgbClr val="ffffff"/>
                  </a:solidFill>
                </a:uFill>
                <a:latin typeface="Calibri"/>
              </a:rPr>
              <a:t>XML: </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Most XML parsers operate on whole XML docs. </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If a large XML document is made up of multiple input splits, it is difficult to parse them individually.</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You can process the entire file as a record using one mapper.</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Using simple string or regular expression, the large XML document can be broken into records, by finding the start and end tags of records.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Hadoop comes with a class to read the XML documents called </a:t>
            </a:r>
            <a:r>
              <a:rPr b="1" lang="en-IN" sz="2400" spc="-1" strike="noStrike">
                <a:solidFill>
                  <a:srgbClr val="000000"/>
                </a:solidFill>
                <a:uFill>
                  <a:solidFill>
                    <a:srgbClr val="ffffff"/>
                  </a:solidFill>
                </a:uFill>
                <a:latin typeface="Calibri"/>
              </a:rPr>
              <a:t>‘StreamXmlRecordReader’</a:t>
            </a:r>
            <a:r>
              <a:rPr lang="en-IN" sz="2400" spc="-1" strike="noStrike">
                <a:solidFill>
                  <a:srgbClr val="000000"/>
                </a:solidFill>
                <a:uFill>
                  <a:solidFill>
                    <a:srgbClr val="ffffff"/>
                  </a:solidFill>
                </a:uFill>
                <a:latin typeface="Calibri"/>
              </a:rPr>
              <a:t>. It is in hadoop.streaming.mapreduce package.</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You set your input format as </a:t>
            </a:r>
            <a:r>
              <a:rPr b="1" lang="en-IN" sz="2400" spc="-1" strike="noStrike">
                <a:solidFill>
                  <a:srgbClr val="000000"/>
                </a:solidFill>
                <a:uFill>
                  <a:solidFill>
                    <a:srgbClr val="ffffff"/>
                  </a:solidFill>
                </a:uFill>
                <a:latin typeface="Calibri"/>
              </a:rPr>
              <a:t>StreamInputFormat</a:t>
            </a:r>
            <a:r>
              <a:rPr lang="en-IN" sz="2400" spc="-1" strike="noStrike">
                <a:solidFill>
                  <a:srgbClr val="000000"/>
                </a:solidFill>
                <a:uFill>
                  <a:solidFill>
                    <a:srgbClr val="ffffff"/>
                  </a:solidFill>
                </a:uFill>
                <a:latin typeface="Calibri"/>
              </a:rPr>
              <a:t> and set stream.recordreader.class property to – org.apache.hadoop.streaming.mapreduce.StreamXmlRecordReader.</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You specify these configurations in Job’s properties to tell the patterns start and end tags.</a:t>
            </a:r>
            <a:endParaRPr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838080" y="365040"/>
            <a:ext cx="10514880" cy="1324800"/>
          </a:xfrm>
          <a:prstGeom prst="rect">
            <a:avLst/>
          </a:prstGeom>
          <a:noFill/>
          <a:ln>
            <a:noFill/>
          </a:ln>
        </p:spPr>
        <p:style>
          <a:lnRef idx="0"/>
          <a:fillRef idx="0"/>
          <a:effectRef idx="0"/>
          <a:fontRef idx="minor"/>
        </p:style>
      </p:sp>
      <p:sp>
        <p:nvSpPr>
          <p:cNvPr id="11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E.g. use case for XML is , Wikipedia provides dumps of its content in XML form, which can be processed in parallel using MR.</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The data is contained in one large XML wrapper document, this contains series of elements such as page elements which contains content and associated metadata.</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Using StreamXmlRecordReader, the page elements can be interpreted as records for processing by a mapper.</a:t>
            </a:r>
            <a:endParaRPr lang="en-IN"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4400" spc="-1" strike="noStrike">
                <a:solidFill>
                  <a:srgbClr val="000000"/>
                </a:solidFill>
                <a:uFill>
                  <a:solidFill>
                    <a:srgbClr val="ffffff"/>
                  </a:solidFill>
                </a:uFill>
                <a:latin typeface="Calibri Light"/>
              </a:rPr>
              <a:t>Binary Input</a:t>
            </a:r>
            <a:endParaRPr lang="en-IN" sz="1800" spc="-1" strike="noStrike">
              <a:solidFill>
                <a:srgbClr val="000000"/>
              </a:solidFill>
              <a:uFill>
                <a:solidFill>
                  <a:srgbClr val="ffffff"/>
                </a:solidFill>
              </a:uFill>
              <a:latin typeface="Arial"/>
            </a:endParaRPr>
          </a:p>
        </p:txBody>
      </p:sp>
      <p:sp>
        <p:nvSpPr>
          <p:cNvPr id="11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MR can process binary data, as good as it processes text data.</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n-IN" sz="2800" spc="-1" strike="noStrike">
                <a:solidFill>
                  <a:srgbClr val="000000"/>
                </a:solidFill>
                <a:uFill>
                  <a:solidFill>
                    <a:srgbClr val="ffffff"/>
                  </a:solidFill>
                </a:uFill>
                <a:latin typeface="Calibri"/>
              </a:rPr>
              <a:t>SequenceFileInputFormat</a:t>
            </a:r>
            <a:r>
              <a:rPr lang="en-IN" sz="2800" spc="-1" strike="noStrike">
                <a:solidFill>
                  <a:srgbClr val="000000"/>
                </a:solidFill>
                <a:uFill>
                  <a:solidFill>
                    <a:srgbClr val="ffffff"/>
                  </a:solidFill>
                </a:uFill>
                <a:latin typeface="Calibri"/>
              </a:rPr>
              <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Hadoop Sequence file format stores sequence of binary key-value pairs.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Sequence files are splittable, hence best suited format for MR data.</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Sequence files have sync points. And this format supports compression as part of the format. This format can store any data type with any serialization frameworks.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SequenceFIleInputFormat can read both Sequence files as well as map files.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While reading map files, it uses the data file. Hence there is no separate MapFileInputFormat.</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style>
          <a:lnRef idx="0"/>
          <a:fillRef idx="0"/>
          <a:effectRef idx="0"/>
          <a:fontRef idx="minor"/>
        </p:style>
      </p:sp>
      <p:sp>
        <p:nvSpPr>
          <p:cNvPr id="121" name="CustomShape 2"/>
          <p:cNvSpPr/>
          <p:nvPr/>
        </p:nvSpPr>
        <p:spPr>
          <a:xfrm>
            <a:off x="720000" y="36504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1" lang="en-IN" sz="2800" spc="-1" strike="noStrike">
                <a:solidFill>
                  <a:srgbClr val="000000"/>
                </a:solidFill>
                <a:uFill>
                  <a:solidFill>
                    <a:srgbClr val="ffffff"/>
                  </a:solidFill>
                </a:uFill>
                <a:latin typeface="Calibri"/>
              </a:rPr>
              <a:t>SequenceFileAsTextInputFormat: (</a:t>
            </a:r>
            <a:r>
              <a:rPr lang="en-IN" sz="2800" spc="-1" strike="noStrike">
                <a:solidFill>
                  <a:srgbClr val="000000"/>
                </a:solidFill>
                <a:uFill>
                  <a:solidFill>
                    <a:srgbClr val="ffffff"/>
                  </a:solidFill>
                </a:uFill>
                <a:latin typeface="Calibri"/>
              </a:rPr>
              <a:t>variant of SFIF)</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This InputFormat convers the sequence file’s key and values to Text objects.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Conversion happens by calling toString() on keys and values.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This format makes sequence files </a:t>
            </a:r>
            <a:r>
              <a:rPr b="1" lang="en-IN" sz="2400" spc="-1" strike="noStrike">
                <a:solidFill>
                  <a:srgbClr val="000000"/>
                </a:solidFill>
                <a:uFill>
                  <a:solidFill>
                    <a:srgbClr val="ffffff"/>
                  </a:solidFill>
                </a:uFill>
                <a:latin typeface="Calibri"/>
              </a:rPr>
              <a:t>suitable input for streaming.</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n-IN" sz="2800" spc="-1" strike="noStrike">
                <a:solidFill>
                  <a:srgbClr val="000000"/>
                </a:solidFill>
                <a:uFill>
                  <a:solidFill>
                    <a:srgbClr val="ffffff"/>
                  </a:solidFill>
                </a:uFill>
                <a:latin typeface="Calibri"/>
              </a:rPr>
              <a:t>SequenceFileAsBinaryInputFormat: (</a:t>
            </a:r>
            <a:r>
              <a:rPr lang="en-IN" sz="2800" spc="-1" strike="noStrike">
                <a:solidFill>
                  <a:srgbClr val="000000"/>
                </a:solidFill>
                <a:uFill>
                  <a:solidFill>
                    <a:srgbClr val="ffffff"/>
                  </a:solidFill>
                </a:uFill>
                <a:latin typeface="Calibri"/>
              </a:rPr>
              <a:t>variant of SFIF)</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This retrieves the sequence file’s key and values as OPAQUE binary objects.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These are encapsulated as BytesWritable Objects. </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This format provides a way to use binary data types with MR.</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FixedLengthInputFormat: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It is for reading fixed-width binary records from a file, when the records are not separated by delimiters.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Record size is set via – fixedlengthinputformat.record.length.</a:t>
            </a:r>
            <a:endParaRPr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717120" y="7200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Multiple Inputs</a:t>
            </a:r>
            <a:endParaRPr lang="en-IN" sz="1800" spc="-1" strike="noStrike">
              <a:solidFill>
                <a:srgbClr val="000000"/>
              </a:solidFill>
              <a:uFill>
                <a:solidFill>
                  <a:srgbClr val="ffffff"/>
                </a:solidFill>
              </a:uFill>
              <a:latin typeface="Arial"/>
            </a:endParaRPr>
          </a:p>
        </p:txBody>
      </p:sp>
      <p:sp>
        <p:nvSpPr>
          <p:cNvPr id="123" name="CustomShape 2"/>
          <p:cNvSpPr/>
          <p:nvPr/>
        </p:nvSpPr>
        <p:spPr>
          <a:xfrm>
            <a:off x="838080" y="133740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MultipleInputs allows you to specify, a InputFormat and Mapper to use on a </a:t>
            </a:r>
            <a:r>
              <a:rPr b="1" lang="en-IN" sz="2800" spc="-1" strike="noStrike">
                <a:solidFill>
                  <a:srgbClr val="000000"/>
                </a:solidFill>
                <a:uFill>
                  <a:solidFill>
                    <a:srgbClr val="ffffff"/>
                  </a:solidFill>
                </a:uFill>
                <a:latin typeface="Calibri"/>
              </a:rPr>
              <a:t>per-path</a:t>
            </a:r>
            <a:r>
              <a:rPr lang="en-IN" sz="2800" spc="-1" strike="noStrike">
                <a:solidFill>
                  <a:srgbClr val="000000"/>
                </a:solidFill>
                <a:uFill>
                  <a:solidFill>
                    <a:srgbClr val="ffffff"/>
                  </a:solidFill>
                </a:uFill>
                <a:latin typeface="Calibri"/>
              </a:rPr>
              <a:t> basis.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This arise when one file have tab delimited data and other input file have space delimited data. You need to run different mappers on each path(file). And these different data formats are to be parsed differently.</a:t>
            </a:r>
            <a:endParaRPr lang="en-IN" sz="1800" spc="-1" strike="noStrike">
              <a:solidFill>
                <a:srgbClr val="000000"/>
              </a:solidFill>
              <a:uFill>
                <a:solidFill>
                  <a:srgbClr val="ffffff"/>
                </a:solidFill>
              </a:uFill>
              <a:latin typeface="Arial"/>
            </a:endParaRPr>
          </a:p>
          <a:p>
            <a:pPr marL="228600" indent="-227880">
              <a:lnSpc>
                <a:spcPct val="90000"/>
              </a:lnSpc>
              <a:buClr>
                <a:srgbClr val="ff0000"/>
              </a:buClr>
              <a:buFont typeface="Arial"/>
              <a:buChar char="•"/>
            </a:pPr>
            <a:r>
              <a:rPr lang="en-IN" sz="2800" spc="-1" strike="noStrike">
                <a:solidFill>
                  <a:srgbClr val="ff0000"/>
                </a:solidFill>
                <a:uFill>
                  <a:solidFill>
                    <a:srgbClr val="ffffff"/>
                  </a:solidFill>
                </a:uFill>
                <a:latin typeface="Calibri"/>
              </a:rPr>
              <a:t>We use this Multiple Inputs in “</a:t>
            </a:r>
            <a:r>
              <a:rPr b="1" lang="en-IN" sz="2800" spc="-1" strike="noStrike">
                <a:solidFill>
                  <a:srgbClr val="ff0000"/>
                </a:solidFill>
                <a:uFill>
                  <a:solidFill>
                    <a:srgbClr val="ffffff"/>
                  </a:solidFill>
                </a:uFill>
                <a:latin typeface="Calibri"/>
              </a:rPr>
              <a:t>Reduce-side Joins”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MultipleInputs.addInputPath(job,ncdcInputPath,TextInputFormat.class, MaxTempMapper.class);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MultipleInputs.addInputPath(job,metOfficeInputPath,TextInputFormat.class, MetOfficeTempMapper.class);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Here you can see that, the above line of code replaces FileInputFormat.addInputPath() and job.setMapperClass().</a:t>
            </a:r>
            <a:endParaRPr lang="en-IN"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789120" y="-2880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Database Input</a:t>
            </a:r>
            <a:endParaRPr lang="en-IN" sz="1800" spc="-1" strike="noStrike">
              <a:solidFill>
                <a:srgbClr val="000000"/>
              </a:solidFill>
              <a:uFill>
                <a:solidFill>
                  <a:srgbClr val="ffffff"/>
                </a:solidFill>
              </a:uFill>
              <a:latin typeface="Arial"/>
            </a:endParaRPr>
          </a:p>
        </p:txBody>
      </p:sp>
      <p:sp>
        <p:nvSpPr>
          <p:cNvPr id="125" name="CustomShape 2"/>
          <p:cNvSpPr/>
          <p:nvPr/>
        </p:nvSpPr>
        <p:spPr>
          <a:xfrm>
            <a:off x="717120" y="140400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1" lang="en-IN" sz="2800" spc="-1" strike="noStrike">
                <a:solidFill>
                  <a:srgbClr val="000000"/>
                </a:solidFill>
                <a:uFill>
                  <a:solidFill>
                    <a:srgbClr val="ffffff"/>
                  </a:solidFill>
                </a:uFill>
                <a:latin typeface="Calibri"/>
              </a:rPr>
              <a:t>DBInputFormat</a:t>
            </a:r>
            <a:r>
              <a:rPr lang="en-IN" sz="2800" spc="-1" strike="noStrike">
                <a:solidFill>
                  <a:srgbClr val="000000"/>
                </a:solidFill>
                <a:uFill>
                  <a:solidFill>
                    <a:srgbClr val="ffffff"/>
                  </a:solidFill>
                </a:uFill>
                <a:latin typeface="Calibri"/>
              </a:rPr>
              <a:t> is an input format for reading data from a relational database, using JDBC.</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This is best for loading relatively small data sets, perhaps for </a:t>
            </a:r>
            <a:r>
              <a:rPr b="1" lang="en-IN" sz="2800" spc="-1" strike="noStrike">
                <a:solidFill>
                  <a:srgbClr val="000000"/>
                </a:solidFill>
                <a:uFill>
                  <a:solidFill>
                    <a:srgbClr val="ffffff"/>
                  </a:solidFill>
                </a:uFill>
                <a:latin typeface="Calibri"/>
              </a:rPr>
              <a:t>joining</a:t>
            </a:r>
            <a:r>
              <a:rPr lang="en-IN" sz="2800" spc="-1" strike="noStrike">
                <a:solidFill>
                  <a:srgbClr val="000000"/>
                </a:solidFill>
                <a:uFill>
                  <a:solidFill>
                    <a:srgbClr val="ffffff"/>
                  </a:solidFill>
                </a:uFill>
                <a:latin typeface="Calibri"/>
              </a:rPr>
              <a:t> </a:t>
            </a:r>
            <a:r>
              <a:rPr b="1" lang="en-IN" sz="2800" spc="-1" strike="noStrike">
                <a:solidFill>
                  <a:srgbClr val="000000"/>
                </a:solidFill>
                <a:uFill>
                  <a:solidFill>
                    <a:srgbClr val="ffffff"/>
                  </a:solidFill>
                </a:uFill>
                <a:latin typeface="Calibri"/>
              </a:rPr>
              <a:t>with larger datasets</a:t>
            </a:r>
            <a:r>
              <a:rPr lang="en-IN" sz="2800" spc="-1" strike="noStrike">
                <a:solidFill>
                  <a:srgbClr val="000000"/>
                </a:solidFill>
                <a:uFill>
                  <a:solidFill>
                    <a:srgbClr val="ffffff"/>
                  </a:solidFill>
                </a:uFill>
                <a:latin typeface="Calibri"/>
              </a:rPr>
              <a:t> from HDFS using MultipleInputs.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The corresponding output format is DBOutputFormat, used to dump job output(of moderate size) into a database.</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Prefer Sqoop than using this format for moving data to and from DB.</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n-IN" sz="2800" spc="-1" strike="noStrike">
                <a:solidFill>
                  <a:srgbClr val="000000"/>
                </a:solidFill>
                <a:uFill>
                  <a:solidFill>
                    <a:srgbClr val="ffffff"/>
                  </a:solidFill>
                </a:uFill>
                <a:latin typeface="Calibri"/>
              </a:rPr>
              <a:t>TableInputFormat – </a:t>
            </a:r>
            <a:r>
              <a:rPr lang="en-IN" sz="2800" spc="-1" strike="noStrike">
                <a:solidFill>
                  <a:srgbClr val="000000"/>
                </a:solidFill>
                <a:uFill>
                  <a:solidFill>
                    <a:srgbClr val="ffffff"/>
                  </a:solidFill>
                </a:uFill>
                <a:latin typeface="Calibri"/>
              </a:rPr>
              <a:t>is HBase format allows MR program to operate on data stored in Hbase table. TableOuputFormat is for writing MR output into Hbase table.</a:t>
            </a:r>
            <a:endParaRPr lang="en-IN"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668160" y="17388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Output Formats</a:t>
            </a:r>
            <a:endParaRPr lang="en-IN" sz="1800" spc="-1" strike="noStrike">
              <a:solidFill>
                <a:srgbClr val="000000"/>
              </a:solidFill>
              <a:uFill>
                <a:solidFill>
                  <a:srgbClr val="ffffff"/>
                </a:solidFill>
              </a:uFill>
              <a:latin typeface="Arial"/>
            </a:endParaRPr>
          </a:p>
        </p:txBody>
      </p:sp>
      <p:sp>
        <p:nvSpPr>
          <p:cNvPr id="127" name="CustomShape 2"/>
          <p:cNvSpPr/>
          <p:nvPr/>
        </p:nvSpPr>
        <p:spPr>
          <a:xfrm>
            <a:off x="489240" y="1690560"/>
            <a:ext cx="11269800" cy="49860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Hadoop have Output data formats that correspond to input format.</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Org.apache.hadoop.</a:t>
            </a:r>
            <a:r>
              <a:rPr b="1" lang="en-IN" sz="2800" spc="-1" strike="noStrike">
                <a:solidFill>
                  <a:srgbClr val="000000"/>
                </a:solidFill>
                <a:uFill>
                  <a:solidFill>
                    <a:srgbClr val="ffffff"/>
                  </a:solidFill>
                </a:uFill>
                <a:latin typeface="Calibri"/>
              </a:rPr>
              <a:t>mapreduce.</a:t>
            </a:r>
            <a:r>
              <a:rPr lang="en-IN" sz="2800" spc="-1" strike="noStrike">
                <a:solidFill>
                  <a:srgbClr val="000000"/>
                </a:solidFill>
                <a:uFill>
                  <a:solidFill>
                    <a:srgbClr val="ffffff"/>
                  </a:solidFill>
                </a:uFill>
                <a:latin typeface="Calibri"/>
              </a:rPr>
              <a:t>OutputFormat&lt;K, V&gt;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DBOutputFormat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FileOutoutFormat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NullOutputFormat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FilterOutputFormat -&gt; LazyOutputFormat</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FileOutputFormat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MapFileOutputFormat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SequenceFileOutputFormat</a:t>
            </a:r>
            <a:endParaRPr lang="en-IN" sz="1800" spc="-1" strike="noStrike">
              <a:solidFill>
                <a:srgbClr val="000000"/>
              </a:solidFill>
              <a:uFill>
                <a:solidFill>
                  <a:srgbClr val="ffffff"/>
                </a:solidFill>
              </a:uFill>
              <a:latin typeface="Arial"/>
            </a:endParaRPr>
          </a:p>
          <a:p>
            <a:pPr lvl="2" marL="1143000" indent="-227880">
              <a:lnSpc>
                <a:spcPct val="100000"/>
              </a:lnSpc>
              <a:buClr>
                <a:srgbClr val="000000"/>
              </a:buClr>
              <a:buFont typeface="Arial"/>
              <a:buChar char="•"/>
            </a:pPr>
            <a:r>
              <a:rPr lang="en-IN" sz="2000" spc="-1" strike="noStrike">
                <a:solidFill>
                  <a:srgbClr val="000000"/>
                </a:solidFill>
                <a:uFill>
                  <a:solidFill>
                    <a:srgbClr val="ffffff"/>
                  </a:solidFill>
                </a:uFill>
                <a:latin typeface="Calibri"/>
              </a:rPr>
              <a:t>SequenceFileAsBinaryOutputFormat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TextOutputFormat</a:t>
            </a:r>
            <a:endParaRPr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838080" y="365040"/>
            <a:ext cx="10514880" cy="1324800"/>
          </a:xfrm>
          <a:prstGeom prst="rect">
            <a:avLst/>
          </a:prstGeom>
          <a:noFill/>
          <a:ln>
            <a:noFill/>
          </a:ln>
        </p:spPr>
        <p:style>
          <a:lnRef idx="0"/>
          <a:fillRef idx="0"/>
          <a:effectRef idx="0"/>
          <a:fontRef idx="minor"/>
        </p:style>
      </p:sp>
      <p:sp>
        <p:nvSpPr>
          <p:cNvPr id="129" name="CustomShape 2"/>
          <p:cNvSpPr/>
          <p:nvPr/>
        </p:nvSpPr>
        <p:spPr>
          <a:xfrm>
            <a:off x="838080" y="1825560"/>
            <a:ext cx="10514880" cy="4350600"/>
          </a:xfrm>
          <a:prstGeom prst="rect">
            <a:avLst/>
          </a:prstGeom>
          <a:noFill/>
          <a:ln>
            <a:noFill/>
          </a:ln>
        </p:spPr>
        <p:style>
          <a:lnRef idx="0"/>
          <a:fillRef idx="0"/>
          <a:effectRef idx="0"/>
          <a:fontRef idx="minor"/>
        </p:style>
      </p:sp>
      <p:pic>
        <p:nvPicPr>
          <p:cNvPr id="130" name="Picture 2" descr=""/>
          <p:cNvPicPr/>
          <p:nvPr/>
        </p:nvPicPr>
        <p:blipFill>
          <a:blip r:embed="rId1"/>
          <a:stretch/>
        </p:blipFill>
        <p:spPr>
          <a:xfrm>
            <a:off x="498600" y="63360"/>
            <a:ext cx="9775080" cy="679212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838080" y="47520"/>
            <a:ext cx="10514880" cy="89136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MapReduce Types</a:t>
            </a:r>
            <a:endParaRPr lang="en-IN" sz="1800" spc="-1" strike="noStrike">
              <a:solidFill>
                <a:srgbClr val="000000"/>
              </a:solidFill>
              <a:uFill>
                <a:solidFill>
                  <a:srgbClr val="ffffff"/>
                </a:solidFill>
              </a:uFill>
              <a:latin typeface="Arial"/>
            </a:endParaRPr>
          </a:p>
        </p:txBody>
      </p:sp>
      <p:sp>
        <p:nvSpPr>
          <p:cNvPr id="82" name="CustomShape 2"/>
          <p:cNvSpPr/>
          <p:nvPr/>
        </p:nvSpPr>
        <p:spPr>
          <a:xfrm>
            <a:off x="368640" y="939960"/>
            <a:ext cx="11599920" cy="566352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Map and Reduce functions in Hadoop MapReduce have the below form.</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map(k1,v1) -&gt; list(k2,v2)</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reduce(k2,list(v2)) -&gt; list(k3,v3)</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The reduce input  must have the same type as the map output.</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The </a:t>
            </a:r>
            <a:r>
              <a:rPr b="1" lang="en-IN" sz="2800" spc="-1" strike="noStrike">
                <a:solidFill>
                  <a:srgbClr val="000000"/>
                </a:solidFill>
                <a:uFill>
                  <a:solidFill>
                    <a:srgbClr val="ffffff"/>
                  </a:solidFill>
                </a:uFill>
                <a:latin typeface="Calibri"/>
              </a:rPr>
              <a:t>context</a:t>
            </a:r>
            <a:r>
              <a:rPr lang="en-IN" sz="2800" spc="-1" strike="noStrike">
                <a:solidFill>
                  <a:srgbClr val="000000"/>
                </a:solidFill>
                <a:uFill>
                  <a:solidFill>
                    <a:srgbClr val="ffffff"/>
                  </a:solidFill>
                </a:uFill>
                <a:latin typeface="Calibri"/>
              </a:rPr>
              <a:t> objects are used for emitting key-value pairs.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Context.write(keyout key, valueout value) throws IOException, InterruptedException</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Combiner function should be of the same form as the reduce function.</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Partition function operates on the intermediate key and value pairs(k2,v2), it returns </a:t>
            </a:r>
            <a:r>
              <a:rPr b="1" lang="en-IN" sz="2800" spc="-1" strike="noStrike">
                <a:solidFill>
                  <a:srgbClr val="000000"/>
                </a:solidFill>
                <a:uFill>
                  <a:solidFill>
                    <a:srgbClr val="ffffff"/>
                  </a:solidFill>
                </a:uFill>
                <a:latin typeface="Calibri"/>
              </a:rPr>
              <a:t>partition index. –</a:t>
            </a:r>
            <a:r>
              <a:rPr lang="en-IN" sz="2800" spc="-1" strike="noStrike">
                <a:solidFill>
                  <a:srgbClr val="000000"/>
                </a:solidFill>
                <a:uFill>
                  <a:solidFill>
                    <a:srgbClr val="ffffff"/>
                  </a:solidFill>
                </a:uFill>
                <a:latin typeface="Calibri"/>
              </a:rPr>
              <a:t> Note: partition is depends only on KEY.</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Partition – (k2,v2) -&gt; integer.</a:t>
            </a:r>
            <a:endParaRPr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Text Output</a:t>
            </a:r>
            <a:r>
              <a:rPr lang="en-IN" sz="4400" spc="-1" strike="noStrike">
                <a:solidFill>
                  <a:srgbClr val="000000"/>
                </a:solidFill>
                <a:uFill>
                  <a:solidFill>
                    <a:srgbClr val="ffffff"/>
                  </a:solidFill>
                </a:uFill>
                <a:latin typeface="Calibri Light"/>
              </a:rPr>
              <a:t>	</a:t>
            </a:r>
            <a:endParaRPr lang="en-IN" sz="1800" spc="-1" strike="noStrike">
              <a:solidFill>
                <a:srgbClr val="000000"/>
              </a:solidFill>
              <a:uFill>
                <a:solidFill>
                  <a:srgbClr val="ffffff"/>
                </a:solidFill>
              </a:uFill>
              <a:latin typeface="Arial"/>
            </a:endParaRPr>
          </a:p>
        </p:txBody>
      </p:sp>
      <p:sp>
        <p:nvSpPr>
          <p:cNvPr id="13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TextOuputFormat is the default format, whose records are lines of text. And each Key-Value pair is separated by a tab character.</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You can change the default delimiter by property.</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Mapreduce.output.textoutputformat.separator </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KeyValueTextInputFormat – breaks the lines into Key-Value pairs based on the configured separator.</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You can suppress either key or value or both using the NullWritable (NullOutputFormat) type.</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Binary Output</a:t>
            </a:r>
            <a:r>
              <a:rPr lang="en-IN" sz="4400" spc="-1" strike="noStrike">
                <a:solidFill>
                  <a:srgbClr val="000000"/>
                </a:solidFill>
                <a:uFill>
                  <a:solidFill>
                    <a:srgbClr val="ffffff"/>
                  </a:solidFill>
                </a:uFill>
                <a:latin typeface="Calibri Light"/>
              </a:rPr>
              <a:t>	</a:t>
            </a:r>
            <a:endParaRPr lang="en-IN" sz="1800" spc="-1" strike="noStrike">
              <a:solidFill>
                <a:srgbClr val="000000"/>
              </a:solidFill>
              <a:uFill>
                <a:solidFill>
                  <a:srgbClr val="ffffff"/>
                </a:solidFill>
              </a:uFill>
              <a:latin typeface="Arial"/>
            </a:endParaRPr>
          </a:p>
        </p:txBody>
      </p:sp>
      <p:sp>
        <p:nvSpPr>
          <p:cNvPr id="13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1" lang="en-IN" sz="2800" spc="-1" strike="noStrike">
                <a:solidFill>
                  <a:srgbClr val="000000"/>
                </a:solidFill>
                <a:uFill>
                  <a:solidFill>
                    <a:srgbClr val="ffffff"/>
                  </a:solidFill>
                </a:uFill>
                <a:latin typeface="Calibri"/>
              </a:rPr>
              <a:t>SequenceFileOutputFormat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This writes sequence files for its output. </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b="1" lang="en-IN" sz="2400" spc="-1" strike="noStrike">
                <a:solidFill>
                  <a:srgbClr val="000000"/>
                </a:solidFill>
                <a:uFill>
                  <a:solidFill>
                    <a:srgbClr val="ffffff"/>
                  </a:solidFill>
                </a:uFill>
                <a:latin typeface="Calibri"/>
              </a:rPr>
              <a:t>Note</a:t>
            </a:r>
            <a:r>
              <a:rPr lang="en-IN" sz="2400" spc="-1" strike="noStrike">
                <a:solidFill>
                  <a:srgbClr val="000000"/>
                </a:solidFill>
                <a:uFill>
                  <a:solidFill>
                    <a:srgbClr val="ffffff"/>
                  </a:solidFill>
                </a:uFill>
                <a:latin typeface="Calibri"/>
              </a:rPr>
              <a:t> this is good choice of output if it forms the input to a further MapReduce job. </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This is because it is compact and readily compressed.</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Compression is controlled via static methods on SequenceFIleOutputFormat.</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LAB – how to use sequence File output format – See Sorting.</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n-IN" sz="2800" spc="-1" strike="noStrike">
                <a:solidFill>
                  <a:srgbClr val="000000"/>
                </a:solidFill>
                <a:uFill>
                  <a:solidFill>
                    <a:srgbClr val="ffffff"/>
                  </a:solidFill>
                </a:uFill>
                <a:latin typeface="Calibri"/>
              </a:rPr>
              <a:t>SequenceFileAsBinaryOutputFormat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This writes keys and values in raw binary format into a sequence file container</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Binary Output .. cont..</a:t>
            </a:r>
            <a:endParaRPr lang="en-IN" sz="1800" spc="-1" strike="noStrike">
              <a:solidFill>
                <a:srgbClr val="000000"/>
              </a:solidFill>
              <a:uFill>
                <a:solidFill>
                  <a:srgbClr val="ffffff"/>
                </a:solidFill>
              </a:uFill>
              <a:latin typeface="Arial"/>
            </a:endParaRPr>
          </a:p>
        </p:txBody>
      </p:sp>
      <p:sp>
        <p:nvSpPr>
          <p:cNvPr id="13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1" lang="en-IN" sz="2800" spc="-1" strike="noStrike">
                <a:solidFill>
                  <a:srgbClr val="000000"/>
                </a:solidFill>
                <a:uFill>
                  <a:solidFill>
                    <a:srgbClr val="ffffff"/>
                  </a:solidFill>
                </a:uFill>
                <a:latin typeface="Calibri"/>
              </a:rPr>
              <a:t>MapFileOutputFormat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This writes map files as output. </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Note that keys in MapFile must be added in order, so you need to ensure the reducer emit keys in sorted order.</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Input to reducer are guaranteed to be sorted, but the output keys are under control of reduce function. Hence the reduce output keys have to be ordered in any way.</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Lazy Output , Database Output</a:t>
            </a:r>
            <a:endParaRPr lang="en-IN" sz="1800" spc="-1" strike="noStrike">
              <a:solidFill>
                <a:srgbClr val="000000"/>
              </a:solidFill>
              <a:uFill>
                <a:solidFill>
                  <a:srgbClr val="ffffff"/>
                </a:solidFill>
              </a:uFill>
              <a:latin typeface="Arial"/>
            </a:endParaRPr>
          </a:p>
        </p:txBody>
      </p:sp>
      <p:sp>
        <p:nvSpPr>
          <p:cNvPr id="13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File output format and its subclasses will create output files(part-r-nnnnn) files, even of they are empty.</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Some applications prefer not to create empty files.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The LazyOutputFormat – which is a wrapper output format that ensures the output file is created only when the first record is emitted for a given partition.</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To use this format, use the JobConf.setOutputFormatClass() method.</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DatabaseOutout formats writes data to a relational database and Hbase just like Database Input formats.</a:t>
            </a:r>
            <a:endParaRPr lang="en-IN"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Multiple Outputs</a:t>
            </a:r>
            <a:endParaRPr lang="en-IN" sz="1800" spc="-1" strike="noStrike">
              <a:solidFill>
                <a:srgbClr val="000000"/>
              </a:solidFill>
              <a:uFill>
                <a:solidFill>
                  <a:srgbClr val="ffffff"/>
                </a:solidFill>
              </a:uFill>
              <a:latin typeface="Arial"/>
            </a:endParaRPr>
          </a:p>
        </p:txBody>
      </p:sp>
      <p:sp>
        <p:nvSpPr>
          <p:cNvPr id="140" name="CustomShape 2"/>
          <p:cNvSpPr/>
          <p:nvPr/>
        </p:nvSpPr>
        <p:spPr>
          <a:xfrm>
            <a:off x="838080" y="186984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FileOutputFormat and its subclasses generates set of files in the output directory.</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One file per reducer and the files are named by the partition number</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Part-r-000000, 000001 etc.</a:t>
            </a:r>
            <a:endParaRPr lang="en-IN" sz="1800" spc="-1" strike="noStrike">
              <a:solidFill>
                <a:srgbClr val="000000"/>
              </a:solidFill>
              <a:uFill>
                <a:solidFill>
                  <a:srgbClr val="ffffff"/>
                </a:solidFill>
              </a:uFill>
              <a:latin typeface="Arial"/>
            </a:endParaRPr>
          </a:p>
          <a:p>
            <a:pPr marL="228600" indent="-227880">
              <a:lnSpc>
                <a:spcPct val="90000"/>
              </a:lnSpc>
              <a:buClr>
                <a:srgbClr val="ff0000"/>
              </a:buClr>
              <a:buFont typeface="Arial"/>
              <a:buChar char="•"/>
            </a:pPr>
            <a:r>
              <a:rPr lang="en-IN" sz="2800" spc="-1" strike="noStrike">
                <a:solidFill>
                  <a:srgbClr val="ff0000"/>
                </a:solidFill>
                <a:uFill>
                  <a:solidFill>
                    <a:srgbClr val="ffffff"/>
                  </a:solidFill>
                </a:uFill>
                <a:latin typeface="Calibri"/>
              </a:rPr>
              <a:t>MultipleOutputs – class can give control over </a:t>
            </a:r>
            <a:r>
              <a:rPr b="1" lang="en-IN" sz="2800" spc="-1" strike="noStrike">
                <a:solidFill>
                  <a:srgbClr val="ff0000"/>
                </a:solidFill>
                <a:uFill>
                  <a:solidFill>
                    <a:srgbClr val="ffffff"/>
                  </a:solidFill>
                </a:uFill>
                <a:latin typeface="Calibri"/>
              </a:rPr>
              <a:t>naming</a:t>
            </a:r>
            <a:r>
              <a:rPr lang="en-IN" sz="2800" spc="-1" strike="noStrike">
                <a:solidFill>
                  <a:srgbClr val="ff0000"/>
                </a:solidFill>
                <a:uFill>
                  <a:solidFill>
                    <a:srgbClr val="ffffff"/>
                  </a:solidFill>
                </a:uFill>
                <a:latin typeface="Calibri"/>
              </a:rPr>
              <a:t> of the files or produce </a:t>
            </a:r>
            <a:r>
              <a:rPr lang="en-IN" sz="2800" spc="-1" strike="noStrike" u="sng">
                <a:solidFill>
                  <a:srgbClr val="ff0000"/>
                </a:solidFill>
                <a:uFill>
                  <a:solidFill>
                    <a:srgbClr val="ffffff"/>
                  </a:solidFill>
                </a:uFill>
                <a:latin typeface="Calibri"/>
              </a:rPr>
              <a:t>multiple files </a:t>
            </a:r>
            <a:r>
              <a:rPr b="1" lang="en-IN" sz="2800" spc="-1" strike="noStrike" u="sng">
                <a:solidFill>
                  <a:srgbClr val="ff0000"/>
                </a:solidFill>
                <a:uFill>
                  <a:solidFill>
                    <a:srgbClr val="ffffff"/>
                  </a:solidFill>
                </a:uFill>
                <a:latin typeface="Calibri"/>
              </a:rPr>
              <a:t>per</a:t>
            </a:r>
            <a:r>
              <a:rPr lang="en-IN" sz="2800" spc="-1" strike="noStrike" u="sng">
                <a:solidFill>
                  <a:srgbClr val="ff0000"/>
                </a:solidFill>
                <a:uFill>
                  <a:solidFill>
                    <a:srgbClr val="ffffff"/>
                  </a:solidFill>
                </a:uFill>
                <a:latin typeface="Calibri"/>
              </a:rPr>
              <a:t> reducer</a:t>
            </a:r>
            <a:r>
              <a:rPr lang="en-IN" sz="2800" spc="-1" strike="noStrike">
                <a:solidFill>
                  <a:srgbClr val="ff0000"/>
                </a:solidFill>
                <a:uFill>
                  <a:solidFill>
                    <a:srgbClr val="ffffff"/>
                  </a:solidFill>
                </a:uFill>
                <a:latin typeface="Calibri"/>
              </a:rPr>
              <a:t>.</a:t>
            </a:r>
            <a:endParaRPr lang="en-IN"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MultipleOutputs</a:t>
            </a:r>
            <a:endParaRPr lang="en-IN" sz="1800" spc="-1" strike="noStrike">
              <a:solidFill>
                <a:srgbClr val="000000"/>
              </a:solidFill>
              <a:uFill>
                <a:solidFill>
                  <a:srgbClr val="ffffff"/>
                </a:solidFill>
              </a:uFill>
              <a:latin typeface="Arial"/>
            </a:endParaRPr>
          </a:p>
        </p:txBody>
      </p:sp>
      <p:sp>
        <p:nvSpPr>
          <p:cNvPr id="142" name="CustomShape 2"/>
          <p:cNvSpPr/>
          <p:nvPr/>
        </p:nvSpPr>
        <p:spPr>
          <a:xfrm>
            <a:off x="531000" y="1825560"/>
            <a:ext cx="11385000" cy="467784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This MultipleOutputs allows you to </a:t>
            </a:r>
            <a:r>
              <a:rPr lang="en-IN" sz="2800" spc="-1" strike="noStrike" u="sng">
                <a:solidFill>
                  <a:srgbClr val="000000"/>
                </a:solidFill>
                <a:uFill>
                  <a:solidFill>
                    <a:srgbClr val="ffffff"/>
                  </a:solidFill>
                </a:uFill>
                <a:latin typeface="Calibri"/>
              </a:rPr>
              <a:t>write data to files </a:t>
            </a:r>
            <a:r>
              <a:rPr lang="en-IN" sz="2800" spc="-1" strike="noStrike">
                <a:solidFill>
                  <a:srgbClr val="000000"/>
                </a:solidFill>
                <a:uFill>
                  <a:solidFill>
                    <a:srgbClr val="ffffff"/>
                  </a:solidFill>
                </a:uFill>
                <a:latin typeface="Calibri"/>
              </a:rPr>
              <a:t> whose </a:t>
            </a:r>
            <a:r>
              <a:rPr lang="en-IN" sz="2800" spc="-1" strike="noStrike" u="sng">
                <a:solidFill>
                  <a:srgbClr val="000000"/>
                </a:solidFill>
                <a:uFill>
                  <a:solidFill>
                    <a:srgbClr val="ffffff"/>
                  </a:solidFill>
                </a:uFill>
                <a:latin typeface="Calibri"/>
              </a:rPr>
              <a:t>names are derived</a:t>
            </a:r>
            <a:r>
              <a:rPr lang="en-IN" sz="2800" spc="-1" strike="noStrike">
                <a:solidFill>
                  <a:srgbClr val="000000"/>
                </a:solidFill>
                <a:uFill>
                  <a:solidFill>
                    <a:srgbClr val="ffffff"/>
                  </a:solidFill>
                </a:uFill>
                <a:latin typeface="Calibri"/>
              </a:rPr>
              <a:t> from the </a:t>
            </a:r>
            <a:r>
              <a:rPr lang="en-IN" sz="2800" spc="-1" strike="noStrike" u="sng">
                <a:solidFill>
                  <a:srgbClr val="000000"/>
                </a:solidFill>
                <a:uFill>
                  <a:solidFill>
                    <a:srgbClr val="ffffff"/>
                  </a:solidFill>
                </a:uFill>
                <a:latin typeface="Calibri"/>
              </a:rPr>
              <a:t>output key and values</a:t>
            </a:r>
            <a:r>
              <a:rPr lang="en-IN" sz="2800" spc="-1" strike="noStrike">
                <a:solidFill>
                  <a:srgbClr val="000000"/>
                </a:solidFill>
                <a:uFill>
                  <a:solidFill>
                    <a:srgbClr val="ffffff"/>
                  </a:solidFill>
                </a:uFill>
                <a:latin typeface="Calibri"/>
              </a:rPr>
              <a:t> or </a:t>
            </a:r>
            <a:r>
              <a:rPr lang="en-IN" sz="2800" spc="-1" strike="noStrike" u="sng">
                <a:solidFill>
                  <a:srgbClr val="000000"/>
                </a:solidFill>
                <a:uFill>
                  <a:solidFill>
                    <a:srgbClr val="ffffff"/>
                  </a:solidFill>
                </a:uFill>
                <a:latin typeface="Calibri"/>
              </a:rPr>
              <a:t>from an arbitrary string</a:t>
            </a:r>
            <a:r>
              <a:rPr lang="en-IN" sz="2800" spc="-1" strike="noStrike">
                <a:solidFill>
                  <a:srgbClr val="000000"/>
                </a:solidFill>
                <a:uFill>
                  <a:solidFill>
                    <a:srgbClr val="ffffff"/>
                  </a:solidFill>
                </a:uFill>
                <a:latin typeface="Calibri"/>
              </a:rPr>
              <a:t>.</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This allows each reducer (or Mapper in map only job) to create more than a single file.</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File names is of the form name-m-nnnnn for maps and name-r-nnnnn for reduce outputs.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Name is set by program and nnnnn is the part number starting from 00000.</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This part number make sure that files from different mappers and reducers do not collide with each other incase of same name.</a:t>
            </a:r>
            <a:endParaRPr lang="en-IN"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368640" y="825480"/>
            <a:ext cx="11558880" cy="572688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Input types are set by – Input format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E.g. TextInputFormat – generates keys of LongWritable and values of Text type</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Output types or other types are set by Job methods.</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Mapper is a generic type. Generic type allows it to work with any key or value types.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Default Partitioner is HashPartitioner. This class apply hashing function to key to determine which partition the record belongs in.</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No. of partitions is equal to no of reduce tasks for the job.</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By Default there is a single reducer, hence single partition.</a:t>
            </a:r>
            <a:endParaRPr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fillRef idx="0"/>
          <a:effectRef idx="0"/>
          <a:fontRef idx="minor"/>
        </p:style>
      </p:sp>
      <p:sp>
        <p:nvSpPr>
          <p:cNvPr id="85" name="CustomShape 2"/>
          <p:cNvSpPr/>
          <p:nvPr/>
        </p:nvSpPr>
        <p:spPr>
          <a:xfrm>
            <a:off x="838080" y="1825560"/>
            <a:ext cx="10514880" cy="463788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No of map tasks is equal to the no of splits. The number of splits driven by size of input and file’s block size.</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In real world, single reducer will slowdown the job.</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Increasing reducers, increases parallelism.</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u="sng">
                <a:solidFill>
                  <a:srgbClr val="000000"/>
                </a:solidFill>
                <a:uFill>
                  <a:solidFill>
                    <a:srgbClr val="ffffff"/>
                  </a:solidFill>
                </a:uFill>
                <a:latin typeface="Calibri"/>
              </a:rPr>
              <a:t>But too many reducers will create lot of small files.</a:t>
            </a:r>
            <a:endParaRPr lang="en-IN" sz="1800" spc="-1" strike="noStrike">
              <a:solidFill>
                <a:srgbClr val="000000"/>
              </a:solidFill>
              <a:uFill>
                <a:solidFill>
                  <a:srgbClr val="ffffff"/>
                </a:solidFill>
              </a:uFill>
              <a:latin typeface="Arial"/>
            </a:endParaRPr>
          </a:p>
          <a:p>
            <a:pPr marL="228600" indent="-227880">
              <a:lnSpc>
                <a:spcPct val="90000"/>
              </a:lnSpc>
              <a:buClr>
                <a:srgbClr val="ff0000"/>
              </a:buClr>
              <a:buFont typeface="Arial"/>
              <a:buChar char="•"/>
            </a:pPr>
            <a:r>
              <a:rPr lang="en-IN" sz="2800" spc="-1" strike="noStrike">
                <a:solidFill>
                  <a:srgbClr val="ff0000"/>
                </a:solidFill>
                <a:uFill>
                  <a:solidFill>
                    <a:srgbClr val="ffffff"/>
                  </a:solidFill>
                </a:uFill>
                <a:latin typeface="Calibri"/>
              </a:rPr>
              <a:t>Rule of thumb is – each reducer run for five minutes and each produce at least one HDFS block worth of output.</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Default output format is – TextOutputFormat – the key and values are separated by TAB character. i.e output is tab separated.</a:t>
            </a:r>
            <a:endParaRPr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InputFormats – data formats processed by Hadoop</a:t>
            </a:r>
            <a:endParaRPr lang="en-IN" sz="1800" spc="-1" strike="noStrike">
              <a:solidFill>
                <a:srgbClr val="000000"/>
              </a:solidFill>
              <a:uFill>
                <a:solidFill>
                  <a:srgbClr val="ffffff"/>
                </a:solidFill>
              </a:uFill>
              <a:latin typeface="Arial"/>
            </a:endParaRPr>
          </a:p>
        </p:txBody>
      </p:sp>
      <p:sp>
        <p:nvSpPr>
          <p:cNvPr id="87" name="CustomShape 2"/>
          <p:cNvSpPr/>
          <p:nvPr/>
        </p:nvSpPr>
        <p:spPr>
          <a:xfrm>
            <a:off x="736920" y="1825560"/>
            <a:ext cx="1061604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InputFormat is made up of </a:t>
            </a:r>
            <a:r>
              <a:rPr lang="en-IN" sz="2800" spc="-1" strike="noStrike">
                <a:solidFill>
                  <a:srgbClr val="ff0000"/>
                </a:solidFill>
                <a:uFill>
                  <a:solidFill>
                    <a:srgbClr val="ffffff"/>
                  </a:solidFill>
                </a:uFill>
                <a:latin typeface="Calibri"/>
              </a:rPr>
              <a:t>InputSplit and Records</a:t>
            </a:r>
            <a:r>
              <a:rPr lang="en-IN" sz="2800" spc="-1" strike="noStrike">
                <a:solidFill>
                  <a:srgbClr val="000000"/>
                </a:solidFill>
                <a:uFill>
                  <a:solidFill>
                    <a:srgbClr val="ffffff"/>
                  </a:solidFill>
                </a:uFill>
                <a:latin typeface="Calibri"/>
              </a:rPr>
              <a:t>.</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Split is the data processed by single map.</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Each split is divided in to records. Map function processes each record, i.e a key-value pair.</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Splits and Records are Logical units. Blocks are physically tied to files.</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787320" y="123840"/>
            <a:ext cx="10514880" cy="122148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Input Split</a:t>
            </a:r>
            <a:endParaRPr lang="en-IN" sz="1800" spc="-1" strike="noStrike">
              <a:solidFill>
                <a:srgbClr val="000000"/>
              </a:solidFill>
              <a:uFill>
                <a:solidFill>
                  <a:srgbClr val="ffffff"/>
                </a:solidFill>
              </a:uFill>
              <a:latin typeface="Arial"/>
            </a:endParaRPr>
          </a:p>
        </p:txBody>
      </p:sp>
      <p:sp>
        <p:nvSpPr>
          <p:cNvPr id="89" name="CustomShape 2"/>
          <p:cNvSpPr/>
          <p:nvPr/>
        </p:nvSpPr>
        <p:spPr>
          <a:xfrm>
            <a:off x="596880" y="1473120"/>
            <a:ext cx="11124360" cy="516816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1" lang="en-IN" sz="2800" spc="-1" strike="noStrike">
                <a:solidFill>
                  <a:srgbClr val="000000"/>
                </a:solidFill>
                <a:uFill>
                  <a:solidFill>
                    <a:srgbClr val="ffffff"/>
                  </a:solidFill>
                </a:uFill>
                <a:latin typeface="Calibri"/>
              </a:rPr>
              <a:t>Input split</a:t>
            </a:r>
            <a:r>
              <a:rPr lang="en-IN" sz="2800" spc="-1" strike="noStrike">
                <a:solidFill>
                  <a:srgbClr val="000000"/>
                </a:solidFill>
                <a:uFill>
                  <a:solidFill>
                    <a:srgbClr val="ffffff"/>
                  </a:solidFill>
                </a:uFill>
                <a:latin typeface="Calibri"/>
              </a:rPr>
              <a:t> is represented by Java class – InputSplit </a:t>
            </a:r>
            <a:r>
              <a:rPr lang="en-IN" sz="2000" spc="-1" strike="noStrike">
                <a:solidFill>
                  <a:srgbClr val="000000"/>
                </a:solidFill>
                <a:uFill>
                  <a:solidFill>
                    <a:srgbClr val="ffffff"/>
                  </a:solidFill>
                </a:uFill>
                <a:latin typeface="Calibri"/>
              </a:rPr>
              <a:t>(org.apache.hadoop.mapreduce package)</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InputSplit -&gt; getLength() and getLocations() methods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InputSplit has a length and set of storage locations. The locations are hostname strings.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Splits doesn’t contain the input data. It is just a reference to the data.</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Storage locations are used by MR to place the map task close to the split’s data. The size is used to order the splits so that </a:t>
            </a:r>
            <a:r>
              <a:rPr b="1" lang="en-IN" sz="2800" spc="-1" strike="noStrike">
                <a:solidFill>
                  <a:srgbClr val="800000"/>
                </a:solidFill>
                <a:uFill>
                  <a:solidFill>
                    <a:srgbClr val="ffffff"/>
                  </a:solidFill>
                </a:uFill>
                <a:latin typeface="Calibri"/>
              </a:rPr>
              <a:t>largest</a:t>
            </a:r>
            <a:r>
              <a:rPr lang="en-IN" sz="2800" spc="-1" strike="noStrike">
                <a:solidFill>
                  <a:srgbClr val="000000"/>
                </a:solidFill>
                <a:uFill>
                  <a:solidFill>
                    <a:srgbClr val="ffffff"/>
                  </a:solidFill>
                </a:uFill>
                <a:latin typeface="Calibri"/>
              </a:rPr>
              <a:t> split is processed first.</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u="sng">
                <a:solidFill>
                  <a:srgbClr val="000000"/>
                </a:solidFill>
                <a:uFill>
                  <a:solidFill>
                    <a:srgbClr val="ffffff"/>
                  </a:solidFill>
                </a:uFill>
                <a:latin typeface="Calibri"/>
              </a:rPr>
              <a:t>The largest split is processed first to reduce the job execution time. This is called greedy approximation algorithm.</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600480" y="469800"/>
            <a:ext cx="11149560" cy="606672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ff0000"/>
              </a:buClr>
              <a:buFont typeface="Arial"/>
              <a:buChar char="•"/>
            </a:pPr>
            <a:r>
              <a:rPr lang="en-IN" sz="2800" spc="-1" strike="noStrike">
                <a:solidFill>
                  <a:srgbClr val="ff0000"/>
                </a:solidFill>
                <a:uFill>
                  <a:solidFill>
                    <a:srgbClr val="ffffff"/>
                  </a:solidFill>
                </a:uFill>
                <a:latin typeface="Calibri"/>
              </a:rPr>
              <a:t>Input format creates the input split and divide them into records.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InputFormat&lt;k,v&gt; -&gt; List&lt;InputSplit&gt; getSplits(context)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InputFormat&lt;k,v&gt; -&gt; RecordReader&lt;k,v&gt; createRecordReader(InputSplit,context)</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Client running the job calculates the splits by calling getSplits().</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The output is then sent to Application Master. AM uses the locations to schedule the map tasks on the cluster.</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Map task passes the split to createRecordReader() method on the InputFormat to get a RecordReader for that split.</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RecordReader – is an iterator for the records, generates key-value pairs and sends the pairs to map function.</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When the reader get the end of the stream, nextKeyValue() method returns false(iterator methods). </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When the value is false, map task runs the cleanup() method and then completes.</a:t>
            </a:r>
            <a:endParaRPr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rPr>
              <a:t>FileInputFormat</a:t>
            </a:r>
            <a:endParaRPr lang="en-IN" sz="1800" spc="-1" strike="noStrike">
              <a:solidFill>
                <a:srgbClr val="000000"/>
              </a:solidFill>
              <a:uFill>
                <a:solidFill>
                  <a:srgbClr val="ffffff"/>
                </a:solidFill>
              </a:uFill>
              <a:latin typeface="Arial"/>
            </a:endParaRPr>
          </a:p>
        </p:txBody>
      </p:sp>
      <p:sp>
        <p:nvSpPr>
          <p:cNvPr id="9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FileInputFormat is base class for ALL implementaitons of InputFormat “that use files as their data source”</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The FIF, provides </a:t>
            </a:r>
            <a:r>
              <a:rPr b="1" lang="en-IN" sz="2800" spc="-1" strike="noStrike">
                <a:solidFill>
                  <a:srgbClr val="000000"/>
                </a:solidFill>
                <a:uFill>
                  <a:solidFill>
                    <a:srgbClr val="ffffff"/>
                  </a:solidFill>
                </a:uFill>
                <a:latin typeface="Calibri"/>
              </a:rPr>
              <a:t>two things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A place to define which files are included as the input to a job, and </a:t>
            </a:r>
            <a:r>
              <a:rPr b="1" lang="en-IN" sz="2400" spc="-1" strike="noStrike">
                <a:solidFill>
                  <a:srgbClr val="000000"/>
                </a:solidFill>
                <a:uFill>
                  <a:solidFill>
                    <a:srgbClr val="ffffff"/>
                  </a:solidFill>
                </a:uFill>
                <a:latin typeface="Calibri"/>
              </a:rPr>
              <a:t>(PATHs)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An implementation for </a:t>
            </a:r>
            <a:r>
              <a:rPr lang="en-IN" sz="2400" spc="-1" strike="noStrike" u="sng">
                <a:solidFill>
                  <a:srgbClr val="000000"/>
                </a:solidFill>
                <a:uFill>
                  <a:solidFill>
                    <a:srgbClr val="ffffff"/>
                  </a:solidFill>
                </a:uFill>
                <a:latin typeface="Calibri"/>
              </a:rPr>
              <a:t>generating splits </a:t>
            </a:r>
            <a:r>
              <a:rPr lang="en-IN" sz="2400" spc="-1" strike="noStrike">
                <a:solidFill>
                  <a:srgbClr val="000000"/>
                </a:solidFill>
                <a:uFill>
                  <a:solidFill>
                    <a:srgbClr val="ffffff"/>
                  </a:solidFill>
                </a:uFill>
                <a:latin typeface="Calibri"/>
              </a:rPr>
              <a:t>for the input files.(</a:t>
            </a:r>
            <a:r>
              <a:rPr b="1" lang="en-IN" sz="2400" spc="-1" strike="noStrike">
                <a:solidFill>
                  <a:srgbClr val="000000"/>
                </a:solidFill>
                <a:uFill>
                  <a:solidFill>
                    <a:srgbClr val="ffffff"/>
                  </a:solidFill>
                </a:uFill>
                <a:latin typeface="Calibri"/>
              </a:rPr>
              <a:t>InputSplit</a:t>
            </a:r>
            <a:r>
              <a:rPr lang="en-IN" sz="2400" spc="-1" strike="noStrike">
                <a:solidFill>
                  <a:srgbClr val="000000"/>
                </a:solidFill>
                <a:uFill>
                  <a:solidFill>
                    <a:srgbClr val="ffffff"/>
                  </a:solidFill>
                </a:uFill>
                <a:latin typeface="Calibri"/>
              </a:rPr>
              <a:t>s)</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The division of </a:t>
            </a:r>
            <a:r>
              <a:rPr lang="en-IN" sz="2400" spc="-1" strike="noStrike" u="sng">
                <a:solidFill>
                  <a:srgbClr val="000000"/>
                </a:solidFill>
                <a:uFill>
                  <a:solidFill>
                    <a:srgbClr val="ffffff"/>
                  </a:solidFill>
                </a:uFill>
                <a:latin typeface="Calibri"/>
              </a:rPr>
              <a:t>splits into records is performed by subclasses</a:t>
            </a:r>
            <a:r>
              <a:rPr lang="en-IN" sz="2400" spc="-1" strike="noStrike">
                <a:solidFill>
                  <a:srgbClr val="000000"/>
                </a:solidFill>
                <a:uFill>
                  <a:solidFill>
                    <a:srgbClr val="ffffff"/>
                  </a:solidFill>
                </a:uFill>
                <a:latin typeface="Calibri"/>
              </a:rPr>
              <a:t>. </a:t>
            </a:r>
            <a:endParaRPr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spc="-1" strike="noStrike">
                <a:solidFill>
                  <a:srgbClr val="000000"/>
                </a:solidFill>
                <a:uFill>
                  <a:solidFill>
                    <a:srgbClr val="ffffff"/>
                  </a:solidFill>
                </a:uFill>
                <a:latin typeface="Calibri"/>
              </a:rPr>
              <a:t>InputFormat&lt;k,v&gt; </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FileInputFormat&lt;k,v&gt;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ComposableInputFormat&lt;k,v&gt;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CompositeInputFormat&lt;k,v&gt;</a:t>
            </a:r>
            <a:endParaRPr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lang="en-IN" sz="2400" spc="-1" strike="noStrike">
                <a:solidFill>
                  <a:srgbClr val="000000"/>
                </a:solidFill>
                <a:uFill>
                  <a:solidFill>
                    <a:srgbClr val="ffffff"/>
                  </a:solidFill>
                </a:uFill>
                <a:latin typeface="Calibri"/>
              </a:rPr>
              <a:t>DBInputFormat&lt;T&gt;</a:t>
            </a:r>
            <a:endParaRPr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1616</TotalTime>
  <Application>LibreOffice/5.0.6.2$Linux_X86_64 LibreOffice_project/00m0$Build-2</Application>
  <Paragraphs>237</Paragraphs>
  <Company>Wipro Technologies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2015-12-21T18:14:01Z</dcterms:created>
  <dc:creator>Dorababu Gangapatnam (WBPS - Business Platforms)</dc:creator>
  <dc:language>en-IN</dc:language>
  <dcterms:modified xsi:type="dcterms:W3CDTF">2016-10-13T08:52:04Z</dcterms:modified>
  <cp:revision>375</cp:revision>
  <dc:title>Class 8: MR Types and Formats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Wipro Technologies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34</vt:i4>
  </property>
</Properties>
</file>