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72" r:id="rId9"/>
    <p:sldId id="263" r:id="rId10"/>
    <p:sldId id="264"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35FC1-7F8E-4D66-9F5D-D37FEFB35A46}" type="datetimeFigureOut">
              <a:rPr lang="en-US" smtClean="0"/>
              <a:t>5/22/2016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E7B29-E53E-4729-8BE9-C1C703926C14}" type="slidenum">
              <a:rPr lang="en-US" smtClean="0"/>
              <a:t>‹#›</a:t>
            </a:fld>
            <a:endParaRPr lang="en-US"/>
          </a:p>
        </p:txBody>
      </p:sp>
    </p:spTree>
    <p:extLst>
      <p:ext uri="{BB962C8B-B14F-4D97-AF65-F5344CB8AC3E}">
        <p14:creationId xmlns:p14="http://schemas.microsoft.com/office/powerpoint/2010/main" val="419812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400640"/>
            <a:ext cx="5486040" cy="3600000"/>
          </a:xfrm>
          <a:prstGeom prst="rect">
            <a:avLst/>
          </a:prstGeom>
        </p:spPr>
        <p:txBody>
          <a:bodyPr/>
          <a:lstStyle/>
          <a:p>
            <a:r>
              <a:rPr lang="en-IN" sz="2000" strike="noStrike" spc="-1">
                <a:solidFill>
                  <a:srgbClr val="000000"/>
                </a:solidFill>
                <a:uFill>
                  <a:solidFill>
                    <a:srgbClr val="FFFFFF"/>
                  </a:solidFill>
                </a:uFill>
                <a:latin typeface="Arial"/>
              </a:rPr>
              <a:t>https://hadoop.apache.org/docs/r2.6.3/api/org/apache/hadoop/io/Writable.html</a:t>
            </a:r>
          </a:p>
        </p:txBody>
      </p:sp>
      <p:sp>
        <p:nvSpPr>
          <p:cNvPr id="183" name="TextShape 2"/>
          <p:cNvSpPr txBox="1"/>
          <p:nvPr/>
        </p:nvSpPr>
        <p:spPr>
          <a:xfrm>
            <a:off x="3884760" y="8685360"/>
            <a:ext cx="2971440" cy="458280"/>
          </a:xfrm>
          <a:prstGeom prst="rect">
            <a:avLst/>
          </a:prstGeom>
          <a:noFill/>
          <a:ln>
            <a:noFill/>
          </a:ln>
        </p:spPr>
        <p:txBody>
          <a:bodyPr anchor="b"/>
          <a:lstStyle/>
          <a:p>
            <a:pPr algn="r">
              <a:lnSpc>
                <a:spcPct val="100000"/>
              </a:lnSpc>
            </a:pPr>
            <a:fld id="{E4CD2D44-6856-4C9B-B25F-947FBC5150B9}" type="slidenum">
              <a:rPr lang="en-IN" sz="1200" strike="noStrike" spc="-1">
                <a:solidFill>
                  <a:srgbClr val="000000"/>
                </a:solidFill>
                <a:uFill>
                  <a:solidFill>
                    <a:srgbClr val="FFFFFF"/>
                  </a:solidFill>
                </a:uFill>
                <a:latin typeface="+mn-lt"/>
                <a:ea typeface="+mn-ea"/>
              </a:rPr>
              <a:t>4</a:t>
            </a:fld>
            <a:endParaRPr lang="en-IN" sz="140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34379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ED2FE0-83E4-42A3-88D8-BD09725C8BD4}"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41910-F594-4970-BC2B-E776BA322CA8}" type="slidenum">
              <a:rPr lang="en-US" smtClean="0"/>
              <a:t>‹#›</a:t>
            </a:fld>
            <a:endParaRPr lang="en-US"/>
          </a:p>
        </p:txBody>
      </p:sp>
    </p:spTree>
    <p:extLst>
      <p:ext uri="{BB962C8B-B14F-4D97-AF65-F5344CB8AC3E}">
        <p14:creationId xmlns:p14="http://schemas.microsoft.com/office/powerpoint/2010/main" val="273265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D2FE0-83E4-42A3-88D8-BD09725C8BD4}"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41910-F594-4970-BC2B-E776BA322CA8}" type="slidenum">
              <a:rPr lang="en-US" smtClean="0"/>
              <a:t>‹#›</a:t>
            </a:fld>
            <a:endParaRPr lang="en-US"/>
          </a:p>
        </p:txBody>
      </p:sp>
    </p:spTree>
    <p:extLst>
      <p:ext uri="{BB962C8B-B14F-4D97-AF65-F5344CB8AC3E}">
        <p14:creationId xmlns:p14="http://schemas.microsoft.com/office/powerpoint/2010/main" val="4240602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D2FE0-83E4-42A3-88D8-BD09725C8BD4}"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41910-F594-4970-BC2B-E776BA322CA8}" type="slidenum">
              <a:rPr lang="en-US" smtClean="0"/>
              <a:t>‹#›</a:t>
            </a:fld>
            <a:endParaRPr lang="en-US"/>
          </a:p>
        </p:txBody>
      </p:sp>
    </p:spTree>
    <p:extLst>
      <p:ext uri="{BB962C8B-B14F-4D97-AF65-F5344CB8AC3E}">
        <p14:creationId xmlns:p14="http://schemas.microsoft.com/office/powerpoint/2010/main" val="127596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D2FE0-83E4-42A3-88D8-BD09725C8BD4}"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41910-F594-4970-BC2B-E776BA322CA8}" type="slidenum">
              <a:rPr lang="en-US" smtClean="0"/>
              <a:t>‹#›</a:t>
            </a:fld>
            <a:endParaRPr lang="en-US"/>
          </a:p>
        </p:txBody>
      </p:sp>
    </p:spTree>
    <p:extLst>
      <p:ext uri="{BB962C8B-B14F-4D97-AF65-F5344CB8AC3E}">
        <p14:creationId xmlns:p14="http://schemas.microsoft.com/office/powerpoint/2010/main" val="193617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ED2FE0-83E4-42A3-88D8-BD09725C8BD4}"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041910-F594-4970-BC2B-E776BA322CA8}" type="slidenum">
              <a:rPr lang="en-US" smtClean="0"/>
              <a:t>‹#›</a:t>
            </a:fld>
            <a:endParaRPr lang="en-US"/>
          </a:p>
        </p:txBody>
      </p:sp>
    </p:spTree>
    <p:extLst>
      <p:ext uri="{BB962C8B-B14F-4D97-AF65-F5344CB8AC3E}">
        <p14:creationId xmlns:p14="http://schemas.microsoft.com/office/powerpoint/2010/main" val="401790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ED2FE0-83E4-42A3-88D8-BD09725C8BD4}" type="datetimeFigureOut">
              <a:rPr lang="en-US" smtClean="0"/>
              <a:t>5/22/2016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41910-F594-4970-BC2B-E776BA322CA8}" type="slidenum">
              <a:rPr lang="en-US" smtClean="0"/>
              <a:t>‹#›</a:t>
            </a:fld>
            <a:endParaRPr lang="en-US"/>
          </a:p>
        </p:txBody>
      </p:sp>
    </p:spTree>
    <p:extLst>
      <p:ext uri="{BB962C8B-B14F-4D97-AF65-F5344CB8AC3E}">
        <p14:creationId xmlns:p14="http://schemas.microsoft.com/office/powerpoint/2010/main" val="246728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ED2FE0-83E4-42A3-88D8-BD09725C8BD4}" type="datetimeFigureOut">
              <a:rPr lang="en-US" smtClean="0"/>
              <a:t>5/22/2016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041910-F594-4970-BC2B-E776BA322CA8}" type="slidenum">
              <a:rPr lang="en-US" smtClean="0"/>
              <a:t>‹#›</a:t>
            </a:fld>
            <a:endParaRPr lang="en-US"/>
          </a:p>
        </p:txBody>
      </p:sp>
    </p:spTree>
    <p:extLst>
      <p:ext uri="{BB962C8B-B14F-4D97-AF65-F5344CB8AC3E}">
        <p14:creationId xmlns:p14="http://schemas.microsoft.com/office/powerpoint/2010/main" val="2738189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ED2FE0-83E4-42A3-88D8-BD09725C8BD4}" type="datetimeFigureOut">
              <a:rPr lang="en-US" smtClean="0"/>
              <a:t>5/22/2016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041910-F594-4970-BC2B-E776BA322CA8}" type="slidenum">
              <a:rPr lang="en-US" smtClean="0"/>
              <a:t>‹#›</a:t>
            </a:fld>
            <a:endParaRPr lang="en-US"/>
          </a:p>
        </p:txBody>
      </p:sp>
    </p:spTree>
    <p:extLst>
      <p:ext uri="{BB962C8B-B14F-4D97-AF65-F5344CB8AC3E}">
        <p14:creationId xmlns:p14="http://schemas.microsoft.com/office/powerpoint/2010/main" val="250346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D2FE0-83E4-42A3-88D8-BD09725C8BD4}" type="datetimeFigureOut">
              <a:rPr lang="en-US" smtClean="0"/>
              <a:t>5/22/2016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041910-F594-4970-BC2B-E776BA322CA8}" type="slidenum">
              <a:rPr lang="en-US" smtClean="0"/>
              <a:t>‹#›</a:t>
            </a:fld>
            <a:endParaRPr lang="en-US"/>
          </a:p>
        </p:txBody>
      </p:sp>
    </p:spTree>
    <p:extLst>
      <p:ext uri="{BB962C8B-B14F-4D97-AF65-F5344CB8AC3E}">
        <p14:creationId xmlns:p14="http://schemas.microsoft.com/office/powerpoint/2010/main" val="370349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D2FE0-83E4-42A3-88D8-BD09725C8BD4}" type="datetimeFigureOut">
              <a:rPr lang="en-US" smtClean="0"/>
              <a:t>5/22/2016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41910-F594-4970-BC2B-E776BA322CA8}" type="slidenum">
              <a:rPr lang="en-US" smtClean="0"/>
              <a:t>‹#›</a:t>
            </a:fld>
            <a:endParaRPr lang="en-US"/>
          </a:p>
        </p:txBody>
      </p:sp>
    </p:spTree>
    <p:extLst>
      <p:ext uri="{BB962C8B-B14F-4D97-AF65-F5344CB8AC3E}">
        <p14:creationId xmlns:p14="http://schemas.microsoft.com/office/powerpoint/2010/main" val="374335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D2FE0-83E4-42A3-88D8-BD09725C8BD4}" type="datetimeFigureOut">
              <a:rPr lang="en-US" smtClean="0"/>
              <a:t>5/22/2016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041910-F594-4970-BC2B-E776BA322CA8}" type="slidenum">
              <a:rPr lang="en-US" smtClean="0"/>
              <a:t>‹#›</a:t>
            </a:fld>
            <a:endParaRPr lang="en-US"/>
          </a:p>
        </p:txBody>
      </p:sp>
    </p:spTree>
    <p:extLst>
      <p:ext uri="{BB962C8B-B14F-4D97-AF65-F5344CB8AC3E}">
        <p14:creationId xmlns:p14="http://schemas.microsoft.com/office/powerpoint/2010/main" val="104930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D2FE0-83E4-42A3-88D8-BD09725C8BD4}" type="datetimeFigureOut">
              <a:rPr lang="en-US" smtClean="0"/>
              <a:t>5/22/2016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41910-F594-4970-BC2B-E776BA322CA8}" type="slidenum">
              <a:rPr lang="en-US" smtClean="0"/>
              <a:t>‹#›</a:t>
            </a:fld>
            <a:endParaRPr lang="en-US"/>
          </a:p>
        </p:txBody>
      </p:sp>
    </p:spTree>
    <p:extLst>
      <p:ext uri="{BB962C8B-B14F-4D97-AF65-F5344CB8AC3E}">
        <p14:creationId xmlns:p14="http://schemas.microsoft.com/office/powerpoint/2010/main" val="1061608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hadoop.apache.org/docs/r2.6.3/api/org/apache/hadoop/io/Writable.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hadoop.apache.org/docs/r2.6.3/api/org/apache/hadoop/io/package-summary.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Serialization - </a:t>
            </a:r>
            <a:r>
              <a:rPr lang="en-US" dirty="0" err="1" smtClean="0"/>
              <a:t>Writables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3280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lstStyle/>
          <a:p>
            <a:endParaRPr lang="en-US" sz="1800" strike="noStrike" spc="-1">
              <a:solidFill>
                <a:srgbClr val="000000"/>
              </a:solidFill>
              <a:uFill>
                <a:solidFill>
                  <a:srgbClr val="FFFFFF"/>
                </a:solidFill>
              </a:uFill>
              <a:latin typeface="Calibri"/>
            </a:endParaRPr>
          </a:p>
        </p:txBody>
      </p:sp>
      <p:sp>
        <p:nvSpPr>
          <p:cNvPr id="120" name="TextShape 2"/>
          <p:cNvSpPr txBox="1"/>
          <p:nvPr/>
        </p:nvSpPr>
        <p:spPr>
          <a:xfrm>
            <a:off x="553320" y="187569"/>
            <a:ext cx="11237040" cy="6381351"/>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err="1">
                <a:solidFill>
                  <a:srgbClr val="000000"/>
                </a:solidFill>
                <a:uFill>
                  <a:solidFill>
                    <a:srgbClr val="FFFFFF"/>
                  </a:solidFill>
                </a:uFill>
                <a:latin typeface="Calibri"/>
              </a:rPr>
              <a:t>NullWritable</a:t>
            </a:r>
            <a:r>
              <a:rPr lang="en-US" sz="2800" strike="noStrike" spc="-1" dirty="0">
                <a:solidFill>
                  <a:srgbClr val="000000"/>
                </a:solidFill>
                <a:uFill>
                  <a:solidFill>
                    <a:srgbClr val="FFFFFF"/>
                  </a:solidFill>
                </a:uFill>
                <a:latin typeface="Calibri"/>
              </a:rPr>
              <a:t> : it has zero length serialization. No bytes are written to or read from the stream. This is used as key in a </a:t>
            </a:r>
            <a:r>
              <a:rPr lang="en-US" sz="2800" strike="noStrike" spc="-1" dirty="0" err="1">
                <a:solidFill>
                  <a:srgbClr val="000000"/>
                </a:solidFill>
                <a:uFill>
                  <a:solidFill>
                    <a:srgbClr val="FFFFFF"/>
                  </a:solidFill>
                </a:uFill>
                <a:latin typeface="Calibri"/>
              </a:rPr>
              <a:t>SequenceFIle</a:t>
            </a:r>
            <a:r>
              <a:rPr lang="en-US" sz="2800" strike="noStrike" spc="-1" dirty="0">
                <a:solidFill>
                  <a:srgbClr val="000000"/>
                </a:solidFill>
                <a:uFill>
                  <a:solidFill>
                    <a:srgbClr val="FFFFFF"/>
                  </a:solidFill>
                </a:uFill>
                <a:latin typeface="Calibri"/>
              </a:rPr>
              <a:t> when you want to store a list of values as opposed to Key-Value pairs</a:t>
            </a:r>
            <a:r>
              <a:rPr lang="en-US" sz="2800" strike="noStrike" spc="-1" dirty="0" smtClean="0">
                <a:solidFill>
                  <a:srgbClr val="000000"/>
                </a:solidFill>
                <a:uFill>
                  <a:solidFill>
                    <a:srgbClr val="FFFFFF"/>
                  </a:solidFill>
                </a:uFill>
                <a:latin typeface="Calibri"/>
              </a:rPr>
              <a:t>.</a:t>
            </a:r>
          </a:p>
          <a:p>
            <a:pPr marL="228600" indent="-228240">
              <a:lnSpc>
                <a:spcPct val="90000"/>
              </a:lnSpc>
              <a:buClr>
                <a:srgbClr val="000000"/>
              </a:buClr>
              <a:buFont typeface="Arial"/>
              <a:buChar char="•"/>
            </a:pPr>
            <a:endParaRPr lang="en-US" sz="280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It is immutable singleton, and we can get an instance by calling </a:t>
            </a:r>
            <a:r>
              <a:rPr lang="en-US" sz="2800" strike="noStrike" spc="-1" dirty="0" err="1">
                <a:solidFill>
                  <a:srgbClr val="000000"/>
                </a:solidFill>
                <a:uFill>
                  <a:solidFill>
                    <a:srgbClr val="FFFFFF"/>
                  </a:solidFill>
                </a:uFill>
                <a:latin typeface="Calibri"/>
              </a:rPr>
              <a:t>NullWritable.get</a:t>
            </a:r>
            <a:r>
              <a:rPr lang="en-US" sz="2800" strike="noStrike" spc="-1" dirty="0" smtClean="0">
                <a:solidFill>
                  <a:srgbClr val="000000"/>
                </a:solidFill>
                <a:uFill>
                  <a:solidFill>
                    <a:srgbClr val="FFFFFF"/>
                  </a:solidFill>
                </a:uFill>
                <a:latin typeface="Calibri"/>
              </a:rPr>
              <a:t>().</a:t>
            </a:r>
          </a:p>
          <a:p>
            <a:pPr marL="228600" indent="-228240">
              <a:lnSpc>
                <a:spcPct val="90000"/>
              </a:lnSpc>
              <a:buClr>
                <a:srgbClr val="000000"/>
              </a:buClr>
              <a:buFont typeface="Arial"/>
              <a:buChar char="•"/>
            </a:pPr>
            <a:endParaRPr lang="en-US" sz="280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err="1">
                <a:solidFill>
                  <a:srgbClr val="000000"/>
                </a:solidFill>
                <a:uFill>
                  <a:solidFill>
                    <a:srgbClr val="FFFFFF"/>
                  </a:solidFill>
                </a:uFill>
                <a:latin typeface="Calibri"/>
              </a:rPr>
              <a:t>ObjectWritable</a:t>
            </a:r>
            <a:r>
              <a:rPr lang="en-US" sz="2800" strike="noStrike" spc="-1" dirty="0">
                <a:solidFill>
                  <a:srgbClr val="000000"/>
                </a:solidFill>
                <a:uFill>
                  <a:solidFill>
                    <a:srgbClr val="FFFFFF"/>
                  </a:solidFill>
                </a:uFill>
                <a:latin typeface="Calibri"/>
              </a:rPr>
              <a:t> and Generic Writable:</a:t>
            </a:r>
          </a:p>
          <a:p>
            <a:pPr marL="685800" lvl="1" indent="-228240">
              <a:lnSpc>
                <a:spcPct val="100000"/>
              </a:lnSpc>
              <a:buClr>
                <a:srgbClr val="000000"/>
              </a:buClr>
              <a:buFont typeface="Arial"/>
              <a:buChar char="•"/>
            </a:pPr>
            <a:r>
              <a:rPr lang="en-US" sz="2400" strike="noStrike" spc="-1" dirty="0" err="1">
                <a:solidFill>
                  <a:srgbClr val="000000"/>
                </a:solidFill>
                <a:uFill>
                  <a:solidFill>
                    <a:srgbClr val="FFFFFF"/>
                  </a:solidFill>
                </a:uFill>
                <a:latin typeface="Calibri"/>
              </a:rPr>
              <a:t>ObjectWritable</a:t>
            </a:r>
            <a:r>
              <a:rPr lang="en-US" sz="2400" strike="noStrike" spc="-1" dirty="0">
                <a:solidFill>
                  <a:srgbClr val="000000"/>
                </a:solidFill>
                <a:uFill>
                  <a:solidFill>
                    <a:srgbClr val="FFFFFF"/>
                  </a:solidFill>
                </a:uFill>
                <a:latin typeface="Calibri"/>
              </a:rPr>
              <a:t> is  a general purpose wrapper for java primitives, string, </a:t>
            </a:r>
            <a:r>
              <a:rPr lang="en-US" sz="2400" strike="noStrike" spc="-1" dirty="0" err="1">
                <a:solidFill>
                  <a:srgbClr val="000000"/>
                </a:solidFill>
                <a:uFill>
                  <a:solidFill>
                    <a:srgbClr val="FFFFFF"/>
                  </a:solidFill>
                </a:uFill>
                <a:latin typeface="Calibri"/>
              </a:rPr>
              <a:t>enum</a:t>
            </a:r>
            <a:r>
              <a:rPr lang="en-US" sz="2400" strike="noStrike" spc="-1" dirty="0">
                <a:solidFill>
                  <a:srgbClr val="000000"/>
                </a:solidFill>
                <a:uFill>
                  <a:solidFill>
                    <a:srgbClr val="FFFFFF"/>
                  </a:solidFill>
                </a:uFill>
                <a:latin typeface="Calibri"/>
              </a:rPr>
              <a:t>, writable, null or arrays of any type. Used in Hadoop RPC.</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err="1">
                <a:solidFill>
                  <a:srgbClr val="000000"/>
                </a:solidFill>
                <a:uFill>
                  <a:solidFill>
                    <a:srgbClr val="FFFFFF"/>
                  </a:solidFill>
                </a:uFill>
                <a:latin typeface="Calibri"/>
              </a:rPr>
              <a:t>ObjectWritable</a:t>
            </a:r>
            <a:r>
              <a:rPr lang="en-US" sz="2400" strike="noStrike" spc="-1" dirty="0">
                <a:solidFill>
                  <a:srgbClr val="000000"/>
                </a:solidFill>
                <a:uFill>
                  <a:solidFill>
                    <a:srgbClr val="FFFFFF"/>
                  </a:solidFill>
                </a:uFill>
                <a:latin typeface="Calibri"/>
              </a:rPr>
              <a:t> writes class name of the wrapped type every time it is serialized, hence wastes space.</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Generic Writable: If we know the types of the object, we put them in a static array of types and use this to index to find the serialized reference type.</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Generic Writable follows the approach, and it does not write the class name of the type in the object, saves space.</a:t>
            </a:r>
            <a:endParaRPr lang="en-US" sz="200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166114891"/>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20">
                                            <p:txEl>
                                              <p:charRg st="0" end="839"/>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20">
                                            <p:txEl>
                                              <p:charRg st="839" end="839"/>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20">
                                            <p:txEl>
                                              <p:charRg st="839" end="839"/>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20">
                                            <p:txEl>
                                              <p:charRg st="839" end="839"/>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20">
                                            <p:txEl>
                                              <p:charRg st="839" end="839"/>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20">
                                            <p:txEl>
                                              <p:charRg st="839" end="839"/>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presetID="1" presetClass="entr" fill="hold" nodeType="clickEffect">
                                  <p:stCondLst>
                                    <p:cond delay="0"/>
                                  </p:stCondLst>
                                  <p:childTnLst>
                                    <p:set>
                                      <p:cBhvr>
                                        <p:cTn id="30" dur="1" fill="hold">
                                          <p:stCondLst>
                                            <p:cond delay="0"/>
                                          </p:stCondLst>
                                        </p:cTn>
                                        <p:tgtEl>
                                          <p:spTgt spid="120">
                                            <p:txEl>
                                              <p:charRg st="839" end="8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838080" y="353317"/>
            <a:ext cx="10515240" cy="1325160"/>
          </a:xfrm>
          <a:prstGeom prst="rect">
            <a:avLst/>
          </a:prstGeom>
          <a:noFill/>
          <a:ln>
            <a:noFill/>
          </a:ln>
        </p:spPr>
        <p:txBody>
          <a:bodyPr anchor="ctr"/>
          <a:lstStyle/>
          <a:p>
            <a:pPr>
              <a:lnSpc>
                <a:spcPct val="90000"/>
              </a:lnSpc>
            </a:pPr>
            <a:r>
              <a:rPr lang="en-US" sz="4400" strike="noStrike" spc="-1" dirty="0">
                <a:solidFill>
                  <a:srgbClr val="000000"/>
                </a:solidFill>
                <a:uFill>
                  <a:solidFill>
                    <a:srgbClr val="FFFFFF"/>
                  </a:solidFill>
                </a:uFill>
                <a:latin typeface="Calibri Light"/>
              </a:rPr>
              <a:t>Writable Collections – 6 collection types</a:t>
            </a:r>
            <a:endParaRPr lang="en-US" sz="1800" strike="noStrike" spc="-1" dirty="0">
              <a:solidFill>
                <a:srgbClr val="000000"/>
              </a:solidFill>
              <a:uFill>
                <a:solidFill>
                  <a:srgbClr val="FFFFFF"/>
                </a:solidFill>
              </a:uFill>
              <a:latin typeface="Calibri"/>
            </a:endParaRPr>
          </a:p>
        </p:txBody>
      </p:sp>
      <p:sp>
        <p:nvSpPr>
          <p:cNvPr id="122" name="TextShape 2"/>
          <p:cNvSpPr txBox="1"/>
          <p:nvPr/>
        </p:nvSpPr>
        <p:spPr>
          <a:xfrm>
            <a:off x="838080" y="1825560"/>
            <a:ext cx="10515240" cy="4704194"/>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Hadoop.io package have 6 writable collection types.</a:t>
            </a:r>
          </a:p>
          <a:p>
            <a:pPr marL="685800" lvl="1" indent="-228240">
              <a:lnSpc>
                <a:spcPct val="100000"/>
              </a:lnSpc>
              <a:buClr>
                <a:srgbClr val="000000"/>
              </a:buClr>
              <a:buFont typeface="Arial"/>
              <a:buChar char="•"/>
            </a:pPr>
            <a:r>
              <a:rPr lang="en-US" sz="2400" strike="noStrike" spc="-1" dirty="0" err="1">
                <a:solidFill>
                  <a:srgbClr val="000000"/>
                </a:solidFill>
                <a:uFill>
                  <a:solidFill>
                    <a:srgbClr val="FFFFFF"/>
                  </a:solidFill>
                </a:uFill>
                <a:latin typeface="Calibri"/>
              </a:rPr>
              <a:t>ArrayWritable</a:t>
            </a:r>
            <a:r>
              <a:rPr lang="en-US" sz="2400" strike="noStrike" spc="-1" dirty="0">
                <a:solidFill>
                  <a:srgbClr val="000000"/>
                </a:solidFill>
                <a:uFill>
                  <a:solidFill>
                    <a:srgbClr val="FFFFFF"/>
                  </a:solidFill>
                </a:uFill>
                <a:latin typeface="Calibri"/>
              </a:rPr>
              <a:t>, for java object data types</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err="1">
                <a:solidFill>
                  <a:srgbClr val="000000"/>
                </a:solidFill>
                <a:uFill>
                  <a:solidFill>
                    <a:srgbClr val="FFFFFF"/>
                  </a:solidFill>
                </a:uFill>
                <a:latin typeface="Calibri"/>
              </a:rPr>
              <a:t>ArrayPrimitiveWritable</a:t>
            </a:r>
            <a:r>
              <a:rPr lang="en-US" sz="2400" strike="noStrike" spc="-1" dirty="0">
                <a:solidFill>
                  <a:srgbClr val="000000"/>
                </a:solidFill>
                <a:uFill>
                  <a:solidFill>
                    <a:srgbClr val="FFFFFF"/>
                  </a:solidFill>
                </a:uFill>
                <a:latin typeface="Calibri"/>
              </a:rPr>
              <a:t>, for java primitive data types</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err="1">
                <a:solidFill>
                  <a:srgbClr val="000000"/>
                </a:solidFill>
                <a:uFill>
                  <a:solidFill>
                    <a:srgbClr val="FFFFFF"/>
                  </a:solidFill>
                </a:uFill>
                <a:latin typeface="Calibri"/>
              </a:rPr>
              <a:t>TwoDArrayWritable</a:t>
            </a:r>
            <a:r>
              <a:rPr lang="en-US" sz="2400" strike="noStrike" spc="-1" dirty="0">
                <a:solidFill>
                  <a:srgbClr val="000000"/>
                </a:solidFill>
                <a:uFill>
                  <a:solidFill>
                    <a:srgbClr val="FFFFFF"/>
                  </a:solidFill>
                </a:uFill>
                <a:latin typeface="Calibri"/>
              </a:rPr>
              <a:t>, - arrays of arrays (object data types)</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err="1">
                <a:solidFill>
                  <a:srgbClr val="000000"/>
                </a:solidFill>
                <a:uFill>
                  <a:solidFill>
                    <a:srgbClr val="FFFFFF"/>
                  </a:solidFill>
                </a:uFill>
                <a:latin typeface="Calibri"/>
              </a:rPr>
              <a:t>MapWritable</a:t>
            </a:r>
            <a:r>
              <a:rPr lang="en-US" sz="2400" strike="noStrike" spc="-1" dirty="0">
                <a:solidFill>
                  <a:srgbClr val="000000"/>
                </a:solidFill>
                <a:uFill>
                  <a:solidFill>
                    <a:srgbClr val="FFFFFF"/>
                  </a:solidFill>
                </a:uFill>
                <a:latin typeface="Calibri"/>
              </a:rPr>
              <a:t>, - implementation of </a:t>
            </a:r>
            <a:r>
              <a:rPr lang="en-US" sz="2400" strike="noStrike" spc="-1" dirty="0" err="1">
                <a:solidFill>
                  <a:srgbClr val="000000"/>
                </a:solidFill>
                <a:uFill>
                  <a:solidFill>
                    <a:srgbClr val="FFFFFF"/>
                  </a:solidFill>
                </a:uFill>
                <a:latin typeface="Calibri"/>
              </a:rPr>
              <a:t>java.util.Map</a:t>
            </a:r>
            <a:r>
              <a:rPr lang="en-US" sz="2400" strike="noStrike" spc="-1" dirty="0">
                <a:solidFill>
                  <a:srgbClr val="000000"/>
                </a:solidFill>
                <a:uFill>
                  <a:solidFill>
                    <a:srgbClr val="FFFFFF"/>
                  </a:solidFill>
                </a:uFill>
                <a:latin typeface="Calibri"/>
              </a:rPr>
              <a:t>&lt;Writable, Writable&gt;</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err="1">
                <a:solidFill>
                  <a:srgbClr val="000000"/>
                </a:solidFill>
                <a:uFill>
                  <a:solidFill>
                    <a:srgbClr val="FFFFFF"/>
                  </a:solidFill>
                </a:uFill>
                <a:latin typeface="Calibri"/>
              </a:rPr>
              <a:t>SortedMapWritable</a:t>
            </a:r>
            <a:r>
              <a:rPr lang="en-US" sz="2400" strike="noStrike" spc="-1" dirty="0">
                <a:solidFill>
                  <a:srgbClr val="000000"/>
                </a:solidFill>
                <a:uFill>
                  <a:solidFill>
                    <a:srgbClr val="FFFFFF"/>
                  </a:solidFill>
                </a:uFill>
                <a:latin typeface="Calibri"/>
              </a:rPr>
              <a:t> – for </a:t>
            </a:r>
            <a:r>
              <a:rPr lang="en-US" sz="2400" strike="noStrike" spc="-1" dirty="0" err="1">
                <a:solidFill>
                  <a:srgbClr val="000000"/>
                </a:solidFill>
                <a:uFill>
                  <a:solidFill>
                    <a:srgbClr val="FFFFFF"/>
                  </a:solidFill>
                </a:uFill>
                <a:latin typeface="Calibri"/>
              </a:rPr>
              <a:t>java.util.SortedMap</a:t>
            </a:r>
            <a:r>
              <a:rPr lang="en-US" sz="2400" strike="noStrike" spc="-1" dirty="0">
                <a:solidFill>
                  <a:srgbClr val="000000"/>
                </a:solidFill>
                <a:uFill>
                  <a:solidFill>
                    <a:srgbClr val="FFFFFF"/>
                  </a:solidFill>
                </a:uFill>
                <a:latin typeface="Calibri"/>
              </a:rPr>
              <a:t>&lt;</a:t>
            </a:r>
            <a:r>
              <a:rPr lang="en-US" sz="2400" strike="noStrike" spc="-1" dirty="0" err="1">
                <a:solidFill>
                  <a:srgbClr val="000000"/>
                </a:solidFill>
                <a:uFill>
                  <a:solidFill>
                    <a:srgbClr val="FFFFFF"/>
                  </a:solidFill>
                </a:uFill>
                <a:latin typeface="Calibri"/>
              </a:rPr>
              <a:t>WritableComparable</a:t>
            </a:r>
            <a:r>
              <a:rPr lang="en-US" sz="2400" strike="noStrike" spc="-1" dirty="0">
                <a:solidFill>
                  <a:srgbClr val="000000"/>
                </a:solidFill>
                <a:uFill>
                  <a:solidFill>
                    <a:srgbClr val="FFFFFF"/>
                  </a:solidFill>
                </a:uFill>
                <a:latin typeface="Calibri"/>
              </a:rPr>
              <a:t>, Writable&gt;</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err="1">
                <a:solidFill>
                  <a:srgbClr val="000000"/>
                </a:solidFill>
                <a:uFill>
                  <a:solidFill>
                    <a:srgbClr val="FFFFFF"/>
                  </a:solidFill>
                </a:uFill>
                <a:latin typeface="Calibri"/>
              </a:rPr>
              <a:t>EnumSetWritable</a:t>
            </a:r>
            <a:r>
              <a:rPr lang="en-US" sz="2400" strike="noStrike" spc="-1" dirty="0">
                <a:solidFill>
                  <a:srgbClr val="000000"/>
                </a:solidFill>
                <a:uFill>
                  <a:solidFill>
                    <a:srgbClr val="FFFFFF"/>
                  </a:solidFill>
                </a:uFill>
                <a:latin typeface="Calibri"/>
              </a:rPr>
              <a:t> – for sets of </a:t>
            </a:r>
            <a:r>
              <a:rPr lang="en-US" sz="2400" strike="noStrike" spc="-1" dirty="0" err="1">
                <a:solidFill>
                  <a:srgbClr val="000000"/>
                </a:solidFill>
                <a:uFill>
                  <a:solidFill>
                    <a:srgbClr val="FFFFFF"/>
                  </a:solidFill>
                </a:uFill>
                <a:latin typeface="Calibri"/>
              </a:rPr>
              <a:t>enum</a:t>
            </a:r>
            <a:r>
              <a:rPr lang="en-US" sz="2400" strike="noStrike" spc="-1" dirty="0">
                <a:solidFill>
                  <a:srgbClr val="000000"/>
                </a:solidFill>
                <a:uFill>
                  <a:solidFill>
                    <a:srgbClr val="FFFFFF"/>
                  </a:solidFill>
                </a:uFill>
                <a:latin typeface="Calibri"/>
              </a:rPr>
              <a:t> types.</a:t>
            </a:r>
            <a:endParaRPr lang="en-US" sz="2000" strike="noStrike" spc="-1" dirty="0">
              <a:solidFill>
                <a:srgbClr val="000000"/>
              </a:solidFill>
              <a:uFill>
                <a:solidFill>
                  <a:srgbClr val="FFFFFF"/>
                </a:solidFill>
              </a:uFill>
              <a:latin typeface="Calibri"/>
            </a:endParaRPr>
          </a:p>
          <a:p>
            <a:pPr>
              <a:lnSpc>
                <a:spcPct val="90000"/>
              </a:lnSpc>
            </a:pPr>
            <a:endParaRPr lang="en-US" sz="2800" strike="noStrike" spc="-1" dirty="0">
              <a:solidFill>
                <a:srgbClr val="000000"/>
              </a:solidFill>
              <a:uFill>
                <a:solidFill>
                  <a:srgbClr val="FFFFFF"/>
                </a:solidFill>
              </a:uFill>
              <a:latin typeface="Calibri"/>
            </a:endParaRPr>
          </a:p>
          <a:p>
            <a:pPr>
              <a:lnSpc>
                <a:spcPct val="90000"/>
              </a:lnSpc>
            </a:pPr>
            <a:endParaRPr lang="en-US" sz="280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4073376950"/>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22">
                                            <p:txEl>
                                              <p:charRg st="0" end="391"/>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22">
                                            <p:txEl>
                                              <p:charRg st="391" end="391"/>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22">
                                            <p:txEl>
                                              <p:charRg st="391" end="391"/>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22">
                                            <p:txEl>
                                              <p:charRg st="391" end="391"/>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22">
                                            <p:txEl>
                                              <p:charRg st="391" end="391"/>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22">
                                            <p:txEl>
                                              <p:charRg st="391" end="391"/>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presetID="1" presetClass="entr" fill="hold" nodeType="clickEffect">
                                  <p:stCondLst>
                                    <p:cond delay="0"/>
                                  </p:stCondLst>
                                  <p:childTnLst>
                                    <p:set>
                                      <p:cBhvr>
                                        <p:cTn id="30" dur="1" fill="hold">
                                          <p:stCondLst>
                                            <p:cond delay="0"/>
                                          </p:stCondLst>
                                        </p:cTn>
                                        <p:tgtEl>
                                          <p:spTgt spid="122">
                                            <p:txEl>
                                              <p:charRg st="391" end="39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720849" y="71963"/>
            <a:ext cx="10515240" cy="1158960"/>
          </a:xfrm>
          <a:prstGeom prst="rect">
            <a:avLst/>
          </a:prstGeom>
          <a:noFill/>
          <a:ln>
            <a:noFill/>
          </a:ln>
        </p:spPr>
        <p:txBody>
          <a:bodyPr anchor="ctr"/>
          <a:lstStyle/>
          <a:p>
            <a:pPr>
              <a:lnSpc>
                <a:spcPct val="90000"/>
              </a:lnSpc>
            </a:pPr>
            <a:r>
              <a:rPr lang="en-US" sz="4400" strike="noStrike" spc="-1" dirty="0">
                <a:solidFill>
                  <a:srgbClr val="000000"/>
                </a:solidFill>
                <a:uFill>
                  <a:solidFill>
                    <a:srgbClr val="FFFFFF"/>
                  </a:solidFill>
                </a:uFill>
                <a:latin typeface="Calibri Light"/>
              </a:rPr>
              <a:t>Implementing a Custom Writable</a:t>
            </a:r>
            <a:endParaRPr lang="en-US" sz="1800" strike="noStrike" spc="-1" dirty="0">
              <a:solidFill>
                <a:srgbClr val="000000"/>
              </a:solidFill>
              <a:uFill>
                <a:solidFill>
                  <a:srgbClr val="FFFFFF"/>
                </a:solidFill>
              </a:uFill>
              <a:latin typeface="Calibri"/>
            </a:endParaRPr>
          </a:p>
        </p:txBody>
      </p:sp>
      <p:sp>
        <p:nvSpPr>
          <p:cNvPr id="124" name="TextShape 2"/>
          <p:cNvSpPr txBox="1"/>
          <p:nvPr/>
        </p:nvSpPr>
        <p:spPr>
          <a:xfrm>
            <a:off x="336960" y="1230923"/>
            <a:ext cx="11598120" cy="5313877"/>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Occasionally you may need to write your own custom implementation, where Hadoop’s </a:t>
            </a:r>
            <a:r>
              <a:rPr lang="en-US" sz="2800" strike="noStrike" spc="-1" dirty="0" err="1">
                <a:solidFill>
                  <a:srgbClr val="000000"/>
                </a:solidFill>
                <a:uFill>
                  <a:solidFill>
                    <a:srgbClr val="FFFFFF"/>
                  </a:solidFill>
                </a:uFill>
                <a:latin typeface="Calibri"/>
              </a:rPr>
              <a:t>writables</a:t>
            </a:r>
            <a:r>
              <a:rPr lang="en-US" sz="2800" strike="noStrike" spc="-1" dirty="0">
                <a:solidFill>
                  <a:srgbClr val="000000"/>
                </a:solidFill>
                <a:uFill>
                  <a:solidFill>
                    <a:srgbClr val="FFFFFF"/>
                  </a:solidFill>
                </a:uFill>
                <a:latin typeface="Calibri"/>
              </a:rPr>
              <a:t> fail to accommodate the need.</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With custom Writable, you have full control over the </a:t>
            </a: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Binary representation and</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Sort order.</a:t>
            </a:r>
            <a:endParaRPr lang="en-US" sz="200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Since </a:t>
            </a:r>
            <a:r>
              <a:rPr lang="en-US" sz="2800" strike="noStrike" spc="-1" dirty="0" err="1">
                <a:solidFill>
                  <a:srgbClr val="000000"/>
                </a:solidFill>
                <a:uFill>
                  <a:solidFill>
                    <a:srgbClr val="FFFFFF"/>
                  </a:solidFill>
                </a:uFill>
                <a:latin typeface="Calibri"/>
              </a:rPr>
              <a:t>Writables</a:t>
            </a:r>
            <a:r>
              <a:rPr lang="en-US" sz="2800" strike="noStrike" spc="-1" dirty="0">
                <a:solidFill>
                  <a:srgbClr val="000000"/>
                </a:solidFill>
                <a:uFill>
                  <a:solidFill>
                    <a:srgbClr val="FFFFFF"/>
                  </a:solidFill>
                </a:uFill>
                <a:latin typeface="Calibri"/>
              </a:rPr>
              <a:t> are the heart of the MR data path, tuning the binary representation can have a significant event on performance.</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Hadoop’s </a:t>
            </a:r>
            <a:r>
              <a:rPr lang="en-US" sz="2800" strike="noStrike" spc="-1" dirty="0" err="1">
                <a:solidFill>
                  <a:srgbClr val="000000"/>
                </a:solidFill>
                <a:uFill>
                  <a:solidFill>
                    <a:srgbClr val="FFFFFF"/>
                  </a:solidFill>
                </a:uFill>
                <a:latin typeface="Calibri"/>
              </a:rPr>
              <a:t>Writables</a:t>
            </a:r>
            <a:r>
              <a:rPr lang="en-US" sz="2800" strike="noStrike" spc="-1" dirty="0">
                <a:solidFill>
                  <a:srgbClr val="000000"/>
                </a:solidFill>
                <a:uFill>
                  <a:solidFill>
                    <a:srgbClr val="FFFFFF"/>
                  </a:solidFill>
                </a:uFill>
                <a:latin typeface="Calibri"/>
              </a:rPr>
              <a:t> are well tuned, but to have complex </a:t>
            </a:r>
            <a:r>
              <a:rPr lang="en-US" sz="2800" strike="noStrike" spc="-1" dirty="0" smtClean="0">
                <a:solidFill>
                  <a:srgbClr val="000000"/>
                </a:solidFill>
                <a:uFill>
                  <a:solidFill>
                    <a:srgbClr val="FFFFFF"/>
                  </a:solidFill>
                </a:uFill>
                <a:latin typeface="Calibri"/>
              </a:rPr>
              <a:t>structured </a:t>
            </a:r>
            <a:r>
              <a:rPr lang="en-US" sz="2800" strike="noStrike" spc="-1" dirty="0">
                <a:solidFill>
                  <a:srgbClr val="000000"/>
                </a:solidFill>
                <a:uFill>
                  <a:solidFill>
                    <a:srgbClr val="FFFFFF"/>
                  </a:solidFill>
                </a:uFill>
                <a:latin typeface="Calibri"/>
              </a:rPr>
              <a:t>data types, it is better to create a new Writable types rather than using Composite Stock of different types.</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You can use Hadoop serialization( written in java) or try another serialization frameworks like AVRO.</a:t>
            </a:r>
          </a:p>
        </p:txBody>
      </p:sp>
    </p:spTree>
    <p:extLst>
      <p:ext uri="{BB962C8B-B14F-4D97-AF65-F5344CB8AC3E}">
        <p14:creationId xmlns:p14="http://schemas.microsoft.com/office/powerpoint/2010/main" val="2513704137"/>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24">
                                            <p:txEl>
                                              <p:charRg st="0" end="620"/>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24">
                                            <p:txEl>
                                              <p:charRg st="620" end="620"/>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24">
                                            <p:txEl>
                                              <p:charRg st="620" end="620"/>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24">
                                            <p:txEl>
                                              <p:charRg st="620" end="620"/>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24">
                                            <p:txEl>
                                              <p:charRg st="620" end="620"/>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24">
                                            <p:txEl>
                                              <p:charRg st="620" end="620"/>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presetID="1" presetClass="entr" fill="hold" nodeType="clickEffect">
                                  <p:stCondLst>
                                    <p:cond delay="0"/>
                                  </p:stCondLst>
                                  <p:childTnLst>
                                    <p:set>
                                      <p:cBhvr>
                                        <p:cTn id="30" dur="1" fill="hold">
                                          <p:stCondLst>
                                            <p:cond delay="0"/>
                                          </p:stCondLst>
                                        </p:cTn>
                                        <p:tgtEl>
                                          <p:spTgt spid="124">
                                            <p:txEl>
                                              <p:charRg st="620" end="6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Lab - 	</a:t>
            </a:r>
            <a:endParaRPr lang="en-US" sz="1800" strike="noStrike" spc="-1">
              <a:solidFill>
                <a:srgbClr val="000000"/>
              </a:solidFill>
              <a:uFill>
                <a:solidFill>
                  <a:srgbClr val="FFFFFF"/>
                </a:solidFill>
              </a:uFill>
              <a:latin typeface="Calibri"/>
            </a:endParaRPr>
          </a:p>
        </p:txBody>
      </p:sp>
      <p:sp>
        <p:nvSpPr>
          <p:cNvPr id="126" name="TextShape 2"/>
          <p:cNvSpPr txBox="1"/>
          <p:nvPr/>
        </p:nvSpPr>
        <p:spPr>
          <a:xfrm>
            <a:off x="457200" y="1690560"/>
            <a:ext cx="11338200" cy="516708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Write a custom writable data type that contains a pair of Text data types.</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Steps:</a:t>
            </a: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Implement </a:t>
            </a:r>
            <a:r>
              <a:rPr lang="en-US" sz="2400" strike="noStrike" spc="-1" dirty="0" err="1">
                <a:solidFill>
                  <a:srgbClr val="000000"/>
                </a:solidFill>
                <a:uFill>
                  <a:solidFill>
                    <a:srgbClr val="FFFFFF"/>
                  </a:solidFill>
                </a:uFill>
                <a:latin typeface="Calibri"/>
              </a:rPr>
              <a:t>WritableComparable</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Constructors – must have default constructor</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Getters and Setters </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And you must override – write() and </a:t>
            </a:r>
            <a:r>
              <a:rPr lang="en-US" sz="2400" strike="noStrike" spc="-1" dirty="0" err="1">
                <a:solidFill>
                  <a:srgbClr val="000000"/>
                </a:solidFill>
                <a:uFill>
                  <a:solidFill>
                    <a:srgbClr val="FFFFFF"/>
                  </a:solidFill>
                </a:uFill>
                <a:latin typeface="Calibri"/>
              </a:rPr>
              <a:t>readFileds</a:t>
            </a:r>
            <a:r>
              <a:rPr lang="en-US" sz="2400" strike="noStrike" spc="-1" dirty="0">
                <a:solidFill>
                  <a:srgbClr val="000000"/>
                </a:solidFill>
                <a:uFill>
                  <a:solidFill>
                    <a:srgbClr val="FFFFFF"/>
                  </a:solidFill>
                </a:uFill>
                <a:latin typeface="Calibri"/>
              </a:rPr>
              <a:t>() [for </a:t>
            </a:r>
            <a:r>
              <a:rPr lang="en-US" sz="2400" strike="noStrike" spc="-1" dirty="0" err="1">
                <a:solidFill>
                  <a:srgbClr val="000000"/>
                </a:solidFill>
                <a:uFill>
                  <a:solidFill>
                    <a:srgbClr val="FFFFFF"/>
                  </a:solidFill>
                </a:uFill>
                <a:latin typeface="Calibri"/>
              </a:rPr>
              <a:t>Writables</a:t>
            </a:r>
            <a:r>
              <a:rPr lang="en-US" sz="2400" strike="noStrike" spc="-1" dirty="0">
                <a:solidFill>
                  <a:srgbClr val="000000"/>
                </a:solidFill>
                <a:uFill>
                  <a:solidFill>
                    <a:srgbClr val="FFFFFF"/>
                  </a:solidFill>
                </a:uFill>
                <a:latin typeface="Calibri"/>
              </a:rPr>
              <a:t>]</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Also Override </a:t>
            </a:r>
            <a:r>
              <a:rPr lang="en-US" sz="2400" strike="noStrike" spc="-1" dirty="0" err="1">
                <a:solidFill>
                  <a:srgbClr val="000000"/>
                </a:solidFill>
                <a:uFill>
                  <a:solidFill>
                    <a:srgbClr val="FFFFFF"/>
                  </a:solidFill>
                </a:uFill>
                <a:latin typeface="Calibri"/>
              </a:rPr>
              <a:t>compareTo</a:t>
            </a:r>
            <a:r>
              <a:rPr lang="en-US" sz="2400" strike="noStrike" spc="-1" dirty="0">
                <a:solidFill>
                  <a:srgbClr val="000000"/>
                </a:solidFill>
                <a:uFill>
                  <a:solidFill>
                    <a:srgbClr val="FFFFFF"/>
                  </a:solidFill>
                </a:uFill>
                <a:latin typeface="Calibri"/>
              </a:rPr>
              <a:t>() – for </a:t>
            </a:r>
            <a:r>
              <a:rPr lang="en-US" sz="2400" strike="noStrike" spc="-1" dirty="0" err="1">
                <a:solidFill>
                  <a:srgbClr val="000000"/>
                </a:solidFill>
                <a:uFill>
                  <a:solidFill>
                    <a:srgbClr val="FFFFFF"/>
                  </a:solidFill>
                </a:uFill>
                <a:latin typeface="Calibri"/>
              </a:rPr>
              <a:t>WritableComparator</a:t>
            </a:r>
            <a:r>
              <a:rPr lang="en-US" sz="2400" strike="noStrike" spc="-1" dirty="0">
                <a:solidFill>
                  <a:srgbClr val="000000"/>
                </a:solidFill>
                <a:uFill>
                  <a:solidFill>
                    <a:srgbClr val="FFFFFF"/>
                  </a:solidFill>
                </a:uFill>
                <a:latin typeface="Calibri"/>
              </a:rPr>
              <a:t>.</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And </a:t>
            </a:r>
            <a:r>
              <a:rPr lang="en-US" sz="2400" strike="noStrike" spc="-1" dirty="0" err="1">
                <a:solidFill>
                  <a:srgbClr val="000000"/>
                </a:solidFill>
                <a:uFill>
                  <a:solidFill>
                    <a:srgbClr val="FFFFFF"/>
                  </a:solidFill>
                </a:uFill>
                <a:latin typeface="Calibri"/>
              </a:rPr>
              <a:t>hashCode</a:t>
            </a:r>
            <a:r>
              <a:rPr lang="en-US" sz="2400" strike="noStrike" spc="-1" dirty="0">
                <a:solidFill>
                  <a:srgbClr val="000000"/>
                </a:solidFill>
                <a:uFill>
                  <a:solidFill>
                    <a:srgbClr val="FFFFFF"/>
                  </a:solidFill>
                </a:uFill>
                <a:latin typeface="Calibri"/>
              </a:rPr>
              <a:t>(),equals(),</a:t>
            </a:r>
            <a:r>
              <a:rPr lang="en-US" sz="2400" strike="noStrike" spc="-1" dirty="0" err="1">
                <a:solidFill>
                  <a:srgbClr val="000000"/>
                </a:solidFill>
                <a:uFill>
                  <a:solidFill>
                    <a:srgbClr val="FFFFFF"/>
                  </a:solidFill>
                </a:uFill>
                <a:latin typeface="Calibri"/>
              </a:rPr>
              <a:t>toString</a:t>
            </a:r>
            <a:r>
              <a:rPr lang="en-US" sz="2400" strike="noStrike" spc="-1" dirty="0">
                <a:solidFill>
                  <a:srgbClr val="000000"/>
                </a:solidFill>
                <a:uFill>
                  <a:solidFill>
                    <a:srgbClr val="FFFFFF"/>
                  </a:solidFill>
                </a:uFill>
                <a:latin typeface="Calibri"/>
              </a:rPr>
              <a:t>() - for java object methods.</a:t>
            </a:r>
            <a:endParaRPr lang="en-US" sz="200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Note –do not allocate objects in </a:t>
            </a:r>
            <a:r>
              <a:rPr lang="en-US" sz="2800" strike="noStrike" spc="-1" dirty="0" err="1">
                <a:solidFill>
                  <a:srgbClr val="000000"/>
                </a:solidFill>
                <a:uFill>
                  <a:solidFill>
                    <a:srgbClr val="FFFFFF"/>
                  </a:solidFill>
                </a:uFill>
                <a:latin typeface="Calibri"/>
              </a:rPr>
              <a:t>wirte</a:t>
            </a:r>
            <a:r>
              <a:rPr lang="en-US" sz="2800" strike="noStrike" spc="-1" dirty="0">
                <a:solidFill>
                  <a:srgbClr val="000000"/>
                </a:solidFill>
                <a:uFill>
                  <a:solidFill>
                    <a:srgbClr val="FFFFFF"/>
                  </a:solidFill>
                </a:uFill>
                <a:latin typeface="Calibri"/>
              </a:rPr>
              <a:t>() and </a:t>
            </a:r>
            <a:r>
              <a:rPr lang="en-US" sz="2800" strike="noStrike" spc="-1" dirty="0" err="1">
                <a:solidFill>
                  <a:srgbClr val="000000"/>
                </a:solidFill>
                <a:uFill>
                  <a:solidFill>
                    <a:srgbClr val="FFFFFF"/>
                  </a:solidFill>
                </a:uFill>
                <a:latin typeface="Calibri"/>
              </a:rPr>
              <a:t>readFields</a:t>
            </a:r>
            <a:r>
              <a:rPr lang="en-US" sz="2800" strike="noStrike" spc="-1" dirty="0">
                <a:solidFill>
                  <a:srgbClr val="000000"/>
                </a:solidFill>
                <a:uFill>
                  <a:solidFill>
                    <a:srgbClr val="FFFFFF"/>
                  </a:solidFill>
                </a:uFill>
                <a:latin typeface="Calibri"/>
              </a:rPr>
              <a:t>() methods, MR framework uses </a:t>
            </a:r>
            <a:r>
              <a:rPr lang="en-US" sz="2800" strike="noStrike" spc="-1" dirty="0" err="1">
                <a:solidFill>
                  <a:srgbClr val="000000"/>
                </a:solidFill>
                <a:uFill>
                  <a:solidFill>
                    <a:srgbClr val="FFFFFF"/>
                  </a:solidFill>
                </a:uFill>
                <a:latin typeface="Calibri"/>
              </a:rPr>
              <a:t>writables</a:t>
            </a:r>
            <a:r>
              <a:rPr lang="en-US" sz="2800" strike="noStrike" spc="-1" dirty="0">
                <a:solidFill>
                  <a:srgbClr val="000000"/>
                </a:solidFill>
                <a:uFill>
                  <a:solidFill>
                    <a:srgbClr val="FFFFFF"/>
                  </a:solidFill>
                </a:uFill>
                <a:latin typeface="Calibri"/>
              </a:rPr>
              <a:t> which are </a:t>
            </a:r>
            <a:r>
              <a:rPr lang="en-US" sz="2800" strike="noStrike" spc="-1" dirty="0" err="1">
                <a:solidFill>
                  <a:srgbClr val="000000"/>
                </a:solidFill>
                <a:uFill>
                  <a:solidFill>
                    <a:srgbClr val="FFFFFF"/>
                  </a:solidFill>
                </a:uFill>
                <a:latin typeface="Calibri"/>
              </a:rPr>
              <a:t>mutables</a:t>
            </a:r>
            <a:r>
              <a:rPr lang="en-US" sz="2800" strike="noStrike" spc="-1" dirty="0">
                <a:solidFill>
                  <a:srgbClr val="000000"/>
                </a:solidFill>
                <a:uFill>
                  <a:solidFill>
                    <a:srgbClr val="FFFFFF"/>
                  </a:solidFill>
                </a:uFill>
                <a:latin typeface="Calibri"/>
              </a:rPr>
              <a:t> and these are reused.</a:t>
            </a:r>
          </a:p>
        </p:txBody>
      </p:sp>
    </p:spTree>
    <p:extLst>
      <p:ext uri="{BB962C8B-B14F-4D97-AF65-F5344CB8AC3E}">
        <p14:creationId xmlns:p14="http://schemas.microsoft.com/office/powerpoint/2010/main" val="673818126"/>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26">
                                            <p:txEl>
                                              <p:charRg st="0" end="492"/>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26">
                                            <p:txEl>
                                              <p:charRg st="492" end="492"/>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26">
                                            <p:txEl>
                                              <p:charRg st="492" end="492"/>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26">
                                            <p:txEl>
                                              <p:charRg st="492" end="492"/>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26">
                                            <p:txEl>
                                              <p:charRg st="492" end="492"/>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26">
                                            <p:txEl>
                                              <p:charRg st="492" end="492"/>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presetID="1" presetClass="entr" fill="hold" nodeType="clickEffect">
                                  <p:stCondLst>
                                    <p:cond delay="0"/>
                                  </p:stCondLst>
                                  <p:childTnLst>
                                    <p:set>
                                      <p:cBhvr>
                                        <p:cTn id="30" dur="1" fill="hold">
                                          <p:stCondLst>
                                            <p:cond delay="0"/>
                                          </p:stCondLst>
                                        </p:cTn>
                                        <p:tgtEl>
                                          <p:spTgt spid="126">
                                            <p:txEl>
                                              <p:charRg st="492" end="492"/>
                                            </p:txEl>
                                          </p:spTgt>
                                        </p:tgtEl>
                                        <p:attrNameLst>
                                          <p:attrName>style.visibility</p:attrName>
                                        </p:attrNameLst>
                                      </p:cBhvr>
                                      <p:to>
                                        <p:strVal val="visible"/>
                                      </p:to>
                                    </p:set>
                                  </p:childTnLst>
                                </p:cTn>
                              </p:par>
                            </p:childTnLst>
                          </p:cTn>
                        </p:par>
                      </p:childTnLst>
                    </p:cTn>
                  </p:par>
                  <p:par>
                    <p:cTn id="31" fill="freeze">
                      <p:stCondLst>
                        <p:cond delay="indefinite"/>
                      </p:stCondLst>
                      <p:childTnLst>
                        <p:par>
                          <p:cTn id="32" fill="freeze">
                            <p:stCondLst>
                              <p:cond delay="0"/>
                            </p:stCondLst>
                            <p:childTnLst>
                              <p:par>
                                <p:cTn id="33" presetID="1" presetClass="entr" fill="hold" nodeType="clickEffect">
                                  <p:stCondLst>
                                    <p:cond delay="0"/>
                                  </p:stCondLst>
                                  <p:childTnLst>
                                    <p:set>
                                      <p:cBhvr>
                                        <p:cTn id="34" dur="1" fill="hold">
                                          <p:stCondLst>
                                            <p:cond delay="0"/>
                                          </p:stCondLst>
                                        </p:cTn>
                                        <p:tgtEl>
                                          <p:spTgt spid="126">
                                            <p:txEl>
                                              <p:charRg st="492" end="492"/>
                                            </p:txEl>
                                          </p:spTgt>
                                        </p:tgtEl>
                                        <p:attrNameLst>
                                          <p:attrName>style.visibility</p:attrName>
                                        </p:attrNameLst>
                                      </p:cBhvr>
                                      <p:to>
                                        <p:strVal val="visible"/>
                                      </p:to>
                                    </p:set>
                                  </p:childTnLst>
                                </p:cTn>
                              </p:par>
                            </p:childTnLst>
                          </p:cTn>
                        </p:par>
                      </p:childTnLst>
                    </p:cTn>
                  </p:par>
                  <p:par>
                    <p:cTn id="35" fill="freeze">
                      <p:stCondLst>
                        <p:cond delay="indefinite"/>
                      </p:stCondLst>
                      <p:childTnLst>
                        <p:par>
                          <p:cTn id="36" fill="freeze">
                            <p:stCondLst>
                              <p:cond delay="0"/>
                            </p:stCondLst>
                            <p:childTnLst>
                              <p:par>
                                <p:cTn id="37" presetID="1" presetClass="entr" fill="hold" nodeType="clickEffect">
                                  <p:stCondLst>
                                    <p:cond delay="0"/>
                                  </p:stCondLst>
                                  <p:childTnLst>
                                    <p:set>
                                      <p:cBhvr>
                                        <p:cTn id="38" dur="1" fill="hold">
                                          <p:stCondLst>
                                            <p:cond delay="0"/>
                                          </p:stCondLst>
                                        </p:cTn>
                                        <p:tgtEl>
                                          <p:spTgt spid="126">
                                            <p:txEl>
                                              <p:charRg st="492" end="4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Lab -</a:t>
            </a:r>
            <a:endParaRPr lang="en-US" sz="1800" strike="noStrike" spc="-1">
              <a:solidFill>
                <a:srgbClr val="000000"/>
              </a:solidFill>
              <a:uFill>
                <a:solidFill>
                  <a:srgbClr val="FFFFFF"/>
                </a:solidFill>
              </a:uFill>
              <a:latin typeface="Calibri"/>
            </a:endParaRPr>
          </a:p>
        </p:txBody>
      </p:sp>
      <p:sp>
        <p:nvSpPr>
          <p:cNvPr id="128" name="TextShape 2"/>
          <p:cNvSpPr txBox="1"/>
          <p:nvPr/>
        </p:nvSpPr>
        <p:spPr>
          <a:xfrm>
            <a:off x="457200" y="1467720"/>
            <a:ext cx="11502000" cy="507708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Write() method serializes each ‘Text’ object into output stream using the Text object’s write() method.</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Similarly </a:t>
            </a:r>
            <a:r>
              <a:rPr lang="en-US" sz="2800" strike="noStrike" spc="-1" dirty="0" err="1">
                <a:solidFill>
                  <a:srgbClr val="000000"/>
                </a:solidFill>
                <a:uFill>
                  <a:solidFill>
                    <a:srgbClr val="FFFFFF"/>
                  </a:solidFill>
                </a:uFill>
                <a:latin typeface="Calibri"/>
              </a:rPr>
              <a:t>readFields</a:t>
            </a:r>
            <a:r>
              <a:rPr lang="en-US" sz="2800" strike="noStrike" spc="-1" dirty="0">
                <a:solidFill>
                  <a:srgbClr val="000000"/>
                </a:solidFill>
                <a:uFill>
                  <a:solidFill>
                    <a:srgbClr val="FFFFFF"/>
                  </a:solidFill>
                </a:uFill>
                <a:latin typeface="Calibri"/>
              </a:rPr>
              <a:t>() </a:t>
            </a:r>
            <a:r>
              <a:rPr lang="en-US" sz="2800" strike="noStrike" spc="-1" dirty="0" err="1">
                <a:solidFill>
                  <a:srgbClr val="000000"/>
                </a:solidFill>
                <a:uFill>
                  <a:solidFill>
                    <a:srgbClr val="FFFFFF"/>
                  </a:solidFill>
                </a:uFill>
                <a:latin typeface="Calibri"/>
              </a:rPr>
              <a:t>deserializes</a:t>
            </a:r>
            <a:r>
              <a:rPr lang="en-US" sz="2800" strike="noStrike" spc="-1" dirty="0">
                <a:solidFill>
                  <a:srgbClr val="000000"/>
                </a:solidFill>
                <a:uFill>
                  <a:solidFill>
                    <a:srgbClr val="FFFFFF"/>
                  </a:solidFill>
                </a:uFill>
                <a:latin typeface="Calibri"/>
              </a:rPr>
              <a:t> the bytes from the input stream by using Text object’s </a:t>
            </a:r>
            <a:r>
              <a:rPr lang="en-US" sz="2800" strike="noStrike" spc="-1" dirty="0" err="1">
                <a:solidFill>
                  <a:srgbClr val="000000"/>
                </a:solidFill>
                <a:uFill>
                  <a:solidFill>
                    <a:srgbClr val="FFFFFF"/>
                  </a:solidFill>
                </a:uFill>
                <a:latin typeface="Calibri"/>
              </a:rPr>
              <a:t>readFields</a:t>
            </a:r>
            <a:r>
              <a:rPr lang="en-US" sz="2800" strike="noStrike" spc="-1" dirty="0">
                <a:solidFill>
                  <a:srgbClr val="000000"/>
                </a:solidFill>
                <a:uFill>
                  <a:solidFill>
                    <a:srgbClr val="FFFFFF"/>
                  </a:solidFill>
                </a:uFill>
                <a:latin typeface="Calibri"/>
              </a:rPr>
              <a:t>() method.</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This is because the </a:t>
            </a:r>
            <a:r>
              <a:rPr lang="en-US" sz="2800" strike="noStrike" spc="-1" dirty="0" err="1">
                <a:solidFill>
                  <a:srgbClr val="000000"/>
                </a:solidFill>
                <a:uFill>
                  <a:solidFill>
                    <a:srgbClr val="FFFFFF"/>
                  </a:solidFill>
                </a:uFill>
                <a:latin typeface="Calibri"/>
              </a:rPr>
              <a:t>DataOutput</a:t>
            </a:r>
            <a:r>
              <a:rPr lang="en-US" sz="2800" strike="noStrike" spc="-1" dirty="0">
                <a:solidFill>
                  <a:srgbClr val="000000"/>
                </a:solidFill>
                <a:uFill>
                  <a:solidFill>
                    <a:srgbClr val="FFFFFF"/>
                  </a:solidFill>
                </a:uFill>
                <a:latin typeface="Calibri"/>
              </a:rPr>
              <a:t> and </a:t>
            </a:r>
            <a:r>
              <a:rPr lang="en-US" sz="2800" strike="noStrike" spc="-1" dirty="0" err="1">
                <a:solidFill>
                  <a:srgbClr val="000000"/>
                </a:solidFill>
                <a:uFill>
                  <a:solidFill>
                    <a:srgbClr val="FFFFFF"/>
                  </a:solidFill>
                </a:uFill>
                <a:latin typeface="Calibri"/>
              </a:rPr>
              <a:t>DataInput</a:t>
            </a:r>
            <a:r>
              <a:rPr lang="en-US" sz="2800" strike="noStrike" spc="-1" dirty="0">
                <a:solidFill>
                  <a:srgbClr val="000000"/>
                </a:solidFill>
                <a:uFill>
                  <a:solidFill>
                    <a:srgbClr val="FFFFFF"/>
                  </a:solidFill>
                </a:uFill>
                <a:latin typeface="Calibri"/>
              </a:rPr>
              <a:t> interfaces have best implementations for serializing and </a:t>
            </a:r>
            <a:r>
              <a:rPr lang="en-US" sz="2800" strike="noStrike" spc="-1" dirty="0" err="1">
                <a:solidFill>
                  <a:srgbClr val="000000"/>
                </a:solidFill>
                <a:uFill>
                  <a:solidFill>
                    <a:srgbClr val="FFFFFF"/>
                  </a:solidFill>
                </a:uFill>
                <a:latin typeface="Calibri"/>
              </a:rPr>
              <a:t>deserializing</a:t>
            </a:r>
            <a:r>
              <a:rPr lang="en-US" sz="2800" strike="noStrike" spc="-1" dirty="0">
                <a:solidFill>
                  <a:srgbClr val="000000"/>
                </a:solidFill>
                <a:uFill>
                  <a:solidFill>
                    <a:srgbClr val="FFFFFF"/>
                  </a:solidFill>
                </a:uFill>
                <a:latin typeface="Calibri"/>
              </a:rPr>
              <a:t> Java primitives.</a:t>
            </a:r>
          </a:p>
          <a:p>
            <a:pPr marL="228600" indent="-228240">
              <a:lnSpc>
                <a:spcPct val="90000"/>
              </a:lnSpc>
              <a:buClr>
                <a:srgbClr val="000000"/>
              </a:buClr>
              <a:buFont typeface="Arial"/>
              <a:buChar char="•"/>
            </a:pPr>
            <a:r>
              <a:rPr lang="en-US" sz="2800" strike="noStrike" spc="-1" dirty="0" err="1">
                <a:solidFill>
                  <a:srgbClr val="000000"/>
                </a:solidFill>
                <a:uFill>
                  <a:solidFill>
                    <a:srgbClr val="FFFFFF"/>
                  </a:solidFill>
                </a:uFill>
                <a:latin typeface="Calibri"/>
              </a:rPr>
              <a:t>hashCode,equals</a:t>
            </a:r>
            <a:r>
              <a:rPr lang="en-US" sz="2800" strike="noStrike" spc="-1" dirty="0">
                <a:solidFill>
                  <a:srgbClr val="000000"/>
                </a:solidFill>
                <a:uFill>
                  <a:solidFill>
                    <a:srgbClr val="FFFFFF"/>
                  </a:solidFill>
                </a:uFill>
                <a:latin typeface="Calibri"/>
              </a:rPr>
              <a:t>() and </a:t>
            </a:r>
            <a:r>
              <a:rPr lang="en-US" sz="2800" strike="noStrike" spc="-1" dirty="0" err="1">
                <a:solidFill>
                  <a:srgbClr val="000000"/>
                </a:solidFill>
                <a:uFill>
                  <a:solidFill>
                    <a:srgbClr val="FFFFFF"/>
                  </a:solidFill>
                </a:uFill>
                <a:latin typeface="Calibri"/>
              </a:rPr>
              <a:t>toString</a:t>
            </a:r>
            <a:r>
              <a:rPr lang="en-US" sz="2800" strike="noStrike" spc="-1" dirty="0">
                <a:solidFill>
                  <a:srgbClr val="000000"/>
                </a:solidFill>
                <a:uFill>
                  <a:solidFill>
                    <a:srgbClr val="FFFFFF"/>
                  </a:solidFill>
                </a:uFill>
                <a:latin typeface="Calibri"/>
              </a:rPr>
              <a:t>() methods, you should override. These are from </a:t>
            </a:r>
            <a:r>
              <a:rPr lang="en-US" sz="2800" strike="noStrike" spc="-1" dirty="0" err="1">
                <a:solidFill>
                  <a:srgbClr val="000000"/>
                </a:solidFill>
                <a:uFill>
                  <a:solidFill>
                    <a:srgbClr val="FFFFFF"/>
                  </a:solidFill>
                </a:uFill>
                <a:latin typeface="Calibri"/>
              </a:rPr>
              <a:t>java.lang.Object</a:t>
            </a:r>
            <a:r>
              <a:rPr lang="en-US" sz="2800" strike="noStrike" spc="-1" dirty="0">
                <a:solidFill>
                  <a:srgbClr val="000000"/>
                </a:solidFill>
                <a:uFill>
                  <a:solidFill>
                    <a:srgbClr val="FFFFFF"/>
                  </a:solidFill>
                </a:uFill>
                <a:latin typeface="Calibri"/>
              </a:rPr>
              <a:t>.</a:t>
            </a:r>
          </a:p>
          <a:p>
            <a:pPr marL="228600" indent="-228240">
              <a:lnSpc>
                <a:spcPct val="90000"/>
              </a:lnSpc>
              <a:buClr>
                <a:srgbClr val="000000"/>
              </a:buClr>
              <a:buFont typeface="Arial"/>
              <a:buChar char="•"/>
            </a:pPr>
            <a:r>
              <a:rPr lang="en-US" sz="2800" strike="noStrike" spc="-1" dirty="0" err="1">
                <a:solidFill>
                  <a:srgbClr val="000000"/>
                </a:solidFill>
                <a:uFill>
                  <a:solidFill>
                    <a:srgbClr val="FFFFFF"/>
                  </a:solidFill>
                </a:uFill>
                <a:latin typeface="Calibri"/>
              </a:rPr>
              <a:t>hashCode</a:t>
            </a:r>
            <a:r>
              <a:rPr lang="en-US" sz="2800" strike="noStrike" spc="-1" dirty="0">
                <a:solidFill>
                  <a:srgbClr val="000000"/>
                </a:solidFill>
                <a:uFill>
                  <a:solidFill>
                    <a:srgbClr val="FFFFFF"/>
                  </a:solidFill>
                </a:uFill>
                <a:latin typeface="Calibri"/>
              </a:rPr>
              <a:t>() is used by the </a:t>
            </a:r>
            <a:r>
              <a:rPr lang="en-US" sz="2800" strike="noStrike" spc="-1" dirty="0" err="1">
                <a:solidFill>
                  <a:srgbClr val="000000"/>
                </a:solidFill>
                <a:uFill>
                  <a:solidFill>
                    <a:srgbClr val="FFFFFF"/>
                  </a:solidFill>
                </a:uFill>
                <a:latin typeface="Calibri"/>
              </a:rPr>
              <a:t>HashPartitioner</a:t>
            </a:r>
            <a:r>
              <a:rPr lang="en-US" sz="2800" strike="noStrike" spc="-1" dirty="0">
                <a:solidFill>
                  <a:srgbClr val="000000"/>
                </a:solidFill>
                <a:uFill>
                  <a:solidFill>
                    <a:srgbClr val="FFFFFF"/>
                  </a:solidFill>
                </a:uFill>
                <a:latin typeface="Calibri"/>
              </a:rPr>
              <a:t> to choose the reducer partition. So you should write a good hash function.</a:t>
            </a:r>
          </a:p>
          <a:p>
            <a:pPr marL="228600" indent="-228240">
              <a:lnSpc>
                <a:spcPct val="90000"/>
              </a:lnSpc>
              <a:buClr>
                <a:srgbClr val="000000"/>
              </a:buClr>
              <a:buFont typeface="Arial"/>
              <a:buChar char="•"/>
            </a:pPr>
            <a:r>
              <a:rPr lang="en-US" sz="2800" strike="noStrike" spc="-1" dirty="0" err="1">
                <a:solidFill>
                  <a:srgbClr val="000000"/>
                </a:solidFill>
                <a:uFill>
                  <a:solidFill>
                    <a:srgbClr val="FFFFFF"/>
                  </a:solidFill>
                </a:uFill>
                <a:latin typeface="Calibri"/>
              </a:rPr>
              <a:t>toString</a:t>
            </a:r>
            <a:r>
              <a:rPr lang="en-US" sz="2800" strike="noStrike" spc="-1" dirty="0">
                <a:solidFill>
                  <a:srgbClr val="000000"/>
                </a:solidFill>
                <a:uFill>
                  <a:solidFill>
                    <a:srgbClr val="FFFFFF"/>
                  </a:solidFill>
                </a:uFill>
                <a:latin typeface="Calibri"/>
              </a:rPr>
              <a:t>() method writes the two text data types in tab separated Strings.</a:t>
            </a:r>
          </a:p>
        </p:txBody>
      </p:sp>
    </p:spTree>
    <p:extLst>
      <p:ext uri="{BB962C8B-B14F-4D97-AF65-F5344CB8AC3E}">
        <p14:creationId xmlns:p14="http://schemas.microsoft.com/office/powerpoint/2010/main" val="1932672821"/>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28">
                                            <p:txEl>
                                              <p:charRg st="0" end="637"/>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28">
                                            <p:txEl>
                                              <p:charRg st="637" end="637"/>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28">
                                            <p:txEl>
                                              <p:charRg st="637" end="637"/>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28">
                                            <p:txEl>
                                              <p:charRg st="637" end="637"/>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28">
                                            <p:txEl>
                                              <p:charRg st="637" end="637"/>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28">
                                            <p:txEl>
                                              <p:charRg st="637" end="6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Lab</a:t>
            </a:r>
            <a:endParaRPr lang="en-US" sz="1800" strike="noStrike" spc="-1">
              <a:solidFill>
                <a:srgbClr val="000000"/>
              </a:solidFill>
              <a:uFill>
                <a:solidFill>
                  <a:srgbClr val="FFFFFF"/>
                </a:solidFill>
              </a:uFill>
              <a:latin typeface="Calibri"/>
            </a:endParaRPr>
          </a:p>
        </p:txBody>
      </p:sp>
      <p:sp>
        <p:nvSpPr>
          <p:cNvPr id="13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CompareTo()   is implemented for WritableComparable. You can implement your own ordering, in the way you expect. </a:t>
            </a:r>
          </a:p>
          <a:p>
            <a:pPr>
              <a:lnSpc>
                <a:spcPct val="90000"/>
              </a:lnSpc>
            </a:pPr>
            <a:endParaRPr lang="en-US" sz="280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017269991"/>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30">
                                            <p:txEl>
                                              <p:charRg st="0" end="1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Lab - </a:t>
            </a:r>
            <a:endParaRPr lang="en-US" sz="1800" strike="noStrike" spc="-1">
              <a:solidFill>
                <a:srgbClr val="000000"/>
              </a:solidFill>
              <a:uFill>
                <a:solidFill>
                  <a:srgbClr val="FFFFFF"/>
                </a:solidFill>
              </a:uFill>
              <a:latin typeface="Calibri"/>
            </a:endParaRPr>
          </a:p>
        </p:txBody>
      </p:sp>
      <p:sp>
        <p:nvSpPr>
          <p:cNvPr id="13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Write Custom comparator to order in descending order  </a:t>
            </a:r>
            <a:r>
              <a:rPr lang="en-US" sz="2800" strike="noStrike" spc="-1" dirty="0" err="1">
                <a:solidFill>
                  <a:srgbClr val="000000"/>
                </a:solidFill>
                <a:uFill>
                  <a:solidFill>
                    <a:srgbClr val="FFFFFF"/>
                  </a:solidFill>
                </a:uFill>
                <a:latin typeface="Calibri"/>
              </a:rPr>
              <a:t>i.e</a:t>
            </a:r>
            <a:r>
              <a:rPr lang="en-US" sz="2800" strike="noStrike" spc="-1" dirty="0">
                <a:solidFill>
                  <a:srgbClr val="000000"/>
                </a:solidFill>
                <a:uFill>
                  <a:solidFill>
                    <a:srgbClr val="FFFFFF"/>
                  </a:solidFill>
                </a:uFill>
                <a:latin typeface="Calibri"/>
              </a:rPr>
              <a:t> Z-A</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(default is ascending order) and implement Case insensitive </a:t>
            </a:r>
            <a:r>
              <a:rPr lang="en-US" sz="2800" strike="noStrike" spc="-1">
                <a:solidFill>
                  <a:srgbClr val="000000"/>
                </a:solidFill>
                <a:uFill>
                  <a:solidFill>
                    <a:srgbClr val="FFFFFF"/>
                  </a:solidFill>
                </a:uFill>
                <a:latin typeface="Calibri"/>
              </a:rPr>
              <a:t>comparator</a:t>
            </a:r>
            <a:r>
              <a:rPr lang="en-US" sz="2800" strike="noStrike" spc="-1" smtClean="0">
                <a:solidFill>
                  <a:srgbClr val="000000"/>
                </a:solidFill>
                <a:uFill>
                  <a:solidFill>
                    <a:srgbClr val="FFFFFF"/>
                  </a:solidFill>
                </a:uFill>
                <a:latin typeface="Calibri"/>
              </a:rPr>
              <a:t>.</a:t>
            </a:r>
            <a:endParaRPr lang="en-US" sz="280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2899066005"/>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34">
                                            <p:txEl>
                                              <p:charRg st="0" end="194"/>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34">
                                            <p:txEl>
                                              <p:charRg st="194" end="194"/>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34">
                                            <p:txEl>
                                              <p:charRg st="194" end="19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Serialization</a:t>
            </a:r>
            <a:endParaRPr lang="en-US" sz="1800" strike="noStrike" spc="-1">
              <a:solidFill>
                <a:srgbClr val="000000"/>
              </a:solidFill>
              <a:uFill>
                <a:solidFill>
                  <a:srgbClr val="FFFFFF"/>
                </a:solidFill>
              </a:uFill>
              <a:latin typeface="Calibri"/>
            </a:endParaRPr>
          </a:p>
        </p:txBody>
      </p:sp>
      <p:sp>
        <p:nvSpPr>
          <p:cNvPr id="106" name="TextShape 2"/>
          <p:cNvSpPr txBox="1"/>
          <p:nvPr/>
        </p:nvSpPr>
        <p:spPr>
          <a:xfrm>
            <a:off x="288000" y="1368000"/>
            <a:ext cx="11808000" cy="525600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Serialization is the process of turning structure objects into a byte stream for transmission over a network or for writing to persistent storage.</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Deserialization is the reverse process of turning a byte stream back into a series of structure objects.</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Serialization mainly used in two areas of distributed data processing:</a:t>
            </a: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For </a:t>
            </a:r>
            <a:r>
              <a:rPr lang="en-US" sz="2400" strike="noStrike" spc="-1" dirty="0" err="1">
                <a:solidFill>
                  <a:srgbClr val="000000"/>
                </a:solidFill>
                <a:uFill>
                  <a:solidFill>
                    <a:srgbClr val="FFFFFF"/>
                  </a:solidFill>
                </a:uFill>
                <a:latin typeface="Calibri"/>
              </a:rPr>
              <a:t>interprocess</a:t>
            </a:r>
            <a:r>
              <a:rPr lang="en-US" sz="2400" strike="noStrike" spc="-1" dirty="0">
                <a:solidFill>
                  <a:srgbClr val="000000"/>
                </a:solidFill>
                <a:uFill>
                  <a:solidFill>
                    <a:srgbClr val="FFFFFF"/>
                  </a:solidFill>
                </a:uFill>
                <a:latin typeface="Calibri"/>
              </a:rPr>
              <a:t> communication</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And for persistent storage.</a:t>
            </a:r>
            <a:endParaRPr lang="en-US" sz="200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In Hadoop, </a:t>
            </a:r>
            <a:r>
              <a:rPr lang="en-US" sz="2800" strike="noStrike" spc="-1" dirty="0" err="1">
                <a:solidFill>
                  <a:srgbClr val="000000"/>
                </a:solidFill>
                <a:uFill>
                  <a:solidFill>
                    <a:srgbClr val="FFFFFF"/>
                  </a:solidFill>
                </a:uFill>
                <a:latin typeface="Calibri"/>
              </a:rPr>
              <a:t>interprocess</a:t>
            </a:r>
            <a:r>
              <a:rPr lang="en-US" sz="2800" strike="noStrike" spc="-1" dirty="0">
                <a:solidFill>
                  <a:srgbClr val="000000"/>
                </a:solidFill>
                <a:uFill>
                  <a:solidFill>
                    <a:srgbClr val="FFFFFF"/>
                  </a:solidFill>
                </a:uFill>
                <a:latin typeface="Calibri"/>
              </a:rPr>
              <a:t> communication between nodes in the cluster is implemented using RPC. </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RPC remote procedure calls uses serialization to causes the message into a byte stream to be sent to the remote node. In the remote node the byte stream is </a:t>
            </a:r>
            <a:r>
              <a:rPr lang="en-US" sz="2800" strike="noStrike" spc="-1" dirty="0" err="1">
                <a:solidFill>
                  <a:srgbClr val="000000"/>
                </a:solidFill>
                <a:uFill>
                  <a:solidFill>
                    <a:srgbClr val="FFFFFF"/>
                  </a:solidFill>
                </a:uFill>
                <a:latin typeface="Calibri"/>
              </a:rPr>
              <a:t>desirialized</a:t>
            </a:r>
            <a:r>
              <a:rPr lang="en-US" sz="2800" strike="noStrike" spc="-1" dirty="0">
                <a:solidFill>
                  <a:srgbClr val="000000"/>
                </a:solidFill>
                <a:uFill>
                  <a:solidFill>
                    <a:srgbClr val="FFFFFF"/>
                  </a:solidFill>
                </a:uFill>
                <a:latin typeface="Calibri"/>
              </a:rPr>
              <a:t> into original message.</a:t>
            </a:r>
          </a:p>
        </p:txBody>
      </p:sp>
    </p:spTree>
    <p:extLst>
      <p:ext uri="{BB962C8B-B14F-4D97-AF65-F5344CB8AC3E}">
        <p14:creationId xmlns:p14="http://schemas.microsoft.com/office/powerpoint/2010/main" val="3880333437"/>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06">
                                            <p:txEl>
                                              <p:charRg st="0" end="668"/>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06">
                                            <p:txEl>
                                              <p:charRg st="668" end="668"/>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06">
                                            <p:txEl>
                                              <p:charRg st="668" end="668"/>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06">
                                            <p:txEl>
                                              <p:charRg st="668" end="668"/>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06">
                                            <p:txEl>
                                              <p:charRg st="668" end="668"/>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06">
                                            <p:txEl>
                                              <p:charRg st="668" end="668"/>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presetID="1" presetClass="entr" fill="hold" nodeType="clickEffect">
                                  <p:stCondLst>
                                    <p:cond delay="0"/>
                                  </p:stCondLst>
                                  <p:childTnLst>
                                    <p:set>
                                      <p:cBhvr>
                                        <p:cTn id="30" dur="1" fill="hold">
                                          <p:stCondLst>
                                            <p:cond delay="0"/>
                                          </p:stCondLst>
                                        </p:cTn>
                                        <p:tgtEl>
                                          <p:spTgt spid="106">
                                            <p:txEl>
                                              <p:charRg st="668" end="6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lstStyle/>
          <a:p>
            <a:endParaRPr lang="en-US" sz="1800" strike="noStrike" spc="-1">
              <a:solidFill>
                <a:srgbClr val="000000"/>
              </a:solidFill>
              <a:uFill>
                <a:solidFill>
                  <a:srgbClr val="FFFFFF"/>
                </a:solidFill>
              </a:uFill>
              <a:latin typeface="Calibri"/>
            </a:endParaRPr>
          </a:p>
        </p:txBody>
      </p:sp>
      <p:sp>
        <p:nvSpPr>
          <p:cNvPr id="108" name="TextShape 2"/>
          <p:cNvSpPr txBox="1"/>
          <p:nvPr/>
        </p:nvSpPr>
        <p:spPr>
          <a:xfrm>
            <a:off x="598680" y="936000"/>
            <a:ext cx="11137320" cy="561600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FF0000"/>
                </a:solidFill>
                <a:uFill>
                  <a:solidFill>
                    <a:srgbClr val="FFFFFF"/>
                  </a:solidFill>
                </a:uFill>
                <a:latin typeface="Calibri"/>
              </a:rPr>
              <a:t>Hence the </a:t>
            </a:r>
            <a:r>
              <a:rPr lang="en-US" sz="2800" u="sng" strike="noStrike" spc="-1" dirty="0">
                <a:solidFill>
                  <a:srgbClr val="FF0000"/>
                </a:solidFill>
                <a:uFill>
                  <a:solidFill>
                    <a:srgbClr val="FFFFFF"/>
                  </a:solidFill>
                </a:uFill>
                <a:latin typeface="Calibri"/>
              </a:rPr>
              <a:t>RPC serialization format </a:t>
            </a:r>
            <a:r>
              <a:rPr lang="en-US" sz="2800" b="1" u="sng" strike="noStrike" spc="-1" dirty="0">
                <a:solidFill>
                  <a:srgbClr val="FF0000"/>
                </a:solidFill>
                <a:uFill>
                  <a:solidFill>
                    <a:srgbClr val="FFFFFF"/>
                  </a:solidFill>
                </a:uFill>
                <a:latin typeface="Calibri"/>
              </a:rPr>
              <a:t>should be compact, Fast, able to extend(extensible) for new requirements </a:t>
            </a:r>
            <a:r>
              <a:rPr lang="en-US" sz="2800" strike="noStrike" spc="-1" dirty="0">
                <a:solidFill>
                  <a:srgbClr val="FF0000"/>
                </a:solidFill>
                <a:uFill>
                  <a:solidFill>
                    <a:srgbClr val="FFFFFF"/>
                  </a:solidFill>
                </a:uFill>
                <a:latin typeface="Calibri"/>
              </a:rPr>
              <a:t>and </a:t>
            </a:r>
            <a:r>
              <a:rPr lang="en-US" sz="2800" b="1" strike="noStrike" spc="-1" dirty="0">
                <a:solidFill>
                  <a:srgbClr val="FF0000"/>
                </a:solidFill>
                <a:uFill>
                  <a:solidFill>
                    <a:srgbClr val="FFFFFF"/>
                  </a:solidFill>
                </a:uFill>
                <a:latin typeface="Calibri"/>
              </a:rPr>
              <a:t>interoperable between clients written in different languages.</a:t>
            </a:r>
          </a:p>
          <a:p>
            <a:pPr marL="228600" indent="-228240">
              <a:lnSpc>
                <a:spcPct val="90000"/>
              </a:lnSpc>
              <a:buClr>
                <a:srgbClr val="000000"/>
              </a:buClr>
              <a:buFont typeface="Arial"/>
              <a:buChar char="•"/>
            </a:pPr>
            <a:r>
              <a:rPr lang="en-US" sz="2800" strike="noStrike" spc="-1" dirty="0">
                <a:solidFill>
                  <a:srgbClr val="FF0000"/>
                </a:solidFill>
                <a:uFill>
                  <a:solidFill>
                    <a:srgbClr val="FFFFFF"/>
                  </a:solidFill>
                </a:uFill>
                <a:latin typeface="Calibri"/>
              </a:rPr>
              <a:t>Hadoop uses its own serialization format – it is </a:t>
            </a:r>
            <a:r>
              <a:rPr lang="en-US" sz="2800" b="1" strike="noStrike" spc="-1" dirty="0" err="1">
                <a:solidFill>
                  <a:srgbClr val="FF0000"/>
                </a:solidFill>
                <a:uFill>
                  <a:solidFill>
                    <a:srgbClr val="FFFFFF"/>
                  </a:solidFill>
                </a:uFill>
                <a:latin typeface="Calibri"/>
              </a:rPr>
              <a:t>writables</a:t>
            </a:r>
            <a:r>
              <a:rPr lang="en-US" sz="2800" b="1" strike="noStrike" spc="-1" dirty="0">
                <a:solidFill>
                  <a:srgbClr val="FF0000"/>
                </a:solidFill>
                <a:uFill>
                  <a:solidFill>
                    <a:srgbClr val="FFFFFF"/>
                  </a:solidFill>
                </a:uFill>
                <a:latin typeface="Calibri"/>
              </a:rPr>
              <a:t>.</a:t>
            </a:r>
            <a:endParaRPr lang="en-US" sz="2800" strike="noStrike" spc="-1" dirty="0">
              <a:solidFill>
                <a:srgbClr val="FF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a:solidFill>
                  <a:srgbClr val="FF0000"/>
                </a:solidFill>
                <a:uFill>
                  <a:solidFill>
                    <a:srgbClr val="FFFFFF"/>
                  </a:solidFill>
                </a:uFill>
                <a:latin typeface="Calibri"/>
              </a:rPr>
              <a:t>This serialization format is compact and fast but not easy to extend other than java.</a:t>
            </a:r>
          </a:p>
          <a:p>
            <a:pPr marL="228600" indent="-228240">
              <a:lnSpc>
                <a:spcPct val="90000"/>
              </a:lnSpc>
              <a:buClr>
                <a:srgbClr val="000000"/>
              </a:buClr>
              <a:buFont typeface="Arial"/>
              <a:buChar char="•"/>
            </a:pPr>
            <a:r>
              <a:rPr lang="en-US" sz="2800" strike="noStrike" spc="-1" dirty="0" err="1">
                <a:solidFill>
                  <a:srgbClr val="000000"/>
                </a:solidFill>
                <a:uFill>
                  <a:solidFill>
                    <a:srgbClr val="FFFFFF"/>
                  </a:solidFill>
                </a:uFill>
                <a:latin typeface="Calibri"/>
              </a:rPr>
              <a:t>Writables</a:t>
            </a:r>
            <a:r>
              <a:rPr lang="en-US" sz="2800" strike="noStrike" spc="-1" dirty="0">
                <a:solidFill>
                  <a:srgbClr val="000000"/>
                </a:solidFill>
                <a:uFill>
                  <a:solidFill>
                    <a:srgbClr val="FFFFFF"/>
                  </a:solidFill>
                </a:uFill>
                <a:latin typeface="Calibri"/>
              </a:rPr>
              <a:t> are Core(central) to Hadoop, MR uses these as key values.</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To overcome the limitations of </a:t>
            </a:r>
            <a:r>
              <a:rPr lang="en-US" sz="2800" strike="noStrike" spc="-1" dirty="0" err="1">
                <a:solidFill>
                  <a:srgbClr val="000000"/>
                </a:solidFill>
                <a:uFill>
                  <a:solidFill>
                    <a:srgbClr val="FFFFFF"/>
                  </a:solidFill>
                </a:uFill>
                <a:latin typeface="Calibri"/>
              </a:rPr>
              <a:t>writables</a:t>
            </a:r>
            <a:r>
              <a:rPr lang="en-US" sz="2800" strike="noStrike" spc="-1" dirty="0">
                <a:solidFill>
                  <a:srgbClr val="000000"/>
                </a:solidFill>
                <a:uFill>
                  <a:solidFill>
                    <a:srgbClr val="FFFFFF"/>
                  </a:solidFill>
                </a:uFill>
                <a:latin typeface="Calibri"/>
              </a:rPr>
              <a:t>, other </a:t>
            </a:r>
            <a:r>
              <a:rPr lang="en-US" sz="2800" u="sng" strike="noStrike" spc="-1" dirty="0">
                <a:solidFill>
                  <a:srgbClr val="000000"/>
                </a:solidFill>
                <a:uFill>
                  <a:solidFill>
                    <a:srgbClr val="FFFFFF"/>
                  </a:solidFill>
                </a:uFill>
                <a:latin typeface="Calibri"/>
              </a:rPr>
              <a:t>serialization frameworks are supported by Hadoop. One example is </a:t>
            </a:r>
            <a:r>
              <a:rPr lang="en-US" sz="2800" strike="noStrike" spc="-1" dirty="0">
                <a:solidFill>
                  <a:srgbClr val="000000"/>
                </a:solidFill>
                <a:uFill>
                  <a:solidFill>
                    <a:srgbClr val="FFFFFF"/>
                  </a:solidFill>
                </a:uFill>
                <a:latin typeface="Calibri"/>
              </a:rPr>
              <a:t>AVRO</a:t>
            </a:r>
            <a:r>
              <a:rPr lang="en-US" sz="2800" u="sng" strike="noStrike" spc="-1" dirty="0">
                <a:solidFill>
                  <a:srgbClr val="000000"/>
                </a:solidFill>
                <a:uFill>
                  <a:solidFill>
                    <a:srgbClr val="FFFFFF"/>
                  </a:solidFill>
                </a:uFill>
                <a:latin typeface="Calibri"/>
              </a:rPr>
              <a:t>.</a:t>
            </a:r>
          </a:p>
          <a:p>
            <a:pPr>
              <a:lnSpc>
                <a:spcPct val="90000"/>
              </a:lnSpc>
            </a:pPr>
            <a:endParaRPr lang="en-US" sz="280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3350681396"/>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08">
                                            <p:txEl>
                                              <p:charRg st="0" end="508"/>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08">
                                            <p:txEl>
                                              <p:charRg st="508" end="508"/>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08">
                                            <p:txEl>
                                              <p:charRg st="508" end="508"/>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08">
                                            <p:txEl>
                                              <p:charRg st="508" end="508"/>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08">
                                            <p:txEl>
                                              <p:charRg st="508" end="50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Writable Interface</a:t>
            </a:r>
            <a:endParaRPr lang="en-US" sz="1800" strike="noStrike" spc="-1">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Writable Interface have two methods – one method is to read the sate from </a:t>
            </a:r>
            <a:r>
              <a:rPr lang="en-US" sz="2800" strike="noStrike" spc="-1" dirty="0" err="1">
                <a:solidFill>
                  <a:srgbClr val="000000"/>
                </a:solidFill>
                <a:uFill>
                  <a:solidFill>
                    <a:srgbClr val="FFFFFF"/>
                  </a:solidFill>
                </a:uFill>
                <a:latin typeface="Calibri"/>
              </a:rPr>
              <a:t>DataInput</a:t>
            </a:r>
            <a:r>
              <a:rPr lang="en-US" sz="2800" strike="noStrike" spc="-1" dirty="0">
                <a:solidFill>
                  <a:srgbClr val="000000"/>
                </a:solidFill>
                <a:uFill>
                  <a:solidFill>
                    <a:srgbClr val="FFFFFF"/>
                  </a:solidFill>
                </a:uFill>
                <a:latin typeface="Calibri"/>
              </a:rPr>
              <a:t> binary stream and other method is to write its state to </a:t>
            </a:r>
            <a:r>
              <a:rPr lang="en-US" sz="2800" strike="noStrike" spc="-1" dirty="0" err="1">
                <a:solidFill>
                  <a:srgbClr val="000000"/>
                </a:solidFill>
                <a:uFill>
                  <a:solidFill>
                    <a:srgbClr val="FFFFFF"/>
                  </a:solidFill>
                </a:uFill>
                <a:latin typeface="Calibri"/>
              </a:rPr>
              <a:t>DataOutput</a:t>
            </a:r>
            <a:r>
              <a:rPr lang="en-US" sz="2800" strike="noStrike" spc="-1" dirty="0">
                <a:solidFill>
                  <a:srgbClr val="000000"/>
                </a:solidFill>
                <a:uFill>
                  <a:solidFill>
                    <a:srgbClr val="FFFFFF"/>
                  </a:solidFill>
                </a:uFill>
                <a:latin typeface="Calibri"/>
              </a:rPr>
              <a:t> binary stream.</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Public interface Writable{</a:t>
            </a: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Void write(</a:t>
            </a:r>
            <a:r>
              <a:rPr lang="en-US" sz="2400" strike="noStrike" spc="-1" dirty="0" err="1">
                <a:solidFill>
                  <a:srgbClr val="000000"/>
                </a:solidFill>
                <a:uFill>
                  <a:solidFill>
                    <a:srgbClr val="FFFFFF"/>
                  </a:solidFill>
                </a:uFill>
                <a:latin typeface="Calibri"/>
              </a:rPr>
              <a:t>DataOutput</a:t>
            </a:r>
            <a:r>
              <a:rPr lang="en-US" sz="2400" strike="noStrike" spc="-1" dirty="0">
                <a:solidFill>
                  <a:srgbClr val="000000"/>
                </a:solidFill>
                <a:uFill>
                  <a:solidFill>
                    <a:srgbClr val="FFFFFF"/>
                  </a:solidFill>
                </a:uFill>
                <a:latin typeface="Calibri"/>
              </a:rPr>
              <a:t> out) throws </a:t>
            </a:r>
            <a:r>
              <a:rPr lang="en-US" sz="2400" strike="noStrike" spc="-1" dirty="0" err="1">
                <a:solidFill>
                  <a:srgbClr val="000000"/>
                </a:solidFill>
                <a:uFill>
                  <a:solidFill>
                    <a:srgbClr val="FFFFFF"/>
                  </a:solidFill>
                </a:uFill>
                <a:latin typeface="Calibri"/>
              </a:rPr>
              <a:t>IOException</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Void </a:t>
            </a:r>
            <a:r>
              <a:rPr lang="en-US" sz="2400" strike="noStrike" spc="-1" dirty="0" err="1">
                <a:solidFill>
                  <a:srgbClr val="000000"/>
                </a:solidFill>
                <a:uFill>
                  <a:solidFill>
                    <a:srgbClr val="FFFFFF"/>
                  </a:solidFill>
                </a:uFill>
                <a:latin typeface="Calibri"/>
              </a:rPr>
              <a:t>readFields</a:t>
            </a:r>
            <a:r>
              <a:rPr lang="en-US" sz="2400" strike="noStrike" spc="-1" dirty="0">
                <a:solidFill>
                  <a:srgbClr val="000000"/>
                </a:solidFill>
                <a:uFill>
                  <a:solidFill>
                    <a:srgbClr val="FFFFFF"/>
                  </a:solidFill>
                </a:uFill>
                <a:latin typeface="Calibri"/>
              </a:rPr>
              <a:t>(</a:t>
            </a:r>
            <a:r>
              <a:rPr lang="en-US" sz="2400" strike="noStrike" spc="-1" dirty="0" err="1">
                <a:solidFill>
                  <a:srgbClr val="000000"/>
                </a:solidFill>
                <a:uFill>
                  <a:solidFill>
                    <a:srgbClr val="FFFFFF"/>
                  </a:solidFill>
                </a:uFill>
                <a:latin typeface="Calibri"/>
              </a:rPr>
              <a:t>DataInput</a:t>
            </a:r>
            <a:r>
              <a:rPr lang="en-US" sz="2400" strike="noStrike" spc="-1" dirty="0">
                <a:solidFill>
                  <a:srgbClr val="000000"/>
                </a:solidFill>
                <a:uFill>
                  <a:solidFill>
                    <a:srgbClr val="FFFFFF"/>
                  </a:solidFill>
                </a:uFill>
                <a:latin typeface="Calibri"/>
              </a:rPr>
              <a:t> in) throws </a:t>
            </a:r>
            <a:r>
              <a:rPr lang="en-US" sz="2400" strike="noStrike" spc="-1" dirty="0" err="1">
                <a:solidFill>
                  <a:srgbClr val="000000"/>
                </a:solidFill>
                <a:uFill>
                  <a:solidFill>
                    <a:srgbClr val="FFFFFF"/>
                  </a:solidFill>
                </a:uFill>
                <a:latin typeface="Calibri"/>
              </a:rPr>
              <a:t>IOException</a:t>
            </a:r>
            <a:r>
              <a:rPr lang="en-US" sz="2400" strike="noStrike" spc="-1" dirty="0">
                <a:solidFill>
                  <a:srgbClr val="000000"/>
                </a:solidFill>
                <a:uFill>
                  <a:solidFill>
                    <a:srgbClr val="FFFFFF"/>
                  </a:solidFill>
                </a:uFill>
                <a:latin typeface="Calibri"/>
              </a:rPr>
              <a:t>.</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u="sng" strike="noStrike" spc="-1" dirty="0">
                <a:solidFill>
                  <a:srgbClr val="0563C1"/>
                </a:solidFill>
                <a:uFill>
                  <a:solidFill>
                    <a:srgbClr val="FFFFFF"/>
                  </a:solidFill>
                </a:uFill>
                <a:latin typeface="Calibri"/>
                <a:hlinkClick r:id="rId3"/>
              </a:rPr>
              <a:t>https://hadoop.apache.org/docs/r2.6.3/api/org/apache/hadoop/io/Writable.html</a:t>
            </a:r>
            <a:endParaRPr lang="en-US" sz="200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err="1">
                <a:solidFill>
                  <a:srgbClr val="000000"/>
                </a:solidFill>
                <a:uFill>
                  <a:solidFill>
                    <a:srgbClr val="FFFFFF"/>
                  </a:solidFill>
                </a:uFill>
                <a:latin typeface="Calibri"/>
              </a:rPr>
              <a:t>E.g</a:t>
            </a:r>
            <a:r>
              <a:rPr lang="en-US" sz="2800" strike="noStrike" spc="-1" dirty="0">
                <a:solidFill>
                  <a:srgbClr val="000000"/>
                </a:solidFill>
                <a:uFill>
                  <a:solidFill>
                    <a:srgbClr val="FFFFFF"/>
                  </a:solidFill>
                </a:uFill>
                <a:latin typeface="Calibri"/>
              </a:rPr>
              <a:t> We use </a:t>
            </a:r>
            <a:r>
              <a:rPr lang="en-US" sz="2800" strike="noStrike" spc="-1" dirty="0" err="1">
                <a:solidFill>
                  <a:srgbClr val="000000"/>
                </a:solidFill>
                <a:uFill>
                  <a:solidFill>
                    <a:srgbClr val="FFFFFF"/>
                  </a:solidFill>
                </a:uFill>
                <a:latin typeface="Calibri"/>
              </a:rPr>
              <a:t>IntWritable</a:t>
            </a:r>
            <a:r>
              <a:rPr lang="en-US" sz="2800" strike="noStrike" spc="-1" dirty="0">
                <a:solidFill>
                  <a:srgbClr val="000000"/>
                </a:solidFill>
                <a:uFill>
                  <a:solidFill>
                    <a:srgbClr val="FFFFFF"/>
                  </a:solidFill>
                </a:uFill>
                <a:latin typeface="Calibri"/>
              </a:rPr>
              <a:t>, a wrapper for Java int. </a:t>
            </a:r>
          </a:p>
        </p:txBody>
      </p:sp>
    </p:spTree>
    <p:extLst>
      <p:ext uri="{BB962C8B-B14F-4D97-AF65-F5344CB8AC3E}">
        <p14:creationId xmlns:p14="http://schemas.microsoft.com/office/powerpoint/2010/main" val="299777272"/>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10">
                                            <p:txEl>
                                              <p:charRg st="0" end="415"/>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10">
                                            <p:txEl>
                                              <p:charRg st="415" end="415"/>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10">
                                            <p:txEl>
                                              <p:charRg st="415" end="415"/>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10">
                                            <p:txEl>
                                              <p:charRg st="415" end="415"/>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10">
                                            <p:txEl>
                                              <p:charRg st="415" end="415"/>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10">
                                            <p:txEl>
                                              <p:charRg st="415" end="4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WritabeComparable and Comparators</a:t>
            </a:r>
            <a:endParaRPr lang="en-US" sz="1800" strike="noStrike" spc="-1">
              <a:solidFill>
                <a:srgbClr val="000000"/>
              </a:solidFill>
              <a:uFill>
                <a:solidFill>
                  <a:srgbClr val="FFFFFF"/>
                </a:solidFill>
              </a:uFill>
              <a:latin typeface="Calibri"/>
            </a:endParaRPr>
          </a:p>
        </p:txBody>
      </p:sp>
      <p:sp>
        <p:nvSpPr>
          <p:cNvPr id="112" name="TextShape 2"/>
          <p:cNvSpPr txBox="1"/>
          <p:nvPr/>
        </p:nvSpPr>
        <p:spPr>
          <a:xfrm>
            <a:off x="446400" y="1690560"/>
            <a:ext cx="11560680" cy="483732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We have another sub interface of Writable and java.lang.Comparable interfaces.</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Public interface WritableComparable&lt;T&gt; extends Writable, Comparable&lt;T&gt;{}</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Comparison is crucial for MR. In the sorting phase the keys are compared with one another. For Faster comparision, Hadoop provides “RawComparator” extension to Java’s Comparator.</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Public interface RawComparator&lt;T&gt; extends Comparator&lt;T&gt; {</a:t>
            </a: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Public int compare(byte[] b1,int s1,int l1,byte[] b2,int s2,int l2);}</a:t>
            </a:r>
            <a:endParaRPr lang="en-US" sz="200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This interface lets us to compare records read from stream without deserializing them into Objects, this avoids overhead of Object creation. E.g RawComparator, byte arrays b1 and b2 are compared directly based on the given starting points s1 and s2 and lengths l1 and l2.</a:t>
            </a:r>
          </a:p>
          <a:p>
            <a:pPr>
              <a:lnSpc>
                <a:spcPct val="90000"/>
              </a:lnSpc>
            </a:pPr>
            <a:endParaRPr lang="en-US" sz="280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3695314382"/>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12">
                                            <p:txEl>
                                              <p:charRg st="0" end="732"/>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12">
                                            <p:txEl>
                                              <p:charRg st="732" end="732"/>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12">
                                            <p:txEl>
                                              <p:charRg st="732" end="732"/>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12">
                                            <p:txEl>
                                              <p:charRg st="732" end="732"/>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12">
                                            <p:txEl>
                                              <p:charRg st="732" end="732"/>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12">
                                            <p:txEl>
                                              <p:charRg st="732" end="7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a:noFill/>
          </a:ln>
        </p:spPr>
        <p:txBody>
          <a:bodyPr anchor="ctr"/>
          <a:lstStyle/>
          <a:p>
            <a:endParaRPr lang="en-US" sz="1800" strike="noStrike" spc="-1">
              <a:solidFill>
                <a:srgbClr val="000000"/>
              </a:solidFill>
              <a:uFill>
                <a:solidFill>
                  <a:srgbClr val="FFFFFF"/>
                </a:solidFill>
              </a:uFill>
              <a:latin typeface="Calibri"/>
            </a:endParaRPr>
          </a:p>
        </p:txBody>
      </p:sp>
      <p:sp>
        <p:nvSpPr>
          <p:cNvPr id="11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The Comparator(</a:t>
            </a:r>
            <a:r>
              <a:rPr lang="en-US" sz="2800" strike="noStrike" spc="-1" dirty="0" err="1">
                <a:solidFill>
                  <a:srgbClr val="000000"/>
                </a:solidFill>
                <a:uFill>
                  <a:solidFill>
                    <a:srgbClr val="FFFFFF"/>
                  </a:solidFill>
                </a:uFill>
                <a:latin typeface="Calibri"/>
              </a:rPr>
              <a:t>WritableComparator</a:t>
            </a:r>
            <a:r>
              <a:rPr lang="en-US" sz="2800" strike="noStrike" spc="-1" dirty="0">
                <a:solidFill>
                  <a:srgbClr val="000000"/>
                </a:solidFill>
                <a:uFill>
                  <a:solidFill>
                    <a:srgbClr val="FFFFFF"/>
                  </a:solidFill>
                </a:uFill>
                <a:latin typeface="Calibri"/>
              </a:rPr>
              <a:t> – which is general purpose implementation of </a:t>
            </a:r>
            <a:r>
              <a:rPr lang="en-US" sz="2800" strike="noStrike" spc="-1" dirty="0" err="1">
                <a:solidFill>
                  <a:srgbClr val="000000"/>
                </a:solidFill>
                <a:uFill>
                  <a:solidFill>
                    <a:srgbClr val="FFFFFF"/>
                  </a:solidFill>
                </a:uFill>
                <a:latin typeface="Calibri"/>
              </a:rPr>
              <a:t>RawComparator</a:t>
            </a:r>
            <a:r>
              <a:rPr lang="en-US" sz="2800" strike="noStrike" spc="-1" dirty="0">
                <a:solidFill>
                  <a:srgbClr val="000000"/>
                </a:solidFill>
                <a:uFill>
                  <a:solidFill>
                    <a:srgbClr val="FFFFFF"/>
                  </a:solidFill>
                </a:uFill>
                <a:latin typeface="Calibri"/>
              </a:rPr>
              <a:t>) provides two main functions</a:t>
            </a:r>
            <a:r>
              <a:rPr lang="en-US" sz="2800" strike="noStrike" spc="-1" dirty="0" smtClean="0">
                <a:solidFill>
                  <a:srgbClr val="000000"/>
                </a:solidFill>
                <a:uFill>
                  <a:solidFill>
                    <a:srgbClr val="FFFFFF"/>
                  </a:solidFill>
                </a:uFill>
                <a:latin typeface="Calibri"/>
              </a:rPr>
              <a:t>.</a:t>
            </a:r>
          </a:p>
          <a:p>
            <a:pPr marL="228600" indent="-228240">
              <a:lnSpc>
                <a:spcPct val="90000"/>
              </a:lnSpc>
              <a:buClr>
                <a:srgbClr val="000000"/>
              </a:buClr>
              <a:buFont typeface="Arial"/>
              <a:buChar char="•"/>
            </a:pPr>
            <a:endParaRPr lang="en-US" sz="2800"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smtClean="0">
                <a:solidFill>
                  <a:srgbClr val="000000"/>
                </a:solidFill>
                <a:uFill>
                  <a:solidFill>
                    <a:srgbClr val="FFFFFF"/>
                  </a:solidFill>
                </a:uFill>
                <a:latin typeface="Calibri"/>
              </a:rPr>
              <a:t>One </a:t>
            </a:r>
            <a:r>
              <a:rPr lang="en-US" sz="2800" strike="noStrike" spc="-1" dirty="0">
                <a:solidFill>
                  <a:srgbClr val="000000"/>
                </a:solidFill>
                <a:uFill>
                  <a:solidFill>
                    <a:srgbClr val="FFFFFF"/>
                  </a:solidFill>
                </a:uFill>
                <a:latin typeface="Calibri"/>
              </a:rPr>
              <a:t>is, it provides implementation for Compare() method that </a:t>
            </a:r>
            <a:r>
              <a:rPr lang="en-US" sz="2800" strike="noStrike" spc="-1" dirty="0" err="1">
                <a:solidFill>
                  <a:srgbClr val="000000"/>
                </a:solidFill>
                <a:uFill>
                  <a:solidFill>
                    <a:srgbClr val="FFFFFF"/>
                  </a:solidFill>
                </a:uFill>
                <a:latin typeface="Calibri"/>
              </a:rPr>
              <a:t>deserializes</a:t>
            </a:r>
            <a:r>
              <a:rPr lang="en-US" sz="2800" strike="noStrike" spc="-1" dirty="0">
                <a:solidFill>
                  <a:srgbClr val="000000"/>
                </a:solidFill>
                <a:uFill>
                  <a:solidFill>
                    <a:srgbClr val="FFFFFF"/>
                  </a:solidFill>
                </a:uFill>
                <a:latin typeface="Calibri"/>
              </a:rPr>
              <a:t> objects to be compared from the stream and call the compare() method</a:t>
            </a:r>
            <a:r>
              <a:rPr lang="en-US" sz="2800" strike="noStrike" spc="-1" dirty="0" smtClean="0">
                <a:solidFill>
                  <a:srgbClr val="000000"/>
                </a:solidFill>
                <a:uFill>
                  <a:solidFill>
                    <a:srgbClr val="FFFFFF"/>
                  </a:solidFill>
                </a:uFill>
                <a:latin typeface="Calibri"/>
              </a:rPr>
              <a:t>.</a:t>
            </a:r>
          </a:p>
          <a:p>
            <a:pPr marL="228600" indent="-228240">
              <a:lnSpc>
                <a:spcPct val="90000"/>
              </a:lnSpc>
              <a:buClr>
                <a:srgbClr val="000000"/>
              </a:buClr>
              <a:buFont typeface="Arial"/>
              <a:buChar char="•"/>
            </a:pPr>
            <a:endParaRPr lang="en-US" sz="280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Second is – it provides </a:t>
            </a:r>
            <a:r>
              <a:rPr lang="en-US" sz="2800" strike="noStrike" spc="-1" dirty="0" err="1">
                <a:solidFill>
                  <a:srgbClr val="000000"/>
                </a:solidFill>
                <a:uFill>
                  <a:solidFill>
                    <a:srgbClr val="FFFFFF"/>
                  </a:solidFill>
                </a:uFill>
                <a:latin typeface="Calibri"/>
              </a:rPr>
              <a:t>RawComparator</a:t>
            </a:r>
            <a:r>
              <a:rPr lang="en-US" sz="2800" strike="noStrike" spc="-1" dirty="0">
                <a:solidFill>
                  <a:srgbClr val="000000"/>
                </a:solidFill>
                <a:uFill>
                  <a:solidFill>
                    <a:srgbClr val="FFFFFF"/>
                  </a:solidFill>
                </a:uFill>
                <a:latin typeface="Calibri"/>
              </a:rPr>
              <a:t> instances.</a:t>
            </a:r>
          </a:p>
        </p:txBody>
      </p:sp>
    </p:spTree>
    <p:extLst>
      <p:ext uri="{BB962C8B-B14F-4D97-AF65-F5344CB8AC3E}">
        <p14:creationId xmlns:p14="http://schemas.microsoft.com/office/powerpoint/2010/main" val="1614614900"/>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14">
                                            <p:txEl>
                                              <p:charRg st="0" end="316"/>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14">
                                            <p:txEl>
                                              <p:charRg st="316" end="316"/>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14">
                                            <p:txEl>
                                              <p:charRg st="316" end="3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Hadoop Writable Classes</a:t>
            </a:r>
            <a:endParaRPr lang="en-US" sz="1800" strike="noStrike" spc="-1">
              <a:solidFill>
                <a:srgbClr val="000000"/>
              </a:solidFill>
              <a:uFill>
                <a:solidFill>
                  <a:srgbClr val="FFFFFF"/>
                </a:solidFill>
              </a:uFill>
              <a:latin typeface="Calibri"/>
            </a:endParaRPr>
          </a:p>
        </p:txBody>
      </p:sp>
      <p:sp>
        <p:nvSpPr>
          <p:cNvPr id="116"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Hadoop comes with a large selection of Writable classes. All these are available in org.apache.Hadoop.io package.</a:t>
            </a:r>
          </a:p>
          <a:p>
            <a:pPr marL="228600" indent="-228240">
              <a:lnSpc>
                <a:spcPct val="90000"/>
              </a:lnSpc>
              <a:buClr>
                <a:srgbClr val="000000"/>
              </a:buClr>
              <a:buFont typeface="Arial"/>
              <a:buChar char="•"/>
            </a:pPr>
            <a:r>
              <a:rPr lang="en-US" sz="2800" u="sng" strike="noStrike" spc="-1" dirty="0">
                <a:solidFill>
                  <a:srgbClr val="0563C1"/>
                </a:solidFill>
                <a:uFill>
                  <a:solidFill>
                    <a:srgbClr val="FFFFFF"/>
                  </a:solidFill>
                </a:uFill>
                <a:latin typeface="Calibri"/>
                <a:hlinkClick r:id="rId2"/>
              </a:rPr>
              <a:t>https://hadoop.apache.org/docs/r2.6.3/api/org/apache/hadoop/io/package-summary.html</a:t>
            </a:r>
            <a:endParaRPr lang="en-US" sz="280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Below are the Writable Wrappers for Java </a:t>
            </a:r>
            <a:r>
              <a:rPr lang="en-US" sz="2800" b="1" strike="noStrike" spc="-1" dirty="0">
                <a:solidFill>
                  <a:srgbClr val="000000"/>
                </a:solidFill>
                <a:uFill>
                  <a:solidFill>
                    <a:srgbClr val="FFFFFF"/>
                  </a:solidFill>
                </a:uFill>
                <a:latin typeface="Calibri"/>
              </a:rPr>
              <a:t>Primitives</a:t>
            </a:r>
            <a:r>
              <a:rPr lang="en-US" sz="2800" strike="noStrike" spc="-1" dirty="0">
                <a:solidFill>
                  <a:srgbClr val="000000"/>
                </a:solidFill>
                <a:uFill>
                  <a:solidFill>
                    <a:srgbClr val="FFFFFF"/>
                  </a:solidFill>
                </a:uFill>
                <a:latin typeface="Calibri"/>
              </a:rPr>
              <a:t>. All of these have get() and set() methods for retrieving and storing the wrapped value.</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Boolean – </a:t>
            </a:r>
            <a:r>
              <a:rPr lang="en-US" sz="2800" strike="noStrike" spc="-1" dirty="0" err="1">
                <a:solidFill>
                  <a:srgbClr val="000000"/>
                </a:solidFill>
                <a:uFill>
                  <a:solidFill>
                    <a:srgbClr val="FFFFFF"/>
                  </a:solidFill>
                </a:uFill>
                <a:latin typeface="Calibri"/>
              </a:rPr>
              <a:t>BooleanWritable</a:t>
            </a:r>
            <a:r>
              <a:rPr lang="en-US" sz="2800" strike="noStrike" spc="-1" dirty="0">
                <a:solidFill>
                  <a:srgbClr val="000000"/>
                </a:solidFill>
                <a:uFill>
                  <a:solidFill>
                    <a:srgbClr val="FFFFFF"/>
                  </a:solidFill>
                </a:uFill>
                <a:latin typeface="Calibri"/>
              </a:rPr>
              <a:t>, byte – </a:t>
            </a:r>
            <a:r>
              <a:rPr lang="en-US" sz="2800" strike="noStrike" spc="-1" dirty="0" err="1">
                <a:solidFill>
                  <a:srgbClr val="000000"/>
                </a:solidFill>
                <a:uFill>
                  <a:solidFill>
                    <a:srgbClr val="FFFFFF"/>
                  </a:solidFill>
                </a:uFill>
                <a:latin typeface="Calibri"/>
              </a:rPr>
              <a:t>ByteWritable</a:t>
            </a:r>
            <a:r>
              <a:rPr lang="en-US" sz="2800" strike="noStrike" spc="-1" dirty="0">
                <a:solidFill>
                  <a:srgbClr val="000000"/>
                </a:solidFill>
                <a:uFill>
                  <a:solidFill>
                    <a:srgbClr val="FFFFFF"/>
                  </a:solidFill>
                </a:uFill>
                <a:latin typeface="Calibri"/>
              </a:rPr>
              <a:t>, short – </a:t>
            </a:r>
            <a:r>
              <a:rPr lang="en-US" sz="2800" strike="noStrike" spc="-1" dirty="0" err="1">
                <a:solidFill>
                  <a:srgbClr val="000000"/>
                </a:solidFill>
                <a:uFill>
                  <a:solidFill>
                    <a:srgbClr val="FFFFFF"/>
                  </a:solidFill>
                </a:uFill>
                <a:latin typeface="Calibri"/>
              </a:rPr>
              <a:t>ShortWritable</a:t>
            </a:r>
            <a:r>
              <a:rPr lang="en-US" sz="2800" strike="noStrike" spc="-1" dirty="0">
                <a:solidFill>
                  <a:srgbClr val="000000"/>
                </a:solidFill>
                <a:uFill>
                  <a:solidFill>
                    <a:srgbClr val="FFFFFF"/>
                  </a:solidFill>
                </a:uFill>
                <a:latin typeface="Calibri"/>
              </a:rPr>
              <a:t>, </a:t>
            </a:r>
            <a:r>
              <a:rPr lang="en-US" sz="2800" strike="noStrike" spc="-1" dirty="0" err="1">
                <a:solidFill>
                  <a:srgbClr val="000000"/>
                </a:solidFill>
                <a:uFill>
                  <a:solidFill>
                    <a:srgbClr val="FFFFFF"/>
                  </a:solidFill>
                </a:uFill>
                <a:latin typeface="Calibri"/>
              </a:rPr>
              <a:t>int</a:t>
            </a:r>
            <a:r>
              <a:rPr lang="en-US" sz="2800" strike="noStrike" spc="-1" dirty="0">
                <a:solidFill>
                  <a:srgbClr val="000000"/>
                </a:solidFill>
                <a:uFill>
                  <a:solidFill>
                    <a:srgbClr val="FFFFFF"/>
                  </a:solidFill>
                </a:uFill>
                <a:latin typeface="Calibri"/>
              </a:rPr>
              <a:t>- </a:t>
            </a:r>
            <a:r>
              <a:rPr lang="en-US" sz="2800" strike="noStrike" spc="-1" dirty="0" err="1">
                <a:solidFill>
                  <a:srgbClr val="000000"/>
                </a:solidFill>
                <a:uFill>
                  <a:solidFill>
                    <a:srgbClr val="FFFFFF"/>
                  </a:solidFill>
                </a:uFill>
                <a:latin typeface="Calibri"/>
              </a:rPr>
              <a:t>IntWritable</a:t>
            </a:r>
            <a:r>
              <a:rPr lang="en-US" sz="2800" strike="noStrike" spc="-1" dirty="0">
                <a:solidFill>
                  <a:srgbClr val="000000"/>
                </a:solidFill>
                <a:uFill>
                  <a:solidFill>
                    <a:srgbClr val="FFFFFF"/>
                  </a:solidFill>
                </a:uFill>
                <a:latin typeface="Calibri"/>
              </a:rPr>
              <a:t> and </a:t>
            </a:r>
            <a:r>
              <a:rPr lang="en-US" sz="2800" strike="noStrike" spc="-1" dirty="0" err="1">
                <a:solidFill>
                  <a:srgbClr val="000000"/>
                </a:solidFill>
                <a:uFill>
                  <a:solidFill>
                    <a:srgbClr val="FFFFFF"/>
                  </a:solidFill>
                </a:uFill>
                <a:latin typeface="Calibri"/>
              </a:rPr>
              <a:t>VIntWritable</a:t>
            </a:r>
            <a:r>
              <a:rPr lang="en-US" sz="2800" strike="noStrike" spc="-1" dirty="0">
                <a:solidFill>
                  <a:srgbClr val="000000"/>
                </a:solidFill>
                <a:uFill>
                  <a:solidFill>
                    <a:srgbClr val="FFFFFF"/>
                  </a:solidFill>
                </a:uFill>
                <a:latin typeface="Calibri"/>
              </a:rPr>
              <a:t>,  float – </a:t>
            </a:r>
            <a:r>
              <a:rPr lang="en-US" sz="2800" strike="noStrike" spc="-1" dirty="0" err="1">
                <a:solidFill>
                  <a:srgbClr val="000000"/>
                </a:solidFill>
                <a:uFill>
                  <a:solidFill>
                    <a:srgbClr val="FFFFFF"/>
                  </a:solidFill>
                </a:uFill>
                <a:latin typeface="Calibri"/>
              </a:rPr>
              <a:t>FloatWritable</a:t>
            </a:r>
            <a:r>
              <a:rPr lang="en-US" sz="2800" strike="noStrike" spc="-1" dirty="0">
                <a:solidFill>
                  <a:srgbClr val="000000"/>
                </a:solidFill>
                <a:uFill>
                  <a:solidFill>
                    <a:srgbClr val="FFFFFF"/>
                  </a:solidFill>
                </a:uFill>
                <a:latin typeface="Calibri"/>
              </a:rPr>
              <a:t>, long – </a:t>
            </a:r>
            <a:r>
              <a:rPr lang="en-US" sz="2800" strike="noStrike" spc="-1" dirty="0" err="1">
                <a:solidFill>
                  <a:srgbClr val="000000"/>
                </a:solidFill>
                <a:uFill>
                  <a:solidFill>
                    <a:srgbClr val="FFFFFF"/>
                  </a:solidFill>
                </a:uFill>
                <a:latin typeface="Calibri"/>
              </a:rPr>
              <a:t>LongWritable</a:t>
            </a:r>
            <a:r>
              <a:rPr lang="en-US" sz="2800" strike="noStrike" spc="-1" dirty="0">
                <a:solidFill>
                  <a:srgbClr val="000000"/>
                </a:solidFill>
                <a:uFill>
                  <a:solidFill>
                    <a:srgbClr val="FFFFFF"/>
                  </a:solidFill>
                </a:uFill>
                <a:latin typeface="Calibri"/>
              </a:rPr>
              <a:t> and </a:t>
            </a:r>
            <a:r>
              <a:rPr lang="en-US" sz="2800" b="1" strike="noStrike" spc="-1" dirty="0" err="1">
                <a:solidFill>
                  <a:srgbClr val="000000"/>
                </a:solidFill>
                <a:uFill>
                  <a:solidFill>
                    <a:srgbClr val="FFFFFF"/>
                  </a:solidFill>
                </a:uFill>
                <a:latin typeface="Calibri"/>
              </a:rPr>
              <a:t>VLongWritable</a:t>
            </a:r>
            <a:r>
              <a:rPr lang="en-US" sz="2800" b="1" strike="noStrike" spc="-1" dirty="0">
                <a:solidFill>
                  <a:srgbClr val="000000"/>
                </a:solidFill>
                <a:uFill>
                  <a:solidFill>
                    <a:srgbClr val="FFFFFF"/>
                  </a:solidFill>
                </a:uFill>
                <a:latin typeface="Calibri"/>
              </a:rPr>
              <a:t>.</a:t>
            </a:r>
            <a:endParaRPr lang="en-US" sz="280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Double – </a:t>
            </a:r>
            <a:r>
              <a:rPr lang="en-US" sz="2800" strike="noStrike" spc="-1" dirty="0" err="1">
                <a:solidFill>
                  <a:srgbClr val="000000"/>
                </a:solidFill>
                <a:uFill>
                  <a:solidFill>
                    <a:srgbClr val="FFFFFF"/>
                  </a:solidFill>
                </a:uFill>
                <a:latin typeface="Calibri"/>
              </a:rPr>
              <a:t>DoubleWritable</a:t>
            </a:r>
            <a:r>
              <a:rPr lang="en-US" sz="2800" strike="noStrike" spc="-1" dirty="0">
                <a:solidFill>
                  <a:srgbClr val="000000"/>
                </a:solidFill>
                <a:uFill>
                  <a:solidFill>
                    <a:srgbClr val="FFFFFF"/>
                  </a:solidFill>
                </a:uFill>
                <a:latin typeface="Calibri"/>
              </a:rPr>
              <a:t>.</a:t>
            </a:r>
          </a:p>
        </p:txBody>
      </p:sp>
    </p:spTree>
    <p:extLst>
      <p:ext uri="{BB962C8B-B14F-4D97-AF65-F5344CB8AC3E}">
        <p14:creationId xmlns:p14="http://schemas.microsoft.com/office/powerpoint/2010/main" val="1743501711"/>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16">
                                            <p:txEl>
                                              <p:charRg st="0" end="533"/>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16">
                                            <p:txEl>
                                              <p:charRg st="533" end="533"/>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16">
                                            <p:txEl>
                                              <p:charRg st="533" end="533"/>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16">
                                            <p:txEl>
                                              <p:charRg st="533" end="533"/>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16">
                                            <p:txEl>
                                              <p:charRg st="533" end="5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safaribooksonline.com/library/view/hadoop-the-definitive/9781449328917/httpatomoreillycomsourceoreillyimages11593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29" y="1"/>
            <a:ext cx="1189574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14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792000" y="1148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Writables for Java Object data types</a:t>
            </a:r>
            <a:endParaRPr lang="en-US" sz="1800" strike="noStrike" spc="-1">
              <a:solidFill>
                <a:srgbClr val="000000"/>
              </a:solidFill>
              <a:uFill>
                <a:solidFill>
                  <a:srgbClr val="FFFFFF"/>
                </a:solidFill>
              </a:uFill>
              <a:latin typeface="Calibri"/>
            </a:endParaRPr>
          </a:p>
        </p:txBody>
      </p:sp>
      <p:sp>
        <p:nvSpPr>
          <p:cNvPr id="118" name="TextShape 2"/>
          <p:cNvSpPr txBox="1"/>
          <p:nvPr/>
        </p:nvSpPr>
        <p:spPr>
          <a:xfrm>
            <a:off x="432000" y="1440000"/>
            <a:ext cx="11448000" cy="5256000"/>
          </a:xfrm>
          <a:prstGeom prst="rect">
            <a:avLst/>
          </a:prstGeom>
          <a:noFill/>
          <a:ln>
            <a:noFill/>
          </a:ln>
        </p:spPr>
        <p:txBody>
          <a:bodyPr/>
          <a:lstStyle/>
          <a:p>
            <a:pPr marL="228600" indent="-228240">
              <a:lnSpc>
                <a:spcPct val="90000"/>
              </a:lnSpc>
              <a:buClr>
                <a:srgbClr val="000000"/>
              </a:buClr>
              <a:buFont typeface="Arial"/>
              <a:buChar char="•"/>
            </a:pPr>
            <a:r>
              <a:rPr lang="en-US" sz="2800" b="1" strike="noStrike" spc="-1" dirty="0">
                <a:solidFill>
                  <a:srgbClr val="000000"/>
                </a:solidFill>
                <a:uFill>
                  <a:solidFill>
                    <a:srgbClr val="FFFFFF"/>
                  </a:solidFill>
                </a:uFill>
                <a:latin typeface="Calibri"/>
              </a:rPr>
              <a:t>Text</a:t>
            </a:r>
            <a:r>
              <a:rPr lang="en-US" sz="2800" strike="noStrike" spc="-1" dirty="0">
                <a:solidFill>
                  <a:srgbClr val="000000"/>
                </a:solidFill>
                <a:uFill>
                  <a:solidFill>
                    <a:srgbClr val="FFFFFF"/>
                  </a:solidFill>
                </a:uFill>
                <a:latin typeface="Calibri"/>
              </a:rPr>
              <a:t> – is the Writable equivalent to </a:t>
            </a:r>
            <a:r>
              <a:rPr lang="en-US" sz="2800" strike="noStrike" spc="-1" dirty="0" err="1">
                <a:solidFill>
                  <a:srgbClr val="000000"/>
                </a:solidFill>
                <a:uFill>
                  <a:solidFill>
                    <a:srgbClr val="FFFFFF"/>
                  </a:solidFill>
                </a:uFill>
                <a:latin typeface="Calibri"/>
              </a:rPr>
              <a:t>java.lang.String</a:t>
            </a:r>
            <a:r>
              <a:rPr lang="en-US" sz="2800" strike="noStrike" spc="-1" dirty="0">
                <a:solidFill>
                  <a:srgbClr val="000000"/>
                </a:solidFill>
                <a:uFill>
                  <a:solidFill>
                    <a:srgbClr val="FFFFFF"/>
                  </a:solidFill>
                </a:uFill>
                <a:latin typeface="Calibri"/>
              </a:rPr>
              <a:t>. Here the Text objects are mutable, </a:t>
            </a:r>
            <a:r>
              <a:rPr lang="en-US" sz="2800" strike="noStrike" spc="-1" dirty="0" err="1">
                <a:solidFill>
                  <a:srgbClr val="000000"/>
                </a:solidFill>
                <a:uFill>
                  <a:solidFill>
                    <a:srgbClr val="FFFFFF"/>
                  </a:solidFill>
                </a:uFill>
                <a:latin typeface="Calibri"/>
              </a:rPr>
              <a:t>i.e</a:t>
            </a:r>
            <a:r>
              <a:rPr lang="en-US" sz="2800" strike="noStrike" spc="-1" dirty="0">
                <a:solidFill>
                  <a:srgbClr val="000000"/>
                </a:solidFill>
                <a:uFill>
                  <a:solidFill>
                    <a:srgbClr val="FFFFFF"/>
                  </a:solidFill>
                </a:uFill>
                <a:latin typeface="Calibri"/>
              </a:rPr>
              <a:t> you can reuse the Text instance by calling one of the set() methods on it.</a:t>
            </a: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Text t=new Text(“</a:t>
            </a:r>
            <a:r>
              <a:rPr lang="en-US" sz="2400" strike="noStrike" spc="-1" dirty="0" err="1">
                <a:solidFill>
                  <a:srgbClr val="000000"/>
                </a:solidFill>
                <a:uFill>
                  <a:solidFill>
                    <a:srgbClr val="FFFFFF"/>
                  </a:solidFill>
                </a:uFill>
                <a:latin typeface="Calibri"/>
              </a:rPr>
              <a:t>abc</a:t>
            </a:r>
            <a:r>
              <a:rPr lang="en-US" sz="2400" strike="noStrike" spc="-1" dirty="0">
                <a:solidFill>
                  <a:srgbClr val="000000"/>
                </a:solidFill>
                <a:uFill>
                  <a:solidFill>
                    <a:srgbClr val="FFFFFF"/>
                  </a:solidFill>
                </a:uFill>
                <a:latin typeface="Calibri"/>
              </a:rPr>
              <a:t>”); </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err="1">
                <a:solidFill>
                  <a:srgbClr val="000000"/>
                </a:solidFill>
                <a:uFill>
                  <a:solidFill>
                    <a:srgbClr val="FFFFFF"/>
                  </a:solidFill>
                </a:uFill>
                <a:latin typeface="Calibri"/>
              </a:rPr>
              <a:t>t.set</a:t>
            </a:r>
            <a:r>
              <a:rPr lang="en-US" sz="2400" strike="noStrike" spc="-1" dirty="0">
                <a:solidFill>
                  <a:srgbClr val="000000"/>
                </a:solidFill>
                <a:uFill>
                  <a:solidFill>
                    <a:srgbClr val="FFFFFF"/>
                  </a:solidFill>
                </a:uFill>
                <a:latin typeface="Calibri"/>
              </a:rPr>
              <a:t>(“</a:t>
            </a:r>
            <a:r>
              <a:rPr lang="en-US" sz="2400" strike="noStrike" spc="-1" dirty="0" err="1">
                <a:solidFill>
                  <a:srgbClr val="000000"/>
                </a:solidFill>
                <a:uFill>
                  <a:solidFill>
                    <a:srgbClr val="FFFFFF"/>
                  </a:solidFill>
                </a:uFill>
                <a:latin typeface="Calibri"/>
              </a:rPr>
              <a:t>def</a:t>
            </a:r>
            <a:r>
              <a:rPr lang="en-US" sz="2400" strike="noStrike" spc="-1" dirty="0">
                <a:solidFill>
                  <a:srgbClr val="000000"/>
                </a:solidFill>
                <a:uFill>
                  <a:solidFill>
                    <a:srgbClr val="FFFFFF"/>
                  </a:solidFill>
                </a:uFill>
                <a:latin typeface="Calibri"/>
              </a:rPr>
              <a:t>”);  - here the same object value is changed.</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b="1" strike="noStrike" spc="-1" dirty="0">
                <a:solidFill>
                  <a:srgbClr val="000000"/>
                </a:solidFill>
                <a:uFill>
                  <a:solidFill>
                    <a:srgbClr val="FFFFFF"/>
                  </a:solidFill>
                </a:uFill>
                <a:latin typeface="Calibri"/>
              </a:rPr>
              <a:t>See all the methods available in Text() class</a:t>
            </a:r>
            <a:r>
              <a:rPr lang="en-US" sz="2400" b="1" strike="noStrike" spc="-1" dirty="0" smtClean="0">
                <a:solidFill>
                  <a:srgbClr val="000000"/>
                </a:solidFill>
                <a:uFill>
                  <a:solidFill>
                    <a:srgbClr val="FFFFFF"/>
                  </a:solidFill>
                </a:uFill>
                <a:latin typeface="Calibri"/>
              </a:rPr>
              <a:t>.</a:t>
            </a:r>
          </a:p>
          <a:p>
            <a:pPr marL="685800" lvl="1" indent="-228240">
              <a:lnSpc>
                <a:spcPct val="100000"/>
              </a:lnSpc>
              <a:buClr>
                <a:srgbClr val="000000"/>
              </a:buClr>
              <a:buFont typeface="Arial"/>
              <a:buChar char="•"/>
            </a:pPr>
            <a:endParaRPr lang="en-US" sz="200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Text </a:t>
            </a:r>
            <a:r>
              <a:rPr lang="en-US" sz="2800" u="sng" strike="noStrike" spc="-1" dirty="0">
                <a:solidFill>
                  <a:srgbClr val="000000"/>
                </a:solidFill>
                <a:uFill>
                  <a:solidFill>
                    <a:srgbClr val="FFFFFF"/>
                  </a:solidFill>
                </a:uFill>
                <a:latin typeface="Calibri"/>
              </a:rPr>
              <a:t>does </a:t>
            </a:r>
            <a:r>
              <a:rPr lang="en-US" sz="2800" strike="noStrike" spc="-1" dirty="0">
                <a:solidFill>
                  <a:srgbClr val="FF0000"/>
                </a:solidFill>
                <a:uFill>
                  <a:solidFill>
                    <a:srgbClr val="FFFFFF"/>
                  </a:solidFill>
                </a:uFill>
                <a:latin typeface="Calibri"/>
              </a:rPr>
              <a:t>not have rich API for manipulating strings as </a:t>
            </a:r>
            <a:r>
              <a:rPr lang="en-US" sz="2800" strike="noStrike" spc="-1" dirty="0" err="1">
                <a:solidFill>
                  <a:srgbClr val="FF0000"/>
                </a:solidFill>
                <a:uFill>
                  <a:solidFill>
                    <a:srgbClr val="FFFFFF"/>
                  </a:solidFill>
                </a:uFill>
                <a:latin typeface="Calibri"/>
              </a:rPr>
              <a:t>Java.lang.String</a:t>
            </a:r>
            <a:r>
              <a:rPr lang="en-US" sz="2800" strike="noStrike" spc="-1" dirty="0">
                <a:solidFill>
                  <a:srgbClr val="FF0000"/>
                </a:solidFill>
                <a:uFill>
                  <a:solidFill>
                    <a:srgbClr val="FFFFFF"/>
                  </a:solidFill>
                </a:uFill>
                <a:latin typeface="Calibri"/>
              </a:rPr>
              <a:t>. </a:t>
            </a:r>
            <a:r>
              <a:rPr lang="en-US" sz="2800" strike="noStrike" spc="-1" dirty="0">
                <a:solidFill>
                  <a:srgbClr val="000000"/>
                </a:solidFill>
                <a:uFill>
                  <a:solidFill>
                    <a:srgbClr val="FFFFFF"/>
                  </a:solidFill>
                </a:uFill>
                <a:latin typeface="Calibri"/>
              </a:rPr>
              <a:t>So in many cases we need to convert the TEXT objects to a STRING using </a:t>
            </a:r>
            <a:r>
              <a:rPr lang="en-US" sz="2800" strike="noStrike" spc="-1" dirty="0" err="1">
                <a:solidFill>
                  <a:srgbClr val="000000"/>
                </a:solidFill>
                <a:uFill>
                  <a:solidFill>
                    <a:srgbClr val="FFFFFF"/>
                  </a:solidFill>
                </a:uFill>
                <a:latin typeface="Calibri"/>
              </a:rPr>
              <a:t>toString</a:t>
            </a:r>
            <a:r>
              <a:rPr lang="en-US" sz="2800" strike="noStrike" spc="-1" dirty="0">
                <a:solidFill>
                  <a:srgbClr val="000000"/>
                </a:solidFill>
                <a:uFill>
                  <a:solidFill>
                    <a:srgbClr val="FFFFFF"/>
                  </a:solidFill>
                </a:uFill>
                <a:latin typeface="Calibri"/>
              </a:rPr>
              <a:t>() method on task</a:t>
            </a:r>
            <a:r>
              <a:rPr lang="en-US" sz="2800" strike="noStrike" spc="-1" dirty="0" smtClean="0">
                <a:solidFill>
                  <a:srgbClr val="000000"/>
                </a:solidFill>
                <a:uFill>
                  <a:solidFill>
                    <a:srgbClr val="FFFFFF"/>
                  </a:solidFill>
                </a:uFill>
                <a:latin typeface="Calibri"/>
              </a:rPr>
              <a:t>.</a:t>
            </a:r>
          </a:p>
          <a:p>
            <a:pPr marL="228600" indent="-228240">
              <a:lnSpc>
                <a:spcPct val="90000"/>
              </a:lnSpc>
              <a:buClr>
                <a:srgbClr val="000000"/>
              </a:buClr>
              <a:buFont typeface="Arial"/>
              <a:buChar char="•"/>
            </a:pPr>
            <a:endParaRPr lang="en-US" sz="280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err="1">
                <a:solidFill>
                  <a:srgbClr val="000000"/>
                </a:solidFill>
                <a:uFill>
                  <a:solidFill>
                    <a:srgbClr val="FFFFFF"/>
                  </a:solidFill>
                </a:uFill>
                <a:latin typeface="Calibri"/>
              </a:rPr>
              <a:t>BytesWritable</a:t>
            </a:r>
            <a:r>
              <a:rPr lang="en-US" sz="2800" strike="noStrike" spc="-1" dirty="0">
                <a:solidFill>
                  <a:srgbClr val="000000"/>
                </a:solidFill>
                <a:uFill>
                  <a:solidFill>
                    <a:srgbClr val="FFFFFF"/>
                  </a:solidFill>
                </a:uFill>
                <a:latin typeface="Calibri"/>
              </a:rPr>
              <a:t> – wrapper for an array of binary data.</a:t>
            </a:r>
          </a:p>
        </p:txBody>
      </p:sp>
    </p:spTree>
    <p:extLst>
      <p:ext uri="{BB962C8B-B14F-4D97-AF65-F5344CB8AC3E}">
        <p14:creationId xmlns:p14="http://schemas.microsoft.com/office/powerpoint/2010/main" val="3897193192"/>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18">
                                            <p:txEl>
                                              <p:charRg st="0" end="522"/>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18">
                                            <p:txEl>
                                              <p:charRg st="522" end="522"/>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18">
                                            <p:txEl>
                                              <p:charRg st="522" end="522"/>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18">
                                            <p:txEl>
                                              <p:charRg st="522" end="522"/>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18">
                                            <p:txEl>
                                              <p:charRg st="522" end="522"/>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18">
                                            <p:txEl>
                                              <p:charRg st="522" end="5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1225</Words>
  <Application>Microsoft Office PowerPoint</Application>
  <PresentationFormat>Widescreen</PresentationFormat>
  <Paragraphs>97</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Serialization - Writables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 Systems,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 - Writables</dc:title>
  <dc:creator>Dorababu Gangapatnam -X (dgangapa - COGNIZANT TECHNOLOGY SOLUTIONS INDIA PVT LTD at Cisco)</dc:creator>
  <cp:lastModifiedBy>Dorababu Gangapatnam -X (dgangapa - COGNIZANT TECHNOLOGY SOLUTIONS INDIA PVT LTD at Cisco)</cp:lastModifiedBy>
  <cp:revision>8</cp:revision>
  <dcterms:created xsi:type="dcterms:W3CDTF">2016-05-21T17:48:51Z</dcterms:created>
  <dcterms:modified xsi:type="dcterms:W3CDTF">2016-05-22T03:45:10Z</dcterms:modified>
</cp:coreProperties>
</file>