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80" r:id="rId4"/>
    <p:sldId id="281" r:id="rId5"/>
    <p:sldId id="282" r:id="rId6"/>
    <p:sldId id="285" r:id="rId7"/>
    <p:sldId id="288" r:id="rId8"/>
    <p:sldId id="289" r:id="rId9"/>
    <p:sldId id="290" r:id="rId10"/>
    <p:sldId id="292" r:id="rId11"/>
    <p:sldId id="293" r:id="rId12"/>
    <p:sldId id="295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2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FB7D-3901-46C2-AC9F-C4B86D820B42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A548-40DA-457D-AB4F-2597681C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Library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4"/>
            <a:ext cx="11681460" cy="4712335"/>
          </a:xfrm>
        </p:spPr>
        <p:txBody>
          <a:bodyPr/>
          <a:lstStyle/>
          <a:p>
            <a:r>
              <a:rPr lang="en-US" dirty="0" smtClean="0"/>
              <a:t>Hadoop comes with a library of mappers and reducers for commonly used functions.</a:t>
            </a:r>
          </a:p>
          <a:p>
            <a:r>
              <a:rPr lang="en-US" dirty="0" err="1" smtClean="0"/>
              <a:t>ChainMapper,ChainReducer</a:t>
            </a:r>
            <a:r>
              <a:rPr lang="en-US" dirty="0" smtClean="0"/>
              <a:t> – These are used to run a </a:t>
            </a:r>
            <a:r>
              <a:rPr lang="en-US" i="1" dirty="0" smtClean="0"/>
              <a:t>chain of mappers</a:t>
            </a:r>
            <a:r>
              <a:rPr lang="en-US" dirty="0" smtClean="0"/>
              <a:t> </a:t>
            </a:r>
            <a:r>
              <a:rPr lang="en-US" u="sng" dirty="0" smtClean="0"/>
              <a:t>in a single mapper and a reducer</a:t>
            </a:r>
            <a:r>
              <a:rPr lang="en-US" dirty="0" smtClean="0"/>
              <a:t> , followed by </a:t>
            </a:r>
            <a:r>
              <a:rPr lang="en-US" i="1" dirty="0" smtClean="0"/>
              <a:t>chain of mappers</a:t>
            </a:r>
            <a:r>
              <a:rPr lang="en-US" dirty="0" smtClean="0"/>
              <a:t> in a single reducer, respectively. This CM,CR substantially reduces the amount of disk I/O compared to running multiple MR jobs.</a:t>
            </a:r>
          </a:p>
          <a:p>
            <a:r>
              <a:rPr lang="en-US" dirty="0" err="1" smtClean="0"/>
              <a:t>FieldSelectionMapper</a:t>
            </a:r>
            <a:r>
              <a:rPr lang="en-US" dirty="0" smtClean="0"/>
              <a:t> and </a:t>
            </a:r>
            <a:r>
              <a:rPr lang="en-US" dirty="0" err="1" smtClean="0"/>
              <a:t>FieldSelectionReducer</a:t>
            </a:r>
            <a:r>
              <a:rPr lang="en-US" dirty="0" smtClean="0"/>
              <a:t> – like Unix CUT command, these mappers and reducers can select fields from the input key and values and emit them as output  keys and values.</a:t>
            </a:r>
          </a:p>
          <a:p>
            <a:r>
              <a:rPr lang="en-US" dirty="0" err="1" smtClean="0"/>
              <a:t>IntSumReducer,LongSumReducer</a:t>
            </a:r>
            <a:r>
              <a:rPr lang="en-US" dirty="0" smtClean="0"/>
              <a:t> – Reducers that sum integer values to produce a total for every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2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777240"/>
            <a:ext cx="11894820" cy="5897879"/>
          </a:xfrm>
        </p:spPr>
        <p:txBody>
          <a:bodyPr>
            <a:normAutofit/>
          </a:bodyPr>
          <a:lstStyle/>
          <a:p>
            <a:r>
              <a:rPr lang="en-US" dirty="0" smtClean="0"/>
              <a:t>When you launch the job, Hadoop copies the files specified by the -files, -archives and –</a:t>
            </a:r>
            <a:r>
              <a:rPr lang="en-US" dirty="0" err="1" smtClean="0"/>
              <a:t>libjars</a:t>
            </a:r>
            <a:r>
              <a:rPr lang="en-US" dirty="0" smtClean="0"/>
              <a:t> option to the distributed file system, here it is HDFS.</a:t>
            </a:r>
          </a:p>
          <a:p>
            <a:r>
              <a:rPr lang="en-US" dirty="0" smtClean="0"/>
              <a:t>Before the task is run, the node manager copies the files from the distributed file system to local disk. The local disk is the cache.</a:t>
            </a:r>
          </a:p>
          <a:p>
            <a:r>
              <a:rPr lang="en-US" dirty="0" smtClean="0"/>
              <a:t>The files are now said to be localized, and the task can access the files.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node manager maintains a reference count 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 task is using the file, the count is incremented by 1, and once the task is completed, it is decremented by 1.</a:t>
            </a:r>
          </a:p>
          <a:p>
            <a:r>
              <a:rPr lang="en-US" dirty="0" smtClean="0"/>
              <a:t>Once the count reaches to zero, the file is eligible for deletion.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files are deleted to provide the room for new files when the node’s cache exceeds certain size(10GB default) using least-recently used policy.</a:t>
            </a:r>
          </a:p>
          <a:p>
            <a:r>
              <a:rPr lang="en-US" dirty="0"/>
              <a:t>You can alter the cache size by </a:t>
            </a:r>
            <a:r>
              <a:rPr lang="en-US" dirty="0" err="1"/>
              <a:t>yarn.nodemanager.localizer.cache.target</a:t>
            </a:r>
            <a:r>
              <a:rPr lang="en-US" dirty="0"/>
              <a:t>-size-</a:t>
            </a:r>
            <a:r>
              <a:rPr lang="en-US" dirty="0" err="1"/>
              <a:t>mb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Cache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15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applications which uses </a:t>
            </a:r>
            <a:r>
              <a:rPr lang="en-US" dirty="0" err="1" smtClean="0"/>
              <a:t>GenericOptionsParser</a:t>
            </a:r>
            <a:r>
              <a:rPr lang="en-US" dirty="0" smtClean="0"/>
              <a:t>, don’t need to use the DC API.</a:t>
            </a:r>
          </a:p>
          <a:p>
            <a:r>
              <a:rPr lang="en-US" dirty="0" smtClean="0"/>
              <a:t>For those applications which doesn’t use GOP, then the DC API (application programming interface) used to put objects into the Distributed Cache.</a:t>
            </a:r>
          </a:p>
          <a:p>
            <a:r>
              <a:rPr lang="en-US" dirty="0" smtClean="0"/>
              <a:t>The related methods are: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addCacheFile</a:t>
            </a:r>
            <a:r>
              <a:rPr lang="en-US" dirty="0" smtClean="0"/>
              <a:t>(URI 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addCacheArchive</a:t>
            </a:r>
            <a:r>
              <a:rPr lang="en-US" dirty="0" smtClean="0"/>
              <a:t>(URI 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setCacheFiles</a:t>
            </a:r>
            <a:r>
              <a:rPr lang="en-US" dirty="0" smtClean="0"/>
              <a:t>(URI[] files)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setCacheArchive</a:t>
            </a:r>
            <a:r>
              <a:rPr lang="en-US" dirty="0" smtClean="0"/>
              <a:t>(</a:t>
            </a:r>
            <a:r>
              <a:rPr lang="en-US" dirty="0"/>
              <a:t>(URI[] files</a:t>
            </a:r>
            <a:r>
              <a:rPr lang="en-US" dirty="0" smtClean="0"/>
              <a:t>))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addFileToClassPath</a:t>
            </a:r>
            <a:r>
              <a:rPr lang="en-US" dirty="0" smtClean="0"/>
              <a:t>(Path file)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addArchiveToClassPath</a:t>
            </a:r>
            <a:r>
              <a:rPr lang="en-US" dirty="0" smtClean="0"/>
              <a:t>(Path archive)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4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you access the files on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</a:t>
            </a:r>
            <a:r>
              <a:rPr lang="en-US" dirty="0" smtClean="0"/>
              <a:t>are copied on to local disk, </a:t>
            </a:r>
            <a:r>
              <a:rPr lang="en-US" b="1" dirty="0" err="1" smtClean="0"/>
              <a:t>i.e</a:t>
            </a:r>
            <a:r>
              <a:rPr lang="en-US" dirty="0" smtClean="0"/>
              <a:t> </a:t>
            </a:r>
            <a:r>
              <a:rPr lang="en-US" b="1" dirty="0" smtClean="0"/>
              <a:t>localized.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 smtClean="0"/>
              <a:t>you can directly access the localized file </a:t>
            </a:r>
            <a:r>
              <a:rPr lang="en-US" b="1" dirty="0" smtClean="0"/>
              <a:t>by its name.</a:t>
            </a:r>
          </a:p>
          <a:p>
            <a:r>
              <a:rPr lang="en-US" dirty="0" smtClean="0"/>
              <a:t>MR will always create a symbolic link from task’s working directory to every file or archive added to the DC.</a:t>
            </a:r>
          </a:p>
          <a:p>
            <a:r>
              <a:rPr lang="en-US" dirty="0" smtClean="0"/>
              <a:t>Archive files are un archived so that you can access the files in them using the nested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– supply files to DC </a:t>
            </a:r>
          </a:p>
          <a:p>
            <a:pPr lvl="1"/>
            <a:r>
              <a:rPr lang="en-US" dirty="0" smtClean="0"/>
              <a:t>using command line and</a:t>
            </a:r>
          </a:p>
          <a:p>
            <a:pPr lvl="1"/>
            <a:r>
              <a:rPr lang="en-US" dirty="0" smtClean="0"/>
              <a:t>Using Program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47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InverseMapper</a:t>
            </a:r>
            <a:r>
              <a:rPr lang="en-US" dirty="0" smtClean="0"/>
              <a:t> – A mapper that swaps keys and values.</a:t>
            </a:r>
          </a:p>
          <a:p>
            <a:r>
              <a:rPr lang="en-US" dirty="0" err="1" smtClean="0"/>
              <a:t>MultiThreadedMapper</a:t>
            </a:r>
            <a:r>
              <a:rPr lang="en-US" dirty="0" smtClean="0"/>
              <a:t> – This mapper runs mappers concurrently in separate threads. This is useful for mappers that are not CPU bound.</a:t>
            </a:r>
          </a:p>
          <a:p>
            <a:r>
              <a:rPr lang="en-US" dirty="0" err="1" smtClean="0"/>
              <a:t>TockenCountermapper</a:t>
            </a:r>
            <a:r>
              <a:rPr lang="en-US" dirty="0" smtClean="0"/>
              <a:t> – A mapper that tokenizes the input value into words using Java’s </a:t>
            </a:r>
            <a:r>
              <a:rPr lang="en-US" dirty="0" err="1" smtClean="0"/>
              <a:t>StringTokenizer</a:t>
            </a:r>
            <a:r>
              <a:rPr lang="en-US" dirty="0" smtClean="0"/>
              <a:t> and emits each word along with a count of 1.</a:t>
            </a:r>
          </a:p>
          <a:p>
            <a:r>
              <a:rPr lang="en-US" dirty="0" err="1" smtClean="0"/>
              <a:t>RegexMapper</a:t>
            </a:r>
            <a:r>
              <a:rPr lang="en-US" dirty="0" smtClean="0"/>
              <a:t> – A mapper that finds matches of regular expression in the input value and emits the matches along with a count of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7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371600"/>
            <a:ext cx="10755923" cy="5275385"/>
          </a:xfrm>
        </p:spPr>
        <p:txBody>
          <a:bodyPr>
            <a:normAutofit/>
          </a:bodyPr>
          <a:lstStyle/>
          <a:p>
            <a:r>
              <a:rPr lang="en-US" dirty="0" smtClean="0"/>
              <a:t>MR can perform joins between large datasets.</a:t>
            </a:r>
          </a:p>
          <a:p>
            <a:r>
              <a:rPr lang="en-US" dirty="0" smtClean="0"/>
              <a:t>But writing code from scratch will take lot of effort.</a:t>
            </a:r>
          </a:p>
          <a:p>
            <a:r>
              <a:rPr lang="en-US" dirty="0" smtClean="0"/>
              <a:t>So better choice is to use higher-level frameworks such as </a:t>
            </a:r>
            <a:r>
              <a:rPr lang="en-US" dirty="0" err="1" smtClean="0"/>
              <a:t>Pig,Hive</a:t>
            </a:r>
            <a:r>
              <a:rPr lang="en-US" dirty="0" smtClean="0"/>
              <a:t>, Cascading, Crunch or Spark.</a:t>
            </a:r>
          </a:p>
          <a:p>
            <a:r>
              <a:rPr lang="en-US" dirty="0" smtClean="0"/>
              <a:t>The above frameworks, </a:t>
            </a:r>
            <a:r>
              <a:rPr lang="en-US" b="1" dirty="0" smtClean="0"/>
              <a:t>join operations are a core part of </a:t>
            </a:r>
            <a:r>
              <a:rPr lang="en-US" dirty="0" smtClean="0"/>
              <a:t>implementation.</a:t>
            </a:r>
          </a:p>
          <a:p>
            <a:r>
              <a:rPr lang="en-US" dirty="0" smtClean="0"/>
              <a:t>JOINS – e.g. problem statement- we have two </a:t>
            </a:r>
            <a:r>
              <a:rPr lang="en-US" dirty="0" smtClean="0"/>
              <a:t>datasets.</a:t>
            </a:r>
          </a:p>
          <a:p>
            <a:r>
              <a:rPr lang="en-US" dirty="0" smtClean="0"/>
              <a:t>User data in one data set(user id, user name),   Products he purchased (user id, product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vs Reduce-Side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9" y="1690688"/>
            <a:ext cx="10709031" cy="50735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join is performed BY the mapper called map-side join.</a:t>
            </a:r>
          </a:p>
          <a:p>
            <a:r>
              <a:rPr lang="en-US" dirty="0" smtClean="0"/>
              <a:t>If the join is performed BY the reducer called reduce-side join.</a:t>
            </a:r>
          </a:p>
          <a:p>
            <a:r>
              <a:rPr lang="en-US" dirty="0" smtClean="0"/>
              <a:t>If BOTH datasets are too large, either of the entire file cannot be copied to each node in the cluster – we can still join them using MapReduce with map-side or reduce-side joins.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selection of join depends on the structure of the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E.g. case where both the files are large is – user database and user activity(access logs) and in this case either of the files are too huge to be copied on to each MR node (Distributed Cache) </a:t>
            </a:r>
          </a:p>
        </p:txBody>
      </p:sp>
    </p:spTree>
    <p:extLst>
      <p:ext uri="{BB962C8B-B14F-4D97-AF65-F5344CB8AC3E}">
        <p14:creationId xmlns:p14="http://schemas.microsoft.com/office/powerpoint/2010/main" val="79586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Map-side join – join between large inputs works by performing the </a:t>
            </a:r>
            <a:r>
              <a:rPr lang="en-US" b="1" dirty="0" smtClean="0"/>
              <a:t>join before the data reaches the map function</a:t>
            </a:r>
            <a:r>
              <a:rPr lang="en-US" b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28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/>
          </a:bodyPr>
          <a:lstStyle/>
          <a:p>
            <a:r>
              <a:rPr lang="en-US" dirty="0" smtClean="0"/>
              <a:t>Reduce side join is more general than a map-side join.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Reduce-side join is less efficient because it has to go through MR shuffle stage.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7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Side Data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764696"/>
          </a:xfrm>
        </p:spPr>
        <p:txBody>
          <a:bodyPr>
            <a:normAutofit/>
          </a:bodyPr>
          <a:lstStyle/>
          <a:p>
            <a:r>
              <a:rPr lang="en-US" dirty="0" smtClean="0"/>
              <a:t>Side data is the </a:t>
            </a:r>
            <a:r>
              <a:rPr lang="en-US" b="1" dirty="0" smtClean="0"/>
              <a:t>extra read-only</a:t>
            </a:r>
            <a:r>
              <a:rPr lang="en-US" dirty="0" smtClean="0"/>
              <a:t> data needed by a job, to process the main dataset.</a:t>
            </a:r>
          </a:p>
          <a:p>
            <a:r>
              <a:rPr lang="en-US" dirty="0" smtClean="0"/>
              <a:t>The main challenge is to make the side data available to all the map or reduce tasks, </a:t>
            </a:r>
            <a:r>
              <a:rPr lang="en-US" dirty="0" err="1" smtClean="0"/>
              <a:t>i.e</a:t>
            </a:r>
            <a:r>
              <a:rPr lang="en-US" dirty="0" smtClean="0"/>
              <a:t> across the cluster – in a convenient and efficient fashion.</a:t>
            </a:r>
          </a:p>
          <a:p>
            <a:r>
              <a:rPr lang="en-US" dirty="0" smtClean="0"/>
              <a:t>How this data is made available to the cluster?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Using the Job Configuration:</a:t>
            </a:r>
            <a:endParaRPr lang="en-US" dirty="0" smtClean="0"/>
          </a:p>
          <a:p>
            <a:pPr lvl="1"/>
            <a:r>
              <a:rPr lang="en-US" dirty="0" smtClean="0"/>
              <a:t>When you need to pass a small piece of metadata to your tasks, you can set arbitrary K-V pairs in the job configuration.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/>
              <a:t>the task(map/reduce) you can retrieve the data from the Configuration </a:t>
            </a:r>
            <a:r>
              <a:rPr lang="en-US" b="1" dirty="0" smtClean="0"/>
              <a:t>returned by Context’s – </a:t>
            </a:r>
            <a:r>
              <a:rPr lang="en-US" b="1" dirty="0" err="1" smtClean="0"/>
              <a:t>getConfiguration</a:t>
            </a:r>
            <a:r>
              <a:rPr lang="en-US" b="1" dirty="0" smtClean="0"/>
              <a:t>() </a:t>
            </a:r>
            <a:r>
              <a:rPr lang="en-US" dirty="0" smtClean="0"/>
              <a:t>method.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method should be used to send only few KBs of data, otherwise it puts pressure on memory usage of MR components. </a:t>
            </a:r>
          </a:p>
        </p:txBody>
      </p:sp>
    </p:spTree>
    <p:extLst>
      <p:ext uri="{BB962C8B-B14F-4D97-AF65-F5344CB8AC3E}">
        <p14:creationId xmlns:p14="http://schemas.microsoft.com/office/powerpoint/2010/main" val="27757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serializing data in the job configuration, it is preferable to distribute data set using Hadoop’s Distributed cache mechanism.</a:t>
            </a:r>
          </a:p>
          <a:p>
            <a:r>
              <a:rPr lang="en-US" dirty="0" smtClean="0"/>
              <a:t>DC provides a service for copying files and archives to the Task(map/reduce) nodes. Task nodes can use these files when they run the task.</a:t>
            </a:r>
          </a:p>
          <a:p>
            <a:r>
              <a:rPr lang="en-US" dirty="0" smtClean="0"/>
              <a:t>To save the n/w bandwidth, files are normally copied to any particular node once per job.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–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you are using </a:t>
            </a:r>
            <a:r>
              <a:rPr lang="en-US" dirty="0" err="1" smtClean="0"/>
              <a:t>GenericOptionsParser</a:t>
            </a:r>
            <a:r>
              <a:rPr lang="en-US" dirty="0" smtClean="0"/>
              <a:t>( Tool and </a:t>
            </a:r>
            <a:r>
              <a:rPr lang="en-US" dirty="0" err="1" smtClean="0"/>
              <a:t>ToolRunner</a:t>
            </a:r>
            <a:r>
              <a:rPr lang="en-US" dirty="0" smtClean="0"/>
              <a:t>), you can specify the files that you want to distribute as comma separated list of URIs to the argument </a:t>
            </a:r>
            <a:r>
              <a:rPr lang="en-US" b="1" dirty="0" smtClean="0"/>
              <a:t>–files</a:t>
            </a:r>
            <a:r>
              <a:rPr lang="en-US" dirty="0" smtClean="0"/>
              <a:t> option.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files can be on local file system or on </a:t>
            </a:r>
            <a:r>
              <a:rPr lang="en-US" dirty="0" smtClean="0"/>
              <a:t>HDFS.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 smtClean="0"/>
              <a:t>can copy archive files(</a:t>
            </a:r>
            <a:r>
              <a:rPr lang="en-US" dirty="0" err="1" smtClean="0"/>
              <a:t>Jar,zip</a:t>
            </a:r>
            <a:r>
              <a:rPr lang="en-US" dirty="0" smtClean="0"/>
              <a:t> and tar files and </a:t>
            </a:r>
            <a:r>
              <a:rPr lang="en-US" dirty="0" err="1" smtClean="0"/>
              <a:t>gzipper</a:t>
            </a:r>
            <a:r>
              <a:rPr lang="en-US" dirty="0" smtClean="0"/>
              <a:t> tar files) using </a:t>
            </a:r>
            <a:r>
              <a:rPr lang="en-US" b="1" dirty="0" smtClean="0"/>
              <a:t>–archives </a:t>
            </a:r>
            <a:r>
              <a:rPr lang="en-US" dirty="0" smtClean="0"/>
              <a:t>option. These files are unarchived on the task nodes.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supply the JAR files required for job,(incase you forgot to bundle in lib folder of job Jar file) with </a:t>
            </a:r>
            <a:r>
              <a:rPr lang="en-US" b="1" dirty="0" smtClean="0"/>
              <a:t>–</a:t>
            </a:r>
            <a:r>
              <a:rPr lang="en-US" b="1" dirty="0" err="1" smtClean="0"/>
              <a:t>libjars</a:t>
            </a:r>
            <a:r>
              <a:rPr lang="en-US" dirty="0" smtClean="0"/>
              <a:t>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1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1079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MapReduce Library Classes</vt:lpstr>
      <vt:lpstr>PowerPoint Presentation</vt:lpstr>
      <vt:lpstr>JOINS</vt:lpstr>
      <vt:lpstr>Map-Side vs Reduce-Side</vt:lpstr>
      <vt:lpstr>Map-Side Joins</vt:lpstr>
      <vt:lpstr>Reduce-Side Joins</vt:lpstr>
      <vt:lpstr>Side Data Distribution</vt:lpstr>
      <vt:lpstr>2. Distributed Cache</vt:lpstr>
      <vt:lpstr>DC – how to use?</vt:lpstr>
      <vt:lpstr>PowerPoint Presentation</vt:lpstr>
      <vt:lpstr>Distributed Cache API</vt:lpstr>
      <vt:lpstr>How will you access the files on DC</vt:lpstr>
      <vt:lpstr>PowerPoint Presentation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MapReduce Features</dc:title>
  <dc:creator>Dorababu Gangapatnam (WBPS - Business Platforms)</dc:creator>
  <cp:lastModifiedBy>Dorababu Gangapatnam -X (dgangapa - COGNIZANT TECHNOLOGY SOLUTIONS INDIA PVT LTD at Cisco)</cp:lastModifiedBy>
  <cp:revision>400</cp:revision>
  <dcterms:created xsi:type="dcterms:W3CDTF">2015-12-22T20:08:31Z</dcterms:created>
  <dcterms:modified xsi:type="dcterms:W3CDTF">2016-05-22T04:14:43Z</dcterms:modified>
</cp:coreProperties>
</file>