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557" r:id="rId2"/>
    <p:sldId id="614" r:id="rId3"/>
    <p:sldId id="606" r:id="rId4"/>
    <p:sldId id="607" r:id="rId5"/>
    <p:sldId id="608" r:id="rId6"/>
    <p:sldId id="609" r:id="rId7"/>
    <p:sldId id="610" r:id="rId8"/>
    <p:sldId id="611" r:id="rId9"/>
    <p:sldId id="612" r:id="rId10"/>
    <p:sldId id="613" r:id="rId11"/>
    <p:sldId id="567" r:id="rId12"/>
    <p:sldId id="568" r:id="rId13"/>
    <p:sldId id="578" r:id="rId14"/>
    <p:sldId id="517" r:id="rId15"/>
    <p:sldId id="624" r:id="rId16"/>
    <p:sldId id="574" r:id="rId17"/>
    <p:sldId id="575" r:id="rId18"/>
    <p:sldId id="576" r:id="rId19"/>
    <p:sldId id="577" r:id="rId20"/>
    <p:sldId id="579" r:id="rId21"/>
    <p:sldId id="588" r:id="rId22"/>
    <p:sldId id="584" r:id="rId23"/>
    <p:sldId id="586" r:id="rId24"/>
    <p:sldId id="587" r:id="rId25"/>
    <p:sldId id="589" r:id="rId26"/>
    <p:sldId id="591" r:id="rId27"/>
    <p:sldId id="592" r:id="rId28"/>
    <p:sldId id="593" r:id="rId29"/>
    <p:sldId id="595" r:id="rId30"/>
    <p:sldId id="597" r:id="rId31"/>
    <p:sldId id="598" r:id="rId32"/>
    <p:sldId id="599" r:id="rId33"/>
    <p:sldId id="600" r:id="rId34"/>
    <p:sldId id="603" r:id="rId35"/>
    <p:sldId id="604" r:id="rId36"/>
    <p:sldId id="605" r:id="rId37"/>
    <p:sldId id="622" r:id="rId38"/>
    <p:sldId id="623" r:id="rId39"/>
    <p:sldId id="5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5E3"/>
    <a:srgbClr val="051F52"/>
    <a:srgbClr val="FF9966"/>
    <a:srgbClr val="364B5E"/>
    <a:srgbClr val="EB2629"/>
    <a:srgbClr val="FFD91D"/>
    <a:srgbClr val="4CABCE"/>
    <a:srgbClr val="CC66FF"/>
    <a:srgbClr val="4AAACE"/>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738B9-3EEB-33E6-500B-CBEE0FE91A47}" v="2" dt="2020-02-09T19:24:54.401"/>
    <p1510:client id="{5221B805-A024-FEDE-41F9-E2111A0DA733}" v="2" dt="2020-02-10T06:27:00.963"/>
    <p1510:client id="{625E103C-086F-89E4-3090-C6A40549886F}" v="137" dt="2020-02-09T19:59:34.440"/>
    <p1510:client id="{766FDBD4-9B62-D51B-3A61-BBB2715CEF06}" v="120" dt="2020-02-09T10:52:24.581"/>
    <p1510:client id="{8CCA5A08-E3CF-23E4-6694-2A5FA4B48575}" v="122" dt="2020-02-09T07:03:32.581"/>
    <p1510:client id="{A426F74E-BD6E-74C5-D4E0-97E01D2A2301}" v="531" dt="2020-02-10T10:20:17.204"/>
    <p1510:client id="{CB6F4651-39E5-B98F-4CBB-E682972EC552}" v="1" dt="2020-02-09T11:33:03.466"/>
    <p1510:client id="{D0538AE0-29F0-6EAF-54D8-DA19265CD810}" v="1328" dt="2020-02-09T18:21:30.756"/>
    <p1510:client id="{D237956F-2373-4B32-A3B5-1F5FFA923B93}" v="2315" dt="2020-02-10T04:54:55.527"/>
    <p1510:client id="{F724C23C-14F7-45C7-BAD6-621903B515ED}" v="1558" dt="2020-02-09T11:56:39.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249" autoAdjust="0"/>
  </p:normalViewPr>
  <p:slideViewPr>
    <p:cSldViewPr snapToGrid="0">
      <p:cViewPr varScale="1">
        <p:scale>
          <a:sx n="68" d="100"/>
          <a:sy n="68" d="100"/>
        </p:scale>
        <p:origin x="94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71971-B297-40DD-8FBD-7A19EA1CB41E}" type="datetimeFigureOut">
              <a:rPr lang="en-US" smtClean="0"/>
              <a:pPr/>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43A3C-52E8-4365-B5DE-86B75A6DE51A}" type="slidenum">
              <a:rPr lang="en-US" smtClean="0"/>
              <a:pPr/>
              <a:t>‹#›</a:t>
            </a:fld>
            <a:endParaRPr lang="en-US"/>
          </a:p>
        </p:txBody>
      </p:sp>
    </p:spTree>
    <p:extLst>
      <p:ext uri="{BB962C8B-B14F-4D97-AF65-F5344CB8AC3E}">
        <p14:creationId xmlns:p14="http://schemas.microsoft.com/office/powerpoint/2010/main" val="2490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943A3C-52E8-4365-B5DE-86B75A6DE51A}" type="slidenum">
              <a:rPr lang="en-US" smtClean="0"/>
              <a:pPr/>
              <a:t>1</a:t>
            </a:fld>
            <a:endParaRPr lang="en-US"/>
          </a:p>
        </p:txBody>
      </p:sp>
    </p:spTree>
    <p:extLst>
      <p:ext uri="{BB962C8B-B14F-4D97-AF65-F5344CB8AC3E}">
        <p14:creationId xmlns:p14="http://schemas.microsoft.com/office/powerpoint/2010/main" val="80206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10</a:t>
            </a:fld>
            <a:endParaRPr lang="en-US"/>
          </a:p>
        </p:txBody>
      </p:sp>
    </p:spTree>
    <p:extLst>
      <p:ext uri="{BB962C8B-B14F-4D97-AF65-F5344CB8AC3E}">
        <p14:creationId xmlns:p14="http://schemas.microsoft.com/office/powerpoint/2010/main" val="1280187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HVE THE DB DEISGN SHARED. THEY SHOULD SEE THE TABLES AND ALSO THE DESIGIN THAT IS GIVEN. MAP THE DESIGN TO TABLES. ENTITIES, ATTRIBUTES, RELATIONSHIPS, KEYS</a:t>
            </a:r>
          </a:p>
        </p:txBody>
      </p:sp>
      <p:sp>
        <p:nvSpPr>
          <p:cNvPr id="4" name="Slide Number Placeholder 3"/>
          <p:cNvSpPr>
            <a:spLocks noGrp="1"/>
          </p:cNvSpPr>
          <p:nvPr>
            <p:ph type="sldNum" sz="quarter" idx="5"/>
          </p:nvPr>
        </p:nvSpPr>
        <p:spPr/>
        <p:txBody>
          <a:bodyPr/>
          <a:lstStyle/>
          <a:p>
            <a:fld id="{27943A3C-52E8-4365-B5DE-86B75A6DE51A}" type="slidenum">
              <a:rPr lang="en-US" smtClean="0"/>
              <a:pPr/>
              <a:t>11</a:t>
            </a:fld>
            <a:endParaRPr lang="en-US"/>
          </a:p>
        </p:txBody>
      </p:sp>
    </p:spTree>
    <p:extLst>
      <p:ext uri="{BB962C8B-B14F-4D97-AF65-F5344CB8AC3E}">
        <p14:creationId xmlns:p14="http://schemas.microsoft.com/office/powerpoint/2010/main" val="197647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943A3C-52E8-4365-B5DE-86B75A6DE51A}" type="slidenum">
              <a:rPr lang="en-US" smtClean="0"/>
              <a:pPr/>
              <a:t>14</a:t>
            </a:fld>
            <a:endParaRPr lang="en-US" dirty="0"/>
          </a:p>
        </p:txBody>
      </p:sp>
    </p:spTree>
    <p:extLst>
      <p:ext uri="{BB962C8B-B14F-4D97-AF65-F5344CB8AC3E}">
        <p14:creationId xmlns:p14="http://schemas.microsoft.com/office/powerpoint/2010/main" val="228448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43A3C-52E8-4365-B5DE-86B75A6DE51A}" type="slidenum">
              <a:rPr lang="en-US" smtClean="0"/>
              <a:pPr/>
              <a:t>16</a:t>
            </a:fld>
            <a:endParaRPr lang="en-US"/>
          </a:p>
        </p:txBody>
      </p:sp>
    </p:spTree>
    <p:extLst>
      <p:ext uri="{BB962C8B-B14F-4D97-AF65-F5344CB8AC3E}">
        <p14:creationId xmlns:p14="http://schemas.microsoft.com/office/powerpoint/2010/main" val="348806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Actors:</a:t>
            </a:r>
          </a:p>
          <a:p>
            <a:r>
              <a:rPr lang="en-US"/>
              <a:t>Patient</a:t>
            </a:r>
          </a:p>
          <a:p>
            <a:r>
              <a:rPr lang="en-US"/>
              <a:t>Insurance companies</a:t>
            </a:r>
          </a:p>
          <a:p>
            <a:r>
              <a:rPr lang="en-US"/>
              <a:t>Hospitals</a:t>
            </a:r>
          </a:p>
          <a:p>
            <a:r>
              <a:rPr lang="en-US"/>
              <a:t>Doctors</a:t>
            </a:r>
          </a:p>
          <a:p>
            <a:r>
              <a:rPr lang="en-US"/>
              <a:t>Application</a:t>
            </a:r>
          </a:p>
        </p:txBody>
      </p:sp>
      <p:sp>
        <p:nvSpPr>
          <p:cNvPr id="4" name="Slide Number Placeholder 3"/>
          <p:cNvSpPr>
            <a:spLocks noGrp="1"/>
          </p:cNvSpPr>
          <p:nvPr>
            <p:ph type="sldNum" sz="quarter" idx="5"/>
          </p:nvPr>
        </p:nvSpPr>
        <p:spPr/>
        <p:txBody>
          <a:bodyPr/>
          <a:lstStyle/>
          <a:p>
            <a:fld id="{27943A3C-52E8-4365-B5DE-86B75A6DE51A}" type="slidenum">
              <a:rPr lang="en-US" smtClean="0"/>
              <a:pPr/>
              <a:t>20</a:t>
            </a:fld>
            <a:endParaRPr lang="en-US"/>
          </a:p>
        </p:txBody>
      </p:sp>
    </p:spTree>
    <p:extLst>
      <p:ext uri="{BB962C8B-B14F-4D97-AF65-F5344CB8AC3E}">
        <p14:creationId xmlns:p14="http://schemas.microsoft.com/office/powerpoint/2010/main" val="172008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HVE THE DB DEISGN SHARED. THEY SHOULD SEE THE TABLES AND ALSO THE DESIGIN THAT IS GIVEN. MAP THE DESIGN TO TABLES. ENTITIES, ATTRIBUTES, RELATIONSHIPS, KEYS</a:t>
            </a:r>
          </a:p>
        </p:txBody>
      </p:sp>
      <p:sp>
        <p:nvSpPr>
          <p:cNvPr id="4" name="Slide Number Placeholder 3"/>
          <p:cNvSpPr>
            <a:spLocks noGrp="1"/>
          </p:cNvSpPr>
          <p:nvPr>
            <p:ph type="sldNum" sz="quarter" idx="5"/>
          </p:nvPr>
        </p:nvSpPr>
        <p:spPr/>
        <p:txBody>
          <a:bodyPr/>
          <a:lstStyle/>
          <a:p>
            <a:fld id="{27943A3C-52E8-4365-B5DE-86B75A6DE51A}" type="slidenum">
              <a:rPr lang="en-US" smtClean="0"/>
              <a:pPr/>
              <a:t>2</a:t>
            </a:fld>
            <a:endParaRPr lang="en-US"/>
          </a:p>
        </p:txBody>
      </p:sp>
    </p:spTree>
    <p:extLst>
      <p:ext uri="{BB962C8B-B14F-4D97-AF65-F5344CB8AC3E}">
        <p14:creationId xmlns:p14="http://schemas.microsoft.com/office/powerpoint/2010/main" val="197647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1"/>
              <a:t>Statistics of Size of the Population, People affected by Heart Attack</a:t>
            </a:r>
          </a:p>
          <a:p>
            <a:pPr algn="l"/>
            <a:r>
              <a:rPr lang="en-IN" sz="1200" b="1"/>
              <a:t>India has high heart diseases</a:t>
            </a:r>
          </a:p>
          <a:p>
            <a:pPr algn="l"/>
            <a:r>
              <a:rPr lang="en-IN" sz="1200" b="1">
                <a:cs typeface="Calibri"/>
              </a:rPr>
              <a:t>Research how u do, wat parameters to consider</a:t>
            </a:r>
          </a:p>
          <a:p>
            <a:pPr algn="l"/>
            <a:r>
              <a:rPr lang="en-IN" sz="1200" b="1">
                <a:cs typeface="Calibri"/>
              </a:rPr>
              <a:t>How to tackle? (Interactive)</a:t>
            </a:r>
          </a:p>
          <a:p>
            <a:pPr algn="l"/>
            <a:endParaRPr lang="en-IN" sz="1200" b="1">
              <a:cs typeface="Calibri"/>
            </a:endParaRPr>
          </a:p>
          <a:p>
            <a:pPr algn="l"/>
            <a:r>
              <a:rPr lang="en-IN" sz="1200" b="1">
                <a:cs typeface="Calibri"/>
              </a:rPr>
              <a:t>Size, Impact – People and Revenues, Longevity</a:t>
            </a:r>
          </a:p>
          <a:p>
            <a:pPr algn="l"/>
            <a:endParaRPr lang="en-IN" sz="1200" b="1">
              <a:cs typeface="Calibri"/>
            </a:endParaRPr>
          </a:p>
          <a:p>
            <a:pPr algn="l"/>
            <a:r>
              <a:rPr lang="en-IN" sz="1200" b="1">
                <a:cs typeface="Calibri"/>
              </a:rPr>
              <a:t>Establish here the impact the solution will provide in terms of People and Revenues</a:t>
            </a:r>
          </a:p>
        </p:txBody>
      </p:sp>
      <p:sp>
        <p:nvSpPr>
          <p:cNvPr id="4" name="Slide Number Placeholder 3"/>
          <p:cNvSpPr>
            <a:spLocks noGrp="1"/>
          </p:cNvSpPr>
          <p:nvPr>
            <p:ph type="sldNum" sz="quarter" idx="5"/>
          </p:nvPr>
        </p:nvSpPr>
        <p:spPr/>
        <p:txBody>
          <a:bodyPr/>
          <a:lstStyle/>
          <a:p>
            <a:fld id="{27943A3C-52E8-4365-B5DE-86B75A6DE51A}" type="slidenum">
              <a:rPr lang="en-US" smtClean="0"/>
              <a:pPr/>
              <a:t>3</a:t>
            </a:fld>
            <a:endParaRPr lang="en-US"/>
          </a:p>
        </p:txBody>
      </p:sp>
    </p:spTree>
    <p:extLst>
      <p:ext uri="{BB962C8B-B14F-4D97-AF65-F5344CB8AC3E}">
        <p14:creationId xmlns:p14="http://schemas.microsoft.com/office/powerpoint/2010/main" val="231519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4</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5</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6</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7</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8</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9</a:t>
            </a:fld>
            <a:endParaRPr lang="en-US"/>
          </a:p>
        </p:txBody>
      </p:sp>
    </p:spTree>
    <p:extLst>
      <p:ext uri="{BB962C8B-B14F-4D97-AF65-F5344CB8AC3E}">
        <p14:creationId xmlns:p14="http://schemas.microsoft.com/office/powerpoint/2010/main" val="377738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scover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65B0-B81B-4C81-83AF-70E202AC984B}"/>
              </a:ext>
            </a:extLst>
          </p:cNvPr>
          <p:cNvSpPr>
            <a:spLocks noGrp="1"/>
          </p:cNvSpPr>
          <p:nvPr>
            <p:ph type="title" hasCustomPrompt="1"/>
          </p:nvPr>
        </p:nvSpPr>
        <p:spPr/>
        <p:txBody>
          <a:bodyPr>
            <a:noAutofit/>
          </a:bodyPr>
          <a:lstStyle>
            <a:lvl1pPr>
              <a:defRPr sz="3000" b="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024250B-D548-4839-AE2F-CF16E3FC21D8}"/>
              </a:ext>
            </a:extLst>
          </p:cNvPr>
          <p:cNvSpPr>
            <a:spLocks noGrp="1"/>
          </p:cNvSpPr>
          <p:nvPr>
            <p:ph type="dt" sz="half" idx="10"/>
          </p:nvPr>
        </p:nvSpPr>
        <p:spPr/>
        <p:txBody>
          <a:bodyPr/>
          <a:lstStyle/>
          <a:p>
            <a:fld id="{81A401E5-413B-9D45-8024-362ED4861691}" type="datetimeFigureOut">
              <a:rPr lang="en-US" smtClean="0"/>
              <a:pPr/>
              <a:t>12/9/2020</a:t>
            </a:fld>
            <a:endParaRPr lang="en-US"/>
          </a:p>
        </p:txBody>
      </p:sp>
      <p:sp>
        <p:nvSpPr>
          <p:cNvPr id="4" name="Footer Placeholder 3">
            <a:extLst>
              <a:ext uri="{FF2B5EF4-FFF2-40B4-BE49-F238E27FC236}">
                <a16:creationId xmlns:a16="http://schemas.microsoft.com/office/drawing/2014/main" id="{1B659D04-ED9E-4656-9EC8-64D80A735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31A3F-F195-402E-B4FF-B9707D0509D5}"/>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3" name="Text Placeholder 12">
            <a:extLst>
              <a:ext uri="{FF2B5EF4-FFF2-40B4-BE49-F238E27FC236}">
                <a16:creationId xmlns:a16="http://schemas.microsoft.com/office/drawing/2014/main" id="{90A02419-FB08-46B3-9F5A-2B7CF96A69F6}"/>
              </a:ext>
            </a:extLst>
          </p:cNvPr>
          <p:cNvSpPr>
            <a:spLocks noGrp="1"/>
          </p:cNvSpPr>
          <p:nvPr>
            <p:ph type="body" sz="quarter" idx="13" hasCustomPrompt="1"/>
          </p:nvPr>
        </p:nvSpPr>
        <p:spPr>
          <a:xfrm>
            <a:off x="8522494" y="676275"/>
            <a:ext cx="3459956" cy="314326"/>
          </a:xfrm>
        </p:spPr>
        <p:txBody>
          <a:bodyPr>
            <a:noAutofit/>
          </a:bodyPr>
          <a:lstStyle>
            <a:lvl1pPr marL="0" indent="0">
              <a:buNone/>
              <a:defRPr sz="1800" b="1">
                <a:solidFill>
                  <a:schemeClr val="bg1"/>
                </a:solidFill>
              </a:defRPr>
            </a:lvl1pPr>
          </a:lstStyle>
          <a:p>
            <a:pPr lvl="0"/>
            <a:r>
              <a:rPr lang="en-US"/>
              <a:t>Course Title</a:t>
            </a:r>
          </a:p>
        </p:txBody>
      </p:sp>
      <p:sp>
        <p:nvSpPr>
          <p:cNvPr id="15" name="Text Placeholder 14">
            <a:extLst>
              <a:ext uri="{FF2B5EF4-FFF2-40B4-BE49-F238E27FC236}">
                <a16:creationId xmlns:a16="http://schemas.microsoft.com/office/drawing/2014/main" id="{60F3D1E7-C17C-472F-9C06-5CF3E662852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
        <p:nvSpPr>
          <p:cNvPr id="7" name="Text Placeholder 6">
            <a:extLst>
              <a:ext uri="{FF2B5EF4-FFF2-40B4-BE49-F238E27FC236}">
                <a16:creationId xmlns:a16="http://schemas.microsoft.com/office/drawing/2014/main" id="{D1BE2451-296E-48A1-B584-C0667CA063BD}"/>
              </a:ext>
            </a:extLst>
          </p:cNvPr>
          <p:cNvSpPr>
            <a:spLocks noGrp="1"/>
          </p:cNvSpPr>
          <p:nvPr>
            <p:ph type="body" sz="quarter" idx="15"/>
          </p:nvPr>
        </p:nvSpPr>
        <p:spPr>
          <a:xfrm>
            <a:off x="858621" y="1724968"/>
            <a:ext cx="10474758" cy="4299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478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17DCFCA-D509-4C84-91A7-632372508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15133E-5B2A-43BD-ABE8-68586CAC8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8D59E-B381-4795-87A6-6F3A6761612D}"/>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6" name="Footer Placeholder 5">
            <a:extLst>
              <a:ext uri="{FF2B5EF4-FFF2-40B4-BE49-F238E27FC236}">
                <a16:creationId xmlns:a16="http://schemas.microsoft.com/office/drawing/2014/main" id="{5BCE6156-B8C7-443F-9982-BF8E96728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7C9CB-D04C-47F0-AF0A-BFBA5633E5D7}"/>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5435E2EB-E9A1-442D-A030-1BC59B439854}"/>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1AD79747-6747-46DA-AEB5-46589746A6A1}"/>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C316BB4B-CC01-44F2-B7DB-700B42BF5ED1}"/>
              </a:ext>
            </a:extLst>
          </p:cNvPr>
          <p:cNvSpPr>
            <a:spLocks noGrp="1"/>
          </p:cNvSpPr>
          <p:nvPr>
            <p:ph type="body" sz="quarter" idx="14" hasCustomPrompt="1"/>
          </p:nvPr>
        </p:nvSpPr>
        <p:spPr>
          <a:xfrm>
            <a:off x="114300" y="833438"/>
            <a:ext cx="4657725"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408490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92DB-D52E-429F-AF01-3ADBA594418C}"/>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Vertical Text Placeholder 2">
            <a:extLst>
              <a:ext uri="{FF2B5EF4-FFF2-40B4-BE49-F238E27FC236}">
                <a16:creationId xmlns:a16="http://schemas.microsoft.com/office/drawing/2014/main" id="{289218A1-4A6E-4839-969C-8E7186488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D17F0-CEC0-42E7-A00E-F98F2B4D00DB}"/>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7642E146-DD3C-4D75-B027-89AAD47D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A01A8-CDEB-42D5-A57F-17126EB0A458}"/>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9" name="Text Placeholder 12">
            <a:extLst>
              <a:ext uri="{FF2B5EF4-FFF2-40B4-BE49-F238E27FC236}">
                <a16:creationId xmlns:a16="http://schemas.microsoft.com/office/drawing/2014/main" id="{7212BA09-1ECC-4786-8E4F-326197B48D53}"/>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96067CA1-E4F1-4771-AEEA-D4CEAA0CFBFC}"/>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08292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52FF9-B759-45F2-A11B-9F4404C0C653}"/>
              </a:ext>
            </a:extLst>
          </p:cNvPr>
          <p:cNvSpPr>
            <a:spLocks noGrp="1"/>
          </p:cNvSpPr>
          <p:nvPr>
            <p:ph type="title" orient="vert"/>
          </p:nvPr>
        </p:nvSpPr>
        <p:spPr>
          <a:xfrm>
            <a:off x="8724900" y="1416954"/>
            <a:ext cx="2628900" cy="476000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985C1F-43B9-4D4A-8E77-E0AB65994141}"/>
              </a:ext>
            </a:extLst>
          </p:cNvPr>
          <p:cNvSpPr>
            <a:spLocks noGrp="1"/>
          </p:cNvSpPr>
          <p:nvPr>
            <p:ph type="body" orient="vert" idx="1"/>
          </p:nvPr>
        </p:nvSpPr>
        <p:spPr>
          <a:xfrm>
            <a:off x="838200" y="1416955"/>
            <a:ext cx="7734300" cy="47600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9316E-E0BF-4062-929E-51676A4D8672}"/>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4C44D6CA-5059-4B64-8295-51F52533F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0B572-2FF0-4E3E-9EDE-0DF7EA9F4A2C}"/>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408CA382-0D29-4990-9375-6BCEA2A01666}"/>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0" name="Text Placeholder 12">
            <a:extLst>
              <a:ext uri="{FF2B5EF4-FFF2-40B4-BE49-F238E27FC236}">
                <a16:creationId xmlns:a16="http://schemas.microsoft.com/office/drawing/2014/main" id="{2B639C98-ACCC-4CD1-B535-2A97FA1CDA47}"/>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2" name="Text Placeholder 14">
            <a:extLst>
              <a:ext uri="{FF2B5EF4-FFF2-40B4-BE49-F238E27FC236}">
                <a16:creationId xmlns:a16="http://schemas.microsoft.com/office/drawing/2014/main" id="{61A5EDF7-3332-4644-B906-5C4F99725180}"/>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31272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5E75-8D30-4801-88CD-E127211B458E}"/>
              </a:ext>
            </a:extLst>
          </p:cNvPr>
          <p:cNvSpPr>
            <a:spLocks noGrp="1"/>
          </p:cNvSpPr>
          <p:nvPr>
            <p:ph type="ctrTitle"/>
          </p:nvPr>
        </p:nvSpPr>
        <p:spPr>
          <a:xfrm>
            <a:off x="1524000" y="13890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AB8877-8C5A-4A31-BC9B-1D380CDAE6E0}"/>
              </a:ext>
            </a:extLst>
          </p:cNvPr>
          <p:cNvSpPr>
            <a:spLocks noGrp="1"/>
          </p:cNvSpPr>
          <p:nvPr>
            <p:ph type="subTitle" idx="1"/>
          </p:nvPr>
        </p:nvSpPr>
        <p:spPr>
          <a:xfrm>
            <a:off x="1524000" y="38687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C708CA-939F-43EA-AF96-F53D607908E3}"/>
              </a:ext>
            </a:extLst>
          </p:cNvPr>
          <p:cNvSpPr>
            <a:spLocks noGrp="1"/>
          </p:cNvSpPr>
          <p:nvPr>
            <p:ph type="dt" sz="half" idx="10"/>
          </p:nvPr>
        </p:nvSpPr>
        <p:spPr>
          <a:xfrm>
            <a:off x="0" y="6572250"/>
            <a:ext cx="2743200" cy="285750"/>
          </a:xfrm>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A9EB7EF0-2758-4D1C-B222-C64E96B33D06}"/>
              </a:ext>
            </a:extLst>
          </p:cNvPr>
          <p:cNvSpPr>
            <a:spLocks noGrp="1"/>
          </p:cNvSpPr>
          <p:nvPr>
            <p:ph type="ftr" sz="quarter" idx="11"/>
          </p:nvPr>
        </p:nvSpPr>
        <p:spPr>
          <a:xfrm>
            <a:off x="4038600" y="6572250"/>
            <a:ext cx="4114800" cy="285750"/>
          </a:xfrm>
        </p:spPr>
        <p:txBody>
          <a:bodyPr/>
          <a:lstStyle/>
          <a:p>
            <a:endParaRPr lang="en-US"/>
          </a:p>
        </p:txBody>
      </p:sp>
      <p:sp>
        <p:nvSpPr>
          <p:cNvPr id="6" name="Slide Number Placeholder 5">
            <a:extLst>
              <a:ext uri="{FF2B5EF4-FFF2-40B4-BE49-F238E27FC236}">
                <a16:creationId xmlns:a16="http://schemas.microsoft.com/office/drawing/2014/main" id="{5506BF7C-135C-4ED9-8DEF-69A790502758}"/>
              </a:ext>
            </a:extLst>
          </p:cNvPr>
          <p:cNvSpPr>
            <a:spLocks noGrp="1"/>
          </p:cNvSpPr>
          <p:nvPr>
            <p:ph type="sldNum" sz="quarter" idx="12"/>
          </p:nvPr>
        </p:nvSpPr>
        <p:spPr>
          <a:xfrm>
            <a:off x="9448800" y="6572250"/>
            <a:ext cx="2743200" cy="285750"/>
          </a:xfrm>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B866FF13-6439-405B-A0CA-766D88A1DD7B}"/>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6" name="Text Placeholder 12">
            <a:extLst>
              <a:ext uri="{FF2B5EF4-FFF2-40B4-BE49-F238E27FC236}">
                <a16:creationId xmlns:a16="http://schemas.microsoft.com/office/drawing/2014/main" id="{7B267B37-372D-4BF7-8251-1727F45D63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E9EA4924-B862-49BE-9E25-3F4817B52C1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1331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C3D41511-9E47-4AE2-AB89-8B55889B21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098881-83A0-44F0-B966-26ED71BCC41F}"/>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E77727D7-C5C9-4015-823F-850599F74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2ECD4-E1E0-4F05-A2BC-13D3E150FC78}"/>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1BF9F06E-180A-4396-80E8-78CA6BEBC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B6DF5-163D-4A02-A3E8-68F3EAF48F9D}"/>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4" name="Text Placeholder 12">
            <a:extLst>
              <a:ext uri="{FF2B5EF4-FFF2-40B4-BE49-F238E27FC236}">
                <a16:creationId xmlns:a16="http://schemas.microsoft.com/office/drawing/2014/main" id="{26140A54-BADF-461C-BD0D-08B960108915}"/>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99FD473E-0683-43BF-ACE6-BEF152D72872}"/>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7281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EE79-C888-4960-AC9F-3817C0E93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553A2-26A9-4A47-88A3-CBC789815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F7F1B-B614-4C71-8CB5-86618A581CA6}"/>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F154CF01-FD0D-4427-9977-9E6E2806C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11EFB-F97A-4AFD-99AF-C919D336C4A1}"/>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8B4133A5-4BA7-4CE4-9F3B-75180F7E9273}"/>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1" name="Text Placeholder 12">
            <a:extLst>
              <a:ext uri="{FF2B5EF4-FFF2-40B4-BE49-F238E27FC236}">
                <a16:creationId xmlns:a16="http://schemas.microsoft.com/office/drawing/2014/main" id="{C1EF1F41-7F8D-4F4A-AEA3-5ACF26C228CA}"/>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081AC97B-9653-4337-B2AE-7842A73A9CC7}"/>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02917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D2EE-A229-42C3-892F-7A7952B05353}"/>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11DABDA7-970C-4489-9222-2582A3D5F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0201D3-F15B-4179-BE8E-62EFD15699E9}"/>
              </a:ext>
            </a:extLst>
          </p:cNvPr>
          <p:cNvSpPr>
            <a:spLocks noGrp="1"/>
          </p:cNvSpPr>
          <p:nvPr>
            <p:ph sz="half" idx="2"/>
          </p:nvPr>
        </p:nvSpPr>
        <p:spPr>
          <a:xfrm>
            <a:off x="6172200" y="2324100"/>
            <a:ext cx="5181600" cy="385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95147-84AC-4BB6-B19E-F8D1B2AE5836}"/>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6" name="Footer Placeholder 5">
            <a:extLst>
              <a:ext uri="{FF2B5EF4-FFF2-40B4-BE49-F238E27FC236}">
                <a16:creationId xmlns:a16="http://schemas.microsoft.com/office/drawing/2014/main" id="{93190B5C-0C9B-4AF4-B986-2B7977BD7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275BF-1A27-437D-8E05-244B7665743E}"/>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2" name="Text Placeholder 12">
            <a:extLst>
              <a:ext uri="{FF2B5EF4-FFF2-40B4-BE49-F238E27FC236}">
                <a16:creationId xmlns:a16="http://schemas.microsoft.com/office/drawing/2014/main" id="{E3C3A2CD-766C-4C96-A3FD-6F13BB280A59}"/>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F3D53715-135D-435F-AE1C-1AF466E4065B}"/>
              </a:ext>
            </a:extLst>
          </p:cNvPr>
          <p:cNvSpPr>
            <a:spLocks noGrp="1"/>
          </p:cNvSpPr>
          <p:nvPr>
            <p:ph type="body" sz="quarter" idx="15" hasCustomPrompt="1"/>
          </p:nvPr>
        </p:nvSpPr>
        <p:spPr>
          <a:xfrm>
            <a:off x="6172200" y="1825625"/>
            <a:ext cx="51816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83063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A6A9FF-C5D5-4B36-8EA3-D3ADD31AD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AEF5D-CECB-4A7D-ABBA-20F3353B4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7C585BE-E207-4E24-BDEA-EBBDC254399E}"/>
              </a:ext>
            </a:extLst>
          </p:cNvPr>
          <p:cNvSpPr>
            <a:spLocks noGrp="1"/>
          </p:cNvSpPr>
          <p:nvPr>
            <p:ph sz="quarter" idx="4"/>
          </p:nvPr>
        </p:nvSpPr>
        <p:spPr>
          <a:xfrm>
            <a:off x="6172200" y="2219325"/>
            <a:ext cx="5183188" cy="397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60755-B0E5-4BA7-92BE-B4F8AF1BCAF1}"/>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8" name="Footer Placeholder 7">
            <a:extLst>
              <a:ext uri="{FF2B5EF4-FFF2-40B4-BE49-F238E27FC236}">
                <a16:creationId xmlns:a16="http://schemas.microsoft.com/office/drawing/2014/main" id="{D380BC0B-2121-49DF-981B-8C4BBBD9F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DC0073-3501-4995-8445-EE40B08ACA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61B536C9-D787-46C5-B7A8-EC5FCAECCB01}"/>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3" name="Text Placeholder 12">
            <a:extLst>
              <a:ext uri="{FF2B5EF4-FFF2-40B4-BE49-F238E27FC236}">
                <a16:creationId xmlns:a16="http://schemas.microsoft.com/office/drawing/2014/main" id="{15987A07-FB5B-4B56-8584-7F88AEFEEBD4}"/>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0B6D1F06-0F8E-40B2-A4CF-085F6F099925}"/>
              </a:ext>
            </a:extLst>
          </p:cNvPr>
          <p:cNvSpPr>
            <a:spLocks noGrp="1"/>
          </p:cNvSpPr>
          <p:nvPr>
            <p:ph type="body" sz="quarter" idx="14" hasCustomPrompt="1"/>
          </p:nvPr>
        </p:nvSpPr>
        <p:spPr>
          <a:xfrm>
            <a:off x="6194427" y="1683543"/>
            <a:ext cx="5157787"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84270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DA7B-70E7-4E46-9945-7E7F0B45E676}"/>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E336684-A0D3-4D76-A2BE-A4E2B2EC8867}"/>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4" name="Footer Placeholder 3">
            <a:extLst>
              <a:ext uri="{FF2B5EF4-FFF2-40B4-BE49-F238E27FC236}">
                <a16:creationId xmlns:a16="http://schemas.microsoft.com/office/drawing/2014/main" id="{598E0AAD-3A7D-4652-BE1B-39A629779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4F808-7B33-4FBF-829E-6788A4CE3DD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ext Placeholder 12">
            <a:extLst>
              <a:ext uri="{FF2B5EF4-FFF2-40B4-BE49-F238E27FC236}">
                <a16:creationId xmlns:a16="http://schemas.microsoft.com/office/drawing/2014/main" id="{2F9681B0-0B89-476E-8268-88899387DC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13FD6A8F-C407-42A1-95F8-A4381708C845}"/>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627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BFC43-0BB9-459F-92ED-087D7BE35303}"/>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3" name="Footer Placeholder 2">
            <a:extLst>
              <a:ext uri="{FF2B5EF4-FFF2-40B4-BE49-F238E27FC236}">
                <a16:creationId xmlns:a16="http://schemas.microsoft.com/office/drawing/2014/main" id="{DD6A36BF-1AF9-4E2D-9759-FBE75E95F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E41F1-373F-4556-8CEF-B06BB2225A0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5" name="Title Placeholder 1">
            <a:extLst>
              <a:ext uri="{FF2B5EF4-FFF2-40B4-BE49-F238E27FC236}">
                <a16:creationId xmlns:a16="http://schemas.microsoft.com/office/drawing/2014/main" id="{86680A3A-A863-4A34-B490-6B1A16F83F65}"/>
              </a:ext>
            </a:extLst>
          </p:cNvPr>
          <p:cNvSpPr>
            <a:spLocks noGrp="1"/>
          </p:cNvSpPr>
          <p:nvPr>
            <p:ph type="title" hasCustomPrompt="1"/>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How do IT companies make money?</a:t>
            </a:r>
          </a:p>
        </p:txBody>
      </p:sp>
      <p:sp>
        <p:nvSpPr>
          <p:cNvPr id="8" name="Text Placeholder 12">
            <a:extLst>
              <a:ext uri="{FF2B5EF4-FFF2-40B4-BE49-F238E27FC236}">
                <a16:creationId xmlns:a16="http://schemas.microsoft.com/office/drawing/2014/main" id="{B9956670-F8C3-4130-B475-80ED5C1FB7E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A5142345-F82C-4D57-BF62-05295BEF33C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187911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0C531-1757-4E91-BBE2-21DB855A0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DEEE84-4E6C-4CA1-872E-73C4068B2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1F45C-038E-4AF0-B5E8-A8A95D880197}"/>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6" name="Footer Placeholder 5">
            <a:extLst>
              <a:ext uri="{FF2B5EF4-FFF2-40B4-BE49-F238E27FC236}">
                <a16:creationId xmlns:a16="http://schemas.microsoft.com/office/drawing/2014/main" id="{ACEA8CB0-00EF-48F9-891A-909B0D3D0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62019-1907-42F4-BD4E-42B5BCC2CC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DA182009-9ABE-4D96-986E-94BC4C70D835}"/>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0548F89C-D07E-4249-93F3-65372E795D0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Tree>
    <p:extLst>
      <p:ext uri="{BB962C8B-B14F-4D97-AF65-F5344CB8AC3E}">
        <p14:creationId xmlns:p14="http://schemas.microsoft.com/office/powerpoint/2010/main" val="344126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EFC44870-F9B3-4206-A7DF-A8222C62FE6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E9CD5760-509D-420C-AEC0-F0C2C4625FF6}"/>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p>
            <a:r>
              <a:rPr lang="en-US">
                <a:solidFill>
                  <a:srgbClr val="3084B3"/>
                </a:solidFill>
              </a:rPr>
              <a:t>How do IT companies make money?</a:t>
            </a:r>
          </a:p>
        </p:txBody>
      </p:sp>
      <p:sp>
        <p:nvSpPr>
          <p:cNvPr id="3" name="Text Placeholder 2">
            <a:extLst>
              <a:ext uri="{FF2B5EF4-FFF2-40B4-BE49-F238E27FC236}">
                <a16:creationId xmlns:a16="http://schemas.microsoft.com/office/drawing/2014/main" id="{AC14337D-6C1A-49E9-B0C7-64A0C6A47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4918F-D3B3-42AB-8762-A17325AB145F}"/>
              </a:ext>
            </a:extLst>
          </p:cNvPr>
          <p:cNvSpPr>
            <a:spLocks noGrp="1"/>
          </p:cNvSpPr>
          <p:nvPr>
            <p:ph type="dt" sz="half" idx="2"/>
          </p:nvPr>
        </p:nvSpPr>
        <p:spPr>
          <a:xfrm>
            <a:off x="0" y="6547009"/>
            <a:ext cx="2743200" cy="289560"/>
          </a:xfrm>
          <a:prstGeom prst="rect">
            <a:avLst/>
          </a:prstGeom>
        </p:spPr>
        <p:txBody>
          <a:bodyPr vert="horz" lIns="91440" tIns="45720" rIns="91440" bIns="45720" rtlCol="0" anchor="ctr"/>
          <a:lstStyle>
            <a:lvl1pPr algn="l">
              <a:defRPr sz="1200">
                <a:solidFill>
                  <a:schemeClr val="tx1">
                    <a:tint val="75000"/>
                  </a:schemeClr>
                </a:solidFill>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1C26D772-1C67-4D8B-A754-06CA37E0C38B}"/>
              </a:ext>
            </a:extLst>
          </p:cNvPr>
          <p:cNvSpPr>
            <a:spLocks noGrp="1"/>
          </p:cNvSpPr>
          <p:nvPr>
            <p:ph type="ftr" sz="quarter" idx="3"/>
          </p:nvPr>
        </p:nvSpPr>
        <p:spPr>
          <a:xfrm>
            <a:off x="4038600" y="6568440"/>
            <a:ext cx="4114800" cy="28956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A5D5F0-6E08-4A98-BE27-E8F4B42E674F}"/>
              </a:ext>
            </a:extLst>
          </p:cNvPr>
          <p:cNvSpPr>
            <a:spLocks noGrp="1"/>
          </p:cNvSpPr>
          <p:nvPr>
            <p:ph type="sldNum" sz="quarter" idx="4"/>
          </p:nvPr>
        </p:nvSpPr>
        <p:spPr>
          <a:xfrm>
            <a:off x="9448800" y="6562090"/>
            <a:ext cx="2743200" cy="289560"/>
          </a:xfrm>
          <a:prstGeom prst="rect">
            <a:avLst/>
          </a:prstGeom>
        </p:spPr>
        <p:txBody>
          <a:bodyPr vert="horz" lIns="91440" tIns="45720" rIns="91440" bIns="45720" rtlCol="0" anchor="ctr"/>
          <a:lstStyle>
            <a:lvl1pPr algn="r">
              <a:defRPr sz="1200">
                <a:solidFill>
                  <a:schemeClr val="tx1">
                    <a:tint val="75000"/>
                  </a:schemeClr>
                </a:solidFill>
              </a:defRPr>
            </a:lvl1pPr>
          </a:lstStyle>
          <a:p>
            <a:fld id="{4E2BC508-9B61-474C-A4D4-AEB6E7F3597E}" type="slidenum">
              <a:rPr lang="en-US" smtClean="0"/>
              <a:pPr/>
              <a:t>‹#›</a:t>
            </a:fld>
            <a:endParaRPr lang="en-US"/>
          </a:p>
        </p:txBody>
      </p:sp>
    </p:spTree>
    <p:extLst>
      <p:ext uri="{BB962C8B-B14F-4D97-AF65-F5344CB8AC3E}">
        <p14:creationId xmlns:p14="http://schemas.microsoft.com/office/powerpoint/2010/main" val="310234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mysqltutorial.org/mysql-triggers/working-mysql-scheduled-even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a:extLst>
              <a:ext uri="{FF2B5EF4-FFF2-40B4-BE49-F238E27FC236}">
                <a16:creationId xmlns:a16="http://schemas.microsoft.com/office/drawing/2014/main" id="{567F9BCD-08EB-4AA7-BB73-C37F1C1B881B}"/>
              </a:ext>
            </a:extLst>
          </p:cNvPr>
          <p:cNvSpPr>
            <a:spLocks noGrp="1"/>
          </p:cNvSpPr>
          <p:nvPr>
            <p:ph type="dt" sz="half" idx="10"/>
          </p:nvPr>
        </p:nvSpPr>
        <p:spPr>
          <a:xfrm>
            <a:off x="0" y="6547009"/>
            <a:ext cx="2743200" cy="289560"/>
          </a:xfrm>
        </p:spPr>
        <p:txBody>
          <a:bodyPr/>
          <a:lstStyle/>
          <a:p>
            <a:r>
              <a:rPr lang="en-US"/>
              <a:t>Copyright 2019 Pratian Technologies</a:t>
            </a:r>
          </a:p>
        </p:txBody>
      </p:sp>
      <p:sp>
        <p:nvSpPr>
          <p:cNvPr id="19" name="Footer Placeholder 3">
            <a:extLst>
              <a:ext uri="{FF2B5EF4-FFF2-40B4-BE49-F238E27FC236}">
                <a16:creationId xmlns:a16="http://schemas.microsoft.com/office/drawing/2014/main" id="{483C566F-C721-4574-BA4E-87C861A74C84}"/>
              </a:ext>
            </a:extLst>
          </p:cNvPr>
          <p:cNvSpPr>
            <a:spLocks noGrp="1"/>
          </p:cNvSpPr>
          <p:nvPr>
            <p:ph type="ftr" sz="quarter" idx="11"/>
          </p:nvPr>
        </p:nvSpPr>
        <p:spPr>
          <a:xfrm>
            <a:off x="4038600" y="6568440"/>
            <a:ext cx="4114800" cy="289560"/>
          </a:xfrm>
        </p:spPr>
        <p:txBody>
          <a:bodyPr/>
          <a:lstStyle/>
          <a:p>
            <a:r>
              <a:rPr lang="en-US"/>
              <a:t>Powered by : SkillAssure Competency Framework</a:t>
            </a:r>
          </a:p>
        </p:txBody>
      </p:sp>
      <p:sp>
        <p:nvSpPr>
          <p:cNvPr id="20" name="Slide Number Placeholder 4">
            <a:extLst>
              <a:ext uri="{FF2B5EF4-FFF2-40B4-BE49-F238E27FC236}">
                <a16:creationId xmlns:a16="http://schemas.microsoft.com/office/drawing/2014/main" id="{BF652389-6D7C-4275-8053-8FCC72AEDEC2}"/>
              </a:ext>
            </a:extLst>
          </p:cNvPr>
          <p:cNvSpPr>
            <a:spLocks noGrp="1"/>
          </p:cNvSpPr>
          <p:nvPr>
            <p:ph type="sldNum" sz="quarter" idx="12"/>
          </p:nvPr>
        </p:nvSpPr>
        <p:spPr>
          <a:xfrm>
            <a:off x="9448800" y="6562090"/>
            <a:ext cx="2743200" cy="289560"/>
          </a:xfrm>
        </p:spPr>
        <p:txBody>
          <a:bodyPr/>
          <a:lstStyle/>
          <a:p>
            <a:fld id="{6C528C84-B332-46BA-B666-3E78911976F9}" type="slidenum">
              <a:rPr lang="en-US" smtClean="0"/>
              <a:pPr/>
              <a:t>1</a:t>
            </a:fld>
            <a:endParaRPr lang="en-US"/>
          </a:p>
        </p:txBody>
      </p:sp>
      <p:sp>
        <p:nvSpPr>
          <p:cNvPr id="11" name="Text Placeholder 13">
            <a:extLst>
              <a:ext uri="{FF2B5EF4-FFF2-40B4-BE49-F238E27FC236}">
                <a16:creationId xmlns:a16="http://schemas.microsoft.com/office/drawing/2014/main" id="{FF18D06A-6C43-4A3F-8884-2CCA16B614B7}"/>
              </a:ext>
            </a:extLst>
          </p:cNvPr>
          <p:cNvSpPr>
            <a:spLocks noGrp="1"/>
          </p:cNvSpPr>
          <p:nvPr>
            <p:ph type="body" sz="quarter" idx="13"/>
          </p:nvPr>
        </p:nvSpPr>
        <p:spPr>
          <a:xfrm>
            <a:off x="8522494" y="720343"/>
            <a:ext cx="3459956" cy="314326"/>
          </a:xfrm>
        </p:spPr>
        <p:txBody>
          <a:bodyPr>
            <a:normAutofit fontScale="92500" lnSpcReduction="10000"/>
          </a:bodyPr>
          <a:lstStyle/>
          <a:p>
            <a:r>
              <a:rPr lang="fr-FR"/>
              <a:t>DATA – ARTIFICIAL INTELLGENCE</a:t>
            </a:r>
            <a:endParaRPr lang="en-US"/>
          </a:p>
        </p:txBody>
      </p:sp>
      <p:pic>
        <p:nvPicPr>
          <p:cNvPr id="1030" name="Picture 6" descr="Wipro &amp; Nutanix Collaborate To Introduce Digital Database Services">
            <a:extLst>
              <a:ext uri="{FF2B5EF4-FFF2-40B4-BE49-F238E27FC236}">
                <a16:creationId xmlns:a16="http://schemas.microsoft.com/office/drawing/2014/main" id="{1A21F875-59CF-45C9-BDD5-E1E632E1F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3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3A8846CD-D80A-49C6-BA57-434BBA92DDCA}"/>
              </a:ext>
            </a:extLst>
          </p:cNvPr>
          <p:cNvSpPr txBox="1">
            <a:spLocks/>
          </p:cNvSpPr>
          <p:nvPr/>
        </p:nvSpPr>
        <p:spPr>
          <a:xfrm>
            <a:off x="1" y="5495113"/>
            <a:ext cx="12191999" cy="9014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a:lstStyle>
          <a:p>
            <a:pPr algn="ctr"/>
            <a:r>
              <a:rPr lang="en-US" sz="4800" b="1" dirty="0">
                <a:solidFill>
                  <a:schemeClr val="accent1">
                    <a:lumMod val="20000"/>
                    <a:lumOff val="80000"/>
                  </a:schemeClr>
                </a:solidFill>
              </a:rPr>
              <a:t>SQL Server Database Labs</a:t>
            </a:r>
          </a:p>
        </p:txBody>
      </p:sp>
      <p:sp>
        <p:nvSpPr>
          <p:cNvPr id="14" name="Title 1">
            <a:extLst>
              <a:ext uri="{FF2B5EF4-FFF2-40B4-BE49-F238E27FC236}">
                <a16:creationId xmlns:a16="http://schemas.microsoft.com/office/drawing/2014/main" id="{AA3BEB6C-BC9E-4F68-BF81-867EAD3E39BE}"/>
              </a:ext>
            </a:extLst>
          </p:cNvPr>
          <p:cNvSpPr txBox="1">
            <a:spLocks/>
          </p:cNvSpPr>
          <p:nvPr/>
        </p:nvSpPr>
        <p:spPr>
          <a:xfrm>
            <a:off x="4525619" y="6229266"/>
            <a:ext cx="3425686" cy="408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a:lstStyle>
          <a:p>
            <a:pPr algn="ctr"/>
            <a:r>
              <a:rPr lang="en-US" sz="2200" b="1" dirty="0">
                <a:solidFill>
                  <a:schemeClr val="accent1">
                    <a:lumMod val="20000"/>
                    <a:lumOff val="80000"/>
                  </a:schemeClr>
                </a:solidFill>
              </a:rPr>
              <a:t>Trainer: Abhishek Sarkar</a:t>
            </a:r>
          </a:p>
        </p:txBody>
      </p:sp>
    </p:spTree>
    <p:extLst>
      <p:ext uri="{BB962C8B-B14F-4D97-AF65-F5344CB8AC3E}">
        <p14:creationId xmlns:p14="http://schemas.microsoft.com/office/powerpoint/2010/main" val="10414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10</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7" name="Picture 6">
            <a:extLst>
              <a:ext uri="{FF2B5EF4-FFF2-40B4-BE49-F238E27FC236}">
                <a16:creationId xmlns:a16="http://schemas.microsoft.com/office/drawing/2014/main" id="{19918A2D-3A78-4C40-9E92-F7D4856D974F}"/>
              </a:ext>
            </a:extLst>
          </p:cNvPr>
          <p:cNvPicPr>
            <a:picLocks noChangeAspect="1"/>
          </p:cNvPicPr>
          <p:nvPr/>
        </p:nvPicPr>
        <p:blipFill>
          <a:blip r:embed="rId3"/>
          <a:stretch>
            <a:fillRect/>
          </a:stretch>
        </p:blipFill>
        <p:spPr>
          <a:xfrm>
            <a:off x="1157435" y="1802642"/>
            <a:ext cx="9877129" cy="3557148"/>
          </a:xfrm>
          <a:prstGeom prst="rect">
            <a:avLst/>
          </a:prstGeom>
        </p:spPr>
      </p:pic>
    </p:spTree>
    <p:extLst>
      <p:ext uri="{BB962C8B-B14F-4D97-AF65-F5344CB8AC3E}">
        <p14:creationId xmlns:p14="http://schemas.microsoft.com/office/powerpoint/2010/main" val="295556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11</a:t>
            </a:fld>
            <a:endParaRPr lang="en-US"/>
          </a:p>
        </p:txBody>
      </p:sp>
      <p:sp>
        <p:nvSpPr>
          <p:cNvPr id="7" name="Title 11">
            <a:extLst>
              <a:ext uri="{FF2B5EF4-FFF2-40B4-BE49-F238E27FC236}">
                <a16:creationId xmlns:a16="http://schemas.microsoft.com/office/drawing/2014/main" id="{8F67E3D6-3F43-4142-8B58-DFF8B95DBC1A}"/>
              </a:ext>
            </a:extLst>
          </p:cNvPr>
          <p:cNvSpPr>
            <a:spLocks noGrp="1"/>
          </p:cNvSpPr>
          <p:nvPr>
            <p:ph type="title"/>
          </p:nvPr>
        </p:nvSpPr>
        <p:spPr>
          <a:xfrm>
            <a:off x="114300" y="114073"/>
            <a:ext cx="9496425" cy="462189"/>
          </a:xfrm>
        </p:spPr>
        <p:txBody>
          <a:bodyPr/>
          <a:lstStyle/>
          <a:p>
            <a:r>
              <a:rPr lang="en-US" dirty="0"/>
              <a:t>DATA MODELING IN ACTION</a:t>
            </a:r>
          </a:p>
        </p:txBody>
      </p:sp>
      <p:sp>
        <p:nvSpPr>
          <p:cNvPr id="8" name="Rectangle 7">
            <a:extLst>
              <a:ext uri="{FF2B5EF4-FFF2-40B4-BE49-F238E27FC236}">
                <a16:creationId xmlns:a16="http://schemas.microsoft.com/office/drawing/2014/main" id="{F0CCB0D4-D23F-4A67-A8B9-927D8C11DC98}"/>
              </a:ext>
            </a:extLst>
          </p:cNvPr>
          <p:cNvSpPr/>
          <p:nvPr/>
        </p:nvSpPr>
        <p:spPr>
          <a:xfrm>
            <a:off x="2699208" y="1549477"/>
            <a:ext cx="6749592" cy="2123658"/>
          </a:xfrm>
          <a:prstGeom prst="rect">
            <a:avLst/>
          </a:prstGeom>
        </p:spPr>
        <p:txBody>
          <a:bodyPr wrap="square" anchor="t">
            <a:spAutoFit/>
          </a:bodyPr>
          <a:lstStyle/>
          <a:p>
            <a:pPr algn="ctr">
              <a:defRPr/>
            </a:pPr>
            <a:r>
              <a:rPr lang="en-IN" sz="4400" b="1" dirty="0"/>
              <a:t>DATA MODELING </a:t>
            </a:r>
            <a:endParaRPr lang="en-IN" dirty="0"/>
          </a:p>
          <a:p>
            <a:pPr algn="ctr">
              <a:defRPr/>
            </a:pPr>
            <a:r>
              <a:rPr lang="en-IN" sz="2400" dirty="0"/>
              <a:t>FOR</a:t>
            </a:r>
            <a:r>
              <a:rPr lang="en-IN" sz="4400" b="1" dirty="0"/>
              <a:t> </a:t>
            </a:r>
            <a:endParaRPr lang="en-IN" sz="4400" b="1" dirty="0">
              <a:cs typeface="Calibri"/>
            </a:endParaRPr>
          </a:p>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1" name="Text Placeholder 13">
            <a:extLst>
              <a:ext uri="{FF2B5EF4-FFF2-40B4-BE49-F238E27FC236}">
                <a16:creationId xmlns:a16="http://schemas.microsoft.com/office/drawing/2014/main" id="{179B26AD-8293-4C99-BBE1-2929D0EF8F79}"/>
              </a:ext>
            </a:extLst>
          </p:cNvPr>
          <p:cNvSpPr>
            <a:spLocks noGrp="1"/>
          </p:cNvSpPr>
          <p:nvPr>
            <p:ph type="body" sz="quarter" idx="13"/>
          </p:nvPr>
        </p:nvSpPr>
        <p:spPr>
          <a:xfrm>
            <a:off x="8522494" y="720343"/>
            <a:ext cx="3459956" cy="314326"/>
          </a:xfrm>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Tree>
    <p:extLst>
      <p:ext uri="{BB962C8B-B14F-4D97-AF65-F5344CB8AC3E}">
        <p14:creationId xmlns:p14="http://schemas.microsoft.com/office/powerpoint/2010/main" val="277203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a:xfrm>
            <a:off x="114299" y="791235"/>
            <a:ext cx="8039100" cy="409576"/>
          </a:xfrm>
        </p:spPr>
        <p:txBody>
          <a:bodyPr/>
          <a:lstStyle/>
          <a:p>
            <a:r>
              <a:rPr lang="en-US" dirty="0"/>
              <a:t>Database Diagram</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r>
              <a:rPr lang="en-US" sz="3000" dirty="0">
                <a:solidFill>
                  <a:schemeClr val="accent5"/>
                </a:solidFill>
              </a:rPr>
              <a:t>DATA MODELING IN ACTION</a:t>
            </a:r>
          </a:p>
        </p:txBody>
      </p:sp>
      <p:pic>
        <p:nvPicPr>
          <p:cNvPr id="9" name="Picture 8" descr="A screenshot of a cell phone&#10;&#10;Description automatically generated">
            <a:extLst>
              <a:ext uri="{FF2B5EF4-FFF2-40B4-BE49-F238E27FC236}">
                <a16:creationId xmlns:a16="http://schemas.microsoft.com/office/drawing/2014/main" id="{167F9E78-2878-4347-A1A6-CF85E10F7087}"/>
              </a:ext>
            </a:extLst>
          </p:cNvPr>
          <p:cNvPicPr>
            <a:picLocks noChangeAspect="1"/>
          </p:cNvPicPr>
          <p:nvPr/>
        </p:nvPicPr>
        <p:blipFill>
          <a:blip r:embed="rId2"/>
          <a:stretch>
            <a:fillRect/>
          </a:stretch>
        </p:blipFill>
        <p:spPr>
          <a:xfrm>
            <a:off x="2826214" y="598244"/>
            <a:ext cx="5327185" cy="5786701"/>
          </a:xfrm>
          <a:prstGeom prst="rect">
            <a:avLst/>
          </a:prstGeom>
        </p:spPr>
      </p:pic>
    </p:spTree>
    <p:extLst>
      <p:ext uri="{BB962C8B-B14F-4D97-AF65-F5344CB8AC3E}">
        <p14:creationId xmlns:p14="http://schemas.microsoft.com/office/powerpoint/2010/main" val="324576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2387600"/>
          </a:xfrm>
        </p:spPr>
        <p:txBody>
          <a:bodyPr anchor="t"/>
          <a:lstStyle/>
          <a:p>
            <a:pPr algn="l"/>
            <a:r>
              <a:rPr lang="en-US" sz="2200" dirty="0">
                <a:solidFill>
                  <a:schemeClr val="tx1"/>
                </a:solidFill>
                <a:ea typeface="+mn-ea"/>
              </a:rPr>
              <a:t>Analyze the database diagram provided and understand the different entities, attributes used and the relationships among the </a:t>
            </a:r>
            <a:r>
              <a:rPr lang="en-US" sz="2200" dirty="0" err="1">
                <a:solidFill>
                  <a:schemeClr val="tx1"/>
                </a:solidFill>
                <a:ea typeface="+mn-ea"/>
              </a:rPr>
              <a:t>entitites</a:t>
            </a:r>
            <a:r>
              <a:rPr lang="en-US" sz="2200" dirty="0">
                <a:solidFill>
                  <a:schemeClr val="tx1"/>
                </a:solidFill>
                <a:ea typeface="+mn-ea"/>
              </a:rPr>
              <a:t>.</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pPr algn="l"/>
            <a:r>
              <a:rPr lang="en-US" sz="3000" dirty="0"/>
              <a:t>SQL IN ACTION</a:t>
            </a:r>
          </a:p>
        </p:txBody>
      </p:sp>
    </p:spTree>
    <p:extLst>
      <p:ext uri="{BB962C8B-B14F-4D97-AF65-F5344CB8AC3E}">
        <p14:creationId xmlns:p14="http://schemas.microsoft.com/office/powerpoint/2010/main" val="155788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B003-CE35-49EA-92F1-50F83F042341}"/>
              </a:ext>
            </a:extLst>
          </p:cNvPr>
          <p:cNvSpPr>
            <a:spLocks noGrp="1"/>
          </p:cNvSpPr>
          <p:nvPr>
            <p:ph type="title"/>
          </p:nvPr>
        </p:nvSpPr>
        <p:spPr/>
        <p:txBody>
          <a:bodyPr/>
          <a:lstStyle/>
          <a:p>
            <a:pPr algn="l"/>
            <a:r>
              <a:rPr lang="en-US" sz="3000" dirty="0"/>
              <a:t>SQL IN ACTION</a:t>
            </a:r>
          </a:p>
        </p:txBody>
      </p:sp>
      <p:sp>
        <p:nvSpPr>
          <p:cNvPr id="3" name="Content Placeholder 2">
            <a:extLst>
              <a:ext uri="{FF2B5EF4-FFF2-40B4-BE49-F238E27FC236}">
                <a16:creationId xmlns:a16="http://schemas.microsoft.com/office/drawing/2014/main" id="{FCDE28A3-4E84-4772-AE8D-5157A2FB1E86}"/>
              </a:ext>
            </a:extLst>
          </p:cNvPr>
          <p:cNvSpPr>
            <a:spLocks noGrp="1"/>
          </p:cNvSpPr>
          <p:nvPr>
            <p:ph idx="1"/>
          </p:nvPr>
        </p:nvSpPr>
        <p:spPr>
          <a:xfrm>
            <a:off x="114300" y="3429000"/>
            <a:ext cx="11868150" cy="1961895"/>
          </a:xfrm>
        </p:spPr>
        <p:txBody>
          <a:bodyPr>
            <a:normAutofit/>
          </a:bodyPr>
          <a:lstStyle/>
          <a:p>
            <a:pPr marL="0" indent="0" algn="just">
              <a:buNone/>
            </a:pPr>
            <a:r>
              <a:rPr lang="pt-BR" sz="2400" b="1" dirty="0"/>
              <a:t>Task:</a:t>
            </a:r>
          </a:p>
          <a:p>
            <a:pPr algn="just">
              <a:buFont typeface="Wingdings" panose="05000000000000000000" pitchFamily="2" charset="2"/>
              <a:buChar char="§"/>
            </a:pPr>
            <a:r>
              <a:rPr lang="pt-BR" sz="2400" dirty="0"/>
              <a:t>Create the database schema for HeartiHealth in Oracle DB.</a:t>
            </a:r>
          </a:p>
          <a:p>
            <a:pPr algn="just">
              <a:buFont typeface="Wingdings" panose="05000000000000000000" pitchFamily="2" charset="2"/>
              <a:buChar char="§"/>
            </a:pPr>
            <a:r>
              <a:rPr lang="pt-BR" sz="2400" dirty="0"/>
              <a:t>Run the script and INSERT data into the entities.</a:t>
            </a:r>
          </a:p>
          <a:p>
            <a:pPr algn="just">
              <a:buFont typeface="Wingdings" panose="05000000000000000000" pitchFamily="2" charset="2"/>
              <a:buChar char="§"/>
            </a:pPr>
            <a:r>
              <a:rPr lang="pt-BR" sz="2400" dirty="0"/>
              <a:t>Execute SELECT statement to check the data </a:t>
            </a:r>
          </a:p>
          <a:p>
            <a:pPr algn="just">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C680EC5C-89B3-44F9-B139-D7154A053EED}"/>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41E0E4C3-6566-4DA3-BEF9-4D11034C744C}"/>
              </a:ext>
            </a:extLst>
          </p:cNvPr>
          <p:cNvSpPr>
            <a:spLocks noGrp="1"/>
          </p:cNvSpPr>
          <p:nvPr>
            <p:ph type="body" sz="quarter" idx="14"/>
          </p:nvPr>
        </p:nvSpPr>
        <p:spPr>
          <a:xfrm>
            <a:off x="161925" y="833438"/>
            <a:ext cx="8039100" cy="409576"/>
          </a:xfrm>
        </p:spPr>
        <p:txBody>
          <a:bodyPr/>
          <a:lstStyle/>
          <a:p>
            <a:r>
              <a:rPr lang="en-US" sz="2800" dirty="0"/>
              <a:t>Lab-2</a:t>
            </a:r>
          </a:p>
        </p:txBody>
      </p:sp>
      <p:sp>
        <p:nvSpPr>
          <p:cNvPr id="6" name="Title 1">
            <a:extLst>
              <a:ext uri="{FF2B5EF4-FFF2-40B4-BE49-F238E27FC236}">
                <a16:creationId xmlns:a16="http://schemas.microsoft.com/office/drawing/2014/main" id="{B30D6C3A-E6DD-4E2F-8B8C-83D311B4749F}"/>
              </a:ext>
            </a:extLst>
          </p:cNvPr>
          <p:cNvSpPr txBox="1">
            <a:spLocks/>
          </p:cNvSpPr>
          <p:nvPr/>
        </p:nvSpPr>
        <p:spPr>
          <a:xfrm>
            <a:off x="114300" y="1467105"/>
            <a:ext cx="11868150" cy="12951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0" kern="1200">
                <a:solidFill>
                  <a:schemeClr val="accent5"/>
                </a:solidFill>
                <a:latin typeface="+mn-lt"/>
                <a:ea typeface="+mj-ea"/>
                <a:cs typeface="+mj-cs"/>
              </a:defRPr>
            </a:lvl1pPr>
          </a:lstStyle>
          <a:p>
            <a:r>
              <a:rPr lang="en-US" sz="2200" dirty="0">
                <a:solidFill>
                  <a:schemeClr val="tx1"/>
                </a:solidFill>
                <a:ea typeface="+mn-ea"/>
              </a:rPr>
              <a:t>The </a:t>
            </a:r>
            <a:r>
              <a:rPr lang="en-US" sz="2200" dirty="0" err="1">
                <a:solidFill>
                  <a:schemeClr val="tx1"/>
                </a:solidFill>
                <a:ea typeface="+mn-ea"/>
              </a:rPr>
              <a:t>HeartiHealth</a:t>
            </a:r>
            <a:r>
              <a:rPr lang="en-US" sz="2200" dirty="0">
                <a:solidFill>
                  <a:schemeClr val="tx1"/>
                </a:solidFill>
                <a:ea typeface="+mn-ea"/>
              </a:rPr>
              <a:t> application is being used by a lot of members, and there are a lot of feedback and enhancements which the members are requesting the team to incorporate it for the next version of the product. As a part of the </a:t>
            </a:r>
            <a:r>
              <a:rPr lang="en-US" sz="2200" dirty="0" err="1">
                <a:solidFill>
                  <a:schemeClr val="tx1"/>
                </a:solidFill>
                <a:ea typeface="+mn-ea"/>
              </a:rPr>
              <a:t>HeartiHealth</a:t>
            </a:r>
            <a:r>
              <a:rPr lang="en-US" sz="2200" dirty="0">
                <a:solidFill>
                  <a:schemeClr val="tx1"/>
                </a:solidFill>
                <a:ea typeface="+mn-ea"/>
              </a:rPr>
              <a:t> Database team, you need to understand the schema of the database, setup </a:t>
            </a:r>
            <a:r>
              <a:rPr lang="en-US" sz="2200">
                <a:solidFill>
                  <a:schemeClr val="tx1"/>
                </a:solidFill>
                <a:ea typeface="+mn-ea"/>
              </a:rPr>
              <a:t>the database </a:t>
            </a:r>
            <a:r>
              <a:rPr lang="en-US" sz="2200" dirty="0">
                <a:solidFill>
                  <a:schemeClr val="tx1"/>
                </a:solidFill>
                <a:ea typeface="+mn-ea"/>
              </a:rPr>
              <a:t>and also look into some basic queries.</a:t>
            </a:r>
          </a:p>
        </p:txBody>
      </p:sp>
    </p:spTree>
    <p:extLst>
      <p:ext uri="{BB962C8B-B14F-4D97-AF65-F5344CB8AC3E}">
        <p14:creationId xmlns:p14="http://schemas.microsoft.com/office/powerpoint/2010/main" val="427419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2387600"/>
          </a:xfrm>
        </p:spPr>
        <p:txBody>
          <a:bodyPr anchor="t"/>
          <a:lstStyle/>
          <a:p>
            <a:pPr algn="l"/>
            <a:r>
              <a:rPr lang="en-US" sz="2200" dirty="0">
                <a:solidFill>
                  <a:schemeClr val="tx1"/>
                </a:solidFill>
                <a:ea typeface="+mn-ea"/>
              </a:rPr>
              <a:t>The project owner of </a:t>
            </a:r>
            <a:r>
              <a:rPr lang="en-US" sz="2200" dirty="0" err="1">
                <a:solidFill>
                  <a:schemeClr val="tx1"/>
                </a:solidFill>
                <a:ea typeface="+mn-ea"/>
              </a:rPr>
              <a:t>HeartiHealth</a:t>
            </a:r>
            <a:r>
              <a:rPr lang="en-US" sz="2200" dirty="0">
                <a:solidFill>
                  <a:schemeClr val="tx1"/>
                </a:solidFill>
                <a:ea typeface="+mn-ea"/>
              </a:rPr>
              <a:t> has asked to provide one more feature to the existing application. As patient reviews and opinions matter the most for the services that are provided to them, capturing the reviews from the patients is a new feature that needs to be introduced.</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580968"/>
            <a:ext cx="11868149" cy="3141406"/>
          </a:xfrm>
        </p:spPr>
        <p:txBody>
          <a:bodyPr>
            <a:normAutofit/>
          </a:bodyPr>
          <a:lstStyle/>
          <a:p>
            <a:pPr lvl="0" algn="l">
              <a:defRPr/>
            </a:pPr>
            <a:endParaRPr lang="en-IN" dirty="0"/>
          </a:p>
          <a:p>
            <a:pPr lvl="0" algn="l">
              <a:defRPr/>
            </a:pPr>
            <a:r>
              <a:rPr lang="en-IN" b="1" dirty="0"/>
              <a:t>Task:</a:t>
            </a:r>
          </a:p>
          <a:p>
            <a:pPr lvl="0" algn="l">
              <a:defRPr/>
            </a:pPr>
            <a:r>
              <a:rPr lang="en-IN" dirty="0">
                <a:cs typeface="Calibri"/>
              </a:rPr>
              <a:t>Add a new entity “Review” to the existing design. The entity must contain the attributes – </a:t>
            </a:r>
            <a:r>
              <a:rPr lang="en-IN" dirty="0" err="1">
                <a:cs typeface="Calibri"/>
              </a:rPr>
              <a:t>ReviewType</a:t>
            </a:r>
            <a:r>
              <a:rPr lang="en-IN" dirty="0">
                <a:cs typeface="Calibri"/>
              </a:rPr>
              <a:t> and Reviews, where reviews can be specific to the condition, medication, reports, visits, etc.</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- 3</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pPr algn="l"/>
            <a:r>
              <a:rPr lang="en-US" sz="3000" dirty="0"/>
              <a:t>SQL IN ACTION</a:t>
            </a:r>
          </a:p>
        </p:txBody>
      </p:sp>
    </p:spTree>
    <p:extLst>
      <p:ext uri="{BB962C8B-B14F-4D97-AF65-F5344CB8AC3E}">
        <p14:creationId xmlns:p14="http://schemas.microsoft.com/office/powerpoint/2010/main" val="138146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95143"/>
          </a:xfrm>
        </p:spPr>
        <p:txBody>
          <a:bodyPr anchor="t"/>
          <a:lstStyle/>
          <a:p>
            <a:pPr algn="l"/>
            <a:r>
              <a:rPr lang="en-US" sz="2200" dirty="0">
                <a:solidFill>
                  <a:schemeClr val="tx1"/>
                </a:solidFill>
                <a:ea typeface="+mn-ea"/>
              </a:rPr>
              <a:t>As per the requirement received by the project owner of </a:t>
            </a:r>
            <a:r>
              <a:rPr lang="en-US" sz="2200" dirty="0" err="1">
                <a:solidFill>
                  <a:schemeClr val="tx1"/>
                </a:solidFill>
                <a:ea typeface="+mn-ea"/>
              </a:rPr>
              <a:t>HeartiHealth</a:t>
            </a:r>
            <a:r>
              <a:rPr lang="en-US" sz="2200" dirty="0">
                <a:solidFill>
                  <a:schemeClr val="tx1"/>
                </a:solidFill>
                <a:ea typeface="+mn-ea"/>
              </a:rPr>
              <a:t>, the team has introduced a new section in the application called Statistics. This section need an analytical report of the heart attack predictions that are captured till date. </a:t>
            </a:r>
            <a:br>
              <a:rPr lang="en-US" sz="2200" dirty="0">
                <a:solidFill>
                  <a:schemeClr val="tx1"/>
                </a:solidFill>
                <a:ea typeface="+mn-ea"/>
              </a:rPr>
            </a:br>
            <a:r>
              <a:rPr lang="en-US" sz="2200" dirty="0">
                <a:solidFill>
                  <a:schemeClr val="tx1"/>
                </a:solidFill>
                <a:ea typeface="+mn-ea"/>
              </a:rPr>
              <a:t>The report will contain the total heart attack predictions for each day. </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684205"/>
            <a:ext cx="11868149" cy="2879463"/>
          </a:xfrm>
        </p:spPr>
        <p:txBody>
          <a:bodyPr>
            <a:normAutofit/>
          </a:bodyPr>
          <a:lstStyle/>
          <a:p>
            <a:pPr lvl="0" algn="l">
              <a:defRPr/>
            </a:pPr>
            <a:endParaRPr lang="en-IN" dirty="0"/>
          </a:p>
          <a:p>
            <a:pPr lvl="0" algn="l">
              <a:defRPr/>
            </a:pPr>
            <a:r>
              <a:rPr lang="en-IN" b="1" dirty="0"/>
              <a:t>Task:</a:t>
            </a:r>
          </a:p>
          <a:p>
            <a:pPr lvl="0" algn="l">
              <a:defRPr/>
            </a:pPr>
            <a:r>
              <a:rPr lang="en-US" dirty="0"/>
              <a:t>Write a query to get all the predictions for the day, and sort it with the highest percentage of the probability at the top.</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- 4</a:t>
            </a:r>
          </a:p>
        </p:txBody>
      </p:sp>
      <p:sp>
        <p:nvSpPr>
          <p:cNvPr id="6" name="Title 11">
            <a:extLst>
              <a:ext uri="{FF2B5EF4-FFF2-40B4-BE49-F238E27FC236}">
                <a16:creationId xmlns:a16="http://schemas.microsoft.com/office/drawing/2014/main" id="{82A712CC-388E-4053-9697-6395FB271F0E}"/>
              </a:ext>
            </a:extLst>
          </p:cNvPr>
          <p:cNvSpPr txBox="1">
            <a:spLocks/>
          </p:cNvSpPr>
          <p:nvPr/>
        </p:nvSpPr>
        <p:spPr>
          <a:xfrm>
            <a:off x="114300" y="114073"/>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endParaRPr lang="en-US" sz="3000" dirty="0"/>
          </a:p>
        </p:txBody>
      </p:sp>
      <p:sp>
        <p:nvSpPr>
          <p:cNvPr id="7" name="TextBox 6">
            <a:extLst>
              <a:ext uri="{FF2B5EF4-FFF2-40B4-BE49-F238E27FC236}">
                <a16:creationId xmlns:a16="http://schemas.microsoft.com/office/drawing/2014/main" id="{E8D43166-2A06-4F5B-897C-75A59D42469F}"/>
              </a:ext>
            </a:extLst>
          </p:cNvPr>
          <p:cNvSpPr txBox="1"/>
          <p:nvPr/>
        </p:nvSpPr>
        <p:spPr>
          <a:xfrm>
            <a:off x="114299" y="114073"/>
            <a:ext cx="1847236" cy="462189"/>
          </a:xfrm>
          <a:prstGeom prst="rect">
            <a:avLst/>
          </a:prstGeom>
          <a:solidFill>
            <a:schemeClr val="bg1"/>
          </a:solidFill>
        </p:spPr>
        <p:txBody>
          <a:bodyPr wrap="square" rtlCol="0">
            <a:spAutoFit/>
          </a:bodyPr>
          <a:lstStyle/>
          <a:p>
            <a:endParaRPr lang="en-US" dirty="0"/>
          </a:p>
        </p:txBody>
      </p:sp>
      <p:sp>
        <p:nvSpPr>
          <p:cNvPr id="8" name="Title 11">
            <a:extLst>
              <a:ext uri="{FF2B5EF4-FFF2-40B4-BE49-F238E27FC236}">
                <a16:creationId xmlns:a16="http://schemas.microsoft.com/office/drawing/2014/main" id="{3CA71673-D9A2-4386-8D36-2DCFC0015684}"/>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SQL IN ACTION</a:t>
            </a:r>
          </a:p>
        </p:txBody>
      </p:sp>
    </p:spTree>
    <p:extLst>
      <p:ext uri="{BB962C8B-B14F-4D97-AF65-F5344CB8AC3E}">
        <p14:creationId xmlns:p14="http://schemas.microsoft.com/office/powerpoint/2010/main" val="338879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173620"/>
          </a:xfrm>
        </p:spPr>
        <p:txBody>
          <a:bodyPr anchor="t"/>
          <a:lstStyle/>
          <a:p>
            <a:pPr algn="l"/>
            <a:r>
              <a:rPr lang="en-US" sz="2200" dirty="0">
                <a:solidFill>
                  <a:schemeClr val="tx1"/>
                </a:solidFill>
                <a:ea typeface="+mn-ea"/>
              </a:rPr>
              <a:t>In order to conduct some survey, the project owner of </a:t>
            </a:r>
            <a:r>
              <a:rPr lang="en-US" sz="2200" dirty="0" err="1">
                <a:solidFill>
                  <a:schemeClr val="tx1"/>
                </a:solidFill>
                <a:ea typeface="+mn-ea"/>
              </a:rPr>
              <a:t>HeartiHealth</a:t>
            </a:r>
            <a:r>
              <a:rPr lang="en-US" sz="2200" dirty="0">
                <a:solidFill>
                  <a:schemeClr val="tx1"/>
                </a:solidFill>
                <a:ea typeface="+mn-ea"/>
              </a:rPr>
              <a:t> application has asked to get the information of some of the members who are registered with the application, based on the City where they are residing.</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138516"/>
            <a:ext cx="11868149" cy="3583858"/>
          </a:xfrm>
        </p:spPr>
        <p:txBody>
          <a:bodyPr>
            <a:normAutofit/>
          </a:bodyPr>
          <a:lstStyle/>
          <a:p>
            <a:pPr lvl="0" algn="l">
              <a:defRPr/>
            </a:pPr>
            <a:endParaRPr lang="en-IN" dirty="0"/>
          </a:p>
          <a:p>
            <a:pPr lvl="0" algn="l">
              <a:defRPr/>
            </a:pPr>
            <a:r>
              <a:rPr lang="en-IN" b="1" dirty="0"/>
              <a:t>Task:</a:t>
            </a:r>
          </a:p>
          <a:p>
            <a:pPr algn="l">
              <a:defRPr/>
            </a:pPr>
            <a:r>
              <a:rPr lang="en-IN" dirty="0">
                <a:cs typeface="Calibri"/>
              </a:rPr>
              <a:t>You need to write a query to get all the members who are from the “</a:t>
            </a:r>
            <a:r>
              <a:rPr lang="en-US" b="0" i="0" dirty="0">
                <a:effectLst/>
                <a:latin typeface="Segoe UI" panose="020B0502040204020203" pitchFamily="34" charset="0"/>
              </a:rPr>
              <a:t>Burgos</a:t>
            </a:r>
            <a:r>
              <a:rPr lang="en-IN" dirty="0">
                <a:cs typeface="Calibri"/>
              </a:rPr>
              <a:t>” city.</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- 5</a:t>
            </a:r>
          </a:p>
        </p:txBody>
      </p:sp>
      <p:sp>
        <p:nvSpPr>
          <p:cNvPr id="7" name="TextBox 6">
            <a:extLst>
              <a:ext uri="{FF2B5EF4-FFF2-40B4-BE49-F238E27FC236}">
                <a16:creationId xmlns:a16="http://schemas.microsoft.com/office/drawing/2014/main" id="{7C911613-7F28-4DBB-8DA8-2B83AD43E43A}"/>
              </a:ext>
            </a:extLst>
          </p:cNvPr>
          <p:cNvSpPr txBox="1"/>
          <p:nvPr/>
        </p:nvSpPr>
        <p:spPr>
          <a:xfrm>
            <a:off x="114299" y="136114"/>
            <a:ext cx="2009469" cy="409576"/>
          </a:xfrm>
          <a:prstGeom prst="rect">
            <a:avLst/>
          </a:prstGeom>
          <a:solidFill>
            <a:schemeClr val="bg1"/>
          </a:solidFill>
        </p:spPr>
        <p:txBody>
          <a:bodyPr wrap="square" rtlCol="0">
            <a:spAutoFit/>
          </a:bodyPr>
          <a:lstStyle/>
          <a:p>
            <a:endParaRPr lang="en-US" dirty="0"/>
          </a:p>
        </p:txBody>
      </p:sp>
      <p:sp>
        <p:nvSpPr>
          <p:cNvPr id="8" name="Title 11">
            <a:extLst>
              <a:ext uri="{FF2B5EF4-FFF2-40B4-BE49-F238E27FC236}">
                <a16:creationId xmlns:a16="http://schemas.microsoft.com/office/drawing/2014/main" id="{B69A75CE-5B71-4521-877D-67BCFF3C7A70}"/>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204983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808447"/>
          </a:xfrm>
        </p:spPr>
        <p:txBody>
          <a:bodyPr anchor="t"/>
          <a:lstStyle/>
          <a:p>
            <a:pPr algn="l"/>
            <a:r>
              <a:rPr lang="en-US" sz="2200" dirty="0">
                <a:solidFill>
                  <a:schemeClr val="tx1"/>
                </a:solidFill>
                <a:ea typeface="+mn-ea"/>
              </a:rPr>
              <a:t>In the dashboard section of the application, the members/patients of </a:t>
            </a:r>
            <a:r>
              <a:rPr lang="en-US" sz="2200" dirty="0" err="1">
                <a:solidFill>
                  <a:schemeClr val="tx1"/>
                </a:solidFill>
                <a:ea typeface="+mn-ea"/>
              </a:rPr>
              <a:t>HeartiHealth</a:t>
            </a:r>
            <a:r>
              <a:rPr lang="en-US" sz="2200" dirty="0">
                <a:solidFill>
                  <a:schemeClr val="tx1"/>
                </a:solidFill>
                <a:ea typeface="+mn-ea"/>
              </a:rPr>
              <a:t> have requested to display the number of blood tests done for them.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197510"/>
            <a:ext cx="11868149" cy="3524864"/>
          </a:xfrm>
        </p:spPr>
        <p:txBody>
          <a:bodyPr>
            <a:normAutofit/>
          </a:bodyPr>
          <a:lstStyle/>
          <a:p>
            <a:pPr lvl="0" algn="l">
              <a:defRPr/>
            </a:pPr>
            <a:endParaRPr lang="en-IN" dirty="0"/>
          </a:p>
          <a:p>
            <a:pPr lvl="0" algn="l">
              <a:defRPr/>
            </a:pPr>
            <a:r>
              <a:rPr lang="en-IN" b="1" dirty="0"/>
              <a:t>Task:</a:t>
            </a:r>
          </a:p>
          <a:p>
            <a:pPr lvl="0" algn="l">
              <a:defRPr/>
            </a:pPr>
            <a:r>
              <a:rPr lang="en-IN" dirty="0">
                <a:cs typeface="Calibri"/>
              </a:rPr>
              <a:t>Write a query to get the total number of blood tests done for the member “Aisha”.</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- 6</a:t>
            </a:r>
          </a:p>
        </p:txBody>
      </p:sp>
      <p:sp>
        <p:nvSpPr>
          <p:cNvPr id="6" name="TextBox 5">
            <a:extLst>
              <a:ext uri="{FF2B5EF4-FFF2-40B4-BE49-F238E27FC236}">
                <a16:creationId xmlns:a16="http://schemas.microsoft.com/office/drawing/2014/main" id="{393E55CF-A1CB-41A1-8020-7BF0ED46C2FA}"/>
              </a:ext>
            </a:extLst>
          </p:cNvPr>
          <p:cNvSpPr txBox="1"/>
          <p:nvPr/>
        </p:nvSpPr>
        <p:spPr>
          <a:xfrm>
            <a:off x="0" y="106618"/>
            <a:ext cx="2271252" cy="409576"/>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65E2A96A-E261-4CE3-9C2A-FD42EACC5E68}"/>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65307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In the Labs section, all the lab reports for the tests which were conducted for the patients were uploaded into our system and are being stored in the database. These lab reports are stored date-wise.</a:t>
            </a:r>
            <a:br>
              <a:rPr lang="en-US" sz="2200" dirty="0">
                <a:solidFill>
                  <a:schemeClr val="tx1"/>
                </a:solidFill>
                <a:ea typeface="+mn-ea"/>
              </a:rPr>
            </a:br>
            <a:r>
              <a:rPr lang="en-US" sz="2200" dirty="0">
                <a:solidFill>
                  <a:schemeClr val="tx1"/>
                </a:solidFill>
                <a:ea typeface="+mn-ea"/>
              </a:rPr>
              <a:t>We have received a requirement, that the members now want to view the reports for a particular date.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Write a query to get the </a:t>
            </a:r>
            <a:r>
              <a:rPr lang="en-US" dirty="0" err="1"/>
              <a:t>xray</a:t>
            </a:r>
            <a:r>
              <a:rPr lang="en-US" dirty="0"/>
              <a:t> details of “Ajay” whose cardio was done on “26th of Jan 2019”</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- 7</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246775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2</a:t>
            </a:fld>
            <a:endParaRPr lang="en-US"/>
          </a:p>
        </p:txBody>
      </p:sp>
      <p:sp>
        <p:nvSpPr>
          <p:cNvPr id="7" name="Title 11">
            <a:extLst>
              <a:ext uri="{FF2B5EF4-FFF2-40B4-BE49-F238E27FC236}">
                <a16:creationId xmlns:a16="http://schemas.microsoft.com/office/drawing/2014/main" id="{8F67E3D6-3F43-4142-8B58-DFF8B95DBC1A}"/>
              </a:ext>
            </a:extLst>
          </p:cNvPr>
          <p:cNvSpPr>
            <a:spLocks noGrp="1"/>
          </p:cNvSpPr>
          <p:nvPr>
            <p:ph type="title"/>
          </p:nvPr>
        </p:nvSpPr>
        <p:spPr>
          <a:xfrm>
            <a:off x="114300" y="114073"/>
            <a:ext cx="9496425" cy="462189"/>
          </a:xfrm>
        </p:spPr>
        <p:txBody>
          <a:bodyPr/>
          <a:lstStyle/>
          <a:p>
            <a:r>
              <a:rPr lang="en-US" dirty="0"/>
              <a:t>DATA MODELING IN ACTION</a:t>
            </a:r>
          </a:p>
        </p:txBody>
      </p:sp>
      <p:sp>
        <p:nvSpPr>
          <p:cNvPr id="8" name="Rectangle 7">
            <a:extLst>
              <a:ext uri="{FF2B5EF4-FFF2-40B4-BE49-F238E27FC236}">
                <a16:creationId xmlns:a16="http://schemas.microsoft.com/office/drawing/2014/main" id="{F0CCB0D4-D23F-4A67-A8B9-927D8C11DC98}"/>
              </a:ext>
            </a:extLst>
          </p:cNvPr>
          <p:cNvSpPr/>
          <p:nvPr/>
        </p:nvSpPr>
        <p:spPr>
          <a:xfrm>
            <a:off x="2699208" y="2323522"/>
            <a:ext cx="6749592" cy="769441"/>
          </a:xfrm>
          <a:prstGeom prst="rect">
            <a:avLst/>
          </a:prstGeom>
        </p:spPr>
        <p:txBody>
          <a:bodyPr wrap="square" anchor="t">
            <a:spAutoFit/>
          </a:bodyPr>
          <a:lstStyle/>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1" name="Text Placeholder 13">
            <a:extLst>
              <a:ext uri="{FF2B5EF4-FFF2-40B4-BE49-F238E27FC236}">
                <a16:creationId xmlns:a16="http://schemas.microsoft.com/office/drawing/2014/main" id="{179B26AD-8293-4C99-BBE1-2929D0EF8F79}"/>
              </a:ext>
            </a:extLst>
          </p:cNvPr>
          <p:cNvSpPr>
            <a:spLocks noGrp="1"/>
          </p:cNvSpPr>
          <p:nvPr>
            <p:ph type="body" sz="quarter" idx="13"/>
          </p:nvPr>
        </p:nvSpPr>
        <p:spPr>
          <a:xfrm>
            <a:off x="8522494" y="720343"/>
            <a:ext cx="3459956" cy="314326"/>
          </a:xfrm>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9" name="Rectangle 8">
            <a:extLst>
              <a:ext uri="{FF2B5EF4-FFF2-40B4-BE49-F238E27FC236}">
                <a16:creationId xmlns:a16="http://schemas.microsoft.com/office/drawing/2014/main" id="{E5FA6AA2-DFD5-4694-9267-1F4B3DFDCE97}"/>
              </a:ext>
            </a:extLst>
          </p:cNvPr>
          <p:cNvSpPr/>
          <p:nvPr/>
        </p:nvSpPr>
        <p:spPr>
          <a:xfrm>
            <a:off x="2699208" y="3289062"/>
            <a:ext cx="6749592" cy="769441"/>
          </a:xfrm>
          <a:prstGeom prst="rect">
            <a:avLst/>
          </a:prstGeom>
        </p:spPr>
        <p:txBody>
          <a:bodyPr wrap="square" anchor="t">
            <a:spAutoFit/>
          </a:bodyPr>
          <a:lstStyle/>
          <a:p>
            <a:pPr algn="ctr">
              <a:defRPr/>
            </a:pPr>
            <a:r>
              <a:rPr lang="en-IN" sz="4400" b="1" dirty="0"/>
              <a:t>(Case Study)</a:t>
            </a:r>
            <a:endParaRPr lang="en-US" dirty="0"/>
          </a:p>
        </p:txBody>
      </p:sp>
    </p:spTree>
    <p:extLst>
      <p:ext uri="{BB962C8B-B14F-4D97-AF65-F5344CB8AC3E}">
        <p14:creationId xmlns:p14="http://schemas.microsoft.com/office/powerpoint/2010/main" val="12885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20</a:t>
            </a:fld>
            <a:endParaRPr lang="en-US"/>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vert="horz" lIns="91440" tIns="45720" rIns="91440" bIns="45720" rtlCol="0" anchor="t">
            <a:noAutofit/>
          </a:bodyPr>
          <a:lstStyle/>
          <a:p>
            <a:r>
              <a:rPr lang="fr-FR" sz="1800" dirty="0"/>
              <a:t>DATABASE ESSENTIALS</a:t>
            </a:r>
            <a:endParaRPr lang="en-US" sz="1800" dirty="0"/>
          </a:p>
          <a:p>
            <a:endParaRPr lang="en-US" dirty="0">
              <a:cs typeface="Calibri"/>
            </a:endParaRPr>
          </a:p>
          <a:p>
            <a:endParaRPr lang="en-US" dirty="0"/>
          </a:p>
        </p:txBody>
      </p:sp>
      <p:sp>
        <p:nvSpPr>
          <p:cNvPr id="8" name="Rectangle 7">
            <a:extLst>
              <a:ext uri="{FF2B5EF4-FFF2-40B4-BE49-F238E27FC236}">
                <a16:creationId xmlns:a16="http://schemas.microsoft.com/office/drawing/2014/main" id="{F0CCB0D4-D23F-4A67-A8B9-927D8C11DC98}"/>
              </a:ext>
            </a:extLst>
          </p:cNvPr>
          <p:cNvSpPr/>
          <p:nvPr/>
        </p:nvSpPr>
        <p:spPr>
          <a:xfrm>
            <a:off x="2699208" y="1549477"/>
            <a:ext cx="6749592" cy="2123658"/>
          </a:xfrm>
          <a:prstGeom prst="rect">
            <a:avLst/>
          </a:prstGeom>
        </p:spPr>
        <p:txBody>
          <a:bodyPr wrap="square">
            <a:spAutoFit/>
          </a:bodyPr>
          <a:lstStyle/>
          <a:p>
            <a:pPr lvl="0" algn="ctr">
              <a:defRPr/>
            </a:pPr>
            <a:r>
              <a:rPr lang="en-IN" sz="4400" b="1" dirty="0"/>
              <a:t>PL/SQL</a:t>
            </a:r>
          </a:p>
          <a:p>
            <a:pPr lvl="0" algn="ctr">
              <a:defRPr/>
            </a:pPr>
            <a:r>
              <a:rPr lang="en-IN" sz="2400" dirty="0"/>
              <a:t>FOR</a:t>
            </a:r>
            <a:r>
              <a:rPr lang="en-IN" sz="4400" b="1" dirty="0"/>
              <a:t> </a:t>
            </a:r>
          </a:p>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0" name="Title 11">
            <a:extLst>
              <a:ext uri="{FF2B5EF4-FFF2-40B4-BE49-F238E27FC236}">
                <a16:creationId xmlns:a16="http://schemas.microsoft.com/office/drawing/2014/main" id="{385E8357-496E-4C81-A36B-D9B1B922629D}"/>
              </a:ext>
            </a:extLst>
          </p:cNvPr>
          <p:cNvSpPr>
            <a:spLocks noGrp="1"/>
          </p:cNvSpPr>
          <p:nvPr>
            <p:ph type="title"/>
          </p:nvPr>
        </p:nvSpPr>
        <p:spPr>
          <a:xfrm>
            <a:off x="114300" y="114073"/>
            <a:ext cx="9496425" cy="462189"/>
          </a:xfrm>
        </p:spPr>
        <p:txBody>
          <a:bodyPr/>
          <a:lstStyle/>
          <a:p>
            <a:r>
              <a:rPr lang="en-US"/>
              <a:t>SQL IN ACTION</a:t>
            </a:r>
          </a:p>
        </p:txBody>
      </p:sp>
    </p:spTree>
    <p:extLst>
      <p:ext uri="{BB962C8B-B14F-4D97-AF65-F5344CB8AC3E}">
        <p14:creationId xmlns:p14="http://schemas.microsoft.com/office/powerpoint/2010/main" val="411154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PL/SQL-Procedures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Procedures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0292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We need to get the details of members based on their member ID, so store it as a stored procedure so that it can be used repeatedly.</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get the details (</a:t>
            </a:r>
            <a:r>
              <a:rPr lang="en-US" dirty="0" err="1"/>
              <a:t>firstname</a:t>
            </a:r>
            <a:r>
              <a:rPr lang="en-US" dirty="0"/>
              <a:t>, </a:t>
            </a:r>
            <a:r>
              <a:rPr lang="en-US" dirty="0" err="1"/>
              <a:t>lastname</a:t>
            </a:r>
            <a:r>
              <a:rPr lang="en-US" dirty="0"/>
              <a:t>, age) of the members by just passing the </a:t>
            </a:r>
            <a:r>
              <a:rPr lang="en-US" dirty="0" err="1"/>
              <a:t>member_id</a:t>
            </a:r>
            <a:r>
              <a:rPr lang="en-US" dirty="0"/>
              <a:t> as a parameter.</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- 8</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378382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Every time a new patient  registers to the system, the details of the member needs to be captured.</a:t>
            </a:r>
            <a:br>
              <a:rPr lang="en-US" sz="2200" dirty="0">
                <a:solidFill>
                  <a:schemeClr val="tx1"/>
                </a:solidFill>
                <a:ea typeface="+mn-ea"/>
              </a:rPr>
            </a:br>
            <a:r>
              <a:rPr lang="en-US" sz="2200" dirty="0">
                <a:solidFill>
                  <a:schemeClr val="tx1"/>
                </a:solidFill>
                <a:ea typeface="+mn-ea"/>
              </a:rPr>
              <a:t>We need to get the details of a patient and insert it using a stored procedure.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insert the details of the any new member by just passing the details as parameters.</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- 9</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391030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is sometimes very difficult to find the reports of the patients. Writing a query </a:t>
            </a:r>
            <a:r>
              <a:rPr lang="en-US" sz="2200" dirty="0" err="1">
                <a:solidFill>
                  <a:schemeClr val="tx1"/>
                </a:solidFill>
                <a:ea typeface="+mn-ea"/>
              </a:rPr>
              <a:t>everytime</a:t>
            </a:r>
            <a:r>
              <a:rPr lang="en-US" sz="2200" dirty="0">
                <a:solidFill>
                  <a:schemeClr val="tx1"/>
                </a:solidFill>
                <a:ea typeface="+mn-ea"/>
              </a:rPr>
              <a:t> is also difficult. The DB admin has suggested to create customized Stored Procedures to get the reports(X-Ray) of the patients by just checking the name of the patient and when was he diagnosed for a cardiac test .</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get the X-ray report of the patient, based on their name and the date of cardiac test done.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- 10</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174776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Functions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Functions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357009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the hospital want to see the total number of patients who are predicted to have a heart attack and also those who are not in the application. Also this would help to create an analytics to measure the efficiency of the </a:t>
            </a:r>
            <a:r>
              <a:rPr lang="en-US" sz="2200" dirty="0" err="1">
                <a:solidFill>
                  <a:schemeClr val="tx1"/>
                </a:solidFill>
                <a:ea typeface="+mn-ea"/>
              </a:rPr>
              <a:t>HeartiHealth</a:t>
            </a:r>
            <a:r>
              <a:rPr lang="en-US" sz="2200" dirty="0">
                <a:solidFill>
                  <a:schemeClr val="tx1"/>
                </a:solidFill>
                <a:ea typeface="+mn-ea"/>
              </a:rPr>
              <a:t> Application.</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Function which would provide the count of the patients based on the data stored in the database. Pass the parameter to get count of patients who are predicted or who are safe from getting a heart attack.</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- 11</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Functions</a:t>
            </a:r>
          </a:p>
        </p:txBody>
      </p:sp>
    </p:spTree>
    <p:extLst>
      <p:ext uri="{BB962C8B-B14F-4D97-AF65-F5344CB8AC3E}">
        <p14:creationId xmlns:p14="http://schemas.microsoft.com/office/powerpoint/2010/main" val="411665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Cursors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886867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We would like to have a list of records of the patient who are more than 35 years of age. The DB Admin is facing a challenge to get the list using a Stored Procedure. Help him to solve his problem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Cursor to get the list of patients whose age is greater than 35 years. Call the cursor and print the </a:t>
            </a:r>
            <a:r>
              <a:rPr lang="en-US" dirty="0" err="1"/>
              <a:t>member_id</a:t>
            </a:r>
            <a:r>
              <a:rPr lang="en-US" dirty="0"/>
              <a:t>, username, </a:t>
            </a:r>
            <a:r>
              <a:rPr lang="en-US" dirty="0" err="1"/>
              <a:t>firstname</a:t>
            </a:r>
            <a:r>
              <a:rPr lang="en-US" dirty="0"/>
              <a:t> and age.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- 12</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256762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300" y="1480522"/>
            <a:ext cx="11868149" cy="3356860"/>
          </a:xfrm>
        </p:spPr>
        <p:txBody>
          <a:bodyPr>
            <a:normAutofit lnSpcReduction="10000"/>
          </a:bodyPr>
          <a:lstStyle/>
          <a:p>
            <a:pPr lvl="0" algn="l">
              <a:defRPr/>
            </a:pPr>
            <a:endParaRPr lang="en-IN" dirty="0"/>
          </a:p>
          <a:p>
            <a:pPr lvl="0" algn="l">
              <a:defRPr/>
            </a:pPr>
            <a:r>
              <a:rPr lang="en-IN" b="1" dirty="0"/>
              <a:t>Task:</a:t>
            </a:r>
          </a:p>
          <a:p>
            <a:pPr lvl="0" algn="l">
              <a:defRPr/>
            </a:pPr>
            <a:r>
              <a:rPr lang="en-US" dirty="0"/>
              <a:t>Create a Cursor to print the list of all member within the cursor. Execute the cursor so that it print in this way:</a:t>
            </a:r>
            <a:br>
              <a:rPr lang="en-US" dirty="0"/>
            </a:br>
            <a:endParaRPr lang="en-US" dirty="0"/>
          </a:p>
          <a:p>
            <a:pPr lvl="0" algn="l">
              <a:defRPr/>
            </a:pPr>
            <a:r>
              <a:rPr lang="en-US" dirty="0"/>
              <a:t>Ex: The member name is : Rahul Sharma</a:t>
            </a:r>
          </a:p>
          <a:p>
            <a:pPr lvl="0" algn="l">
              <a:defRPr/>
            </a:pPr>
            <a:endParaRPr lang="en-US" dirty="0"/>
          </a:p>
          <a:p>
            <a:pPr lvl="0" algn="l">
              <a:defRPr/>
            </a:pPr>
            <a:r>
              <a:rPr lang="en-US" dirty="0"/>
              <a:t>&lt;Note: Do not call the cursor externally&gt;</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- 13</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39855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0C6CD-881C-4674-A762-1739026E46F0}"/>
              </a:ext>
            </a:extLst>
          </p:cNvPr>
          <p:cNvSpPr/>
          <p:nvPr/>
        </p:nvSpPr>
        <p:spPr>
          <a:xfrm>
            <a:off x="0" y="1364190"/>
            <a:ext cx="12192000" cy="4947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a:xfrm>
            <a:off x="9448800" y="6326801"/>
            <a:ext cx="2743200" cy="289560"/>
          </a:xfrm>
        </p:spPr>
        <p:txBody>
          <a:bodyPr/>
          <a:lstStyle/>
          <a:p>
            <a:fld id="{6C528C84-B332-46BA-B666-3E78911976F9}" type="slidenum">
              <a:rPr lang="en-US" smtClean="0"/>
              <a:pPr/>
              <a:t>3</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26" name="TextBox 25">
            <a:extLst>
              <a:ext uri="{FF2B5EF4-FFF2-40B4-BE49-F238E27FC236}">
                <a16:creationId xmlns:a16="http://schemas.microsoft.com/office/drawing/2014/main" id="{E5E909EE-40A1-4D7F-ACE7-BF4C5333CB3E}"/>
              </a:ext>
            </a:extLst>
          </p:cNvPr>
          <p:cNvSpPr txBox="1"/>
          <p:nvPr/>
        </p:nvSpPr>
        <p:spPr>
          <a:xfrm>
            <a:off x="1256714" y="861259"/>
            <a:ext cx="9678572" cy="523220"/>
          </a:xfrm>
          <a:prstGeom prst="rect">
            <a:avLst/>
          </a:prstGeom>
          <a:noFill/>
        </p:spPr>
        <p:txBody>
          <a:bodyPr wrap="square" rtlCol="0" anchor="t">
            <a:spAutoFit/>
          </a:bodyPr>
          <a:lstStyle/>
          <a:p>
            <a:pPr algn="ctr"/>
            <a:r>
              <a:rPr lang="en-US" sz="2800" dirty="0"/>
              <a:t>India</a:t>
            </a:r>
            <a:r>
              <a:rPr lang="en-US" dirty="0"/>
              <a:t> has a population of </a:t>
            </a:r>
            <a:r>
              <a:rPr lang="en-US" sz="2800" b="1" dirty="0"/>
              <a:t>1.3 Billion</a:t>
            </a:r>
            <a:endParaRPr lang="en-IN" sz="2000" b="1" dirty="0">
              <a:cs typeface="Calibri"/>
            </a:endParaRPr>
          </a:p>
        </p:txBody>
      </p:sp>
      <p:sp>
        <p:nvSpPr>
          <p:cNvPr id="27" name="Rectangle 26">
            <a:extLst>
              <a:ext uri="{FF2B5EF4-FFF2-40B4-BE49-F238E27FC236}">
                <a16:creationId xmlns:a16="http://schemas.microsoft.com/office/drawing/2014/main" id="{BAE95D10-0CFA-40E2-A205-BD23C8CDB018}"/>
              </a:ext>
            </a:extLst>
          </p:cNvPr>
          <p:cNvSpPr/>
          <p:nvPr/>
        </p:nvSpPr>
        <p:spPr>
          <a:xfrm>
            <a:off x="0" y="1311895"/>
            <a:ext cx="12192000" cy="688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The Disease Burden</a:t>
            </a:r>
          </a:p>
        </p:txBody>
      </p:sp>
      <p:grpSp>
        <p:nvGrpSpPr>
          <p:cNvPr id="6" name="Group 5">
            <a:extLst>
              <a:ext uri="{FF2B5EF4-FFF2-40B4-BE49-F238E27FC236}">
                <a16:creationId xmlns:a16="http://schemas.microsoft.com/office/drawing/2014/main" id="{8C4BCBAC-3259-49A3-A8F8-F9A42976565D}"/>
              </a:ext>
            </a:extLst>
          </p:cNvPr>
          <p:cNvGrpSpPr/>
          <p:nvPr/>
        </p:nvGrpSpPr>
        <p:grpSpPr>
          <a:xfrm>
            <a:off x="528777" y="2212058"/>
            <a:ext cx="10406509" cy="575167"/>
            <a:chOff x="528777" y="2212058"/>
            <a:chExt cx="10406509" cy="575167"/>
          </a:xfrm>
        </p:grpSpPr>
        <p:pic>
          <p:nvPicPr>
            <p:cNvPr id="7" name="Graphic 6" descr="Heart with pulse">
              <a:extLst>
                <a:ext uri="{FF2B5EF4-FFF2-40B4-BE49-F238E27FC236}">
                  <a16:creationId xmlns:a16="http://schemas.microsoft.com/office/drawing/2014/main" id="{DCD28F68-CF8F-4D14-8F17-F1B018011E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777" y="2212058"/>
              <a:ext cx="575167" cy="575167"/>
            </a:xfrm>
            <a:prstGeom prst="rect">
              <a:avLst/>
            </a:prstGeom>
          </p:spPr>
        </p:pic>
        <p:sp>
          <p:nvSpPr>
            <p:cNvPr id="30" name="TextBox 29">
              <a:extLst>
                <a:ext uri="{FF2B5EF4-FFF2-40B4-BE49-F238E27FC236}">
                  <a16:creationId xmlns:a16="http://schemas.microsoft.com/office/drawing/2014/main" id="{A2CF12F2-8471-4CB8-A856-204AEF7F545E}"/>
                </a:ext>
              </a:extLst>
            </p:cNvPr>
            <p:cNvSpPr txBox="1"/>
            <p:nvPr/>
          </p:nvSpPr>
          <p:spPr>
            <a:xfrm>
              <a:off x="1256714" y="2251463"/>
              <a:ext cx="9678572" cy="461665"/>
            </a:xfrm>
            <a:prstGeom prst="rect">
              <a:avLst/>
            </a:prstGeom>
            <a:noFill/>
          </p:spPr>
          <p:txBody>
            <a:bodyPr wrap="square" rtlCol="0" anchor="t">
              <a:spAutoFit/>
            </a:bodyPr>
            <a:lstStyle/>
            <a:p>
              <a:r>
                <a:rPr lang="en-US" sz="2400" dirty="0"/>
                <a:t>India</a:t>
              </a:r>
              <a:r>
                <a:rPr lang="en-US" dirty="0"/>
                <a:t> is witnessing nearly </a:t>
              </a:r>
              <a:r>
                <a:rPr lang="en-US" sz="2400" b="1" dirty="0"/>
                <a:t>2 Million</a:t>
              </a:r>
              <a:r>
                <a:rPr lang="en-US" sz="2400" dirty="0"/>
                <a:t> Heart Attacks </a:t>
              </a:r>
              <a:r>
                <a:rPr lang="en-US" dirty="0"/>
                <a:t>a Year</a:t>
              </a:r>
              <a:endParaRPr lang="en-IN" sz="2000" b="1" dirty="0">
                <a:cs typeface="Calibri"/>
              </a:endParaRPr>
            </a:p>
          </p:txBody>
        </p:sp>
      </p:grpSp>
      <p:grpSp>
        <p:nvGrpSpPr>
          <p:cNvPr id="8" name="Group 7">
            <a:extLst>
              <a:ext uri="{FF2B5EF4-FFF2-40B4-BE49-F238E27FC236}">
                <a16:creationId xmlns:a16="http://schemas.microsoft.com/office/drawing/2014/main" id="{9513386A-4C5F-49C7-A6C8-4CEE6F067784}"/>
              </a:ext>
            </a:extLst>
          </p:cNvPr>
          <p:cNvGrpSpPr/>
          <p:nvPr/>
        </p:nvGrpSpPr>
        <p:grpSpPr>
          <a:xfrm>
            <a:off x="528777" y="3037735"/>
            <a:ext cx="10933174" cy="800219"/>
            <a:chOff x="528777" y="3037735"/>
            <a:chExt cx="10933174" cy="800219"/>
          </a:xfrm>
        </p:grpSpPr>
        <p:sp>
          <p:nvSpPr>
            <p:cNvPr id="21" name="TextBox 20">
              <a:extLst>
                <a:ext uri="{FF2B5EF4-FFF2-40B4-BE49-F238E27FC236}">
                  <a16:creationId xmlns:a16="http://schemas.microsoft.com/office/drawing/2014/main" id="{D45F438A-772D-4354-996B-65DE392A7FB4}"/>
                </a:ext>
              </a:extLst>
            </p:cNvPr>
            <p:cNvSpPr txBox="1"/>
            <p:nvPr/>
          </p:nvSpPr>
          <p:spPr>
            <a:xfrm>
              <a:off x="1256714" y="3037735"/>
              <a:ext cx="10205237" cy="800219"/>
            </a:xfrm>
            <a:prstGeom prst="rect">
              <a:avLst/>
            </a:prstGeom>
            <a:noFill/>
          </p:spPr>
          <p:txBody>
            <a:bodyPr wrap="square" rtlCol="0" anchor="t">
              <a:spAutoFit/>
            </a:bodyPr>
            <a:lstStyle/>
            <a:p>
              <a:r>
                <a:rPr lang="en-US" dirty="0"/>
                <a:t>The frequency of </a:t>
              </a:r>
              <a:r>
                <a:rPr lang="en-US" sz="2400" dirty="0"/>
                <a:t> </a:t>
              </a:r>
              <a:r>
                <a:rPr lang="en-US" sz="2400" b="1" dirty="0"/>
                <a:t>heart disease</a:t>
              </a:r>
              <a:r>
                <a:rPr lang="en-US" sz="2400" dirty="0"/>
                <a:t> </a:t>
              </a:r>
              <a:r>
                <a:rPr lang="en-US" dirty="0"/>
                <a:t>in young Indians is </a:t>
              </a:r>
              <a:r>
                <a:rPr lang="en-US" sz="2800" b="1" dirty="0"/>
                <a:t>15-18%</a:t>
              </a:r>
              <a:r>
                <a:rPr lang="en-US" dirty="0"/>
                <a:t> higher than in any other population group globally.</a:t>
              </a:r>
              <a:endParaRPr lang="en-IN" sz="2000" b="1" dirty="0">
                <a:cs typeface="Calibri"/>
              </a:endParaRPr>
            </a:p>
          </p:txBody>
        </p:sp>
        <p:pic>
          <p:nvPicPr>
            <p:cNvPr id="31" name="Graphic 30" descr="Heart with pulse">
              <a:extLst>
                <a:ext uri="{FF2B5EF4-FFF2-40B4-BE49-F238E27FC236}">
                  <a16:creationId xmlns:a16="http://schemas.microsoft.com/office/drawing/2014/main" id="{47199C12-82FF-4A1C-8A41-0EF6728014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777" y="3150260"/>
              <a:ext cx="575167" cy="575167"/>
            </a:xfrm>
            <a:prstGeom prst="rect">
              <a:avLst/>
            </a:prstGeom>
          </p:spPr>
        </p:pic>
      </p:grpSp>
      <p:grpSp>
        <p:nvGrpSpPr>
          <p:cNvPr id="9" name="Group 8">
            <a:extLst>
              <a:ext uri="{FF2B5EF4-FFF2-40B4-BE49-F238E27FC236}">
                <a16:creationId xmlns:a16="http://schemas.microsoft.com/office/drawing/2014/main" id="{E9654024-5B85-40BD-B76A-6D55DFCD6BEC}"/>
              </a:ext>
            </a:extLst>
          </p:cNvPr>
          <p:cNvGrpSpPr/>
          <p:nvPr/>
        </p:nvGrpSpPr>
        <p:grpSpPr>
          <a:xfrm>
            <a:off x="521191" y="3976304"/>
            <a:ext cx="10414095" cy="645584"/>
            <a:chOff x="521191" y="3976304"/>
            <a:chExt cx="10414095" cy="645584"/>
          </a:xfrm>
        </p:grpSpPr>
        <p:sp>
          <p:nvSpPr>
            <p:cNvPr id="25" name="TextBox 24">
              <a:extLst>
                <a:ext uri="{FF2B5EF4-FFF2-40B4-BE49-F238E27FC236}">
                  <a16:creationId xmlns:a16="http://schemas.microsoft.com/office/drawing/2014/main" id="{DCD3CAD5-2842-4C79-BF8E-7D6766547B5D}"/>
                </a:ext>
              </a:extLst>
            </p:cNvPr>
            <p:cNvSpPr txBox="1"/>
            <p:nvPr/>
          </p:nvSpPr>
          <p:spPr>
            <a:xfrm>
              <a:off x="1256714" y="3976304"/>
              <a:ext cx="9678572" cy="523220"/>
            </a:xfrm>
            <a:prstGeom prst="rect">
              <a:avLst/>
            </a:prstGeom>
            <a:noFill/>
          </p:spPr>
          <p:txBody>
            <a:bodyPr wrap="square" rtlCol="0" anchor="t">
              <a:spAutoFit/>
            </a:bodyPr>
            <a:lstStyle/>
            <a:p>
              <a:r>
                <a:rPr lang="en-US"/>
                <a:t>An average Indian spends </a:t>
              </a:r>
              <a:r>
                <a:rPr lang="en-US" sz="2800" b="1"/>
                <a:t>2Lakhs</a:t>
              </a:r>
              <a:r>
                <a:rPr lang="en-US"/>
                <a:t> on a </a:t>
              </a:r>
              <a:r>
                <a:rPr lang="en-US" sz="2800"/>
                <a:t>Heart Surgery </a:t>
              </a:r>
              <a:r>
                <a:rPr lang="en-US"/>
                <a:t>to mitigate Risk of Heart Attack</a:t>
              </a:r>
              <a:endParaRPr lang="en-IN" sz="2000" b="1">
                <a:cs typeface="Calibri"/>
              </a:endParaRPr>
            </a:p>
          </p:txBody>
        </p:sp>
        <p:pic>
          <p:nvPicPr>
            <p:cNvPr id="32" name="Graphic 31" descr="Heart with pulse">
              <a:extLst>
                <a:ext uri="{FF2B5EF4-FFF2-40B4-BE49-F238E27FC236}">
                  <a16:creationId xmlns:a16="http://schemas.microsoft.com/office/drawing/2014/main" id="{A07B11AE-DEE2-46AB-BB36-EE9647AE1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191" y="4046721"/>
              <a:ext cx="575167" cy="575167"/>
            </a:xfrm>
            <a:prstGeom prst="rect">
              <a:avLst/>
            </a:prstGeom>
          </p:spPr>
        </p:pic>
      </p:grpSp>
      <p:sp>
        <p:nvSpPr>
          <p:cNvPr id="33" name="Rectangle 32">
            <a:extLst>
              <a:ext uri="{FF2B5EF4-FFF2-40B4-BE49-F238E27FC236}">
                <a16:creationId xmlns:a16="http://schemas.microsoft.com/office/drawing/2014/main" id="{371EAC40-6050-4258-8D7C-47EFE3A3ADF3}"/>
              </a:ext>
            </a:extLst>
          </p:cNvPr>
          <p:cNvSpPr/>
          <p:nvPr/>
        </p:nvSpPr>
        <p:spPr>
          <a:xfrm>
            <a:off x="0" y="4943183"/>
            <a:ext cx="12192000" cy="1368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grpSp>
        <p:nvGrpSpPr>
          <p:cNvPr id="10" name="Group 9">
            <a:extLst>
              <a:ext uri="{FF2B5EF4-FFF2-40B4-BE49-F238E27FC236}">
                <a16:creationId xmlns:a16="http://schemas.microsoft.com/office/drawing/2014/main" id="{B78EECF0-B482-47AC-94F7-7156F21DEB53}"/>
              </a:ext>
            </a:extLst>
          </p:cNvPr>
          <p:cNvGrpSpPr/>
          <p:nvPr/>
        </p:nvGrpSpPr>
        <p:grpSpPr>
          <a:xfrm>
            <a:off x="0" y="4801779"/>
            <a:ext cx="12115855" cy="1397881"/>
            <a:chOff x="0" y="4801779"/>
            <a:chExt cx="12115855" cy="1397881"/>
          </a:xfrm>
        </p:grpSpPr>
        <p:sp>
          <p:nvSpPr>
            <p:cNvPr id="29" name="Rectangle 28">
              <a:extLst>
                <a:ext uri="{FF2B5EF4-FFF2-40B4-BE49-F238E27FC236}">
                  <a16:creationId xmlns:a16="http://schemas.microsoft.com/office/drawing/2014/main" id="{63FF9511-770E-49B0-823D-B99B2D3ADDC9}"/>
                </a:ext>
              </a:extLst>
            </p:cNvPr>
            <p:cNvSpPr/>
            <p:nvPr/>
          </p:nvSpPr>
          <p:spPr>
            <a:xfrm>
              <a:off x="0" y="4801779"/>
              <a:ext cx="3094892" cy="461665"/>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Heart Failure in </a:t>
              </a:r>
              <a:r>
                <a:rPr lang="en-US" b="1" dirty="0"/>
                <a:t>Numbers</a:t>
              </a:r>
            </a:p>
          </p:txBody>
        </p:sp>
        <p:sp>
          <p:nvSpPr>
            <p:cNvPr id="35" name="TextBox 34">
              <a:extLst>
                <a:ext uri="{FF2B5EF4-FFF2-40B4-BE49-F238E27FC236}">
                  <a16:creationId xmlns:a16="http://schemas.microsoft.com/office/drawing/2014/main" id="{D8E00272-CE6F-49CE-8474-48A134B25AE2}"/>
                </a:ext>
              </a:extLst>
            </p:cNvPr>
            <p:cNvSpPr txBox="1"/>
            <p:nvPr/>
          </p:nvSpPr>
          <p:spPr>
            <a:xfrm>
              <a:off x="276665" y="5425826"/>
              <a:ext cx="3338732" cy="769441"/>
            </a:xfrm>
            <a:prstGeom prst="rect">
              <a:avLst/>
            </a:prstGeom>
            <a:noFill/>
          </p:spPr>
          <p:txBody>
            <a:bodyPr wrap="square" rtlCol="0" anchor="t">
              <a:spAutoFit/>
            </a:bodyPr>
            <a:lstStyle/>
            <a:p>
              <a:pPr algn="ctr"/>
              <a:r>
                <a:rPr lang="en-US" sz="2800"/>
                <a:t>23% </a:t>
              </a:r>
              <a:r>
                <a:rPr lang="en-US" sz="1600"/>
                <a:t>of </a:t>
              </a:r>
              <a:r>
                <a:rPr lang="en-US" sz="1600" b="1"/>
                <a:t>Heart Failure</a:t>
              </a:r>
              <a:r>
                <a:rPr lang="en-US" sz="1600"/>
                <a:t> Patients </a:t>
              </a:r>
              <a:r>
                <a:rPr lang="en-US" sz="1600" b="1"/>
                <a:t>die</a:t>
              </a:r>
              <a:r>
                <a:rPr lang="en-US" sz="1600"/>
                <a:t> within 1 Year of Diagnosis.</a:t>
              </a:r>
              <a:endParaRPr lang="en-IN" sz="2000" b="1">
                <a:cs typeface="Calibri"/>
              </a:endParaRPr>
            </a:p>
          </p:txBody>
        </p:sp>
        <p:sp>
          <p:nvSpPr>
            <p:cNvPr id="36" name="TextBox 35">
              <a:extLst>
                <a:ext uri="{FF2B5EF4-FFF2-40B4-BE49-F238E27FC236}">
                  <a16:creationId xmlns:a16="http://schemas.microsoft.com/office/drawing/2014/main" id="{61ECAC23-F1D3-4728-BA72-337BCF75561B}"/>
                </a:ext>
              </a:extLst>
            </p:cNvPr>
            <p:cNvSpPr txBox="1"/>
            <p:nvPr/>
          </p:nvSpPr>
          <p:spPr>
            <a:xfrm>
              <a:off x="4232617" y="5174015"/>
              <a:ext cx="3726766" cy="1015663"/>
            </a:xfrm>
            <a:prstGeom prst="rect">
              <a:avLst/>
            </a:prstGeom>
            <a:noFill/>
          </p:spPr>
          <p:txBody>
            <a:bodyPr wrap="square" rtlCol="0" anchor="t">
              <a:spAutoFit/>
            </a:bodyPr>
            <a:lstStyle/>
            <a:p>
              <a:pPr algn="ctr"/>
              <a:r>
                <a:rPr lang="en-IN" sz="1600">
                  <a:cs typeface="Calibri"/>
                </a:rPr>
                <a:t>The number of people diagnosed worldwide is expected to increase to </a:t>
              </a:r>
              <a:br>
                <a:rPr lang="en-IN" sz="1600">
                  <a:cs typeface="Calibri"/>
                </a:rPr>
              </a:br>
              <a:r>
                <a:rPr lang="en-IN" sz="2800">
                  <a:cs typeface="Calibri"/>
                </a:rPr>
                <a:t>8 million by 2030</a:t>
              </a:r>
              <a:endParaRPr lang="en-IN">
                <a:cs typeface="Calibri"/>
              </a:endParaRPr>
            </a:p>
          </p:txBody>
        </p:sp>
        <p:sp>
          <p:nvSpPr>
            <p:cNvPr id="37" name="TextBox 36">
              <a:extLst>
                <a:ext uri="{FF2B5EF4-FFF2-40B4-BE49-F238E27FC236}">
                  <a16:creationId xmlns:a16="http://schemas.microsoft.com/office/drawing/2014/main" id="{0B2ECFDE-6D8B-4619-B960-C65A9A0EF098}"/>
                </a:ext>
              </a:extLst>
            </p:cNvPr>
            <p:cNvSpPr txBox="1"/>
            <p:nvPr/>
          </p:nvSpPr>
          <p:spPr>
            <a:xfrm>
              <a:off x="8389089" y="5430219"/>
              <a:ext cx="3726766" cy="769441"/>
            </a:xfrm>
            <a:prstGeom prst="rect">
              <a:avLst/>
            </a:prstGeom>
            <a:noFill/>
          </p:spPr>
          <p:txBody>
            <a:bodyPr wrap="square" rtlCol="0" anchor="t">
              <a:spAutoFit/>
            </a:bodyPr>
            <a:lstStyle/>
            <a:p>
              <a:pPr algn="ctr"/>
              <a:r>
                <a:rPr lang="en-IN" sz="1600">
                  <a:cs typeface="Calibri"/>
                </a:rPr>
                <a:t>Every year Heart Failure costs the world economy </a:t>
              </a:r>
              <a:r>
                <a:rPr lang="en-IN" sz="2800">
                  <a:cs typeface="Calibri"/>
                </a:rPr>
                <a:t>$108 billion</a:t>
              </a:r>
              <a:endParaRPr lang="en-IN">
                <a:cs typeface="Calibri"/>
              </a:endParaRPr>
            </a:p>
          </p:txBody>
        </p:sp>
        <p:cxnSp>
          <p:nvCxnSpPr>
            <p:cNvPr id="38" name="Straight Connector 37">
              <a:extLst>
                <a:ext uri="{FF2B5EF4-FFF2-40B4-BE49-F238E27FC236}">
                  <a16:creationId xmlns:a16="http://schemas.microsoft.com/office/drawing/2014/main" id="{9D25E327-9838-4E23-BCA2-1FED0213FA80}"/>
                </a:ext>
              </a:extLst>
            </p:cNvPr>
            <p:cNvCxnSpPr>
              <a:cxnSpLocks/>
            </p:cNvCxnSpPr>
            <p:nvPr/>
          </p:nvCxnSpPr>
          <p:spPr>
            <a:xfrm>
              <a:off x="4038600" y="5119619"/>
              <a:ext cx="0" cy="1015664"/>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CD86F06-92C3-4E2F-814F-538C22F812BD}"/>
                </a:ext>
              </a:extLst>
            </p:cNvPr>
            <p:cNvCxnSpPr>
              <a:cxnSpLocks/>
            </p:cNvCxnSpPr>
            <p:nvPr/>
          </p:nvCxnSpPr>
          <p:spPr>
            <a:xfrm>
              <a:off x="8153400" y="5119619"/>
              <a:ext cx="0" cy="1015664"/>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052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094936" y="2784455"/>
            <a:ext cx="10002128" cy="1754326"/>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Cursors with </a:t>
            </a:r>
            <a:br>
              <a:rPr lang="en-IN" sz="5400" b="1" dirty="0">
                <a:solidFill>
                  <a:srgbClr val="00B0F0"/>
                </a:solidFill>
                <a:latin typeface="Segoe UI" panose="020B0502040204020203" pitchFamily="34" charset="0"/>
              </a:rPr>
            </a:br>
            <a:r>
              <a:rPr lang="en-IN" sz="5400" b="1" dirty="0">
                <a:solidFill>
                  <a:srgbClr val="00B0F0"/>
                </a:solidFill>
                <a:latin typeface="Segoe UI" panose="020B0502040204020203" pitchFamily="34" charset="0"/>
              </a:rPr>
              <a:t>Stored Procedures </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5268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the application is facing a challenge to fetch one record at a time for a member. He is looking for a solution to get the list of members based on certain condition, and store the query in a stored procedure, so that depending on the parameter he can anytime fetch the details of the members.</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Write a procedure which will display the list of all members from a given city.</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- 14</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1747561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In the </a:t>
            </a:r>
            <a:r>
              <a:rPr lang="en-US" sz="2200" dirty="0" err="1">
                <a:solidFill>
                  <a:schemeClr val="tx1"/>
                </a:solidFill>
                <a:ea typeface="+mn-ea"/>
              </a:rPr>
              <a:t>HeartiHeath</a:t>
            </a:r>
            <a:r>
              <a:rPr lang="en-US" sz="2200" dirty="0">
                <a:solidFill>
                  <a:schemeClr val="tx1"/>
                </a:solidFill>
                <a:ea typeface="+mn-ea"/>
              </a:rPr>
              <a:t> application, the hospital supervisor wants to get the list of patients for a particular age, as he wants to communicate to the patients and convey certain precaution measures to some category of patients. You need to help the DB team to ensure this functionality works.</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Write a procedure which will display the list of all members by passing a particular age.</a:t>
            </a:r>
          </a:p>
          <a:p>
            <a:pPr lvl="0" algn="l">
              <a:defRPr/>
            </a:pPr>
            <a:r>
              <a:rPr lang="en-US" dirty="0"/>
              <a:t>Print the </a:t>
            </a:r>
            <a:r>
              <a:rPr lang="en-US" dirty="0" err="1"/>
              <a:t>member_id</a:t>
            </a:r>
            <a:r>
              <a:rPr lang="en-US" dirty="0"/>
              <a:t>, </a:t>
            </a:r>
            <a:r>
              <a:rPr lang="en-US" dirty="0" err="1"/>
              <a:t>firstname</a:t>
            </a:r>
            <a:r>
              <a:rPr lang="en-US" dirty="0"/>
              <a:t>, </a:t>
            </a:r>
            <a:r>
              <a:rPr lang="en-US" dirty="0" err="1"/>
              <a:t>lastname</a:t>
            </a:r>
            <a:r>
              <a:rPr lang="en-US" dirty="0"/>
              <a:t>, age, phone.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- 15</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211035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Triggers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57774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a:t>
            </a:r>
            <a:r>
              <a:rPr lang="en-US" sz="2200" dirty="0" err="1">
                <a:solidFill>
                  <a:schemeClr val="tx1"/>
                </a:solidFill>
                <a:ea typeface="+mn-ea"/>
              </a:rPr>
              <a:t>HeartiHealth</a:t>
            </a:r>
            <a:r>
              <a:rPr lang="en-US" sz="2200" dirty="0">
                <a:solidFill>
                  <a:schemeClr val="tx1"/>
                </a:solidFill>
                <a:ea typeface="+mn-ea"/>
              </a:rPr>
              <a:t> has noticed that many members are providing someone else’s email ID which is not supposed to be. May be the UI validation was not implemented yet. We need to validate the email IDs from the database level and show an error if that email address already exist in the database.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Create a trigger, before a new member data is inserted into the database and validate if the email ID provided by the member already exist in the database or not.</a:t>
            </a:r>
          </a:p>
          <a:p>
            <a:pPr lvl="0" algn="l">
              <a:defRPr/>
            </a:pPr>
            <a:r>
              <a:rPr lang="en-US" dirty="0"/>
              <a:t>Also, if the email does not exist in the database, we should allow to insert the data for the member.</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- 17</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Tree>
    <p:extLst>
      <p:ext uri="{BB962C8B-B14F-4D97-AF65-F5344CB8AC3E}">
        <p14:creationId xmlns:p14="http://schemas.microsoft.com/office/powerpoint/2010/main" val="768940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fontScale="85000" lnSpcReduction="20000"/>
          </a:bodyPr>
          <a:lstStyle/>
          <a:p>
            <a:pPr lvl="0" algn="l">
              <a:defRPr/>
            </a:pPr>
            <a:endParaRPr lang="en-IN" dirty="0"/>
          </a:p>
          <a:p>
            <a:pPr lvl="0" algn="l">
              <a:defRPr/>
            </a:pPr>
            <a:r>
              <a:rPr lang="en-IN" b="1" dirty="0"/>
              <a:t>Task:</a:t>
            </a:r>
          </a:p>
          <a:p>
            <a:pPr lvl="0" algn="l">
              <a:defRPr/>
            </a:pPr>
            <a:r>
              <a:rPr lang="en-US" dirty="0"/>
              <a:t>Write a DDL Query Statement to create a new table </a:t>
            </a:r>
            <a:r>
              <a:rPr lang="en-US" dirty="0" err="1"/>
              <a:t>memberLog</a:t>
            </a:r>
            <a:r>
              <a:rPr lang="en-US" dirty="0"/>
              <a:t>, which will keep a log of any changes for the member’s data.</a:t>
            </a:r>
          </a:p>
          <a:p>
            <a:pPr lvl="0" algn="l">
              <a:defRPr/>
            </a:pPr>
            <a:r>
              <a:rPr lang="en-US" b="1" dirty="0"/>
              <a:t> Attributes</a:t>
            </a:r>
            <a:r>
              <a:rPr lang="en-US" dirty="0"/>
              <a:t>: </a:t>
            </a:r>
            <a:br>
              <a:rPr lang="en-US" dirty="0"/>
            </a:br>
            <a:r>
              <a:rPr lang="en-US" dirty="0"/>
              <a:t> </a:t>
            </a:r>
            <a:r>
              <a:rPr lang="en-US" dirty="0" err="1"/>
              <a:t>change_date</a:t>
            </a:r>
            <a:r>
              <a:rPr lang="en-US" dirty="0"/>
              <a:t>  date, </a:t>
            </a:r>
          </a:p>
          <a:p>
            <a:pPr lvl="0" algn="l">
              <a:defRPr/>
            </a:pPr>
            <a:r>
              <a:rPr lang="en-US" dirty="0"/>
              <a:t> </a:t>
            </a:r>
            <a:r>
              <a:rPr lang="en-US" dirty="0" err="1"/>
              <a:t>mem_id</a:t>
            </a:r>
            <a:r>
              <a:rPr lang="en-US" dirty="0"/>
              <a:t>     varchar2(45), </a:t>
            </a:r>
          </a:p>
          <a:p>
            <a:pPr lvl="0" algn="l">
              <a:defRPr/>
            </a:pPr>
            <a:r>
              <a:rPr lang="en-US" dirty="0"/>
              <a:t> operation   varchar2(10), </a:t>
            </a:r>
          </a:p>
          <a:p>
            <a:pPr lvl="0" algn="l">
              <a:defRPr/>
            </a:pPr>
            <a:r>
              <a:rPr lang="en-US" dirty="0"/>
              <a:t> description   varchar2(50)</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- 19</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Tree>
    <p:extLst>
      <p:ext uri="{BB962C8B-B14F-4D97-AF65-F5344CB8AC3E}">
        <p14:creationId xmlns:p14="http://schemas.microsoft.com/office/powerpoint/2010/main" val="3844640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Create a trigger (</a:t>
            </a:r>
            <a:r>
              <a:rPr lang="en-US" dirty="0" err="1"/>
              <a:t>memberLogTrigger</a:t>
            </a:r>
            <a:r>
              <a:rPr lang="en-US" dirty="0"/>
              <a:t> ), which would log the data into the </a:t>
            </a:r>
            <a:r>
              <a:rPr lang="en-US" dirty="0" err="1"/>
              <a:t>memberLog</a:t>
            </a:r>
            <a:r>
              <a:rPr lang="en-US" dirty="0"/>
              <a:t> table whenever any new member is added in the database or if any member’s data is updated.</a:t>
            </a:r>
          </a:p>
          <a:p>
            <a:pPr lvl="0" algn="l">
              <a:defRPr/>
            </a:pPr>
            <a:r>
              <a:rPr lang="en-US" dirty="0"/>
              <a:t>Sample: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- 20</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pic>
        <p:nvPicPr>
          <p:cNvPr id="9" name="Picture 8">
            <a:extLst>
              <a:ext uri="{FF2B5EF4-FFF2-40B4-BE49-F238E27FC236}">
                <a16:creationId xmlns:a16="http://schemas.microsoft.com/office/drawing/2014/main" id="{4B5BD963-B346-4660-9E6A-07B50B318899}"/>
              </a:ext>
            </a:extLst>
          </p:cNvPr>
          <p:cNvPicPr>
            <a:picLocks noChangeAspect="1"/>
          </p:cNvPicPr>
          <p:nvPr/>
        </p:nvPicPr>
        <p:blipFill>
          <a:blip r:embed="rId2"/>
          <a:stretch>
            <a:fillRect/>
          </a:stretch>
        </p:blipFill>
        <p:spPr>
          <a:xfrm>
            <a:off x="209552" y="4969156"/>
            <a:ext cx="6378151" cy="999561"/>
          </a:xfrm>
          <a:prstGeom prst="rect">
            <a:avLst/>
          </a:prstGeom>
        </p:spPr>
      </p:pic>
    </p:spTree>
    <p:extLst>
      <p:ext uri="{BB962C8B-B14F-4D97-AF65-F5344CB8AC3E}">
        <p14:creationId xmlns:p14="http://schemas.microsoft.com/office/powerpoint/2010/main" val="2250375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a:xfrm>
            <a:off x="114300" y="1777210"/>
            <a:ext cx="8039100" cy="409576"/>
          </a:xfrm>
        </p:spPr>
        <p:txBody>
          <a:bodyPr/>
          <a:lstStyle/>
          <a:p>
            <a:pPr algn="l"/>
            <a:r>
              <a:rPr lang="en-US" b="1" i="0" dirty="0">
                <a:solidFill>
                  <a:schemeClr val="tx1">
                    <a:lumMod val="85000"/>
                    <a:lumOff val="15000"/>
                  </a:schemeClr>
                </a:solidFill>
                <a:effectLst/>
              </a:rPr>
              <a:t>Advantages</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2325820"/>
            <a:ext cx="11575952" cy="338968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200" b="0" i="0" dirty="0">
                <a:solidFill>
                  <a:srgbClr val="000000"/>
                </a:solidFill>
                <a:effectLst/>
              </a:rPr>
              <a:t>Triggers handle errors from the database layer.</a:t>
            </a:r>
          </a:p>
          <a:p>
            <a:pPr algn="l">
              <a:buFont typeface="Arial" panose="020B0604020202020204" pitchFamily="34" charset="0"/>
              <a:buChar char="•"/>
            </a:pPr>
            <a:endParaRPr lang="en-US" sz="2200" b="0" i="0" dirty="0">
              <a:solidFill>
                <a:srgbClr val="000000"/>
              </a:solidFill>
              <a:effectLst/>
            </a:endParaRPr>
          </a:p>
          <a:p>
            <a:pPr algn="l">
              <a:buFont typeface="Arial" panose="020B0604020202020204" pitchFamily="34" charset="0"/>
              <a:buChar char="•"/>
            </a:pPr>
            <a:r>
              <a:rPr lang="en-US" sz="2200" b="0" i="0" dirty="0">
                <a:solidFill>
                  <a:srgbClr val="000000"/>
                </a:solidFill>
                <a:effectLst/>
              </a:rPr>
              <a:t>Triggers give an alternative way to </a:t>
            </a:r>
            <a:r>
              <a:rPr lang="en-US" sz="2200" b="0" i="0" u="none" strike="noStrike" dirty="0">
                <a:solidFill>
                  <a:srgbClr val="000000"/>
                </a:solidFill>
                <a:effectLst/>
                <a:hlinkClick r:id="rId2"/>
              </a:rPr>
              <a:t>run scheduled tasks</a:t>
            </a:r>
            <a:r>
              <a:rPr lang="en-US" sz="2200" b="0" i="0" dirty="0">
                <a:solidFill>
                  <a:srgbClr val="000000"/>
                </a:solidFill>
                <a:effectLst/>
              </a:rPr>
              <a:t>. By using triggers, you don’t have to wait for the </a:t>
            </a:r>
            <a:r>
              <a:rPr lang="en-US" sz="2200" b="0" i="0" u="none" strike="noStrike" dirty="0">
                <a:solidFill>
                  <a:srgbClr val="000000"/>
                </a:solidFill>
                <a:effectLst/>
                <a:hlinkClick r:id="rId2"/>
              </a:rPr>
              <a:t>scheduled events</a:t>
            </a:r>
            <a:r>
              <a:rPr lang="en-US" sz="2200" b="0" i="0" dirty="0">
                <a:solidFill>
                  <a:srgbClr val="000000"/>
                </a:solidFill>
                <a:effectLst/>
              </a:rPr>
              <a:t> to run because the triggers are invoked automatically </a:t>
            </a:r>
            <a:r>
              <a:rPr lang="en-US" sz="2200" b="0" i="1" dirty="0">
                <a:solidFill>
                  <a:srgbClr val="000000"/>
                </a:solidFill>
                <a:effectLst/>
              </a:rPr>
              <a:t>before</a:t>
            </a:r>
            <a:r>
              <a:rPr lang="en-US" sz="2200" b="0" i="0" dirty="0">
                <a:solidFill>
                  <a:srgbClr val="000000"/>
                </a:solidFill>
                <a:effectLst/>
              </a:rPr>
              <a:t> or </a:t>
            </a:r>
            <a:r>
              <a:rPr lang="en-US" sz="2200" b="0" i="1" dirty="0">
                <a:solidFill>
                  <a:srgbClr val="000000"/>
                </a:solidFill>
                <a:effectLst/>
              </a:rPr>
              <a:t>after</a:t>
            </a:r>
            <a:r>
              <a:rPr lang="en-US" sz="2200" b="0" i="0" dirty="0">
                <a:solidFill>
                  <a:srgbClr val="000000"/>
                </a:solidFill>
                <a:effectLst/>
              </a:rPr>
              <a:t> a change is made to the data in a table.</a:t>
            </a:r>
          </a:p>
          <a:p>
            <a:pPr algn="l">
              <a:buFont typeface="Arial" panose="020B0604020202020204" pitchFamily="34" charset="0"/>
              <a:buChar char="•"/>
            </a:pPr>
            <a:endParaRPr lang="en-US" sz="2200" b="0" i="0" dirty="0">
              <a:solidFill>
                <a:srgbClr val="000000"/>
              </a:solidFill>
              <a:effectLst/>
            </a:endParaRPr>
          </a:p>
          <a:p>
            <a:pPr algn="l">
              <a:buFont typeface="Arial" panose="020B0604020202020204" pitchFamily="34" charset="0"/>
              <a:buChar char="•"/>
            </a:pPr>
            <a:r>
              <a:rPr lang="en-US" sz="2200" b="0" i="0" dirty="0">
                <a:solidFill>
                  <a:srgbClr val="000000"/>
                </a:solidFill>
                <a:effectLst/>
              </a:rPr>
              <a:t>Triggers can be useful for auditing the data changes in tables.</a:t>
            </a:r>
          </a:p>
        </p:txBody>
      </p:sp>
      <p:sp>
        <p:nvSpPr>
          <p:cNvPr id="9" name="Text Placeholder 4">
            <a:extLst>
              <a:ext uri="{FF2B5EF4-FFF2-40B4-BE49-F238E27FC236}">
                <a16:creationId xmlns:a16="http://schemas.microsoft.com/office/drawing/2014/main" id="{542421EC-5B2B-4E49-AE0B-72A01C97C7F3}"/>
              </a:ext>
            </a:extLst>
          </p:cNvPr>
          <p:cNvSpPr txBox="1">
            <a:spLocks/>
          </p:cNvSpPr>
          <p:nvPr/>
        </p:nvSpPr>
        <p:spPr>
          <a:xfrm>
            <a:off x="114300" y="926856"/>
            <a:ext cx="8039100" cy="4095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solidFill>
                  <a:srgbClr val="39A5E3"/>
                </a:solidFill>
              </a:rPr>
              <a:t>Additional Info:</a:t>
            </a:r>
          </a:p>
        </p:txBody>
      </p:sp>
    </p:spTree>
    <p:extLst>
      <p:ext uri="{BB962C8B-B14F-4D97-AF65-F5344CB8AC3E}">
        <p14:creationId xmlns:p14="http://schemas.microsoft.com/office/powerpoint/2010/main" val="407060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1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left)">
                                      <p:cBhvr>
                                        <p:cTn id="17" dur="1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chemeClr val="tx1">
                    <a:lumMod val="85000"/>
                    <a:lumOff val="15000"/>
                  </a:schemeClr>
                </a:solidFill>
                <a:effectLst/>
              </a:rPr>
              <a:t>Disadvantages</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1312946"/>
            <a:ext cx="11575952" cy="16425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200" b="0" i="0" dirty="0">
                <a:solidFill>
                  <a:srgbClr val="000000"/>
                </a:solidFill>
                <a:effectLst/>
              </a:rPr>
              <a:t>Triggers can be difficult to troubleshoot because they execute automatically in the database, which may not invisible to the client applications.</a:t>
            </a:r>
          </a:p>
          <a:p>
            <a:pPr algn="l">
              <a:buFont typeface="Arial" panose="020B0604020202020204" pitchFamily="34" charset="0"/>
              <a:buChar char="•"/>
            </a:pPr>
            <a:endParaRPr lang="en-US" sz="2200" b="0" i="0" dirty="0">
              <a:solidFill>
                <a:srgbClr val="000000"/>
              </a:solidFill>
              <a:effectLst/>
            </a:endParaRPr>
          </a:p>
          <a:p>
            <a:pPr algn="l">
              <a:buFont typeface="Arial" panose="020B0604020202020204" pitchFamily="34" charset="0"/>
              <a:buChar char="•"/>
            </a:pPr>
            <a:r>
              <a:rPr lang="en-US" sz="2200" b="0" i="0" dirty="0">
                <a:solidFill>
                  <a:srgbClr val="000000"/>
                </a:solidFill>
                <a:effectLst/>
              </a:rPr>
              <a:t>Triggers may increase the overhead </a:t>
            </a:r>
            <a:r>
              <a:rPr lang="en-US" sz="2200" b="0" i="0">
                <a:solidFill>
                  <a:srgbClr val="000000"/>
                </a:solidFill>
                <a:effectLst/>
              </a:rPr>
              <a:t>of the SQL </a:t>
            </a:r>
            <a:r>
              <a:rPr lang="en-US" sz="2200" b="0" i="0" dirty="0">
                <a:solidFill>
                  <a:srgbClr val="000000"/>
                </a:solidFill>
                <a:effectLst/>
              </a:rPr>
              <a:t>Server.</a:t>
            </a:r>
          </a:p>
        </p:txBody>
      </p:sp>
    </p:spTree>
    <p:extLst>
      <p:ext uri="{BB962C8B-B14F-4D97-AF65-F5344CB8AC3E}">
        <p14:creationId xmlns:p14="http://schemas.microsoft.com/office/powerpoint/2010/main" val="419172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28A25CE2-2396-479F-8984-0422936CB150}"/>
              </a:ext>
            </a:extLst>
          </p:cNvPr>
          <p:cNvSpPr>
            <a:spLocks noGrp="1"/>
          </p:cNvSpPr>
          <p:nvPr>
            <p:ph type="title"/>
          </p:nvPr>
        </p:nvSpPr>
        <p:spPr/>
        <p:txBody>
          <a:bodyPr/>
          <a:lstStyle/>
          <a:p>
            <a:r>
              <a:rPr lang="en-US"/>
              <a:t>UI Programming</a:t>
            </a:r>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39</a:t>
            </a:fld>
            <a:endParaRPr lang="en-US"/>
          </a:p>
        </p:txBody>
      </p:sp>
      <p:sp>
        <p:nvSpPr>
          <p:cNvPr id="9" name="TextBox 8"/>
          <p:cNvSpPr txBox="1"/>
          <p:nvPr/>
        </p:nvSpPr>
        <p:spPr>
          <a:xfrm>
            <a:off x="341515" y="3084737"/>
            <a:ext cx="11457550" cy="769441"/>
          </a:xfrm>
          <a:prstGeom prst="rect">
            <a:avLst/>
          </a:prstGeom>
          <a:noFill/>
        </p:spPr>
        <p:txBody>
          <a:bodyPr wrap="square" rtlCol="0">
            <a:spAutoFit/>
          </a:bodyPr>
          <a:lstStyle/>
          <a:p>
            <a:pPr algn="ctr"/>
            <a:r>
              <a:rPr lang="en-US" sz="4400" b="1"/>
              <a:t>THANK YOU</a:t>
            </a:r>
          </a:p>
        </p:txBody>
      </p:sp>
      <p:sp>
        <p:nvSpPr>
          <p:cNvPr id="10" name="Text Placeholder 13">
            <a:extLst>
              <a:ext uri="{FF2B5EF4-FFF2-40B4-BE49-F238E27FC236}">
                <a16:creationId xmlns:a16="http://schemas.microsoft.com/office/drawing/2014/main" id="{B0C64D76-B5BD-4DF7-A95C-3CE3244B091F}"/>
              </a:ext>
            </a:extLst>
          </p:cNvPr>
          <p:cNvSpPr>
            <a:spLocks noGrp="1"/>
          </p:cNvSpPr>
          <p:nvPr>
            <p:ph type="body" sz="quarter" idx="13"/>
          </p:nvPr>
        </p:nvSpPr>
        <p:spPr>
          <a:xfrm>
            <a:off x="8522494" y="720343"/>
            <a:ext cx="3459956" cy="314326"/>
          </a:xfrm>
        </p:spPr>
        <p:txBody>
          <a:bodyPr>
            <a:normAutofit fontScale="77500" lnSpcReduction="20000"/>
          </a:bodyPr>
          <a:lstStyle/>
          <a:p>
            <a:r>
              <a:rPr lang="fr-FR"/>
              <a:t>Web Technologies &amp; User Experience Design</a:t>
            </a:r>
            <a:endParaRPr lang="en-US"/>
          </a:p>
        </p:txBody>
      </p:sp>
      <p:pic>
        <p:nvPicPr>
          <p:cNvPr id="3074" name="Picture 2" descr="Image result for thank you images for professional ppt">
            <a:extLst>
              <a:ext uri="{FF2B5EF4-FFF2-40B4-BE49-F238E27FC236}">
                <a16:creationId xmlns:a16="http://schemas.microsoft.com/office/drawing/2014/main" id="{8BA16F47-34A5-4BEA-838B-FD65E19B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0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4</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0" name="TextBox 9">
            <a:extLst>
              <a:ext uri="{FF2B5EF4-FFF2-40B4-BE49-F238E27FC236}">
                <a16:creationId xmlns:a16="http://schemas.microsoft.com/office/drawing/2014/main" id="{07D5C9A0-4747-45A0-A226-089B6C21ABA7}"/>
              </a:ext>
            </a:extLst>
          </p:cNvPr>
          <p:cNvSpPr txBox="1"/>
          <p:nvPr/>
        </p:nvSpPr>
        <p:spPr>
          <a:xfrm>
            <a:off x="1141828" y="2510522"/>
            <a:ext cx="9678572" cy="707886"/>
          </a:xfrm>
          <a:prstGeom prst="rect">
            <a:avLst/>
          </a:prstGeom>
          <a:noFill/>
        </p:spPr>
        <p:txBody>
          <a:bodyPr wrap="square" rtlCol="0" anchor="t">
            <a:spAutoFit/>
          </a:bodyPr>
          <a:lstStyle/>
          <a:p>
            <a:pPr algn="ctr"/>
            <a:r>
              <a:rPr lang="en-US" sz="4000" dirty="0">
                <a:solidFill>
                  <a:schemeClr val="accent5">
                    <a:lumMod val="50000"/>
                  </a:schemeClr>
                </a:solidFill>
                <a:cs typeface="Calibri"/>
              </a:rPr>
              <a:t>How </a:t>
            </a:r>
            <a:r>
              <a:rPr lang="en-US" sz="2800" dirty="0">
                <a:solidFill>
                  <a:schemeClr val="accent5">
                    <a:lumMod val="50000"/>
                  </a:schemeClr>
                </a:solidFill>
                <a:cs typeface="Calibri"/>
              </a:rPr>
              <a:t>can we help to </a:t>
            </a:r>
            <a:r>
              <a:rPr lang="en-US" sz="4000" dirty="0">
                <a:solidFill>
                  <a:schemeClr val="accent5">
                    <a:lumMod val="50000"/>
                  </a:schemeClr>
                </a:solidFill>
                <a:cs typeface="Calibri"/>
              </a:rPr>
              <a:t>Identify Prior Heart Attacks?</a:t>
            </a:r>
          </a:p>
        </p:txBody>
      </p:sp>
      <p:pic>
        <p:nvPicPr>
          <p:cNvPr id="7" name="Graphic 6" descr="Heart with pulse">
            <a:extLst>
              <a:ext uri="{FF2B5EF4-FFF2-40B4-BE49-F238E27FC236}">
                <a16:creationId xmlns:a16="http://schemas.microsoft.com/office/drawing/2014/main" id="{DCD28F68-CF8F-4D14-8F17-F1B018011E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8928" y="3145586"/>
            <a:ext cx="1936955" cy="1936955"/>
          </a:xfrm>
          <a:prstGeom prst="rect">
            <a:avLst/>
          </a:prstGeom>
        </p:spPr>
      </p:pic>
    </p:spTree>
    <p:extLst>
      <p:ext uri="{BB962C8B-B14F-4D97-AF65-F5344CB8AC3E}">
        <p14:creationId xmlns:p14="http://schemas.microsoft.com/office/powerpoint/2010/main" val="109796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5</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pic>
        <p:nvPicPr>
          <p:cNvPr id="6" name="Picture 5">
            <a:extLst>
              <a:ext uri="{FF2B5EF4-FFF2-40B4-BE49-F238E27FC236}">
                <a16:creationId xmlns:a16="http://schemas.microsoft.com/office/drawing/2014/main" id="{2D79D135-4113-417E-82FC-97ADCE2BB011}"/>
              </a:ext>
            </a:extLst>
          </p:cNvPr>
          <p:cNvPicPr>
            <a:picLocks noChangeAspect="1"/>
          </p:cNvPicPr>
          <p:nvPr/>
        </p:nvPicPr>
        <p:blipFill>
          <a:blip r:embed="rId3"/>
          <a:stretch>
            <a:fillRect/>
          </a:stretch>
        </p:blipFill>
        <p:spPr>
          <a:xfrm>
            <a:off x="1371600" y="2146777"/>
            <a:ext cx="9267825" cy="3228975"/>
          </a:xfrm>
          <a:prstGeom prst="rect">
            <a:avLst/>
          </a:prstGeom>
        </p:spPr>
      </p:pic>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Reports and Dashboard</a:t>
            </a:r>
          </a:p>
        </p:txBody>
      </p:sp>
    </p:spTree>
    <p:extLst>
      <p:ext uri="{BB962C8B-B14F-4D97-AF65-F5344CB8AC3E}">
        <p14:creationId xmlns:p14="http://schemas.microsoft.com/office/powerpoint/2010/main" val="77899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6</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7" name="Picture 6">
            <a:extLst>
              <a:ext uri="{FF2B5EF4-FFF2-40B4-BE49-F238E27FC236}">
                <a16:creationId xmlns:a16="http://schemas.microsoft.com/office/drawing/2014/main" id="{83A44387-24F7-4201-A1A1-373C3E146EF3}"/>
              </a:ext>
            </a:extLst>
          </p:cNvPr>
          <p:cNvPicPr>
            <a:picLocks noChangeAspect="1"/>
          </p:cNvPicPr>
          <p:nvPr/>
        </p:nvPicPr>
        <p:blipFill>
          <a:blip r:embed="rId3"/>
          <a:stretch>
            <a:fillRect/>
          </a:stretch>
        </p:blipFill>
        <p:spPr>
          <a:xfrm>
            <a:off x="2005012" y="1431278"/>
            <a:ext cx="8181975" cy="4486275"/>
          </a:xfrm>
          <a:prstGeom prst="rect">
            <a:avLst/>
          </a:prstGeom>
        </p:spPr>
      </p:pic>
    </p:spTree>
    <p:extLst>
      <p:ext uri="{BB962C8B-B14F-4D97-AF65-F5344CB8AC3E}">
        <p14:creationId xmlns:p14="http://schemas.microsoft.com/office/powerpoint/2010/main" val="310381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7</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6" name="Picture 5">
            <a:extLst>
              <a:ext uri="{FF2B5EF4-FFF2-40B4-BE49-F238E27FC236}">
                <a16:creationId xmlns:a16="http://schemas.microsoft.com/office/drawing/2014/main" id="{9AA1A4A8-4270-4901-AB14-DF1420DB2005}"/>
              </a:ext>
            </a:extLst>
          </p:cNvPr>
          <p:cNvPicPr>
            <a:picLocks noChangeAspect="1"/>
          </p:cNvPicPr>
          <p:nvPr/>
        </p:nvPicPr>
        <p:blipFill>
          <a:blip r:embed="rId3"/>
          <a:stretch>
            <a:fillRect/>
          </a:stretch>
        </p:blipFill>
        <p:spPr>
          <a:xfrm>
            <a:off x="3709987" y="1090612"/>
            <a:ext cx="4772025" cy="4676775"/>
          </a:xfrm>
          <a:prstGeom prst="rect">
            <a:avLst/>
          </a:prstGeom>
        </p:spPr>
      </p:pic>
    </p:spTree>
    <p:extLst>
      <p:ext uri="{BB962C8B-B14F-4D97-AF65-F5344CB8AC3E}">
        <p14:creationId xmlns:p14="http://schemas.microsoft.com/office/powerpoint/2010/main" val="1032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8</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7" name="Picture 6">
            <a:extLst>
              <a:ext uri="{FF2B5EF4-FFF2-40B4-BE49-F238E27FC236}">
                <a16:creationId xmlns:a16="http://schemas.microsoft.com/office/drawing/2014/main" id="{FE3F08D4-40DE-446F-94AF-371CCDFF2D9B}"/>
              </a:ext>
            </a:extLst>
          </p:cNvPr>
          <p:cNvPicPr>
            <a:picLocks noChangeAspect="1"/>
          </p:cNvPicPr>
          <p:nvPr/>
        </p:nvPicPr>
        <p:blipFill>
          <a:blip r:embed="rId3"/>
          <a:stretch>
            <a:fillRect/>
          </a:stretch>
        </p:blipFill>
        <p:spPr>
          <a:xfrm>
            <a:off x="3800475" y="1181100"/>
            <a:ext cx="4591050" cy="4495800"/>
          </a:xfrm>
          <a:prstGeom prst="rect">
            <a:avLst/>
          </a:prstGeom>
        </p:spPr>
      </p:pic>
    </p:spTree>
    <p:extLst>
      <p:ext uri="{BB962C8B-B14F-4D97-AF65-F5344CB8AC3E}">
        <p14:creationId xmlns:p14="http://schemas.microsoft.com/office/powerpoint/2010/main" val="93592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9</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6" name="Picture 5">
            <a:extLst>
              <a:ext uri="{FF2B5EF4-FFF2-40B4-BE49-F238E27FC236}">
                <a16:creationId xmlns:a16="http://schemas.microsoft.com/office/drawing/2014/main" id="{F3950C2B-9EEA-422F-8E41-2AC59210CA67}"/>
              </a:ext>
            </a:extLst>
          </p:cNvPr>
          <p:cNvPicPr>
            <a:picLocks noChangeAspect="1"/>
          </p:cNvPicPr>
          <p:nvPr/>
        </p:nvPicPr>
        <p:blipFill>
          <a:blip r:embed="rId3"/>
          <a:stretch>
            <a:fillRect/>
          </a:stretch>
        </p:blipFill>
        <p:spPr>
          <a:xfrm>
            <a:off x="114299" y="2238998"/>
            <a:ext cx="6057900" cy="2800350"/>
          </a:xfrm>
          <a:prstGeom prst="rect">
            <a:avLst/>
          </a:prstGeom>
        </p:spPr>
      </p:pic>
      <p:pic>
        <p:nvPicPr>
          <p:cNvPr id="9" name="Picture 8">
            <a:extLst>
              <a:ext uri="{FF2B5EF4-FFF2-40B4-BE49-F238E27FC236}">
                <a16:creationId xmlns:a16="http://schemas.microsoft.com/office/drawing/2014/main" id="{82D97533-0F0C-4EFC-9916-EB0A4FE684ED}"/>
              </a:ext>
            </a:extLst>
          </p:cNvPr>
          <p:cNvPicPr>
            <a:picLocks noChangeAspect="1"/>
          </p:cNvPicPr>
          <p:nvPr/>
        </p:nvPicPr>
        <p:blipFill>
          <a:blip r:embed="rId4"/>
          <a:stretch>
            <a:fillRect/>
          </a:stretch>
        </p:blipFill>
        <p:spPr>
          <a:xfrm>
            <a:off x="6172199" y="2339263"/>
            <a:ext cx="5713094" cy="2700085"/>
          </a:xfrm>
          <a:prstGeom prst="rect">
            <a:avLst/>
          </a:prstGeom>
        </p:spPr>
      </p:pic>
    </p:spTree>
    <p:extLst>
      <p:ext uri="{BB962C8B-B14F-4D97-AF65-F5344CB8AC3E}">
        <p14:creationId xmlns:p14="http://schemas.microsoft.com/office/powerpoint/2010/main" val="350238588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995D1689967448B9002E54197EB783" ma:contentTypeVersion="12" ma:contentTypeDescription="Create a new document." ma:contentTypeScope="" ma:versionID="aa4b5379161d14efebbc9ad6bb0bd553">
  <xsd:schema xmlns:xsd="http://www.w3.org/2001/XMLSchema" xmlns:xs="http://www.w3.org/2001/XMLSchema" xmlns:p="http://schemas.microsoft.com/office/2006/metadata/properties" xmlns:ns2="bfba538f-684f-491d-aaca-6383fcf35678" xmlns:ns3="7c86d484-7e19-4f8d-8a3b-d6e93f29fcf4" targetNamespace="http://schemas.microsoft.com/office/2006/metadata/properties" ma:root="true" ma:fieldsID="05e46159bb54c6e3e8671a94205c0055" ns2:_="" ns3:_="">
    <xsd:import namespace="bfba538f-684f-491d-aaca-6383fcf35678"/>
    <xsd:import namespace="7c86d484-7e19-4f8d-8a3b-d6e93f29fcf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ba538f-684f-491d-aaca-6383fcf356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c86d484-7e19-4f8d-8a3b-d6e93f29fc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FA8DBC-45E6-49A7-A317-B5427588B0B4}"/>
</file>

<file path=customXml/itemProps2.xml><?xml version="1.0" encoding="utf-8"?>
<ds:datastoreItem xmlns:ds="http://schemas.openxmlformats.org/officeDocument/2006/customXml" ds:itemID="{1060DA52-1CC0-4996-AFA2-193A8B64ACF3}"/>
</file>

<file path=customXml/itemProps3.xml><?xml version="1.0" encoding="utf-8"?>
<ds:datastoreItem xmlns:ds="http://schemas.openxmlformats.org/officeDocument/2006/customXml" ds:itemID="{C360764C-44B2-43FC-B5AA-33F87A00073C}"/>
</file>

<file path=docProps/app.xml><?xml version="1.0" encoding="utf-8"?>
<Properties xmlns="http://schemas.openxmlformats.org/officeDocument/2006/extended-properties" xmlns:vt="http://schemas.openxmlformats.org/officeDocument/2006/docPropsVTypes">
  <TotalTime>4324</TotalTime>
  <Words>2242</Words>
  <Application>Microsoft Office PowerPoint</Application>
  <PresentationFormat>Widescreen</PresentationFormat>
  <Paragraphs>295</Paragraphs>
  <Slides>39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Segoe UI</vt:lpstr>
      <vt:lpstr>Wingdings</vt:lpstr>
      <vt:lpstr>Theme1</vt:lpstr>
      <vt:lpstr>PowerPoint Presentation</vt:lpstr>
      <vt:lpstr>DATA MODELING IN ACTION</vt:lpstr>
      <vt:lpstr>Case Study</vt:lpstr>
      <vt:lpstr>Case Study</vt:lpstr>
      <vt:lpstr>Case Study</vt:lpstr>
      <vt:lpstr>Case Study</vt:lpstr>
      <vt:lpstr>Case Study</vt:lpstr>
      <vt:lpstr>Case Study</vt:lpstr>
      <vt:lpstr>Case Study</vt:lpstr>
      <vt:lpstr>Case Study</vt:lpstr>
      <vt:lpstr>DATA MODELING IN ACTION</vt:lpstr>
      <vt:lpstr>PowerPoint Presentation</vt:lpstr>
      <vt:lpstr>Analyze the database diagram provided and understand the different entities, attributes used and the relationships among the entitites.</vt:lpstr>
      <vt:lpstr>SQL IN ACTION</vt:lpstr>
      <vt:lpstr>The project owner of HeartiHealth has asked to provide one more feature to the existing application. As patient reviews and opinions matter the most for the services that are provided to them, capturing the reviews from the patients is a new feature that needs to be introduced.</vt:lpstr>
      <vt:lpstr>As per the requirement received by the project owner of HeartiHealth, the team has introduced a new section in the application called Statistics. This section need an analytical report of the heart attack predictions that are captured till date.  The report will contain the total heart attack predictions for each day. </vt:lpstr>
      <vt:lpstr>In order to conduct some survey, the project owner of HeartiHealth application has asked to get the information of some of the members who are registered with the application, based on the City where they are residing.</vt:lpstr>
      <vt:lpstr>In the dashboard section of the application, the members/patients of HeartiHealth have requested to display the number of blood tests done for them.</vt:lpstr>
      <vt:lpstr>In the Labs section, all the lab reports for the tests which were conducted for the patients were uploaded into our system and are being stored in the database. These lab reports are stored date-wise. We have received a requirement, that the members now want to view the reports for a particular date.</vt:lpstr>
      <vt:lpstr>SQL IN ACTION</vt:lpstr>
      <vt:lpstr>PL/SQL-Procedures</vt:lpstr>
      <vt:lpstr>We need to get the details of members based on their member ID, so store it as a stored procedure so that it can be used repeatedly.</vt:lpstr>
      <vt:lpstr>Every time a new patient  registers to the system, the details of the member needs to be captured. We need to get the details of a patient and insert it using a stored procedure.</vt:lpstr>
      <vt:lpstr>It is sometimes very difficult to find the reports of the patients. Writing a query everytime is also difficult. The DB admin has suggested to create customized Stored Procedures to get the reports(X-Ray) of the patients by just checking the name of the patient and when was he diagnosed for a cardiac test .</vt:lpstr>
      <vt:lpstr>PL/SQL - Functions</vt:lpstr>
      <vt:lpstr>The admin of the hospital want to see the total number of patients who are predicted to have a heart attack and also those who are not in the application. Also this would help to create an analytics to measure the efficiency of the HeartiHealth Application.</vt:lpstr>
      <vt:lpstr>PL/SQL -  Cursors</vt:lpstr>
      <vt:lpstr>We would like to have a list of records of the patient who are more than 35 years of age. The DB Admin is facing a challenge to get the list using a Stored Procedure. Help him to solve his problem</vt:lpstr>
      <vt:lpstr>PowerPoint Presentation</vt:lpstr>
      <vt:lpstr>PL/SQL -  Cursors</vt:lpstr>
      <vt:lpstr>The admin of the application is facing a challenge to fetch one record at a time for a member. He is looking for a solution to get the list of members based on certain condition, and store the query in a stored procedure, so that depending on the parameter he can anytime fetch the details of the members.</vt:lpstr>
      <vt:lpstr>In the HeartiHeath application, the hospital supervisor wants to get the list of patients for a particular age, as he wants to communicate to the patients and convey certain precaution measures to some category of patients. You need to help the DB team to ensure this functionality works.</vt:lpstr>
      <vt:lpstr>PL/SQL -  Cursors</vt:lpstr>
      <vt:lpstr>The admin of HeartiHealth has noticed that many members are providing someone else’s email ID which is not supposed to be. May be the UI validation was not implemented yet. We need to validate the email IDs from the database level and show an error if that email address already exist in the database.</vt:lpstr>
      <vt:lpstr>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vt:lpstr>
      <vt:lpstr>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vt:lpstr>
      <vt:lpstr>PowerPoint Presentation</vt:lpstr>
      <vt:lpstr>PowerPoint Presentation</vt:lpstr>
      <vt:lpstr>UI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Sarkar</dc:creator>
  <cp:lastModifiedBy>Abhishek Sarkar</cp:lastModifiedBy>
  <cp:revision>80</cp:revision>
  <dcterms:created xsi:type="dcterms:W3CDTF">2020-01-27T11:10:00Z</dcterms:created>
  <dcterms:modified xsi:type="dcterms:W3CDTF">2020-12-08T20:38:16Z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0x01010077995D1689967448B9002E54197EB783</vt:lpwstr>
  </property>
</Properties>
</file>