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3"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9D3DB2-807A-41BF-A32F-EEA3DED35798}">
          <p14:sldIdLst>
            <p14:sldId id="256"/>
            <p14:sldId id="257"/>
            <p14:sldId id="258"/>
            <p14:sldId id="283"/>
            <p14:sldId id="260"/>
            <p14:sldId id="261"/>
            <p14:sldId id="262"/>
            <p14:sldId id="264"/>
            <p14:sldId id="263"/>
            <p14:sldId id="265"/>
            <p14:sldId id="266"/>
            <p14:sldId id="267"/>
            <p14:sldId id="268"/>
            <p14:sldId id="269"/>
            <p14:sldId id="270"/>
            <p14:sldId id="271"/>
            <p14:sldId id="272"/>
            <p14:sldId id="273"/>
            <p14:sldId id="274"/>
            <p14:sldId id="275"/>
            <p14:sldId id="276"/>
            <p14:sldId id="277"/>
            <p14:sldId id="278"/>
            <p14:sldId id="279"/>
            <p14:sldId id="280"/>
            <p14:sldId id="284"/>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116C5-0779-4346-BA36-3B82F2F40B2F}" type="doc">
      <dgm:prSet loTypeId="urn:microsoft.com/office/officeart/2005/8/layout/venn3" loCatId="relationship" qsTypeId="urn:microsoft.com/office/officeart/2005/8/quickstyle/3d3" qsCatId="3D" csTypeId="urn:microsoft.com/office/officeart/2005/8/colors/colorful2" csCatId="colorful" phldr="1"/>
      <dgm:spPr/>
    </dgm:pt>
    <dgm:pt modelId="{5E4A4F63-817C-4690-A07E-67DDBE3291B4}">
      <dgm:prSet phldrT="[Text]"/>
      <dgm:spPr/>
      <dgm:t>
        <a:bodyPr/>
        <a:lstStyle/>
        <a:p>
          <a:r>
            <a:rPr lang="en-US" dirty="0">
              <a:solidFill>
                <a:srgbClr val="C00000"/>
              </a:solidFill>
            </a:rPr>
            <a:t>EDA</a:t>
          </a:r>
        </a:p>
      </dgm:t>
    </dgm:pt>
    <dgm:pt modelId="{8DB23F86-1922-4154-B710-6AC19A06B635}" type="parTrans" cxnId="{79A09EA6-6CE6-4C9F-94BD-8CEC1773D1C6}">
      <dgm:prSet/>
      <dgm:spPr/>
      <dgm:t>
        <a:bodyPr/>
        <a:lstStyle/>
        <a:p>
          <a:endParaRPr lang="en-US"/>
        </a:p>
      </dgm:t>
    </dgm:pt>
    <dgm:pt modelId="{FAD2EA31-43E2-49A2-A62D-BE17DF153E11}" type="sibTrans" cxnId="{79A09EA6-6CE6-4C9F-94BD-8CEC1773D1C6}">
      <dgm:prSet/>
      <dgm:spPr/>
      <dgm:t>
        <a:bodyPr/>
        <a:lstStyle/>
        <a:p>
          <a:endParaRPr lang="en-US"/>
        </a:p>
      </dgm:t>
    </dgm:pt>
    <dgm:pt modelId="{BC703B7C-DB19-4816-A551-AC0E8C88CAD2}">
      <dgm:prSet phldrT="[Text]"/>
      <dgm:spPr/>
      <dgm:t>
        <a:bodyPr/>
        <a:lstStyle/>
        <a:p>
          <a:r>
            <a:rPr lang="en-US" dirty="0">
              <a:solidFill>
                <a:srgbClr val="C00000"/>
              </a:solidFill>
            </a:rPr>
            <a:t>VISUALIZATION</a:t>
          </a:r>
        </a:p>
      </dgm:t>
    </dgm:pt>
    <dgm:pt modelId="{3A147ADB-4BF0-4836-99CC-43CA73F73D17}" type="parTrans" cxnId="{5854A2E4-114F-41DB-BD88-53AF8ECF3DA4}">
      <dgm:prSet/>
      <dgm:spPr/>
      <dgm:t>
        <a:bodyPr/>
        <a:lstStyle/>
        <a:p>
          <a:endParaRPr lang="en-US"/>
        </a:p>
      </dgm:t>
    </dgm:pt>
    <dgm:pt modelId="{A997A215-1B5B-4472-9946-215E9A02CE38}" type="sibTrans" cxnId="{5854A2E4-114F-41DB-BD88-53AF8ECF3DA4}">
      <dgm:prSet/>
      <dgm:spPr/>
      <dgm:t>
        <a:bodyPr/>
        <a:lstStyle/>
        <a:p>
          <a:endParaRPr lang="en-US"/>
        </a:p>
      </dgm:t>
    </dgm:pt>
    <dgm:pt modelId="{A21762FC-73E4-4647-91D6-795416FC82C5}">
      <dgm:prSet phldrT="[Text]"/>
      <dgm:spPr/>
      <dgm:t>
        <a:bodyPr/>
        <a:lstStyle/>
        <a:p>
          <a:r>
            <a:rPr lang="en-US" dirty="0">
              <a:solidFill>
                <a:srgbClr val="C00000"/>
              </a:solidFill>
            </a:rPr>
            <a:t>MODEL BUILDING</a:t>
          </a:r>
        </a:p>
      </dgm:t>
    </dgm:pt>
    <dgm:pt modelId="{C012FA43-2E9D-4DC9-8FE6-77F0561DED05}" type="parTrans" cxnId="{ADEF9CA8-62F5-46C1-BBB2-F95821DD51B3}">
      <dgm:prSet/>
      <dgm:spPr/>
      <dgm:t>
        <a:bodyPr/>
        <a:lstStyle/>
        <a:p>
          <a:endParaRPr lang="en-US"/>
        </a:p>
      </dgm:t>
    </dgm:pt>
    <dgm:pt modelId="{D2A35435-FABA-4F42-B4C4-78CCAB893C19}" type="sibTrans" cxnId="{ADEF9CA8-62F5-46C1-BBB2-F95821DD51B3}">
      <dgm:prSet/>
      <dgm:spPr/>
      <dgm:t>
        <a:bodyPr/>
        <a:lstStyle/>
        <a:p>
          <a:endParaRPr lang="en-US"/>
        </a:p>
      </dgm:t>
    </dgm:pt>
    <dgm:pt modelId="{74F8F5C8-B869-43D3-86C4-3EFAAB151234}">
      <dgm:prSet phldrT="[Text]"/>
      <dgm:spPr/>
      <dgm:t>
        <a:bodyPr/>
        <a:lstStyle/>
        <a:p>
          <a:r>
            <a:rPr lang="en-US" dirty="0">
              <a:solidFill>
                <a:srgbClr val="C00000"/>
              </a:solidFill>
            </a:rPr>
            <a:t>MODEL</a:t>
          </a:r>
        </a:p>
        <a:p>
          <a:r>
            <a:rPr lang="en-US" dirty="0">
              <a:solidFill>
                <a:srgbClr val="C00000"/>
              </a:solidFill>
            </a:rPr>
            <a:t>EVALUATION</a:t>
          </a:r>
        </a:p>
      </dgm:t>
    </dgm:pt>
    <dgm:pt modelId="{D63B2ABD-D046-494E-8B75-EB185201B7B9}" type="parTrans" cxnId="{5EB62457-B943-4758-940A-2085B0F15EFC}">
      <dgm:prSet/>
      <dgm:spPr/>
      <dgm:t>
        <a:bodyPr/>
        <a:lstStyle/>
        <a:p>
          <a:endParaRPr lang="en-US"/>
        </a:p>
      </dgm:t>
    </dgm:pt>
    <dgm:pt modelId="{6D91540C-84ED-4079-A594-9E50BA48EBF2}" type="sibTrans" cxnId="{5EB62457-B943-4758-940A-2085B0F15EFC}">
      <dgm:prSet/>
      <dgm:spPr/>
      <dgm:t>
        <a:bodyPr/>
        <a:lstStyle/>
        <a:p>
          <a:endParaRPr lang="en-US"/>
        </a:p>
      </dgm:t>
    </dgm:pt>
    <dgm:pt modelId="{F60365C6-A687-42F8-9407-B8FE9202EA7D}">
      <dgm:prSet phldrT="[Text]"/>
      <dgm:spPr/>
      <dgm:t>
        <a:bodyPr/>
        <a:lstStyle/>
        <a:p>
          <a:r>
            <a:rPr lang="en-US" dirty="0">
              <a:solidFill>
                <a:srgbClr val="C00000"/>
              </a:solidFill>
            </a:rPr>
            <a:t>DEPLOYMENT</a:t>
          </a:r>
        </a:p>
      </dgm:t>
    </dgm:pt>
    <dgm:pt modelId="{E309842C-2E2E-4012-BCB9-2C8FC267E7FF}" type="parTrans" cxnId="{E7E4D02F-6193-4F04-8ABF-979E10DEEC1D}">
      <dgm:prSet/>
      <dgm:spPr/>
      <dgm:t>
        <a:bodyPr/>
        <a:lstStyle/>
        <a:p>
          <a:endParaRPr lang="en-US"/>
        </a:p>
      </dgm:t>
    </dgm:pt>
    <dgm:pt modelId="{C2D3D8C7-73EB-4BA4-B322-E98F26407413}" type="sibTrans" cxnId="{E7E4D02F-6193-4F04-8ABF-979E10DEEC1D}">
      <dgm:prSet/>
      <dgm:spPr/>
      <dgm:t>
        <a:bodyPr/>
        <a:lstStyle/>
        <a:p>
          <a:endParaRPr lang="en-US"/>
        </a:p>
      </dgm:t>
    </dgm:pt>
    <dgm:pt modelId="{55755ACA-F631-473A-9FF2-37F24CED29CA}">
      <dgm:prSet phldrT="[Text]"/>
      <dgm:spPr/>
      <dgm:t>
        <a:bodyPr/>
        <a:lstStyle/>
        <a:p>
          <a:r>
            <a:rPr lang="en-US" dirty="0">
              <a:solidFill>
                <a:srgbClr val="C00000"/>
              </a:solidFill>
            </a:rPr>
            <a:t>CONCLUSION </a:t>
          </a:r>
        </a:p>
      </dgm:t>
    </dgm:pt>
    <dgm:pt modelId="{F86A7EB7-86BA-4FC0-B5E7-3BBBFA90FDAC}" type="parTrans" cxnId="{3C299CD4-E48C-474A-BCA0-8EFC324C7A7B}">
      <dgm:prSet/>
      <dgm:spPr/>
      <dgm:t>
        <a:bodyPr/>
        <a:lstStyle/>
        <a:p>
          <a:endParaRPr lang="en-IN"/>
        </a:p>
      </dgm:t>
    </dgm:pt>
    <dgm:pt modelId="{2B194C45-BE8F-409A-970E-9FCE18DA23F2}" type="sibTrans" cxnId="{3C299CD4-E48C-474A-BCA0-8EFC324C7A7B}">
      <dgm:prSet/>
      <dgm:spPr/>
      <dgm:t>
        <a:bodyPr/>
        <a:lstStyle/>
        <a:p>
          <a:endParaRPr lang="en-IN"/>
        </a:p>
      </dgm:t>
    </dgm:pt>
    <dgm:pt modelId="{8D3D7801-900C-4C4F-9F01-10AD93EF2EAD}" type="pres">
      <dgm:prSet presAssocID="{80A116C5-0779-4346-BA36-3B82F2F40B2F}" presName="Name0" presStyleCnt="0">
        <dgm:presLayoutVars>
          <dgm:dir/>
          <dgm:resizeHandles val="exact"/>
        </dgm:presLayoutVars>
      </dgm:prSet>
      <dgm:spPr/>
    </dgm:pt>
    <dgm:pt modelId="{1A871243-92C8-48AE-B3D9-A59FCE053F6A}" type="pres">
      <dgm:prSet presAssocID="{5E4A4F63-817C-4690-A07E-67DDBE3291B4}" presName="Name5" presStyleLbl="vennNode1" presStyleIdx="0" presStyleCnt="6">
        <dgm:presLayoutVars>
          <dgm:bulletEnabled val="1"/>
        </dgm:presLayoutVars>
      </dgm:prSet>
      <dgm:spPr/>
    </dgm:pt>
    <dgm:pt modelId="{52CEE7C1-0603-477B-9882-A841B5950B15}" type="pres">
      <dgm:prSet presAssocID="{FAD2EA31-43E2-49A2-A62D-BE17DF153E11}" presName="space" presStyleCnt="0"/>
      <dgm:spPr/>
    </dgm:pt>
    <dgm:pt modelId="{EDF7CE6C-7FEA-4248-B907-1B45E79283A5}" type="pres">
      <dgm:prSet presAssocID="{BC703B7C-DB19-4816-A551-AC0E8C88CAD2}" presName="Name5" presStyleLbl="vennNode1" presStyleIdx="1" presStyleCnt="6">
        <dgm:presLayoutVars>
          <dgm:bulletEnabled val="1"/>
        </dgm:presLayoutVars>
      </dgm:prSet>
      <dgm:spPr/>
    </dgm:pt>
    <dgm:pt modelId="{1EA4BE3A-5AA5-4DD5-86CC-04EA12E51C2F}" type="pres">
      <dgm:prSet presAssocID="{A997A215-1B5B-4472-9946-215E9A02CE38}" presName="space" presStyleCnt="0"/>
      <dgm:spPr/>
    </dgm:pt>
    <dgm:pt modelId="{A2FB953E-EE1F-45E7-A1E1-FB92B7926318}" type="pres">
      <dgm:prSet presAssocID="{A21762FC-73E4-4647-91D6-795416FC82C5}" presName="Name5" presStyleLbl="vennNode1" presStyleIdx="2" presStyleCnt="6">
        <dgm:presLayoutVars>
          <dgm:bulletEnabled val="1"/>
        </dgm:presLayoutVars>
      </dgm:prSet>
      <dgm:spPr/>
    </dgm:pt>
    <dgm:pt modelId="{A937086B-CDCE-4FBE-8CAE-470F6FEA7909}" type="pres">
      <dgm:prSet presAssocID="{D2A35435-FABA-4F42-B4C4-78CCAB893C19}" presName="space" presStyleCnt="0"/>
      <dgm:spPr/>
    </dgm:pt>
    <dgm:pt modelId="{D04939BA-820A-4FCC-B386-7C5FD73B9532}" type="pres">
      <dgm:prSet presAssocID="{74F8F5C8-B869-43D3-86C4-3EFAAB151234}" presName="Name5" presStyleLbl="vennNode1" presStyleIdx="3" presStyleCnt="6">
        <dgm:presLayoutVars>
          <dgm:bulletEnabled val="1"/>
        </dgm:presLayoutVars>
      </dgm:prSet>
      <dgm:spPr/>
    </dgm:pt>
    <dgm:pt modelId="{69D332C3-DFD5-438B-9AB5-058C1E0012E1}" type="pres">
      <dgm:prSet presAssocID="{6D91540C-84ED-4079-A594-9E50BA48EBF2}" presName="space" presStyleCnt="0"/>
      <dgm:spPr/>
    </dgm:pt>
    <dgm:pt modelId="{C7385237-755C-4F9E-93C2-6BB382100FE7}" type="pres">
      <dgm:prSet presAssocID="{F60365C6-A687-42F8-9407-B8FE9202EA7D}" presName="Name5" presStyleLbl="vennNode1" presStyleIdx="4" presStyleCnt="6">
        <dgm:presLayoutVars>
          <dgm:bulletEnabled val="1"/>
        </dgm:presLayoutVars>
      </dgm:prSet>
      <dgm:spPr/>
    </dgm:pt>
    <dgm:pt modelId="{0DF44F3E-5A32-4B77-8FAF-A595F1E8EFCC}" type="pres">
      <dgm:prSet presAssocID="{C2D3D8C7-73EB-4BA4-B322-E98F26407413}" presName="space" presStyleCnt="0"/>
      <dgm:spPr/>
    </dgm:pt>
    <dgm:pt modelId="{A52ED43B-56AC-4ED0-B3FD-116BE62E8371}" type="pres">
      <dgm:prSet presAssocID="{55755ACA-F631-473A-9FF2-37F24CED29CA}" presName="Name5" presStyleLbl="vennNode1" presStyleIdx="5" presStyleCnt="6">
        <dgm:presLayoutVars>
          <dgm:bulletEnabled val="1"/>
        </dgm:presLayoutVars>
      </dgm:prSet>
      <dgm:spPr/>
    </dgm:pt>
  </dgm:ptLst>
  <dgm:cxnLst>
    <dgm:cxn modelId="{E7E4D02F-6193-4F04-8ABF-979E10DEEC1D}" srcId="{80A116C5-0779-4346-BA36-3B82F2F40B2F}" destId="{F60365C6-A687-42F8-9407-B8FE9202EA7D}" srcOrd="4" destOrd="0" parTransId="{E309842C-2E2E-4012-BCB9-2C8FC267E7FF}" sibTransId="{C2D3D8C7-73EB-4BA4-B322-E98F26407413}"/>
    <dgm:cxn modelId="{C844CE35-3584-498D-9A4C-6AA8CFD2B8CB}" type="presOf" srcId="{80A116C5-0779-4346-BA36-3B82F2F40B2F}" destId="{8D3D7801-900C-4C4F-9F01-10AD93EF2EAD}" srcOrd="0" destOrd="0" presId="urn:microsoft.com/office/officeart/2005/8/layout/venn3"/>
    <dgm:cxn modelId="{40F67046-D517-444C-9CA7-94585984FBF2}" type="presOf" srcId="{5E4A4F63-817C-4690-A07E-67DDBE3291B4}" destId="{1A871243-92C8-48AE-B3D9-A59FCE053F6A}" srcOrd="0" destOrd="0" presId="urn:microsoft.com/office/officeart/2005/8/layout/venn3"/>
    <dgm:cxn modelId="{5EB62457-B943-4758-940A-2085B0F15EFC}" srcId="{80A116C5-0779-4346-BA36-3B82F2F40B2F}" destId="{74F8F5C8-B869-43D3-86C4-3EFAAB151234}" srcOrd="3" destOrd="0" parTransId="{D63B2ABD-D046-494E-8B75-EB185201B7B9}" sibTransId="{6D91540C-84ED-4079-A594-9E50BA48EBF2}"/>
    <dgm:cxn modelId="{770D6A80-B151-4B79-AA43-A488D92A7FF5}" type="presOf" srcId="{A21762FC-73E4-4647-91D6-795416FC82C5}" destId="{A2FB953E-EE1F-45E7-A1E1-FB92B7926318}" srcOrd="0" destOrd="0" presId="urn:microsoft.com/office/officeart/2005/8/layout/venn3"/>
    <dgm:cxn modelId="{79A09EA6-6CE6-4C9F-94BD-8CEC1773D1C6}" srcId="{80A116C5-0779-4346-BA36-3B82F2F40B2F}" destId="{5E4A4F63-817C-4690-A07E-67DDBE3291B4}" srcOrd="0" destOrd="0" parTransId="{8DB23F86-1922-4154-B710-6AC19A06B635}" sibTransId="{FAD2EA31-43E2-49A2-A62D-BE17DF153E11}"/>
    <dgm:cxn modelId="{ADEF9CA8-62F5-46C1-BBB2-F95821DD51B3}" srcId="{80A116C5-0779-4346-BA36-3B82F2F40B2F}" destId="{A21762FC-73E4-4647-91D6-795416FC82C5}" srcOrd="2" destOrd="0" parTransId="{C012FA43-2E9D-4DC9-8FE6-77F0561DED05}" sibTransId="{D2A35435-FABA-4F42-B4C4-78CCAB893C19}"/>
    <dgm:cxn modelId="{3C299CD4-E48C-474A-BCA0-8EFC324C7A7B}" srcId="{80A116C5-0779-4346-BA36-3B82F2F40B2F}" destId="{55755ACA-F631-473A-9FF2-37F24CED29CA}" srcOrd="5" destOrd="0" parTransId="{F86A7EB7-86BA-4FC0-B5E7-3BBBFA90FDAC}" sibTransId="{2B194C45-BE8F-409A-970E-9FCE18DA23F2}"/>
    <dgm:cxn modelId="{4BE45EDA-BCC5-476B-A943-07B838D85725}" type="presOf" srcId="{BC703B7C-DB19-4816-A551-AC0E8C88CAD2}" destId="{EDF7CE6C-7FEA-4248-B907-1B45E79283A5}" srcOrd="0" destOrd="0" presId="urn:microsoft.com/office/officeart/2005/8/layout/venn3"/>
    <dgm:cxn modelId="{0FF8D0DF-14C7-438A-8A9D-4801D008C988}" type="presOf" srcId="{55755ACA-F631-473A-9FF2-37F24CED29CA}" destId="{A52ED43B-56AC-4ED0-B3FD-116BE62E8371}" srcOrd="0" destOrd="0" presId="urn:microsoft.com/office/officeart/2005/8/layout/venn3"/>
    <dgm:cxn modelId="{5854A2E4-114F-41DB-BD88-53AF8ECF3DA4}" srcId="{80A116C5-0779-4346-BA36-3B82F2F40B2F}" destId="{BC703B7C-DB19-4816-A551-AC0E8C88CAD2}" srcOrd="1" destOrd="0" parTransId="{3A147ADB-4BF0-4836-99CC-43CA73F73D17}" sibTransId="{A997A215-1B5B-4472-9946-215E9A02CE38}"/>
    <dgm:cxn modelId="{F8E15EED-CD76-4C4F-8DF8-8BF7EE459462}" type="presOf" srcId="{F60365C6-A687-42F8-9407-B8FE9202EA7D}" destId="{C7385237-755C-4F9E-93C2-6BB382100FE7}" srcOrd="0" destOrd="0" presId="urn:microsoft.com/office/officeart/2005/8/layout/venn3"/>
    <dgm:cxn modelId="{6B762BF5-A877-4070-B3BA-E530B4FA12E5}" type="presOf" srcId="{74F8F5C8-B869-43D3-86C4-3EFAAB151234}" destId="{D04939BA-820A-4FCC-B386-7C5FD73B9532}" srcOrd="0" destOrd="0" presId="urn:microsoft.com/office/officeart/2005/8/layout/venn3"/>
    <dgm:cxn modelId="{D03FFE03-BDF8-49F9-B893-5BA43CFFF480}" type="presParOf" srcId="{8D3D7801-900C-4C4F-9F01-10AD93EF2EAD}" destId="{1A871243-92C8-48AE-B3D9-A59FCE053F6A}" srcOrd="0" destOrd="0" presId="urn:microsoft.com/office/officeart/2005/8/layout/venn3"/>
    <dgm:cxn modelId="{B30BE7D9-C6B6-4CC4-AC19-4923DD8CD9C1}" type="presParOf" srcId="{8D3D7801-900C-4C4F-9F01-10AD93EF2EAD}" destId="{52CEE7C1-0603-477B-9882-A841B5950B15}" srcOrd="1" destOrd="0" presId="urn:microsoft.com/office/officeart/2005/8/layout/venn3"/>
    <dgm:cxn modelId="{E43DEBFC-EC7B-47C2-9AE6-FFD7148729B3}" type="presParOf" srcId="{8D3D7801-900C-4C4F-9F01-10AD93EF2EAD}" destId="{EDF7CE6C-7FEA-4248-B907-1B45E79283A5}" srcOrd="2" destOrd="0" presId="urn:microsoft.com/office/officeart/2005/8/layout/venn3"/>
    <dgm:cxn modelId="{51B86366-245F-49FA-BDCA-683A649DBAD2}" type="presParOf" srcId="{8D3D7801-900C-4C4F-9F01-10AD93EF2EAD}" destId="{1EA4BE3A-5AA5-4DD5-86CC-04EA12E51C2F}" srcOrd="3" destOrd="0" presId="urn:microsoft.com/office/officeart/2005/8/layout/venn3"/>
    <dgm:cxn modelId="{033D69B8-FD0F-4AE3-B3B2-77319CB0BBE9}" type="presParOf" srcId="{8D3D7801-900C-4C4F-9F01-10AD93EF2EAD}" destId="{A2FB953E-EE1F-45E7-A1E1-FB92B7926318}" srcOrd="4" destOrd="0" presId="urn:microsoft.com/office/officeart/2005/8/layout/venn3"/>
    <dgm:cxn modelId="{C609C9C3-C189-4B4A-879A-C6DB3350FB2D}" type="presParOf" srcId="{8D3D7801-900C-4C4F-9F01-10AD93EF2EAD}" destId="{A937086B-CDCE-4FBE-8CAE-470F6FEA7909}" srcOrd="5" destOrd="0" presId="urn:microsoft.com/office/officeart/2005/8/layout/venn3"/>
    <dgm:cxn modelId="{76F6A8CF-AD5E-46FB-AD2D-D61F3D7B5145}" type="presParOf" srcId="{8D3D7801-900C-4C4F-9F01-10AD93EF2EAD}" destId="{D04939BA-820A-4FCC-B386-7C5FD73B9532}" srcOrd="6" destOrd="0" presId="urn:microsoft.com/office/officeart/2005/8/layout/venn3"/>
    <dgm:cxn modelId="{95379330-3F2F-465E-A536-EDEF48FB84B4}" type="presParOf" srcId="{8D3D7801-900C-4C4F-9F01-10AD93EF2EAD}" destId="{69D332C3-DFD5-438B-9AB5-058C1E0012E1}" srcOrd="7" destOrd="0" presId="urn:microsoft.com/office/officeart/2005/8/layout/venn3"/>
    <dgm:cxn modelId="{B02AD775-0685-4BD6-A47C-57E7D9EF7BD6}" type="presParOf" srcId="{8D3D7801-900C-4C4F-9F01-10AD93EF2EAD}" destId="{C7385237-755C-4F9E-93C2-6BB382100FE7}" srcOrd="8" destOrd="0" presId="urn:microsoft.com/office/officeart/2005/8/layout/venn3"/>
    <dgm:cxn modelId="{4478E509-C47B-4EE9-9D70-AAF733770289}" type="presParOf" srcId="{8D3D7801-900C-4C4F-9F01-10AD93EF2EAD}" destId="{0DF44F3E-5A32-4B77-8FAF-A595F1E8EFCC}" srcOrd="9" destOrd="0" presId="urn:microsoft.com/office/officeart/2005/8/layout/venn3"/>
    <dgm:cxn modelId="{58819F43-2927-4F5D-9292-C5CB12771EEF}" type="presParOf" srcId="{8D3D7801-900C-4C4F-9F01-10AD93EF2EAD}" destId="{A52ED43B-56AC-4ED0-B3FD-116BE62E8371}" srcOrd="1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71243-92C8-48AE-B3D9-A59FCE053F6A}">
      <dsp:nvSpPr>
        <dsp:cNvPr id="0" name=""/>
        <dsp:cNvSpPr/>
      </dsp:nvSpPr>
      <dsp:spPr>
        <a:xfrm>
          <a:off x="1228" y="1207847"/>
          <a:ext cx="2012553" cy="2012553"/>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10758" tIns="15240" rIns="110758"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C00000"/>
              </a:solidFill>
            </a:rPr>
            <a:t>EDA</a:t>
          </a:r>
        </a:p>
      </dsp:txBody>
      <dsp:txXfrm>
        <a:off x="295960" y="1502579"/>
        <a:ext cx="1423089" cy="1423089"/>
      </dsp:txXfrm>
    </dsp:sp>
    <dsp:sp modelId="{EDF7CE6C-7FEA-4248-B907-1B45E79283A5}">
      <dsp:nvSpPr>
        <dsp:cNvPr id="0" name=""/>
        <dsp:cNvSpPr/>
      </dsp:nvSpPr>
      <dsp:spPr>
        <a:xfrm>
          <a:off x="1611271" y="1207847"/>
          <a:ext cx="2012553" cy="2012553"/>
        </a:xfrm>
        <a:prstGeom prst="ellipse">
          <a:avLst/>
        </a:prstGeom>
        <a:solidFill>
          <a:schemeClr val="accent2">
            <a:alpha val="50000"/>
            <a:hueOff val="672631"/>
            <a:satOff val="-714"/>
            <a:lumOff val="54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10758" tIns="15240" rIns="110758"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C00000"/>
              </a:solidFill>
            </a:rPr>
            <a:t>VISUALIZATION</a:t>
          </a:r>
        </a:p>
      </dsp:txBody>
      <dsp:txXfrm>
        <a:off x="1906003" y="1502579"/>
        <a:ext cx="1423089" cy="1423089"/>
      </dsp:txXfrm>
    </dsp:sp>
    <dsp:sp modelId="{A2FB953E-EE1F-45E7-A1E1-FB92B7926318}">
      <dsp:nvSpPr>
        <dsp:cNvPr id="0" name=""/>
        <dsp:cNvSpPr/>
      </dsp:nvSpPr>
      <dsp:spPr>
        <a:xfrm>
          <a:off x="3221314" y="1207847"/>
          <a:ext cx="2012553" cy="2012553"/>
        </a:xfrm>
        <a:prstGeom prst="ellipse">
          <a:avLst/>
        </a:prstGeom>
        <a:solidFill>
          <a:schemeClr val="accent2">
            <a:alpha val="50000"/>
            <a:hueOff val="1345262"/>
            <a:satOff val="-1429"/>
            <a:lumOff val="109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10758" tIns="15240" rIns="110758"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C00000"/>
              </a:solidFill>
            </a:rPr>
            <a:t>MODEL BUILDING</a:t>
          </a:r>
        </a:p>
      </dsp:txBody>
      <dsp:txXfrm>
        <a:off x="3516046" y="1502579"/>
        <a:ext cx="1423089" cy="1423089"/>
      </dsp:txXfrm>
    </dsp:sp>
    <dsp:sp modelId="{D04939BA-820A-4FCC-B386-7C5FD73B9532}">
      <dsp:nvSpPr>
        <dsp:cNvPr id="0" name=""/>
        <dsp:cNvSpPr/>
      </dsp:nvSpPr>
      <dsp:spPr>
        <a:xfrm>
          <a:off x="4831357" y="1207847"/>
          <a:ext cx="2012553" cy="2012553"/>
        </a:xfrm>
        <a:prstGeom prst="ellipse">
          <a:avLst/>
        </a:prstGeom>
        <a:solidFill>
          <a:schemeClr val="accent2">
            <a:alpha val="50000"/>
            <a:hueOff val="2017893"/>
            <a:satOff val="-2143"/>
            <a:lumOff val="1647"/>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10758" tIns="15240" rIns="110758"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C00000"/>
              </a:solidFill>
            </a:rPr>
            <a:t>MODEL</a:t>
          </a:r>
        </a:p>
        <a:p>
          <a:pPr marL="0" lvl="0" indent="0" algn="ctr" defTabSz="533400">
            <a:lnSpc>
              <a:spcPct val="90000"/>
            </a:lnSpc>
            <a:spcBef>
              <a:spcPct val="0"/>
            </a:spcBef>
            <a:spcAft>
              <a:spcPct val="35000"/>
            </a:spcAft>
            <a:buNone/>
          </a:pPr>
          <a:r>
            <a:rPr lang="en-US" sz="1200" kern="1200" dirty="0">
              <a:solidFill>
                <a:srgbClr val="C00000"/>
              </a:solidFill>
            </a:rPr>
            <a:t>EVALUATION</a:t>
          </a:r>
        </a:p>
      </dsp:txBody>
      <dsp:txXfrm>
        <a:off x="5126089" y="1502579"/>
        <a:ext cx="1423089" cy="1423089"/>
      </dsp:txXfrm>
    </dsp:sp>
    <dsp:sp modelId="{C7385237-755C-4F9E-93C2-6BB382100FE7}">
      <dsp:nvSpPr>
        <dsp:cNvPr id="0" name=""/>
        <dsp:cNvSpPr/>
      </dsp:nvSpPr>
      <dsp:spPr>
        <a:xfrm>
          <a:off x="6441400" y="1207847"/>
          <a:ext cx="2012553" cy="2012553"/>
        </a:xfrm>
        <a:prstGeom prst="ellipse">
          <a:avLst/>
        </a:prstGeom>
        <a:solidFill>
          <a:schemeClr val="accent2">
            <a:alpha val="50000"/>
            <a:hueOff val="2690524"/>
            <a:satOff val="-2858"/>
            <a:lumOff val="219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10758" tIns="15240" rIns="110758"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C00000"/>
              </a:solidFill>
            </a:rPr>
            <a:t>DEPLOYMENT</a:t>
          </a:r>
        </a:p>
      </dsp:txBody>
      <dsp:txXfrm>
        <a:off x="6736132" y="1502579"/>
        <a:ext cx="1423089" cy="1423089"/>
      </dsp:txXfrm>
    </dsp:sp>
    <dsp:sp modelId="{A52ED43B-56AC-4ED0-B3FD-116BE62E8371}">
      <dsp:nvSpPr>
        <dsp:cNvPr id="0" name=""/>
        <dsp:cNvSpPr/>
      </dsp:nvSpPr>
      <dsp:spPr>
        <a:xfrm>
          <a:off x="8051443" y="1207847"/>
          <a:ext cx="2012553" cy="2012553"/>
        </a:xfrm>
        <a:prstGeom prst="ellipse">
          <a:avLst/>
        </a:prstGeom>
        <a:solidFill>
          <a:schemeClr val="accent2">
            <a:alpha val="50000"/>
            <a:hueOff val="3363155"/>
            <a:satOff val="-3572"/>
            <a:lumOff val="2745"/>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10758" tIns="15240" rIns="110758"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C00000"/>
              </a:solidFill>
            </a:rPr>
            <a:t>CONCLUSION </a:t>
          </a:r>
        </a:p>
      </dsp:txBody>
      <dsp:txXfrm>
        <a:off x="8346175" y="1502579"/>
        <a:ext cx="1423089" cy="1423089"/>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9793-601A-42DC-B773-FA9771BF671C}"/>
              </a:ext>
            </a:extLst>
          </p:cNvPr>
          <p:cNvSpPr>
            <a:spLocks noGrp="1"/>
          </p:cNvSpPr>
          <p:nvPr>
            <p:ph type="ctrTitle"/>
          </p:nvPr>
        </p:nvSpPr>
        <p:spPr>
          <a:xfrm>
            <a:off x="2692398" y="2601156"/>
            <a:ext cx="6815669" cy="1677881"/>
          </a:xfrm>
        </p:spPr>
        <p:txBody>
          <a:bodyPr/>
          <a:lstStyle/>
          <a:p>
            <a:r>
              <a:rPr lang="en-US" sz="4000" b="0" dirty="0">
                <a:latin typeface="Algerian" pitchFamily="82" charset="0"/>
              </a:rPr>
              <a:t>REGRESSION PROJECT</a:t>
            </a:r>
            <a:br>
              <a:rPr lang="en-US" sz="4000" b="0" dirty="0">
                <a:latin typeface="Algerian" pitchFamily="82" charset="0"/>
              </a:rPr>
            </a:br>
            <a:br>
              <a:rPr lang="en-US" sz="3600" b="0" dirty="0">
                <a:latin typeface="Algerian" pitchFamily="82" charset="0"/>
              </a:rPr>
            </a:br>
            <a:r>
              <a:rPr lang="en-US" sz="2800" b="0" dirty="0">
                <a:latin typeface="Algerian" pitchFamily="82" charset="0"/>
              </a:rPr>
              <a:t>ENERGY PREDICTION</a:t>
            </a:r>
            <a:endParaRPr lang="en-IN" sz="2800" dirty="0"/>
          </a:p>
        </p:txBody>
      </p:sp>
    </p:spTree>
    <p:extLst>
      <p:ext uri="{BB962C8B-B14F-4D97-AF65-F5344CB8AC3E}">
        <p14:creationId xmlns:p14="http://schemas.microsoft.com/office/powerpoint/2010/main" val="4508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E93F43-40E0-6990-EBB7-5340C6B337C3}"/>
              </a:ext>
            </a:extLst>
          </p:cNvPr>
          <p:cNvSpPr txBox="1"/>
          <p:nvPr/>
        </p:nvSpPr>
        <p:spPr>
          <a:xfrm>
            <a:off x="1114148" y="885092"/>
            <a:ext cx="2934069" cy="369332"/>
          </a:xfrm>
          <a:prstGeom prst="rect">
            <a:avLst/>
          </a:prstGeom>
          <a:noFill/>
        </p:spPr>
        <p:txBody>
          <a:bodyPr wrap="square">
            <a:spAutoFit/>
          </a:bodyPr>
          <a:lstStyle/>
          <a:p>
            <a:r>
              <a:rPr lang="en-IN" b="1" i="0" dirty="0">
                <a:solidFill>
                  <a:srgbClr val="000000"/>
                </a:solidFill>
                <a:effectLst/>
                <a:latin typeface="Helvetica Neue"/>
              </a:rPr>
              <a:t>Checking Correlation</a:t>
            </a:r>
            <a:endParaRPr lang="en-IN" b="1" dirty="0"/>
          </a:p>
        </p:txBody>
      </p:sp>
      <p:pic>
        <p:nvPicPr>
          <p:cNvPr id="4098" name="Picture 2">
            <a:extLst>
              <a:ext uri="{FF2B5EF4-FFF2-40B4-BE49-F238E27FC236}">
                <a16:creationId xmlns:a16="http://schemas.microsoft.com/office/drawing/2014/main" id="{A44088C2-911C-7748-A86B-B7CF2FD30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239" y="1376363"/>
            <a:ext cx="6906827"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FDD946-BD5E-4AE7-9E62-0E3AF96A885F}"/>
              </a:ext>
            </a:extLst>
          </p:cNvPr>
          <p:cNvSpPr txBox="1"/>
          <p:nvPr/>
        </p:nvSpPr>
        <p:spPr>
          <a:xfrm>
            <a:off x="856695" y="1513616"/>
            <a:ext cx="3262544" cy="2031325"/>
          </a:xfrm>
          <a:prstGeom prst="rect">
            <a:avLst/>
          </a:prstGeom>
          <a:noFill/>
        </p:spPr>
        <p:txBody>
          <a:bodyPr wrap="square">
            <a:spAutoFit/>
          </a:bodyPr>
          <a:lstStyle/>
          <a:p>
            <a:r>
              <a:rPr lang="en-US" b="0" i="0" dirty="0">
                <a:solidFill>
                  <a:srgbClr val="000000"/>
                </a:solidFill>
                <a:effectLst/>
                <a:latin typeface="Helvetica Neue"/>
              </a:rPr>
              <a:t>-We observed co relation matrix and heatmap, temperature and </a:t>
            </a:r>
            <a:r>
              <a:rPr lang="en-US" b="0" i="0" dirty="0" err="1">
                <a:solidFill>
                  <a:srgbClr val="000000"/>
                </a:solidFill>
                <a:effectLst/>
                <a:latin typeface="Helvetica Neue"/>
              </a:rPr>
              <a:t>exhaust_vacuum</a:t>
            </a:r>
            <a:r>
              <a:rPr lang="en-US" b="0" i="0" dirty="0">
                <a:solidFill>
                  <a:srgbClr val="000000"/>
                </a:solidFill>
                <a:effectLst/>
                <a:latin typeface="Helvetica Neue"/>
              </a:rPr>
              <a:t> have strong negative co </a:t>
            </a:r>
            <a:r>
              <a:rPr lang="en-US" b="0" i="0" dirty="0" err="1">
                <a:solidFill>
                  <a:srgbClr val="000000"/>
                </a:solidFill>
                <a:effectLst/>
                <a:latin typeface="Helvetica Neue"/>
              </a:rPr>
              <a:t>relation.with</a:t>
            </a:r>
            <a:r>
              <a:rPr lang="en-US" b="0" i="0" dirty="0">
                <a:solidFill>
                  <a:srgbClr val="000000"/>
                </a:solidFill>
                <a:effectLst/>
                <a:latin typeface="Helvetica Neue"/>
              </a:rPr>
              <a:t> the output variable </a:t>
            </a:r>
            <a:r>
              <a:rPr lang="en-US" b="0" i="0" dirty="0" err="1">
                <a:solidFill>
                  <a:srgbClr val="000000"/>
                </a:solidFill>
                <a:effectLst/>
                <a:latin typeface="Helvetica Neue"/>
              </a:rPr>
              <a:t>Energy_production</a:t>
            </a:r>
            <a:endParaRPr lang="en-IN" dirty="0"/>
          </a:p>
        </p:txBody>
      </p:sp>
      <p:sp>
        <p:nvSpPr>
          <p:cNvPr id="7" name="TextBox 6">
            <a:extLst>
              <a:ext uri="{FF2B5EF4-FFF2-40B4-BE49-F238E27FC236}">
                <a16:creationId xmlns:a16="http://schemas.microsoft.com/office/drawing/2014/main" id="{F6EB4743-D7FD-3F75-311B-A0F6D3D86ACC}"/>
              </a:ext>
            </a:extLst>
          </p:cNvPr>
          <p:cNvSpPr txBox="1"/>
          <p:nvPr/>
        </p:nvSpPr>
        <p:spPr>
          <a:xfrm>
            <a:off x="856695" y="4004310"/>
            <a:ext cx="2871927" cy="1477328"/>
          </a:xfrm>
          <a:prstGeom prst="rect">
            <a:avLst/>
          </a:prstGeom>
          <a:noFill/>
        </p:spPr>
        <p:txBody>
          <a:bodyPr wrap="square">
            <a:spAutoFit/>
          </a:bodyPr>
          <a:lstStyle/>
          <a:p>
            <a:r>
              <a:rPr lang="en-US" b="0" i="0" dirty="0">
                <a:solidFill>
                  <a:srgbClr val="000000"/>
                </a:solidFill>
                <a:effectLst/>
                <a:latin typeface="Helvetica Neue"/>
              </a:rPr>
              <a:t>-The </a:t>
            </a:r>
            <a:r>
              <a:rPr lang="en-US" b="0" i="0" dirty="0" err="1">
                <a:solidFill>
                  <a:srgbClr val="000000"/>
                </a:solidFill>
                <a:effectLst/>
                <a:latin typeface="Helvetica Neue"/>
              </a:rPr>
              <a:t>amb_pressure</a:t>
            </a:r>
            <a:r>
              <a:rPr lang="en-US" b="0" i="0" dirty="0">
                <a:solidFill>
                  <a:srgbClr val="000000"/>
                </a:solidFill>
                <a:effectLst/>
                <a:latin typeface="Helvetica Neue"/>
              </a:rPr>
              <a:t> and </a:t>
            </a:r>
            <a:r>
              <a:rPr lang="en-US" b="0" i="0" dirty="0" err="1">
                <a:solidFill>
                  <a:srgbClr val="000000"/>
                </a:solidFill>
                <a:effectLst/>
                <a:latin typeface="Helvetica Neue"/>
              </a:rPr>
              <a:t>r_humidity</a:t>
            </a:r>
            <a:r>
              <a:rPr lang="en-US" b="0" i="0" dirty="0">
                <a:solidFill>
                  <a:srgbClr val="000000"/>
                </a:solidFill>
                <a:effectLst/>
                <a:latin typeface="Helvetica Neue"/>
              </a:rPr>
              <a:t> weak positive co </a:t>
            </a:r>
            <a:r>
              <a:rPr lang="en-US" b="0" i="0" dirty="0" err="1">
                <a:solidFill>
                  <a:srgbClr val="000000"/>
                </a:solidFill>
                <a:effectLst/>
                <a:latin typeface="Helvetica Neue"/>
              </a:rPr>
              <a:t>relationwith</a:t>
            </a:r>
            <a:r>
              <a:rPr lang="en-US" b="0" i="0" dirty="0">
                <a:solidFill>
                  <a:srgbClr val="000000"/>
                </a:solidFill>
                <a:effectLst/>
                <a:latin typeface="Helvetica Neue"/>
              </a:rPr>
              <a:t> output variable </a:t>
            </a:r>
            <a:r>
              <a:rPr lang="en-US" b="0" i="0" dirty="0" err="1">
                <a:solidFill>
                  <a:srgbClr val="000000"/>
                </a:solidFill>
                <a:effectLst/>
                <a:latin typeface="Helvetica Neue"/>
              </a:rPr>
              <a:t>energy_production</a:t>
            </a:r>
            <a:endParaRPr lang="en-IN" dirty="0"/>
          </a:p>
        </p:txBody>
      </p:sp>
    </p:spTree>
    <p:extLst>
      <p:ext uri="{BB962C8B-B14F-4D97-AF65-F5344CB8AC3E}">
        <p14:creationId xmlns:p14="http://schemas.microsoft.com/office/powerpoint/2010/main" val="15662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0364F-9471-E1F8-7A1A-0E57BD5F835E}"/>
              </a:ext>
            </a:extLst>
          </p:cNvPr>
          <p:cNvSpPr txBox="1"/>
          <p:nvPr/>
        </p:nvSpPr>
        <p:spPr>
          <a:xfrm>
            <a:off x="909961" y="962772"/>
            <a:ext cx="4345619" cy="369332"/>
          </a:xfrm>
          <a:prstGeom prst="rect">
            <a:avLst/>
          </a:prstGeom>
          <a:noFill/>
        </p:spPr>
        <p:txBody>
          <a:bodyPr wrap="square">
            <a:spAutoFit/>
          </a:bodyPr>
          <a:lstStyle/>
          <a:p>
            <a:r>
              <a:rPr lang="en-IN" b="1" i="0" dirty="0">
                <a:solidFill>
                  <a:srgbClr val="000000"/>
                </a:solidFill>
                <a:effectLst/>
                <a:latin typeface="Helvetica Neue"/>
              </a:rPr>
              <a:t># Checking Missing values using </a:t>
            </a:r>
            <a:r>
              <a:rPr lang="en-IN" b="1" i="0" dirty="0" err="1">
                <a:solidFill>
                  <a:srgbClr val="000000"/>
                </a:solidFill>
                <a:effectLst/>
                <a:latin typeface="Helvetica Neue"/>
              </a:rPr>
              <a:t>klib</a:t>
            </a:r>
            <a:endParaRPr lang="en-IN" b="1" dirty="0"/>
          </a:p>
        </p:txBody>
      </p:sp>
      <p:sp>
        <p:nvSpPr>
          <p:cNvPr id="5" name="Rectangle 3">
            <a:extLst>
              <a:ext uri="{FF2B5EF4-FFF2-40B4-BE49-F238E27FC236}">
                <a16:creationId xmlns:a16="http://schemas.microsoft.com/office/drawing/2014/main" id="{7F5D3817-45AD-AFA9-3F7F-4559C48C429D}"/>
              </a:ext>
            </a:extLst>
          </p:cNvPr>
          <p:cNvSpPr>
            <a:spLocks noChangeArrowheads="1"/>
          </p:cNvSpPr>
          <p:nvPr/>
        </p:nvSpPr>
        <p:spPr bwMode="auto">
          <a:xfrm>
            <a:off x="909962" y="1498816"/>
            <a:ext cx="395500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74151"/>
                </a:solidFill>
                <a:effectLst/>
                <a:latin typeface="Söhne"/>
              </a:rPr>
              <a:t>Klib</a:t>
            </a:r>
            <a:r>
              <a:rPr kumimoji="0" lang="en-US" altLang="en-US" sz="1600" b="0" i="0" u="none" strike="noStrike" cap="none" normalizeH="0" baseline="0" dirty="0">
                <a:ln>
                  <a:noFill/>
                </a:ln>
                <a:solidFill>
                  <a:srgbClr val="374151"/>
                </a:solidFill>
                <a:effectLst/>
                <a:latin typeface="Söhne"/>
              </a:rPr>
              <a:t> is a great Python library for data analysis and visualization. To check for missing values using </a:t>
            </a:r>
            <a:r>
              <a:rPr kumimoji="0" lang="en-US" altLang="en-US" sz="1600" b="0" i="0" u="none" strike="noStrike" cap="none" normalizeH="0" baseline="0" dirty="0" err="1">
                <a:ln>
                  <a:noFill/>
                </a:ln>
                <a:solidFill>
                  <a:srgbClr val="374151"/>
                </a:solidFill>
                <a:effectLst/>
                <a:latin typeface="Söhne"/>
              </a:rPr>
              <a:t>klib</a:t>
            </a:r>
            <a:r>
              <a:rPr kumimoji="0" lang="en-US" altLang="en-US" sz="1600" b="0" i="0" u="none" strike="noStrike" cap="none" normalizeH="0" baseline="0" dirty="0">
                <a:ln>
                  <a:noFill/>
                </a:ln>
                <a:solidFill>
                  <a:srgbClr val="374151"/>
                </a:solidFill>
                <a:effectLst/>
                <a:latin typeface="Söhne"/>
              </a:rPr>
              <a:t>, you can use the </a:t>
            </a:r>
            <a:r>
              <a:rPr kumimoji="0" lang="en-US" altLang="en-US" sz="1600" b="1" i="0" u="none" strike="noStrike" cap="none" normalizeH="0" baseline="0" dirty="0" err="1">
                <a:ln>
                  <a:noFill/>
                </a:ln>
                <a:solidFill>
                  <a:schemeClr val="tx1"/>
                </a:solidFill>
                <a:effectLst/>
                <a:latin typeface="Söhne Mono"/>
              </a:rPr>
              <a:t>klib.missingval_plot</a:t>
            </a:r>
            <a:r>
              <a:rPr kumimoji="0" lang="en-US" altLang="en-US" sz="1600" b="1" i="0" u="none" strike="noStrike" cap="none" normalizeH="0" baseline="0" dirty="0">
                <a:ln>
                  <a:noFill/>
                </a:ln>
                <a:solidFill>
                  <a:schemeClr val="tx1"/>
                </a:solidFill>
                <a:effectLst/>
                <a:latin typeface="Söhne Mono"/>
              </a:rPr>
              <a:t>(</a:t>
            </a:r>
            <a:r>
              <a:rPr kumimoji="0" lang="en-US" altLang="en-US" sz="1600" b="1" i="0" u="none" strike="noStrike" cap="none" normalizeH="0" baseline="0" dirty="0" err="1">
                <a:ln>
                  <a:noFill/>
                </a:ln>
                <a:solidFill>
                  <a:schemeClr val="tx1"/>
                </a:solidFill>
                <a:effectLst/>
                <a:latin typeface="Söhne Mono"/>
              </a:rPr>
              <a:t>data_cleaned</a:t>
            </a:r>
            <a:r>
              <a:rPr kumimoji="0" lang="en-US" altLang="en-US" sz="1600" b="1" i="0" u="none" strike="noStrike" cap="none" normalizeH="0" baseline="0" dirty="0">
                <a:ln>
                  <a:noFill/>
                </a:ln>
                <a:solidFill>
                  <a:schemeClr val="tx1"/>
                </a:solidFill>
                <a:effectLst/>
                <a:latin typeface="Söhne Mono"/>
              </a:rPr>
              <a:t>)</a:t>
            </a:r>
            <a:r>
              <a:rPr kumimoji="0" lang="en-US" altLang="en-US" sz="1600" b="0" i="0" u="none" strike="noStrike" cap="none" normalizeH="0" baseline="0" dirty="0">
                <a:ln>
                  <a:noFill/>
                </a:ln>
                <a:solidFill>
                  <a:srgbClr val="374151"/>
                </a:solidFill>
                <a:effectLst/>
                <a:latin typeface="Söhne"/>
              </a:rPr>
              <a:t> function.</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29" name="Picture 5">
            <a:extLst>
              <a:ext uri="{FF2B5EF4-FFF2-40B4-BE49-F238E27FC236}">
                <a16:creationId xmlns:a16="http://schemas.microsoft.com/office/drawing/2014/main" id="{F779F4C8-7F4A-C010-78ED-62E230ED5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901" y="3609774"/>
            <a:ext cx="8282866" cy="2374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2249D9-CC96-5D6B-A993-1CF4CD748506}"/>
              </a:ext>
            </a:extLst>
          </p:cNvPr>
          <p:cNvSpPr txBox="1"/>
          <p:nvPr/>
        </p:nvSpPr>
        <p:spPr>
          <a:xfrm>
            <a:off x="1009835" y="3078949"/>
            <a:ext cx="2097349" cy="338554"/>
          </a:xfrm>
          <a:prstGeom prst="rect">
            <a:avLst/>
          </a:prstGeom>
          <a:noFill/>
        </p:spPr>
        <p:txBody>
          <a:bodyPr wrap="square">
            <a:spAutoFit/>
          </a:bodyPr>
          <a:lstStyle/>
          <a:p>
            <a:r>
              <a:rPr lang="en-IN" sz="1600" b="1" i="0" dirty="0">
                <a:solidFill>
                  <a:srgbClr val="000000"/>
                </a:solidFill>
                <a:effectLst/>
                <a:latin typeface="Helvetica Neue"/>
              </a:rPr>
              <a:t># Distribution plot</a:t>
            </a:r>
            <a:endParaRPr lang="en-IN" sz="1600" b="1" dirty="0"/>
          </a:p>
        </p:txBody>
      </p:sp>
    </p:spTree>
    <p:extLst>
      <p:ext uri="{BB962C8B-B14F-4D97-AF65-F5344CB8AC3E}">
        <p14:creationId xmlns:p14="http://schemas.microsoft.com/office/powerpoint/2010/main" val="156080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84CABD-8E21-43C3-1723-51A992A7F3EE}"/>
              </a:ext>
            </a:extLst>
          </p:cNvPr>
          <p:cNvSpPr txBox="1"/>
          <p:nvPr/>
        </p:nvSpPr>
        <p:spPr>
          <a:xfrm>
            <a:off x="785673" y="814071"/>
            <a:ext cx="6116714" cy="369332"/>
          </a:xfrm>
          <a:prstGeom prst="rect">
            <a:avLst/>
          </a:prstGeom>
          <a:noFill/>
        </p:spPr>
        <p:txBody>
          <a:bodyPr wrap="square">
            <a:spAutoFit/>
          </a:bodyPr>
          <a:lstStyle/>
          <a:p>
            <a:r>
              <a:rPr lang="en-IN" b="1" i="0" dirty="0">
                <a:solidFill>
                  <a:srgbClr val="000000"/>
                </a:solidFill>
                <a:effectLst/>
                <a:latin typeface="Helvetica Neue"/>
              </a:rPr>
              <a:t>Checking Correlation values using </a:t>
            </a:r>
            <a:r>
              <a:rPr lang="en-IN" b="1" i="0" dirty="0" err="1">
                <a:solidFill>
                  <a:srgbClr val="000000"/>
                </a:solidFill>
                <a:effectLst/>
                <a:latin typeface="Helvetica Neue"/>
              </a:rPr>
              <a:t>klib</a:t>
            </a:r>
            <a:endParaRPr lang="en-IN" dirty="0"/>
          </a:p>
        </p:txBody>
      </p:sp>
      <p:sp>
        <p:nvSpPr>
          <p:cNvPr id="5" name="TextBox 4">
            <a:extLst>
              <a:ext uri="{FF2B5EF4-FFF2-40B4-BE49-F238E27FC236}">
                <a16:creationId xmlns:a16="http://schemas.microsoft.com/office/drawing/2014/main" id="{2AB951E2-2376-00F0-22DE-66788DAFD233}"/>
              </a:ext>
            </a:extLst>
          </p:cNvPr>
          <p:cNvSpPr txBox="1"/>
          <p:nvPr/>
        </p:nvSpPr>
        <p:spPr>
          <a:xfrm>
            <a:off x="870011" y="1462141"/>
            <a:ext cx="3835154" cy="400110"/>
          </a:xfrm>
          <a:prstGeom prst="rect">
            <a:avLst/>
          </a:prstGeom>
          <a:noFill/>
        </p:spPr>
        <p:txBody>
          <a:bodyPr wrap="square">
            <a:spAutoFit/>
          </a:bodyPr>
          <a:lstStyle/>
          <a:p>
            <a:r>
              <a:rPr lang="en-IN" b="1" dirty="0"/>
              <a:t># </a:t>
            </a:r>
            <a:r>
              <a:rPr lang="en-IN" sz="2000" b="1" dirty="0"/>
              <a:t>Checking positive Correlation</a:t>
            </a:r>
            <a:endParaRPr lang="en-IN" b="1" dirty="0"/>
          </a:p>
        </p:txBody>
      </p:sp>
      <p:pic>
        <p:nvPicPr>
          <p:cNvPr id="2050" name="Picture 2">
            <a:extLst>
              <a:ext uri="{FF2B5EF4-FFF2-40B4-BE49-F238E27FC236}">
                <a16:creationId xmlns:a16="http://schemas.microsoft.com/office/drawing/2014/main" id="{4AA43A69-745D-37E7-2A89-E1C4221C9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281" y="1862251"/>
            <a:ext cx="6116715" cy="35688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5DE0878-5B95-D73A-A539-4F2008F8C38D}"/>
              </a:ext>
            </a:extLst>
          </p:cNvPr>
          <p:cNvSpPr>
            <a:spLocks noChangeArrowheads="1"/>
          </p:cNvSpPr>
          <p:nvPr/>
        </p:nvSpPr>
        <p:spPr bwMode="auto">
          <a:xfrm>
            <a:off x="1100831" y="5707217"/>
            <a:ext cx="1015605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Displaying positive correlations. Specify a positive "threshold" to limit the results further.</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743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A72912-9C5B-5506-4ECA-2E571342ACB3}"/>
              </a:ext>
            </a:extLst>
          </p:cNvPr>
          <p:cNvSpPr txBox="1"/>
          <p:nvPr/>
        </p:nvSpPr>
        <p:spPr>
          <a:xfrm>
            <a:off x="785674" y="938358"/>
            <a:ext cx="6116714" cy="400110"/>
          </a:xfrm>
          <a:prstGeom prst="rect">
            <a:avLst/>
          </a:prstGeom>
          <a:noFill/>
        </p:spPr>
        <p:txBody>
          <a:bodyPr wrap="square">
            <a:spAutoFit/>
          </a:bodyPr>
          <a:lstStyle/>
          <a:p>
            <a:r>
              <a:rPr lang="en-IN" sz="2000" b="1" dirty="0"/>
              <a:t># Checking negative Correlation</a:t>
            </a:r>
          </a:p>
        </p:txBody>
      </p:sp>
      <p:pic>
        <p:nvPicPr>
          <p:cNvPr id="3074" name="Picture 2">
            <a:extLst>
              <a:ext uri="{FF2B5EF4-FFF2-40B4-BE49-F238E27FC236}">
                <a16:creationId xmlns:a16="http://schemas.microsoft.com/office/drawing/2014/main" id="{28B37117-FD11-2AC7-9AD6-B8D6D2515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031" y="1338468"/>
            <a:ext cx="6886113" cy="4325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552518-7C8C-8E54-40AA-AED311A32990}"/>
              </a:ext>
            </a:extLst>
          </p:cNvPr>
          <p:cNvSpPr>
            <a:spLocks noChangeArrowheads="1"/>
          </p:cNvSpPr>
          <p:nvPr/>
        </p:nvSpPr>
        <p:spPr bwMode="auto">
          <a:xfrm>
            <a:off x="1025701" y="5811920"/>
            <a:ext cx="10140597"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Displaying negative correlations. Specify a negative "threshold" to limit the results further.</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272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8D087-EB44-0AA6-0A28-274CED634643}"/>
              </a:ext>
            </a:extLst>
          </p:cNvPr>
          <p:cNvSpPr txBox="1"/>
          <p:nvPr/>
        </p:nvSpPr>
        <p:spPr>
          <a:xfrm>
            <a:off x="652509" y="689784"/>
            <a:ext cx="6116714" cy="400110"/>
          </a:xfrm>
          <a:prstGeom prst="rect">
            <a:avLst/>
          </a:prstGeom>
          <a:noFill/>
        </p:spPr>
        <p:txBody>
          <a:bodyPr wrap="square">
            <a:spAutoFit/>
          </a:bodyPr>
          <a:lstStyle/>
          <a:p>
            <a:r>
              <a:rPr lang="en-IN" sz="2000" b="1" dirty="0"/>
              <a:t># correlation with a target variable</a:t>
            </a:r>
          </a:p>
        </p:txBody>
      </p:sp>
      <p:pic>
        <p:nvPicPr>
          <p:cNvPr id="4098" name="Picture 2">
            <a:extLst>
              <a:ext uri="{FF2B5EF4-FFF2-40B4-BE49-F238E27FC236}">
                <a16:creationId xmlns:a16="http://schemas.microsoft.com/office/drawing/2014/main" id="{F4BBF9F7-6FF3-280F-7ECE-40EC34E9B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021" y="788053"/>
            <a:ext cx="6548761" cy="42810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204551-29C6-C5AD-47D7-036C7CDA1441}"/>
              </a:ext>
            </a:extLst>
          </p:cNvPr>
          <p:cNvSpPr txBox="1"/>
          <p:nvPr/>
        </p:nvSpPr>
        <p:spPr>
          <a:xfrm>
            <a:off x="887766" y="5244886"/>
            <a:ext cx="10848513" cy="923330"/>
          </a:xfrm>
          <a:prstGeom prst="rect">
            <a:avLst/>
          </a:prstGeom>
          <a:noFill/>
        </p:spPr>
        <p:txBody>
          <a:bodyPr wrap="square">
            <a:spAutoFit/>
          </a:bodyPr>
          <a:lstStyle/>
          <a:p>
            <a:pPr algn="l"/>
            <a:r>
              <a:rPr lang="en-IN" b="0" i="0" dirty="0">
                <a:solidFill>
                  <a:srgbClr val="000000"/>
                </a:solidFill>
                <a:effectLst/>
                <a:latin typeface="Helvetica Neue"/>
              </a:rPr>
              <a:t>&gt; we observed co relation plot and heatmap, temperature and </a:t>
            </a:r>
            <a:r>
              <a:rPr lang="en-IN" b="0" i="0" dirty="0" err="1">
                <a:solidFill>
                  <a:srgbClr val="000000"/>
                </a:solidFill>
                <a:effectLst/>
                <a:latin typeface="Helvetica Neue"/>
              </a:rPr>
              <a:t>exhaust_vacuum</a:t>
            </a:r>
            <a:r>
              <a:rPr lang="en-IN" b="0" i="0" dirty="0">
                <a:solidFill>
                  <a:srgbClr val="000000"/>
                </a:solidFill>
                <a:effectLst/>
                <a:latin typeface="Helvetica Neue"/>
              </a:rPr>
              <a:t> have strong negative co </a:t>
            </a:r>
            <a:r>
              <a:rPr lang="en-IN" b="0" i="0" dirty="0" err="1">
                <a:solidFill>
                  <a:srgbClr val="000000"/>
                </a:solidFill>
                <a:effectLst/>
                <a:latin typeface="Helvetica Neue"/>
              </a:rPr>
              <a:t>relation.with</a:t>
            </a:r>
            <a:r>
              <a:rPr lang="en-IN" b="0" i="0" dirty="0">
                <a:solidFill>
                  <a:srgbClr val="000000"/>
                </a:solidFill>
                <a:effectLst/>
                <a:latin typeface="Helvetica Neue"/>
              </a:rPr>
              <a:t> the target variable </a:t>
            </a:r>
            <a:r>
              <a:rPr lang="en-IN" b="0" i="0" dirty="0" err="1">
                <a:solidFill>
                  <a:srgbClr val="000000"/>
                </a:solidFill>
                <a:effectLst/>
                <a:latin typeface="Helvetica Neue"/>
              </a:rPr>
              <a:t>Energy_production</a:t>
            </a:r>
            <a:r>
              <a:rPr lang="en-IN" b="0" i="0" dirty="0">
                <a:solidFill>
                  <a:srgbClr val="000000"/>
                </a:solidFill>
                <a:effectLst/>
                <a:latin typeface="Helvetica Neue"/>
              </a:rPr>
              <a:t>.</a:t>
            </a:r>
          </a:p>
          <a:p>
            <a:pPr algn="l"/>
            <a:r>
              <a:rPr lang="en-IN" b="0" i="0" dirty="0">
                <a:solidFill>
                  <a:srgbClr val="000000"/>
                </a:solidFill>
                <a:effectLst/>
                <a:latin typeface="Helvetica Neue"/>
              </a:rPr>
              <a:t>&gt;the </a:t>
            </a:r>
            <a:r>
              <a:rPr lang="en-IN" b="0" i="0" dirty="0" err="1">
                <a:solidFill>
                  <a:srgbClr val="000000"/>
                </a:solidFill>
                <a:effectLst/>
                <a:latin typeface="Helvetica Neue"/>
              </a:rPr>
              <a:t>amb_pressure</a:t>
            </a:r>
            <a:r>
              <a:rPr lang="en-IN" b="0" i="0" dirty="0">
                <a:solidFill>
                  <a:srgbClr val="000000"/>
                </a:solidFill>
                <a:effectLst/>
                <a:latin typeface="Helvetica Neue"/>
              </a:rPr>
              <a:t> and </a:t>
            </a:r>
            <a:r>
              <a:rPr lang="en-IN" b="0" i="0" dirty="0" err="1">
                <a:solidFill>
                  <a:srgbClr val="000000"/>
                </a:solidFill>
                <a:effectLst/>
                <a:latin typeface="Helvetica Neue"/>
              </a:rPr>
              <a:t>r_humidity</a:t>
            </a:r>
            <a:r>
              <a:rPr lang="en-IN" b="0" i="0" dirty="0">
                <a:solidFill>
                  <a:srgbClr val="000000"/>
                </a:solidFill>
                <a:effectLst/>
                <a:latin typeface="Helvetica Neue"/>
              </a:rPr>
              <a:t> weak positive co </a:t>
            </a:r>
            <a:r>
              <a:rPr lang="en-IN" b="0" i="0" dirty="0" err="1">
                <a:solidFill>
                  <a:srgbClr val="000000"/>
                </a:solidFill>
                <a:effectLst/>
                <a:latin typeface="Helvetica Neue"/>
              </a:rPr>
              <a:t>relationwith</a:t>
            </a:r>
            <a:r>
              <a:rPr lang="en-IN" b="0" i="0" dirty="0">
                <a:solidFill>
                  <a:srgbClr val="000000"/>
                </a:solidFill>
                <a:effectLst/>
                <a:latin typeface="Helvetica Neue"/>
              </a:rPr>
              <a:t> target variable </a:t>
            </a:r>
            <a:r>
              <a:rPr lang="en-IN" b="0" i="0" dirty="0" err="1">
                <a:solidFill>
                  <a:srgbClr val="000000"/>
                </a:solidFill>
                <a:effectLst/>
                <a:latin typeface="Helvetica Neue"/>
              </a:rPr>
              <a:t>energy_production</a:t>
            </a:r>
            <a:r>
              <a:rPr lang="en-IN" b="0" i="0" dirty="0">
                <a:solidFill>
                  <a:srgbClr val="000000"/>
                </a:solidFill>
                <a:effectLst/>
                <a:latin typeface="Helvetica Neue"/>
              </a:rPr>
              <a:t>.</a:t>
            </a:r>
          </a:p>
        </p:txBody>
      </p:sp>
    </p:spTree>
    <p:extLst>
      <p:ext uri="{BB962C8B-B14F-4D97-AF65-F5344CB8AC3E}">
        <p14:creationId xmlns:p14="http://schemas.microsoft.com/office/powerpoint/2010/main" val="100409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9C510-B97E-506C-0F81-27F1D6EB5630}"/>
              </a:ext>
            </a:extLst>
          </p:cNvPr>
          <p:cNvSpPr txBox="1"/>
          <p:nvPr/>
        </p:nvSpPr>
        <p:spPr>
          <a:xfrm>
            <a:off x="794552" y="769683"/>
            <a:ext cx="3360198" cy="461665"/>
          </a:xfrm>
          <a:prstGeom prst="rect">
            <a:avLst/>
          </a:prstGeom>
          <a:noFill/>
        </p:spPr>
        <p:txBody>
          <a:bodyPr wrap="square">
            <a:spAutoFit/>
          </a:bodyPr>
          <a:lstStyle/>
          <a:p>
            <a:r>
              <a:rPr lang="en-US" sz="2400" b="1" i="0" dirty="0">
                <a:solidFill>
                  <a:srgbClr val="374151"/>
                </a:solidFill>
                <a:effectLst/>
                <a:latin typeface="Söhne"/>
              </a:rPr>
              <a:t>Feature Engineering: </a:t>
            </a:r>
            <a:endParaRPr lang="en-IN" sz="2400" b="1" dirty="0"/>
          </a:p>
        </p:txBody>
      </p:sp>
      <p:sp>
        <p:nvSpPr>
          <p:cNvPr id="7" name="TextBox 6">
            <a:extLst>
              <a:ext uri="{FF2B5EF4-FFF2-40B4-BE49-F238E27FC236}">
                <a16:creationId xmlns:a16="http://schemas.microsoft.com/office/drawing/2014/main" id="{972DEA89-5397-610D-F8F1-E28FEA518201}"/>
              </a:ext>
            </a:extLst>
          </p:cNvPr>
          <p:cNvSpPr txBox="1"/>
          <p:nvPr/>
        </p:nvSpPr>
        <p:spPr>
          <a:xfrm>
            <a:off x="2352583" y="1387381"/>
            <a:ext cx="8262150" cy="4801314"/>
          </a:xfrm>
          <a:prstGeom prst="rect">
            <a:avLst/>
          </a:prstGeom>
          <a:noFill/>
        </p:spPr>
        <p:txBody>
          <a:bodyPr wrap="square">
            <a:spAutoFit/>
          </a:bodyPr>
          <a:lstStyle/>
          <a:p>
            <a:pPr algn="l"/>
            <a:r>
              <a:rPr lang="en-US" b="0" i="0" dirty="0">
                <a:solidFill>
                  <a:srgbClr val="374151"/>
                </a:solidFill>
                <a:effectLst/>
                <a:latin typeface="Söhne"/>
              </a:rPr>
              <a:t>Preprocessing refers to the steps and techniques applied to raw data before it is used for analysis or machine learning. The goal of preprocessing is to clean, transform, and organize the data in a way that makes it more suitable for the specific task at hand. Here are some common preprocessing steps:</a:t>
            </a:r>
          </a:p>
          <a:p>
            <a:pPr algn="l">
              <a:buFont typeface="+mj-lt"/>
              <a:buAutoNum type="arabicPeriod"/>
            </a:pPr>
            <a:r>
              <a:rPr lang="en-US" b="1" i="0" dirty="0">
                <a:solidFill>
                  <a:srgbClr val="374151"/>
                </a:solidFill>
                <a:effectLst/>
                <a:latin typeface="Söhne"/>
              </a:rPr>
              <a:t>Normalization/Scaling:</a:t>
            </a:r>
            <a:r>
              <a:rPr lang="en-US" b="0" i="0" dirty="0">
                <a:solidFill>
                  <a:srgbClr val="374151"/>
                </a:solidFill>
                <a:effectLst/>
                <a:latin typeface="Söhne"/>
              </a:rPr>
              <a:t> Scaling numerical features to a standard range (e.g., 0 to 1) to ensure that different features contribute equally to the analysis or machine learning model.</a:t>
            </a:r>
          </a:p>
          <a:p>
            <a:pPr algn="l">
              <a:buFont typeface="+mj-lt"/>
              <a:buAutoNum type="arabicPeriod"/>
            </a:pPr>
            <a:r>
              <a:rPr lang="en-US" b="1" i="0" dirty="0">
                <a:solidFill>
                  <a:srgbClr val="374151"/>
                </a:solidFill>
                <a:effectLst/>
                <a:latin typeface="Söhne"/>
              </a:rPr>
              <a:t>Encoding Categorical Variables:</a:t>
            </a:r>
            <a:r>
              <a:rPr lang="en-US" b="0" i="0" dirty="0">
                <a:solidFill>
                  <a:srgbClr val="374151"/>
                </a:solidFill>
                <a:effectLst/>
                <a:latin typeface="Söhne"/>
              </a:rPr>
              <a:t> Converting categorical variables into numerical representations, as many machine learning algorithms require numerical input.</a:t>
            </a:r>
          </a:p>
          <a:p>
            <a:pPr algn="l">
              <a:buFont typeface="+mj-lt"/>
              <a:buAutoNum type="arabicPeriod"/>
            </a:pPr>
            <a:r>
              <a:rPr lang="en-US" b="1" i="0" dirty="0">
                <a:solidFill>
                  <a:srgbClr val="374151"/>
                </a:solidFill>
                <a:effectLst/>
                <a:latin typeface="Söhne"/>
              </a:rPr>
              <a:t>Feature Engineering:</a:t>
            </a:r>
            <a:r>
              <a:rPr lang="en-US" b="0" i="0" dirty="0">
                <a:solidFill>
                  <a:srgbClr val="374151"/>
                </a:solidFill>
                <a:effectLst/>
                <a:latin typeface="Söhne"/>
              </a:rPr>
              <a:t> Creating new features or transforming existing ones to enhance the performance of machine learning models.</a:t>
            </a:r>
          </a:p>
          <a:p>
            <a:pPr algn="l">
              <a:buFont typeface="+mj-lt"/>
              <a:buAutoNum type="arabicPeriod"/>
            </a:pPr>
            <a:r>
              <a:rPr lang="en-US" b="1" i="0" dirty="0">
                <a:solidFill>
                  <a:srgbClr val="374151"/>
                </a:solidFill>
                <a:effectLst/>
                <a:latin typeface="Söhne"/>
              </a:rPr>
              <a:t>Data Splitting:</a:t>
            </a:r>
            <a:r>
              <a:rPr lang="en-US" b="0" i="0" dirty="0">
                <a:solidFill>
                  <a:srgbClr val="374151"/>
                </a:solidFill>
                <a:effectLst/>
                <a:latin typeface="Söhne"/>
              </a:rPr>
              <a:t> Dividing the dataset into training and testing sets for model evaluation.</a:t>
            </a:r>
          </a:p>
          <a:p>
            <a:pPr algn="l">
              <a:buFont typeface="+mj-lt"/>
              <a:buAutoNum type="arabicPeriod"/>
            </a:pPr>
            <a:r>
              <a:rPr lang="en-US" b="1" i="0" dirty="0">
                <a:solidFill>
                  <a:srgbClr val="374151"/>
                </a:solidFill>
                <a:effectLst/>
                <a:latin typeface="Söhne"/>
              </a:rPr>
              <a:t>Handling Imbalanced Data:</a:t>
            </a:r>
            <a:r>
              <a:rPr lang="en-US" b="0" i="0" dirty="0">
                <a:solidFill>
                  <a:srgbClr val="374151"/>
                </a:solidFill>
                <a:effectLst/>
                <a:latin typeface="Söhne"/>
              </a:rPr>
              <a:t> Addressing issues when the distribution of classes is uneven in classification problems.</a:t>
            </a:r>
          </a:p>
          <a:p>
            <a:pPr algn="l">
              <a:buFont typeface="+mj-lt"/>
              <a:buAutoNum type="arabicPeriod"/>
            </a:pPr>
            <a:r>
              <a:rPr lang="en-US" b="1" i="0" dirty="0">
                <a:solidFill>
                  <a:srgbClr val="374151"/>
                </a:solidFill>
                <a:effectLst/>
                <a:latin typeface="Söhne"/>
              </a:rPr>
              <a:t>Text Processing:</a:t>
            </a:r>
            <a:r>
              <a:rPr lang="en-US" b="0" i="0" dirty="0">
                <a:solidFill>
                  <a:srgbClr val="374151"/>
                </a:solidFill>
                <a:effectLst/>
                <a:latin typeface="Söhne"/>
              </a:rPr>
              <a:t> For natural language processing tasks, preprocessing might involve tokenization, stemming, or lemmatization.</a:t>
            </a:r>
          </a:p>
        </p:txBody>
      </p:sp>
    </p:spTree>
    <p:extLst>
      <p:ext uri="{BB962C8B-B14F-4D97-AF65-F5344CB8AC3E}">
        <p14:creationId xmlns:p14="http://schemas.microsoft.com/office/powerpoint/2010/main" val="81023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9A9439C-6391-D76A-AD3A-F3CD8A5BC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598" y="1198485"/>
            <a:ext cx="6846887" cy="4731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33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987FE-5D89-D52D-D6C6-1648B66267D7}"/>
              </a:ext>
            </a:extLst>
          </p:cNvPr>
          <p:cNvSpPr txBox="1"/>
          <p:nvPr/>
        </p:nvSpPr>
        <p:spPr>
          <a:xfrm>
            <a:off x="1220680" y="1053768"/>
            <a:ext cx="6116714" cy="461665"/>
          </a:xfrm>
          <a:prstGeom prst="rect">
            <a:avLst/>
          </a:prstGeom>
          <a:noFill/>
        </p:spPr>
        <p:txBody>
          <a:bodyPr wrap="square">
            <a:spAutoFit/>
          </a:bodyPr>
          <a:lstStyle/>
          <a:p>
            <a:r>
              <a:rPr lang="en-IN" sz="2400" b="1" i="0" dirty="0">
                <a:solidFill>
                  <a:srgbClr val="111827"/>
                </a:solidFill>
                <a:effectLst/>
                <a:latin typeface="Söhne Mono"/>
              </a:rPr>
              <a:t>Train-</a:t>
            </a:r>
            <a:r>
              <a:rPr lang="en-IN" sz="2400" b="1" dirty="0">
                <a:solidFill>
                  <a:srgbClr val="111827"/>
                </a:solidFill>
                <a:latin typeface="Söhne Mono"/>
              </a:rPr>
              <a:t>T</a:t>
            </a:r>
            <a:r>
              <a:rPr lang="en-IN" sz="2400" b="1" i="0" dirty="0">
                <a:solidFill>
                  <a:srgbClr val="111827"/>
                </a:solidFill>
                <a:effectLst/>
                <a:latin typeface="Söhne Mono"/>
              </a:rPr>
              <a:t>est</a:t>
            </a:r>
            <a:r>
              <a:rPr lang="en-IN" sz="2400" b="1" dirty="0">
                <a:solidFill>
                  <a:srgbClr val="111827"/>
                </a:solidFill>
                <a:latin typeface="Söhne Mono"/>
              </a:rPr>
              <a:t>-</a:t>
            </a:r>
            <a:r>
              <a:rPr lang="en-IN" sz="2400" b="1" i="0" dirty="0">
                <a:solidFill>
                  <a:srgbClr val="111827"/>
                </a:solidFill>
                <a:effectLst/>
                <a:latin typeface="Söhne Mono"/>
              </a:rPr>
              <a:t>split :</a:t>
            </a:r>
            <a:endParaRPr lang="en-IN" sz="2400" dirty="0"/>
          </a:p>
        </p:txBody>
      </p:sp>
      <p:sp>
        <p:nvSpPr>
          <p:cNvPr id="4" name="Rectangle 1">
            <a:extLst>
              <a:ext uri="{FF2B5EF4-FFF2-40B4-BE49-F238E27FC236}">
                <a16:creationId xmlns:a16="http://schemas.microsoft.com/office/drawing/2014/main" id="{FAB3E0F2-14B6-CC51-6814-F27540833608}"/>
              </a:ext>
            </a:extLst>
          </p:cNvPr>
          <p:cNvSpPr>
            <a:spLocks noChangeArrowheads="1"/>
          </p:cNvSpPr>
          <p:nvPr/>
        </p:nvSpPr>
        <p:spPr bwMode="auto">
          <a:xfrm rot="10800000" flipV="1">
            <a:off x="3329124" y="1845633"/>
            <a:ext cx="603681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74151"/>
                </a:solidFill>
                <a:effectLst/>
                <a:latin typeface="Söhne"/>
              </a:rPr>
              <a:t>The </a:t>
            </a:r>
            <a:r>
              <a:rPr kumimoji="0" lang="en-US" altLang="en-US" sz="1600" b="1" i="0" u="none" strike="noStrike" cap="none" normalizeH="0" baseline="0" dirty="0" err="1">
                <a:ln>
                  <a:noFill/>
                </a:ln>
                <a:solidFill>
                  <a:schemeClr val="tx1"/>
                </a:solidFill>
                <a:effectLst/>
                <a:latin typeface="Söhne Mono"/>
              </a:rPr>
              <a:t>train_test_split</a:t>
            </a:r>
            <a:r>
              <a:rPr kumimoji="0" lang="en-US" altLang="en-US" sz="1600" b="0" i="0" u="none" strike="noStrike" cap="none" normalizeH="0" baseline="0" dirty="0">
                <a:ln>
                  <a:noFill/>
                </a:ln>
                <a:solidFill>
                  <a:srgbClr val="374151"/>
                </a:solidFill>
                <a:effectLst/>
                <a:latin typeface="Söhne"/>
              </a:rPr>
              <a:t> </a:t>
            </a:r>
            <a:r>
              <a:rPr kumimoji="0" lang="en-US" altLang="en-US" b="0" i="0" u="none" strike="noStrike" cap="none" normalizeH="0" baseline="0" dirty="0">
                <a:ln>
                  <a:noFill/>
                </a:ln>
                <a:solidFill>
                  <a:srgbClr val="374151"/>
                </a:solidFill>
                <a:effectLst/>
                <a:latin typeface="Söhne"/>
              </a:rPr>
              <a:t>function from the </a:t>
            </a:r>
            <a:r>
              <a:rPr kumimoji="0" lang="en-US" altLang="en-US" sz="1600" b="1" i="0" u="none" strike="noStrike" cap="none" normalizeH="0" baseline="0" dirty="0" err="1">
                <a:ln>
                  <a:noFill/>
                </a:ln>
                <a:solidFill>
                  <a:schemeClr val="tx1"/>
                </a:solidFill>
                <a:effectLst/>
                <a:latin typeface="Söhne Mono"/>
              </a:rPr>
              <a:t>sklearn.model_selection</a:t>
            </a:r>
            <a:r>
              <a:rPr kumimoji="0" lang="en-US" altLang="en-US" sz="1600" b="0" i="0" u="none" strike="noStrike" cap="none" normalizeH="0" baseline="0" dirty="0">
                <a:ln>
                  <a:noFill/>
                </a:ln>
                <a:solidFill>
                  <a:srgbClr val="374151"/>
                </a:solidFill>
                <a:effectLst/>
                <a:latin typeface="Söhne"/>
              </a:rPr>
              <a:t> </a:t>
            </a:r>
            <a:r>
              <a:rPr kumimoji="0" lang="en-US" altLang="en-US" b="0" i="0" u="none" strike="noStrike" cap="none" normalizeH="0" baseline="0" dirty="0">
                <a:ln>
                  <a:noFill/>
                </a:ln>
                <a:solidFill>
                  <a:srgbClr val="374151"/>
                </a:solidFill>
                <a:effectLst/>
                <a:latin typeface="Söhne"/>
              </a:rPr>
              <a:t>module in scikit-learn is a handy utility for splitting a dataset into training and testing sets. This is a crucial step in machine learning model development to evaluate the model's performance on unseen data.</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6294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12ECD4D-8D11-558A-9A8A-010B5D395046}"/>
              </a:ext>
            </a:extLst>
          </p:cNvPr>
          <p:cNvGrpSpPr/>
          <p:nvPr/>
        </p:nvGrpSpPr>
        <p:grpSpPr>
          <a:xfrm>
            <a:off x="4270160" y="2480422"/>
            <a:ext cx="2730262" cy="2242498"/>
            <a:chOff x="1961565" y="1274527"/>
            <a:chExt cx="1808843" cy="1897155"/>
          </a:xfrm>
          <a:scene3d>
            <a:camera prst="orthographicFront"/>
            <a:lightRig rig="threePt" dir="t">
              <a:rot lat="0" lon="0" rev="7500000"/>
            </a:lightRig>
          </a:scene3d>
        </p:grpSpPr>
        <p:sp>
          <p:nvSpPr>
            <p:cNvPr id="7" name="Oval 6">
              <a:extLst>
                <a:ext uri="{FF2B5EF4-FFF2-40B4-BE49-F238E27FC236}">
                  <a16:creationId xmlns:a16="http://schemas.microsoft.com/office/drawing/2014/main" id="{2096098C-D4AC-0DDE-7C81-7C4F63DBE7A4}"/>
                </a:ext>
              </a:extLst>
            </p:cNvPr>
            <p:cNvSpPr/>
            <p:nvPr/>
          </p:nvSpPr>
          <p:spPr>
            <a:xfrm>
              <a:off x="1961565" y="1274527"/>
              <a:ext cx="1808843" cy="1897155"/>
            </a:xfrm>
            <a:prstGeom prst="ellipse">
              <a:avLst/>
            </a:prstGeom>
            <a:sp3d prstMaterial="plastic">
              <a:bevelT w="127000" h="25400" prst="relaxedInset"/>
            </a:sp3d>
          </p:spPr>
          <p:style>
            <a:lnRef idx="0">
              <a:schemeClr val="lt1">
                <a:hueOff val="0"/>
                <a:satOff val="0"/>
                <a:lumOff val="0"/>
                <a:alphaOff val="0"/>
              </a:schemeClr>
            </a:lnRef>
            <a:fillRef idx="3">
              <a:schemeClr val="accent2">
                <a:alpha val="50000"/>
                <a:hueOff val="0"/>
                <a:satOff val="0"/>
                <a:lumOff val="0"/>
                <a:alphaOff val="0"/>
              </a:schemeClr>
            </a:fillRef>
            <a:effectRef idx="2">
              <a:schemeClr val="accent2">
                <a:alpha val="50000"/>
                <a:hueOff val="0"/>
                <a:satOff val="0"/>
                <a:lumOff val="0"/>
                <a:alphaOff val="0"/>
              </a:schemeClr>
            </a:effectRef>
            <a:fontRef idx="minor">
              <a:schemeClr val="tx1"/>
            </a:fontRef>
          </p:style>
        </p:sp>
        <p:sp>
          <p:nvSpPr>
            <p:cNvPr id="8" name="Oval 4">
              <a:extLst>
                <a:ext uri="{FF2B5EF4-FFF2-40B4-BE49-F238E27FC236}">
                  <a16:creationId xmlns:a16="http://schemas.microsoft.com/office/drawing/2014/main" id="{C3714392-9E1E-B11C-4D58-B8E2AFAF7079}"/>
                </a:ext>
              </a:extLst>
            </p:cNvPr>
            <p:cNvSpPr txBox="1"/>
            <p:nvPr/>
          </p:nvSpPr>
          <p:spPr>
            <a:xfrm>
              <a:off x="2226464" y="1552359"/>
              <a:ext cx="1279045" cy="1341491"/>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t>Model Building</a:t>
              </a:r>
              <a:endParaRPr lang="en-US" sz="2400" b="1" kern="1200" dirty="0"/>
            </a:p>
          </p:txBody>
        </p:sp>
      </p:grpSp>
      <p:grpSp>
        <p:nvGrpSpPr>
          <p:cNvPr id="9" name="Group 8">
            <a:extLst>
              <a:ext uri="{FF2B5EF4-FFF2-40B4-BE49-F238E27FC236}">
                <a16:creationId xmlns:a16="http://schemas.microsoft.com/office/drawing/2014/main" id="{02BEB241-4A31-4B43-6BFD-0365F984C0AE}"/>
              </a:ext>
            </a:extLst>
          </p:cNvPr>
          <p:cNvGrpSpPr/>
          <p:nvPr/>
        </p:nvGrpSpPr>
        <p:grpSpPr>
          <a:xfrm>
            <a:off x="4525248" y="1115411"/>
            <a:ext cx="2058063" cy="1372186"/>
            <a:chOff x="2099260" y="416307"/>
            <a:chExt cx="1531856" cy="1372186"/>
          </a:xfrm>
          <a:scene3d>
            <a:camera prst="orthographicFront"/>
            <a:lightRig rig="threePt" dir="t">
              <a:rot lat="0" lon="0" rev="7500000"/>
            </a:lightRig>
          </a:scene3d>
        </p:grpSpPr>
        <p:sp>
          <p:nvSpPr>
            <p:cNvPr id="10" name="Oval 9">
              <a:extLst>
                <a:ext uri="{FF2B5EF4-FFF2-40B4-BE49-F238E27FC236}">
                  <a16:creationId xmlns:a16="http://schemas.microsoft.com/office/drawing/2014/main" id="{8E6C8FBE-F6BA-1241-DB9F-C2A26375B0A1}"/>
                </a:ext>
              </a:extLst>
            </p:cNvPr>
            <p:cNvSpPr/>
            <p:nvPr/>
          </p:nvSpPr>
          <p:spPr>
            <a:xfrm>
              <a:off x="2099260" y="416307"/>
              <a:ext cx="1531856" cy="1372186"/>
            </a:xfrm>
            <a:prstGeom prst="ellipse">
              <a:avLst/>
            </a:prstGeom>
            <a:sp3d prstMaterial="plastic">
              <a:bevelT w="127000" h="25400" prst="relaxedInset"/>
            </a:sp3d>
          </p:spPr>
          <p:style>
            <a:lnRef idx="0">
              <a:schemeClr val="lt1">
                <a:hueOff val="0"/>
                <a:satOff val="0"/>
                <a:lumOff val="0"/>
                <a:alphaOff val="0"/>
              </a:schemeClr>
            </a:lnRef>
            <a:fillRef idx="3">
              <a:schemeClr val="accent2">
                <a:alpha val="50000"/>
                <a:hueOff val="-4211785"/>
                <a:satOff val="7099"/>
                <a:lumOff val="-8693"/>
                <a:alphaOff val="0"/>
              </a:schemeClr>
            </a:fillRef>
            <a:effectRef idx="2">
              <a:schemeClr val="accent2">
                <a:alpha val="50000"/>
                <a:hueOff val="-4211785"/>
                <a:satOff val="7099"/>
                <a:lumOff val="-8693"/>
                <a:alphaOff val="0"/>
              </a:schemeClr>
            </a:effectRef>
            <a:fontRef idx="minor">
              <a:schemeClr val="tx1"/>
            </a:fontRef>
          </p:style>
          <p:txBody>
            <a:bodyPr/>
            <a:lstStyle/>
            <a:p>
              <a:endParaRPr lang="en-IN" dirty="0"/>
            </a:p>
          </p:txBody>
        </p:sp>
        <p:sp>
          <p:nvSpPr>
            <p:cNvPr id="11" name="Oval 4">
              <a:extLst>
                <a:ext uri="{FF2B5EF4-FFF2-40B4-BE49-F238E27FC236}">
                  <a16:creationId xmlns:a16="http://schemas.microsoft.com/office/drawing/2014/main" id="{0B2F0D5F-0F4F-0389-BBC3-EAD6F89A31A2}"/>
                </a:ext>
              </a:extLst>
            </p:cNvPr>
            <p:cNvSpPr txBox="1"/>
            <p:nvPr/>
          </p:nvSpPr>
          <p:spPr>
            <a:xfrm>
              <a:off x="2394132" y="675937"/>
              <a:ext cx="1012189" cy="678172"/>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r>
                <a:rPr lang="en-IN" sz="1600" b="1" i="0" dirty="0">
                  <a:solidFill>
                    <a:schemeClr val="bg1"/>
                  </a:solidFill>
                  <a:effectLst/>
                  <a:latin typeface="Helvetica Neue"/>
                </a:rPr>
                <a:t>Random Forest</a:t>
              </a:r>
            </a:p>
            <a:p>
              <a:pPr marL="0" lvl="0" indent="0" algn="ctr" defTabSz="711200">
                <a:lnSpc>
                  <a:spcPct val="90000"/>
                </a:lnSpc>
                <a:spcBef>
                  <a:spcPct val="0"/>
                </a:spcBef>
                <a:spcAft>
                  <a:spcPct val="35000"/>
                </a:spcAft>
                <a:buNone/>
              </a:pPr>
              <a:endParaRPr lang="en-US" sz="1600" kern="1200" dirty="0"/>
            </a:p>
          </p:txBody>
        </p:sp>
      </p:grpSp>
      <p:grpSp>
        <p:nvGrpSpPr>
          <p:cNvPr id="12" name="Group 11">
            <a:extLst>
              <a:ext uri="{FF2B5EF4-FFF2-40B4-BE49-F238E27FC236}">
                <a16:creationId xmlns:a16="http://schemas.microsoft.com/office/drawing/2014/main" id="{A81D6231-B4EB-2A56-C6DB-38332455CB58}"/>
              </a:ext>
            </a:extLst>
          </p:cNvPr>
          <p:cNvGrpSpPr/>
          <p:nvPr/>
        </p:nvGrpSpPr>
        <p:grpSpPr>
          <a:xfrm>
            <a:off x="6790920" y="2177034"/>
            <a:ext cx="2183685" cy="1372186"/>
            <a:chOff x="2099261" y="416307"/>
            <a:chExt cx="1531855" cy="1372186"/>
          </a:xfrm>
          <a:scene3d>
            <a:camera prst="orthographicFront"/>
            <a:lightRig rig="threePt" dir="t">
              <a:rot lat="0" lon="0" rev="7500000"/>
            </a:lightRig>
          </a:scene3d>
        </p:grpSpPr>
        <p:sp>
          <p:nvSpPr>
            <p:cNvPr id="13" name="Oval 12">
              <a:extLst>
                <a:ext uri="{FF2B5EF4-FFF2-40B4-BE49-F238E27FC236}">
                  <a16:creationId xmlns:a16="http://schemas.microsoft.com/office/drawing/2014/main" id="{3093DD43-2A9D-48C7-0FA3-00A13529445A}"/>
                </a:ext>
              </a:extLst>
            </p:cNvPr>
            <p:cNvSpPr/>
            <p:nvPr/>
          </p:nvSpPr>
          <p:spPr>
            <a:xfrm>
              <a:off x="2099261" y="416307"/>
              <a:ext cx="1531855" cy="1372186"/>
            </a:xfrm>
            <a:prstGeom prst="ellipse">
              <a:avLst/>
            </a:prstGeom>
            <a:sp3d prstMaterial="plastic">
              <a:bevelT w="127000" h="25400" prst="relaxedInset"/>
            </a:sp3d>
          </p:spPr>
          <p:style>
            <a:lnRef idx="0">
              <a:schemeClr val="lt1">
                <a:hueOff val="0"/>
                <a:satOff val="0"/>
                <a:lumOff val="0"/>
                <a:alphaOff val="0"/>
              </a:schemeClr>
            </a:lnRef>
            <a:fillRef idx="3">
              <a:schemeClr val="accent2">
                <a:alpha val="50000"/>
                <a:hueOff val="-4211785"/>
                <a:satOff val="7099"/>
                <a:lumOff val="-8693"/>
                <a:alphaOff val="0"/>
              </a:schemeClr>
            </a:fillRef>
            <a:effectRef idx="2">
              <a:schemeClr val="accent2">
                <a:alpha val="50000"/>
                <a:hueOff val="-4211785"/>
                <a:satOff val="7099"/>
                <a:lumOff val="-8693"/>
                <a:alphaOff val="0"/>
              </a:schemeClr>
            </a:effectRef>
            <a:fontRef idx="minor">
              <a:schemeClr val="tx1"/>
            </a:fontRef>
          </p:style>
        </p:sp>
        <p:sp>
          <p:nvSpPr>
            <p:cNvPr id="14" name="Oval 4">
              <a:extLst>
                <a:ext uri="{FF2B5EF4-FFF2-40B4-BE49-F238E27FC236}">
                  <a16:creationId xmlns:a16="http://schemas.microsoft.com/office/drawing/2014/main" id="{A2669C7B-8A63-1C55-43AE-187E41DC6B0F}"/>
                </a:ext>
              </a:extLst>
            </p:cNvPr>
            <p:cNvSpPr txBox="1"/>
            <p:nvPr/>
          </p:nvSpPr>
          <p:spPr>
            <a:xfrm>
              <a:off x="2323596" y="617259"/>
              <a:ext cx="1083185" cy="970282"/>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r>
                <a:rPr lang="en-IN" sz="1600" b="1" i="0" dirty="0">
                  <a:solidFill>
                    <a:schemeClr val="bg1"/>
                  </a:solidFill>
                  <a:effectLst/>
                  <a:latin typeface="Helvetica Neue"/>
                </a:rPr>
                <a:t>KNN</a:t>
              </a:r>
            </a:p>
            <a:p>
              <a:pPr marL="0" lvl="0" indent="0" algn="ctr" defTabSz="711200">
                <a:lnSpc>
                  <a:spcPct val="90000"/>
                </a:lnSpc>
                <a:spcBef>
                  <a:spcPct val="0"/>
                </a:spcBef>
                <a:spcAft>
                  <a:spcPct val="35000"/>
                </a:spcAft>
                <a:buNone/>
              </a:pPr>
              <a:endParaRPr lang="en-US" sz="1600" kern="1200" dirty="0"/>
            </a:p>
          </p:txBody>
        </p:sp>
      </p:grpSp>
      <p:grpSp>
        <p:nvGrpSpPr>
          <p:cNvPr id="15" name="Group 14">
            <a:extLst>
              <a:ext uri="{FF2B5EF4-FFF2-40B4-BE49-F238E27FC236}">
                <a16:creationId xmlns:a16="http://schemas.microsoft.com/office/drawing/2014/main" id="{9C52BF5B-3B59-2734-9BBE-9F846CC3C562}"/>
              </a:ext>
            </a:extLst>
          </p:cNvPr>
          <p:cNvGrpSpPr/>
          <p:nvPr/>
        </p:nvGrpSpPr>
        <p:grpSpPr>
          <a:xfrm>
            <a:off x="5920935" y="4215416"/>
            <a:ext cx="2558811" cy="1803537"/>
            <a:chOff x="1909179" y="416307"/>
            <a:chExt cx="1721937" cy="1621569"/>
          </a:xfrm>
          <a:scene3d>
            <a:camera prst="orthographicFront"/>
            <a:lightRig rig="threePt" dir="t">
              <a:rot lat="0" lon="0" rev="7500000"/>
            </a:lightRig>
          </a:scene3d>
        </p:grpSpPr>
        <p:sp>
          <p:nvSpPr>
            <p:cNvPr id="16" name="Oval 15">
              <a:extLst>
                <a:ext uri="{FF2B5EF4-FFF2-40B4-BE49-F238E27FC236}">
                  <a16:creationId xmlns:a16="http://schemas.microsoft.com/office/drawing/2014/main" id="{CBCB51A2-FA9B-5BEE-5922-18642AA71949}"/>
                </a:ext>
              </a:extLst>
            </p:cNvPr>
            <p:cNvSpPr/>
            <p:nvPr/>
          </p:nvSpPr>
          <p:spPr>
            <a:xfrm>
              <a:off x="2099261" y="416307"/>
              <a:ext cx="1531855" cy="1372186"/>
            </a:xfrm>
            <a:prstGeom prst="ellipse">
              <a:avLst/>
            </a:prstGeom>
            <a:sp3d prstMaterial="plastic">
              <a:bevelT w="127000" h="25400" prst="relaxedInset"/>
            </a:sp3d>
          </p:spPr>
          <p:style>
            <a:lnRef idx="0">
              <a:schemeClr val="lt1">
                <a:hueOff val="0"/>
                <a:satOff val="0"/>
                <a:lumOff val="0"/>
                <a:alphaOff val="0"/>
              </a:schemeClr>
            </a:lnRef>
            <a:fillRef idx="3">
              <a:schemeClr val="accent2">
                <a:alpha val="50000"/>
                <a:hueOff val="-4211785"/>
                <a:satOff val="7099"/>
                <a:lumOff val="-8693"/>
                <a:alphaOff val="0"/>
              </a:schemeClr>
            </a:fillRef>
            <a:effectRef idx="2">
              <a:schemeClr val="accent2">
                <a:alpha val="50000"/>
                <a:hueOff val="-4211785"/>
                <a:satOff val="7099"/>
                <a:lumOff val="-8693"/>
                <a:alphaOff val="0"/>
              </a:schemeClr>
            </a:effectRef>
            <a:fontRef idx="minor">
              <a:schemeClr val="tx1"/>
            </a:fontRef>
          </p:style>
          <p:txBody>
            <a:bodyPr/>
            <a:lstStyle/>
            <a:p>
              <a:r>
                <a:rPr lang="en-IN" sz="1800" b="1" i="0" dirty="0">
                  <a:solidFill>
                    <a:schemeClr val="bg1"/>
                  </a:solidFill>
                  <a:effectLst/>
                  <a:latin typeface="Helvetica Neue"/>
                </a:rPr>
                <a:t>Bagging meta Estimator</a:t>
              </a:r>
            </a:p>
            <a:p>
              <a:endParaRPr lang="en-IN" dirty="0"/>
            </a:p>
          </p:txBody>
        </p:sp>
        <p:sp>
          <p:nvSpPr>
            <p:cNvPr id="17" name="Oval 4">
              <a:extLst>
                <a:ext uri="{FF2B5EF4-FFF2-40B4-BE49-F238E27FC236}">
                  <a16:creationId xmlns:a16="http://schemas.microsoft.com/office/drawing/2014/main" id="{A8013992-7EA8-D40B-8AE9-AD85D7F23A4F}"/>
                </a:ext>
              </a:extLst>
            </p:cNvPr>
            <p:cNvSpPr txBox="1"/>
            <p:nvPr/>
          </p:nvSpPr>
          <p:spPr>
            <a:xfrm>
              <a:off x="1909179" y="1156699"/>
              <a:ext cx="959508" cy="881177"/>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p:txBody>
        </p:sp>
      </p:grpSp>
      <p:grpSp>
        <p:nvGrpSpPr>
          <p:cNvPr id="18" name="Group 17">
            <a:extLst>
              <a:ext uri="{FF2B5EF4-FFF2-40B4-BE49-F238E27FC236}">
                <a16:creationId xmlns:a16="http://schemas.microsoft.com/office/drawing/2014/main" id="{0E94E864-8BD7-F7D4-793F-E8DFCF123171}"/>
              </a:ext>
            </a:extLst>
          </p:cNvPr>
          <p:cNvGrpSpPr/>
          <p:nvPr/>
        </p:nvGrpSpPr>
        <p:grpSpPr>
          <a:xfrm>
            <a:off x="3128018" y="4340215"/>
            <a:ext cx="2058062" cy="1372186"/>
            <a:chOff x="2099261" y="416307"/>
            <a:chExt cx="1531855" cy="1372186"/>
          </a:xfrm>
          <a:scene3d>
            <a:camera prst="orthographicFront"/>
            <a:lightRig rig="threePt" dir="t">
              <a:rot lat="0" lon="0" rev="7500000"/>
            </a:lightRig>
          </a:scene3d>
        </p:grpSpPr>
        <p:sp>
          <p:nvSpPr>
            <p:cNvPr id="19" name="Oval 18">
              <a:extLst>
                <a:ext uri="{FF2B5EF4-FFF2-40B4-BE49-F238E27FC236}">
                  <a16:creationId xmlns:a16="http://schemas.microsoft.com/office/drawing/2014/main" id="{B9CE97E8-D9FF-B787-EF2A-214CB668DD1B}"/>
                </a:ext>
              </a:extLst>
            </p:cNvPr>
            <p:cNvSpPr/>
            <p:nvPr/>
          </p:nvSpPr>
          <p:spPr>
            <a:xfrm>
              <a:off x="2099261" y="416307"/>
              <a:ext cx="1531855" cy="1372186"/>
            </a:xfrm>
            <a:prstGeom prst="ellipse">
              <a:avLst/>
            </a:prstGeom>
            <a:sp3d prstMaterial="plastic">
              <a:bevelT w="127000" h="25400" prst="relaxedInset"/>
            </a:sp3d>
          </p:spPr>
          <p:style>
            <a:lnRef idx="0">
              <a:schemeClr val="lt1">
                <a:hueOff val="0"/>
                <a:satOff val="0"/>
                <a:lumOff val="0"/>
                <a:alphaOff val="0"/>
              </a:schemeClr>
            </a:lnRef>
            <a:fillRef idx="3">
              <a:schemeClr val="accent2">
                <a:alpha val="50000"/>
                <a:hueOff val="-4211785"/>
                <a:satOff val="7099"/>
                <a:lumOff val="-8693"/>
                <a:alphaOff val="0"/>
              </a:schemeClr>
            </a:fillRef>
            <a:effectRef idx="2">
              <a:schemeClr val="accent2">
                <a:alpha val="50000"/>
                <a:hueOff val="-4211785"/>
                <a:satOff val="7099"/>
                <a:lumOff val="-8693"/>
                <a:alphaOff val="0"/>
              </a:schemeClr>
            </a:effectRef>
            <a:fontRef idx="minor">
              <a:schemeClr val="tx1"/>
            </a:fontRef>
          </p:style>
        </p:sp>
        <p:sp>
          <p:nvSpPr>
            <p:cNvPr id="20" name="Oval 4">
              <a:extLst>
                <a:ext uri="{FF2B5EF4-FFF2-40B4-BE49-F238E27FC236}">
                  <a16:creationId xmlns:a16="http://schemas.microsoft.com/office/drawing/2014/main" id="{D7BCF784-9632-2B0D-6346-FF29D08E790C}"/>
                </a:ext>
              </a:extLst>
            </p:cNvPr>
            <p:cNvSpPr txBox="1"/>
            <p:nvPr/>
          </p:nvSpPr>
          <p:spPr>
            <a:xfrm>
              <a:off x="2323596" y="617259"/>
              <a:ext cx="1083185" cy="970282"/>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r>
                <a:rPr lang="en-IN" sz="1600" b="1" i="0" dirty="0" err="1">
                  <a:solidFill>
                    <a:schemeClr val="bg1"/>
                  </a:solidFill>
                  <a:effectLst/>
                  <a:latin typeface="Helvetica Neue"/>
                </a:rPr>
                <a:t>Adaboost</a:t>
              </a:r>
              <a:endParaRPr lang="en-IN" sz="1600" b="1" i="0" dirty="0">
                <a:solidFill>
                  <a:schemeClr val="bg1"/>
                </a:solidFill>
                <a:effectLst/>
                <a:latin typeface="Helvetica Neue"/>
              </a:endParaRPr>
            </a:p>
            <a:p>
              <a:pPr marL="0" lvl="0" indent="0" algn="ctr" defTabSz="711200">
                <a:lnSpc>
                  <a:spcPct val="90000"/>
                </a:lnSpc>
                <a:spcBef>
                  <a:spcPct val="0"/>
                </a:spcBef>
                <a:spcAft>
                  <a:spcPct val="35000"/>
                </a:spcAft>
                <a:buNone/>
              </a:pPr>
              <a:endParaRPr lang="en-US" sz="1600" kern="1200" dirty="0"/>
            </a:p>
          </p:txBody>
        </p:sp>
      </p:grpSp>
      <p:grpSp>
        <p:nvGrpSpPr>
          <p:cNvPr id="21" name="Group 20">
            <a:extLst>
              <a:ext uri="{FF2B5EF4-FFF2-40B4-BE49-F238E27FC236}">
                <a16:creationId xmlns:a16="http://schemas.microsoft.com/office/drawing/2014/main" id="{4E9990BB-B56A-0A46-B979-B4515E89D26A}"/>
              </a:ext>
            </a:extLst>
          </p:cNvPr>
          <p:cNvGrpSpPr/>
          <p:nvPr/>
        </p:nvGrpSpPr>
        <p:grpSpPr>
          <a:xfrm>
            <a:off x="2112886" y="2351078"/>
            <a:ext cx="2284096" cy="1372186"/>
            <a:chOff x="2099261" y="416307"/>
            <a:chExt cx="1531855" cy="1372186"/>
          </a:xfrm>
          <a:scene3d>
            <a:camera prst="orthographicFront"/>
            <a:lightRig rig="threePt" dir="t">
              <a:rot lat="0" lon="0" rev="7500000"/>
            </a:lightRig>
          </a:scene3d>
        </p:grpSpPr>
        <p:sp>
          <p:nvSpPr>
            <p:cNvPr id="22" name="Oval 21">
              <a:extLst>
                <a:ext uri="{FF2B5EF4-FFF2-40B4-BE49-F238E27FC236}">
                  <a16:creationId xmlns:a16="http://schemas.microsoft.com/office/drawing/2014/main" id="{871BA1D0-16D9-2D9C-C080-A50726E667D2}"/>
                </a:ext>
              </a:extLst>
            </p:cNvPr>
            <p:cNvSpPr/>
            <p:nvPr/>
          </p:nvSpPr>
          <p:spPr>
            <a:xfrm>
              <a:off x="2099261" y="416307"/>
              <a:ext cx="1531855" cy="1372186"/>
            </a:xfrm>
            <a:prstGeom prst="ellipse">
              <a:avLst/>
            </a:prstGeom>
            <a:sp3d prstMaterial="plastic">
              <a:bevelT w="127000" h="25400" prst="relaxedInset"/>
            </a:sp3d>
          </p:spPr>
          <p:style>
            <a:lnRef idx="0">
              <a:schemeClr val="lt1">
                <a:hueOff val="0"/>
                <a:satOff val="0"/>
                <a:lumOff val="0"/>
                <a:alphaOff val="0"/>
              </a:schemeClr>
            </a:lnRef>
            <a:fillRef idx="3">
              <a:schemeClr val="accent2">
                <a:alpha val="50000"/>
                <a:hueOff val="-4211785"/>
                <a:satOff val="7099"/>
                <a:lumOff val="-8693"/>
                <a:alphaOff val="0"/>
              </a:schemeClr>
            </a:fillRef>
            <a:effectRef idx="2">
              <a:schemeClr val="accent2">
                <a:alpha val="50000"/>
                <a:hueOff val="-4211785"/>
                <a:satOff val="7099"/>
                <a:lumOff val="-8693"/>
                <a:alphaOff val="0"/>
              </a:schemeClr>
            </a:effectRef>
            <a:fontRef idx="minor">
              <a:schemeClr val="tx1"/>
            </a:fontRef>
          </p:style>
        </p:sp>
        <p:sp>
          <p:nvSpPr>
            <p:cNvPr id="23" name="Oval 4">
              <a:extLst>
                <a:ext uri="{FF2B5EF4-FFF2-40B4-BE49-F238E27FC236}">
                  <a16:creationId xmlns:a16="http://schemas.microsoft.com/office/drawing/2014/main" id="{B1639C28-D03A-05E4-3155-AB380FBE61FE}"/>
                </a:ext>
              </a:extLst>
            </p:cNvPr>
            <p:cNvSpPr txBox="1"/>
            <p:nvPr/>
          </p:nvSpPr>
          <p:spPr>
            <a:xfrm>
              <a:off x="2311859" y="617259"/>
              <a:ext cx="1083185" cy="970282"/>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p:txBody>
        </p:sp>
      </p:grpSp>
      <p:sp>
        <p:nvSpPr>
          <p:cNvPr id="52" name="TextBox 51">
            <a:extLst>
              <a:ext uri="{FF2B5EF4-FFF2-40B4-BE49-F238E27FC236}">
                <a16:creationId xmlns:a16="http://schemas.microsoft.com/office/drawing/2014/main" id="{0B4EA25A-6B3F-CFCE-1A31-578A591362FC}"/>
              </a:ext>
            </a:extLst>
          </p:cNvPr>
          <p:cNvSpPr txBox="1"/>
          <p:nvPr/>
        </p:nvSpPr>
        <p:spPr>
          <a:xfrm>
            <a:off x="2704576" y="2665064"/>
            <a:ext cx="1633294" cy="646331"/>
          </a:xfrm>
          <a:prstGeom prst="rect">
            <a:avLst/>
          </a:prstGeom>
          <a:noFill/>
        </p:spPr>
        <p:txBody>
          <a:bodyPr wrap="square">
            <a:spAutoFit/>
          </a:bodyPr>
          <a:lstStyle/>
          <a:p>
            <a:pPr algn="l"/>
            <a:r>
              <a:rPr lang="en-IN" b="1" i="0" dirty="0">
                <a:solidFill>
                  <a:schemeClr val="bg1"/>
                </a:solidFill>
                <a:effectLst/>
                <a:latin typeface="Helvetica Neue"/>
              </a:rPr>
              <a:t>Gradient Boosting</a:t>
            </a:r>
          </a:p>
        </p:txBody>
      </p:sp>
    </p:spTree>
    <p:extLst>
      <p:ext uri="{BB962C8B-B14F-4D97-AF65-F5344CB8AC3E}">
        <p14:creationId xmlns:p14="http://schemas.microsoft.com/office/powerpoint/2010/main" val="14229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536F0-460A-4D89-F817-4835BA941AC8}"/>
              </a:ext>
            </a:extLst>
          </p:cNvPr>
          <p:cNvSpPr txBox="1"/>
          <p:nvPr/>
        </p:nvSpPr>
        <p:spPr>
          <a:xfrm>
            <a:off x="878890" y="2444502"/>
            <a:ext cx="2849731" cy="1200329"/>
          </a:xfrm>
          <a:prstGeom prst="rect">
            <a:avLst/>
          </a:prstGeom>
          <a:noFill/>
        </p:spPr>
        <p:txBody>
          <a:bodyPr wrap="square">
            <a:spAutoFit/>
          </a:bodyPr>
          <a:lstStyle/>
          <a:p>
            <a:pPr algn="l"/>
            <a:r>
              <a:rPr lang="en-US" sz="2400" b="1" dirty="0"/>
              <a:t>RANDOM FOREST regression model </a:t>
            </a:r>
            <a:endParaRPr lang="en-IN" sz="2800" b="1" i="0" dirty="0">
              <a:latin typeface="Helvetica Neue"/>
            </a:endParaRPr>
          </a:p>
        </p:txBody>
      </p:sp>
      <p:sp>
        <p:nvSpPr>
          <p:cNvPr id="5" name="TextBox 4">
            <a:extLst>
              <a:ext uri="{FF2B5EF4-FFF2-40B4-BE49-F238E27FC236}">
                <a16:creationId xmlns:a16="http://schemas.microsoft.com/office/drawing/2014/main" id="{8297757E-9E7D-9CC9-8916-B9837F110A4E}"/>
              </a:ext>
            </a:extLst>
          </p:cNvPr>
          <p:cNvSpPr txBox="1"/>
          <p:nvPr/>
        </p:nvSpPr>
        <p:spPr>
          <a:xfrm>
            <a:off x="3950564" y="588618"/>
            <a:ext cx="6918664" cy="4031873"/>
          </a:xfrm>
          <a:prstGeom prst="rect">
            <a:avLst/>
          </a:prstGeom>
          <a:noFill/>
        </p:spPr>
        <p:txBody>
          <a:bodyPr wrap="square">
            <a:spAutoFit/>
          </a:bodyPr>
          <a:lstStyle/>
          <a:p>
            <a:r>
              <a:rPr lang="en-US" sz="1600" dirty="0"/>
              <a:t>Random Forest Regressor is an ensemble learning technique that uses multiple decision trees to make predictions for regression tasks. It's an extension of the Random Forest algorithm, which is widely used for both classification and regression problems.</a:t>
            </a:r>
          </a:p>
          <a:p>
            <a:pPr>
              <a:buFont typeface="Arial" pitchFamily="34" charset="0"/>
              <a:buChar char="•"/>
            </a:pPr>
            <a:r>
              <a:rPr lang="en-US" sz="1600" dirty="0"/>
              <a:t> Random Forest Regressor builds multiple decision trees (the "forest") by sampling the dataset with replacement (bootstrapping) and using random subsets of features for each tree.</a:t>
            </a:r>
          </a:p>
          <a:p>
            <a:pPr>
              <a:buFont typeface="Arial" pitchFamily="34" charset="0"/>
              <a:buChar char="•"/>
            </a:pPr>
            <a:endParaRPr lang="en-US" sz="1600" dirty="0">
              <a:latin typeface="Aptos" panose="020B0004020202020204" pitchFamily="34" charset="0"/>
            </a:endParaRPr>
          </a:p>
          <a:p>
            <a:pPr>
              <a:buFont typeface="Arial" pitchFamily="34" charset="0"/>
              <a:buChar char="•"/>
            </a:pPr>
            <a:r>
              <a:rPr lang="en-US" sz="1600" dirty="0"/>
              <a:t> Each decision tree is trained independently on these subsets of the data, resulting in a collection of diverse trees.</a:t>
            </a:r>
          </a:p>
          <a:p>
            <a:pPr>
              <a:buFont typeface="Arial" pitchFamily="34" charset="0"/>
              <a:buChar char="•"/>
            </a:pPr>
            <a:endParaRPr lang="en-US" sz="1600" dirty="0"/>
          </a:p>
          <a:p>
            <a:pPr>
              <a:buFont typeface="Arial" pitchFamily="34" charset="0"/>
              <a:buChar char="•"/>
            </a:pPr>
            <a:r>
              <a:rPr lang="en-US" sz="1600" dirty="0"/>
              <a:t> For regression tasks, when making predictions, the algorithm aggregates the predictions of all individual trees to derive the final output.</a:t>
            </a:r>
          </a:p>
          <a:p>
            <a:pPr>
              <a:buFont typeface="Arial" pitchFamily="34" charset="0"/>
              <a:buChar char="•"/>
            </a:pPr>
            <a:endParaRPr lang="en-US" sz="1600" dirty="0"/>
          </a:p>
          <a:p>
            <a:pPr>
              <a:buFont typeface="Arial" pitchFamily="34" charset="0"/>
              <a:buChar char="•"/>
            </a:pPr>
            <a:r>
              <a:rPr lang="en-US" sz="1600" dirty="0"/>
              <a:t> In the case of Random Forest Regression, the final prediction is the average (or weighted average) of predictions made by individual trees.</a:t>
            </a:r>
          </a:p>
        </p:txBody>
      </p:sp>
      <p:sp>
        <p:nvSpPr>
          <p:cNvPr id="6" name="Rectangle 1">
            <a:extLst>
              <a:ext uri="{FF2B5EF4-FFF2-40B4-BE49-F238E27FC236}">
                <a16:creationId xmlns:a16="http://schemas.microsoft.com/office/drawing/2014/main" id="{53A1279A-53EE-E128-06E4-8B7A3D4F9D5B}"/>
              </a:ext>
            </a:extLst>
          </p:cNvPr>
          <p:cNvSpPr>
            <a:spLocks noChangeArrowheads="1"/>
          </p:cNvSpPr>
          <p:nvPr/>
        </p:nvSpPr>
        <p:spPr bwMode="auto">
          <a:xfrm>
            <a:off x="4092606" y="4746114"/>
            <a:ext cx="345341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MAE:    0.00022899602606753116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MSE:     1.1006618864515853e-07 RMSE:  0.00033176224716679044</a:t>
            </a:r>
            <a:r>
              <a:rPr kumimoji="0" lang="en-US" altLang="en-US" b="1" i="0" u="none" strike="noStrike" cap="none" normalizeH="0" baseline="0" dirty="0">
                <a:ln>
                  <a:noFill/>
                </a:ln>
                <a:solidFill>
                  <a:schemeClr val="tx1"/>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IN" b="1" i="0" dirty="0">
                <a:effectLst/>
                <a:latin typeface="Candara" panose="020E0502030303020204" pitchFamily="34" charset="0"/>
              </a:rPr>
              <a:t>R-squared : 99.92</a:t>
            </a:r>
            <a:endParaRPr kumimoji="0" lang="en-US" altLang="en-US" b="1" i="0" u="none" strike="noStrike" cap="none" normalizeH="0" baseline="0" dirty="0">
              <a:ln>
                <a:noFill/>
              </a:ln>
              <a:solidFill>
                <a:schemeClr val="tx1"/>
              </a:solidFill>
              <a:effectLst/>
              <a:latin typeface="Candara" panose="020E0502030303020204" pitchFamily="34" charset="0"/>
            </a:endParaRPr>
          </a:p>
        </p:txBody>
      </p:sp>
    </p:spTree>
    <p:extLst>
      <p:ext uri="{BB962C8B-B14F-4D97-AF65-F5344CB8AC3E}">
        <p14:creationId xmlns:p14="http://schemas.microsoft.com/office/powerpoint/2010/main" val="286289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A1E20-EA5A-CA69-3564-B91A466BA72B}"/>
              </a:ext>
            </a:extLst>
          </p:cNvPr>
          <p:cNvSpPr txBox="1"/>
          <p:nvPr/>
        </p:nvSpPr>
        <p:spPr>
          <a:xfrm>
            <a:off x="2796467" y="1538058"/>
            <a:ext cx="4563122" cy="2954655"/>
          </a:xfrm>
          <a:prstGeom prst="rect">
            <a:avLst/>
          </a:prstGeom>
          <a:noFill/>
        </p:spPr>
        <p:txBody>
          <a:bodyPr wrap="square" rtlCol="0">
            <a:spAutoFit/>
          </a:bodyPr>
          <a:lstStyle/>
          <a:p>
            <a:r>
              <a:rPr lang="en-US" sz="2800" dirty="0">
                <a:latin typeface="Bahnschrift" panose="020B0502040204020203" pitchFamily="34" charset="0"/>
              </a:rPr>
              <a:t>PROJECT NAME : P-326</a:t>
            </a:r>
          </a:p>
          <a:p>
            <a:endParaRPr lang="en-US" sz="2000" dirty="0">
              <a:latin typeface="Bahnschrift" panose="020B0502040204020203" pitchFamily="34" charset="0"/>
            </a:endParaRPr>
          </a:p>
          <a:p>
            <a:endParaRPr lang="en-US" sz="2000" dirty="0">
              <a:latin typeface="Bahnschrift" panose="020B0502040204020203" pitchFamily="34" charset="0"/>
            </a:endParaRPr>
          </a:p>
          <a:p>
            <a:endParaRPr lang="en-US" sz="2000" dirty="0">
              <a:latin typeface="Bahnschrift" panose="020B0502040204020203" pitchFamily="34" charset="0"/>
            </a:endParaRPr>
          </a:p>
          <a:p>
            <a:r>
              <a:rPr lang="en-US" dirty="0">
                <a:solidFill>
                  <a:srgbClr val="0070C0"/>
                </a:solidFill>
                <a:latin typeface="Arial" panose="020B0604020202020204" pitchFamily="34" charset="0"/>
                <a:cs typeface="Arial" panose="020B0604020202020204" pitchFamily="34" charset="0"/>
              </a:rPr>
              <a:t>PRECENTED BY :</a:t>
            </a:r>
          </a:p>
          <a:p>
            <a:r>
              <a:rPr lang="en-US" sz="1600" dirty="0">
                <a:latin typeface="Bahnschrift" panose="020B0502040204020203" pitchFamily="34" charset="0"/>
              </a:rPr>
              <a:t>                                  Miss. LAASYA KAVITI</a:t>
            </a:r>
          </a:p>
          <a:p>
            <a:r>
              <a:rPr lang="en-US" sz="1600" dirty="0">
                <a:latin typeface="Bahnschrift" panose="020B0502040204020203" pitchFamily="34" charset="0"/>
              </a:rPr>
              <a:t>                                  Miss.  VRUNDA</a:t>
            </a:r>
          </a:p>
          <a:p>
            <a:r>
              <a:rPr lang="en-US" sz="1600" dirty="0">
                <a:latin typeface="Bahnschrift" panose="020B0502040204020203" pitchFamily="34" charset="0"/>
              </a:rPr>
              <a:t>                                  Miss.  BINDU</a:t>
            </a:r>
          </a:p>
          <a:p>
            <a:r>
              <a:rPr lang="en-US" sz="1600" dirty="0">
                <a:latin typeface="Bahnschrift" panose="020B0502040204020203" pitchFamily="34" charset="0"/>
              </a:rPr>
              <a:t>                                  Mr.  NAGESH N</a:t>
            </a:r>
          </a:p>
          <a:p>
            <a:r>
              <a:rPr lang="en-US" sz="1600" dirty="0">
                <a:latin typeface="Bahnschrift" panose="020B0502040204020203" pitchFamily="34" charset="0"/>
              </a:rPr>
              <a:t>                                  Mr.  AKUDARI RAKESH</a:t>
            </a:r>
          </a:p>
        </p:txBody>
      </p:sp>
    </p:spTree>
    <p:extLst>
      <p:ext uri="{BB962C8B-B14F-4D97-AF65-F5344CB8AC3E}">
        <p14:creationId xmlns:p14="http://schemas.microsoft.com/office/powerpoint/2010/main" val="3107385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2380F5-387C-74EF-8810-10D62FBAD44D}"/>
              </a:ext>
            </a:extLst>
          </p:cNvPr>
          <p:cNvSpPr txBox="1"/>
          <p:nvPr/>
        </p:nvSpPr>
        <p:spPr>
          <a:xfrm>
            <a:off x="865573" y="3198167"/>
            <a:ext cx="2161713" cy="461665"/>
          </a:xfrm>
          <a:prstGeom prst="rect">
            <a:avLst/>
          </a:prstGeom>
          <a:noFill/>
        </p:spPr>
        <p:txBody>
          <a:bodyPr wrap="square">
            <a:spAutoFit/>
          </a:bodyPr>
          <a:lstStyle/>
          <a:p>
            <a:pPr algn="l"/>
            <a:r>
              <a:rPr lang="en-IN" sz="2400" b="1" i="0" dirty="0">
                <a:solidFill>
                  <a:srgbClr val="000000"/>
                </a:solidFill>
                <a:latin typeface="Helvetica Neue"/>
              </a:rPr>
              <a:t>KNN M</a:t>
            </a:r>
            <a:r>
              <a:rPr lang="en-IN" sz="2400" b="1" dirty="0">
                <a:solidFill>
                  <a:srgbClr val="000000"/>
                </a:solidFill>
                <a:latin typeface="Helvetica Neue"/>
              </a:rPr>
              <a:t>o</a:t>
            </a:r>
            <a:r>
              <a:rPr lang="en-IN" sz="2400" b="1" i="0" dirty="0">
                <a:solidFill>
                  <a:srgbClr val="000000"/>
                </a:solidFill>
                <a:latin typeface="Helvetica Neue"/>
              </a:rPr>
              <a:t>del :</a:t>
            </a:r>
          </a:p>
        </p:txBody>
      </p:sp>
      <p:sp>
        <p:nvSpPr>
          <p:cNvPr id="9" name="TextBox 8">
            <a:extLst>
              <a:ext uri="{FF2B5EF4-FFF2-40B4-BE49-F238E27FC236}">
                <a16:creationId xmlns:a16="http://schemas.microsoft.com/office/drawing/2014/main" id="{D455333F-E764-370D-5B82-5DF7A6D99E82}"/>
              </a:ext>
            </a:extLst>
          </p:cNvPr>
          <p:cNvSpPr txBox="1"/>
          <p:nvPr/>
        </p:nvSpPr>
        <p:spPr>
          <a:xfrm>
            <a:off x="2938509" y="788191"/>
            <a:ext cx="7754644" cy="3693319"/>
          </a:xfrm>
          <a:prstGeom prst="rect">
            <a:avLst/>
          </a:prstGeom>
          <a:noFill/>
        </p:spPr>
        <p:txBody>
          <a:bodyPr wrap="square">
            <a:spAutoFit/>
          </a:bodyPr>
          <a:lstStyle/>
          <a:p>
            <a:r>
              <a:rPr lang="en-US" dirty="0"/>
              <a:t>K-Nearest Neighbors (KNN) is a simple yet powerful machine learning algorithm used for both classification and regression tasks. It's an instance-based, non-parametric learning algorithm that's easy to understand and implement.</a:t>
            </a:r>
          </a:p>
          <a:p>
            <a:pPr>
              <a:buFont typeface="Arial" pitchFamily="34" charset="0"/>
              <a:buChar char="•"/>
            </a:pPr>
            <a:r>
              <a:rPr lang="en-US" dirty="0"/>
              <a:t> Given a new data point, the algorithm finds the </a:t>
            </a:r>
            <a:r>
              <a:rPr lang="en-US" b="1" dirty="0"/>
              <a:t>K nearest neighbors</a:t>
            </a:r>
            <a:r>
              <a:rPr lang="en-US" dirty="0"/>
              <a:t>.</a:t>
            </a:r>
          </a:p>
          <a:p>
            <a:pPr>
              <a:buFont typeface="Arial" pitchFamily="34" charset="0"/>
              <a:buChar char="•"/>
            </a:pPr>
            <a:r>
              <a:rPr lang="en-US" b="1" dirty="0"/>
              <a:t> Regression</a:t>
            </a:r>
            <a:r>
              <a:rPr lang="en-US" dirty="0"/>
              <a:t>: For regression tasks, KNN computes the average (or weighted average) of the target values of these K neighbors and assigns it as the predicted value for the new data point.</a:t>
            </a:r>
          </a:p>
          <a:p>
            <a:pPr>
              <a:buFont typeface="Arial" pitchFamily="34" charset="0"/>
              <a:buChar char="•"/>
            </a:pPr>
            <a:r>
              <a:rPr lang="en-US" b="1" dirty="0"/>
              <a:t> K-Value Selection</a:t>
            </a:r>
            <a:r>
              <a:rPr lang="en-US" dirty="0"/>
              <a:t>: The number of neighbors (K) is a hyperparameter in KNN. Choosing the right K value is crucial; smaller K values lead to more flexible models (prone to noise), while larger K values can </a:t>
            </a:r>
            <a:r>
              <a:rPr lang="en-US" dirty="0" err="1"/>
              <a:t>oversmooth</a:t>
            </a:r>
            <a:r>
              <a:rPr lang="en-US" dirty="0"/>
              <a:t> the decision boundary.</a:t>
            </a:r>
          </a:p>
          <a:p>
            <a:pPr>
              <a:buFont typeface="Arial" pitchFamily="34" charset="0"/>
              <a:buChar char="•"/>
            </a:pPr>
            <a:r>
              <a:rPr lang="en-US" b="1" dirty="0"/>
              <a:t> Distance Metrics</a:t>
            </a:r>
            <a:r>
              <a:rPr lang="en-US" dirty="0"/>
              <a:t>: Common distance metrics used in KNN include Euclidean distance, Manhattan distance, </a:t>
            </a:r>
            <a:r>
              <a:rPr lang="en-US" dirty="0" err="1"/>
              <a:t>Minkowski</a:t>
            </a:r>
            <a:r>
              <a:rPr lang="en-US" dirty="0"/>
              <a:t> distance, etc. The choice of distance metric influences the model's performance.</a:t>
            </a:r>
          </a:p>
        </p:txBody>
      </p:sp>
      <p:sp>
        <p:nvSpPr>
          <p:cNvPr id="11" name="TextBox 10">
            <a:extLst>
              <a:ext uri="{FF2B5EF4-FFF2-40B4-BE49-F238E27FC236}">
                <a16:creationId xmlns:a16="http://schemas.microsoft.com/office/drawing/2014/main" id="{D8ECCBCE-FB72-392F-EBA7-8EC5A842DEFE}"/>
              </a:ext>
            </a:extLst>
          </p:cNvPr>
          <p:cNvSpPr txBox="1"/>
          <p:nvPr/>
        </p:nvSpPr>
        <p:spPr>
          <a:xfrm>
            <a:off x="2938509" y="4553322"/>
            <a:ext cx="6116714"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MAE:    </a:t>
            </a:r>
            <a:r>
              <a:rPr kumimoji="0" lang="en-US" altLang="en-US" sz="1800"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0.0008403014729268706</a:t>
            </a:r>
            <a:endPar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MSE:     </a:t>
            </a:r>
            <a:r>
              <a:rPr kumimoji="0" lang="en-US" altLang="en-US" sz="1800"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1.3710731751300588e-06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RMSE:  </a:t>
            </a:r>
            <a:r>
              <a:rPr kumimoji="0" lang="en-US" altLang="en-US" sz="1800"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0.0011709283390242372</a:t>
            </a:r>
            <a:endParaRPr kumimoji="0" lang="en-US" altLang="en-US" b="1"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b="1" i="0" dirty="0">
                <a:effectLst/>
                <a:latin typeface="Candara" panose="020E0502030303020204" pitchFamily="34" charset="0"/>
              </a:rPr>
              <a:t>R-squared : 99.03</a:t>
            </a:r>
            <a:endParaRPr kumimoji="0" lang="en-US" altLang="en-US" b="1" i="0" u="none" strike="noStrike" cap="none" normalizeH="0" baseline="0" dirty="0">
              <a:ln>
                <a:noFill/>
              </a:ln>
              <a:solidFill>
                <a:schemeClr val="tx1"/>
              </a:solidFill>
              <a:effectLst/>
              <a:latin typeface="Candara" panose="020E0502030303020204" pitchFamily="34" charset="0"/>
            </a:endParaRPr>
          </a:p>
        </p:txBody>
      </p:sp>
    </p:spTree>
    <p:extLst>
      <p:ext uri="{BB962C8B-B14F-4D97-AF65-F5344CB8AC3E}">
        <p14:creationId xmlns:p14="http://schemas.microsoft.com/office/powerpoint/2010/main" val="346576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5D7C9A-8C50-7A44-E1FE-EAAC74A4E3A3}"/>
              </a:ext>
            </a:extLst>
          </p:cNvPr>
          <p:cNvSpPr txBox="1"/>
          <p:nvPr/>
        </p:nvSpPr>
        <p:spPr>
          <a:xfrm>
            <a:off x="732408" y="2491951"/>
            <a:ext cx="2179468" cy="1200329"/>
          </a:xfrm>
          <a:prstGeom prst="rect">
            <a:avLst/>
          </a:prstGeom>
          <a:noFill/>
        </p:spPr>
        <p:txBody>
          <a:bodyPr wrap="square">
            <a:spAutoFit/>
          </a:bodyPr>
          <a:lstStyle/>
          <a:p>
            <a:pPr algn="l"/>
            <a:r>
              <a:rPr lang="en-IN" sz="2400" b="1" i="0" dirty="0">
                <a:solidFill>
                  <a:srgbClr val="000000"/>
                </a:solidFill>
                <a:latin typeface="Helvetica Neue"/>
              </a:rPr>
              <a:t>Bagging meta Estimator</a:t>
            </a:r>
          </a:p>
        </p:txBody>
      </p:sp>
      <p:sp>
        <p:nvSpPr>
          <p:cNvPr id="5" name="TextBox 4">
            <a:extLst>
              <a:ext uri="{FF2B5EF4-FFF2-40B4-BE49-F238E27FC236}">
                <a16:creationId xmlns:a16="http://schemas.microsoft.com/office/drawing/2014/main" id="{692C0B23-C338-2BC1-1213-DA12B2A73E6D}"/>
              </a:ext>
            </a:extLst>
          </p:cNvPr>
          <p:cNvSpPr txBox="1"/>
          <p:nvPr/>
        </p:nvSpPr>
        <p:spPr>
          <a:xfrm>
            <a:off x="2583401" y="586640"/>
            <a:ext cx="8708993" cy="4247317"/>
          </a:xfrm>
          <a:prstGeom prst="rect">
            <a:avLst/>
          </a:prstGeom>
          <a:noFill/>
        </p:spPr>
        <p:txBody>
          <a:bodyPr wrap="square">
            <a:spAutoFit/>
          </a:bodyPr>
          <a:lstStyle/>
          <a:p>
            <a:pPr algn="l"/>
            <a:r>
              <a:rPr lang="en-US" b="0" i="0" dirty="0">
                <a:solidFill>
                  <a:srgbClr val="374151"/>
                </a:solidFill>
                <a:effectLst/>
                <a:latin typeface="Garamond" panose="02020404030301010803" pitchFamily="18" charset="0"/>
              </a:rPr>
              <a:t>Bagging (Bootstrap Aggregating) is a machine learning ensemble technique that involves training multiple instances of a base model on different subsets of the training data and combining their predictions. The Bagging meta-estimator aims to reduce overfitting and variance, often leading to improved model performance.</a:t>
            </a:r>
          </a:p>
          <a:p>
            <a:pPr algn="l">
              <a:buFont typeface="+mj-lt"/>
              <a:buAutoNum type="arabicPeriod"/>
            </a:pPr>
            <a:r>
              <a:rPr lang="en-US" b="1" i="0" dirty="0">
                <a:solidFill>
                  <a:srgbClr val="374151"/>
                </a:solidFill>
                <a:effectLst/>
                <a:latin typeface="Garamond" panose="02020404030301010803" pitchFamily="18" charset="0"/>
              </a:rPr>
              <a:t>Bootstrap Sampling:</a:t>
            </a:r>
            <a:r>
              <a:rPr lang="en-US" b="0" i="0" dirty="0">
                <a:solidFill>
                  <a:srgbClr val="374151"/>
                </a:solidFill>
                <a:effectLst/>
                <a:latin typeface="Garamond" panose="02020404030301010803" pitchFamily="18" charset="0"/>
              </a:rPr>
              <a:t> Multiple subsets of the training data are created by random sampling with replacement (bootstrap sampling). Each subset is used to train a separate instance of the base model.</a:t>
            </a:r>
          </a:p>
          <a:p>
            <a:pPr>
              <a:buFont typeface="+mj-lt"/>
              <a:buAutoNum type="arabicPeriod"/>
            </a:pPr>
            <a:r>
              <a:rPr lang="en-US" b="1" i="0" dirty="0">
                <a:solidFill>
                  <a:srgbClr val="374151"/>
                </a:solidFill>
                <a:effectLst/>
                <a:latin typeface="Garamond" panose="02020404030301010803" pitchFamily="18" charset="0"/>
              </a:rPr>
              <a:t>Base Model Training:</a:t>
            </a:r>
            <a:r>
              <a:rPr lang="en-US" b="0" i="0" dirty="0">
                <a:solidFill>
                  <a:srgbClr val="374151"/>
                </a:solidFill>
                <a:effectLst/>
                <a:latin typeface="Garamond" panose="02020404030301010803" pitchFamily="18" charset="0"/>
              </a:rPr>
              <a:t> The base model (which could be any machine learning algorithm) is trained on each subset independently.</a:t>
            </a:r>
          </a:p>
          <a:p>
            <a:pPr>
              <a:buFont typeface="+mj-lt"/>
              <a:buAutoNum type="arabicPeriod"/>
            </a:pPr>
            <a:r>
              <a:rPr lang="en-US" b="1" i="0" dirty="0">
                <a:solidFill>
                  <a:srgbClr val="374151"/>
                </a:solidFill>
                <a:effectLst/>
                <a:latin typeface="Garamond" panose="02020404030301010803" pitchFamily="18" charset="0"/>
              </a:rPr>
              <a:t>Aggregation:</a:t>
            </a:r>
            <a:r>
              <a:rPr lang="en-US" b="0" i="0" dirty="0">
                <a:solidFill>
                  <a:srgbClr val="374151"/>
                </a:solidFill>
                <a:effectLst/>
                <a:latin typeface="Garamond" panose="02020404030301010803" pitchFamily="18" charset="0"/>
              </a:rPr>
              <a:t> The predictions of each individual model are combined to make a final prediction. For regression problems, this may involve averaging the predictions, while for classification problems, it could involve voting.</a:t>
            </a:r>
          </a:p>
          <a:p>
            <a:r>
              <a:rPr lang="en-US" b="0" i="0" dirty="0">
                <a:solidFill>
                  <a:srgbClr val="374151"/>
                </a:solidFill>
                <a:effectLst/>
                <a:latin typeface="Garamond" panose="02020404030301010803" pitchFamily="18" charset="0"/>
              </a:rPr>
              <a:t>The key idea behind Bagging is that by training multiple models on different subsets of data and combining their predictions, the ensemble model tends to have lower variance and better generalization performance than any individual model.</a:t>
            </a:r>
          </a:p>
        </p:txBody>
      </p:sp>
      <p:sp>
        <p:nvSpPr>
          <p:cNvPr id="7" name="TextBox 6">
            <a:extLst>
              <a:ext uri="{FF2B5EF4-FFF2-40B4-BE49-F238E27FC236}">
                <a16:creationId xmlns:a16="http://schemas.microsoft.com/office/drawing/2014/main" id="{3C2628BF-7520-4B62-7C80-37EA744159C5}"/>
              </a:ext>
            </a:extLst>
          </p:cNvPr>
          <p:cNvSpPr txBox="1"/>
          <p:nvPr/>
        </p:nvSpPr>
        <p:spPr>
          <a:xfrm>
            <a:off x="2583401" y="4833957"/>
            <a:ext cx="6116714"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MAE: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0.00023034388120423527</a:t>
            </a:r>
            <a:endPar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MSE: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1.0828486637566537e-07</a:t>
            </a:r>
            <a:endPar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RMSE: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0.00032906665947139853</a:t>
            </a:r>
            <a:endParaRPr kumimoji="0" lang="en-US" altLang="en-US" b="1"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b="1" i="0" dirty="0">
                <a:effectLst/>
                <a:latin typeface="Candara" panose="020E0502030303020204" pitchFamily="34" charset="0"/>
              </a:rPr>
              <a:t>R-squared : 99.923</a:t>
            </a:r>
            <a:endParaRPr kumimoji="0" lang="en-US" altLang="en-US" b="1" i="0" u="none" strike="noStrike" cap="none" normalizeH="0" baseline="0" dirty="0">
              <a:ln>
                <a:noFill/>
              </a:ln>
              <a:solidFill>
                <a:schemeClr val="tx1"/>
              </a:solidFill>
              <a:effectLst/>
              <a:latin typeface="Candara" panose="020E0502030303020204" pitchFamily="34" charset="0"/>
            </a:endParaRPr>
          </a:p>
        </p:txBody>
      </p:sp>
    </p:spTree>
    <p:extLst>
      <p:ext uri="{BB962C8B-B14F-4D97-AF65-F5344CB8AC3E}">
        <p14:creationId xmlns:p14="http://schemas.microsoft.com/office/powerpoint/2010/main" val="4286270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57CDB-1B06-2A19-68CE-E2DF5CE9B76B}"/>
              </a:ext>
            </a:extLst>
          </p:cNvPr>
          <p:cNvSpPr txBox="1"/>
          <p:nvPr/>
        </p:nvSpPr>
        <p:spPr>
          <a:xfrm>
            <a:off x="830062" y="3140020"/>
            <a:ext cx="1637930" cy="461665"/>
          </a:xfrm>
          <a:prstGeom prst="rect">
            <a:avLst/>
          </a:prstGeom>
          <a:noFill/>
        </p:spPr>
        <p:txBody>
          <a:bodyPr wrap="square">
            <a:spAutoFit/>
          </a:bodyPr>
          <a:lstStyle/>
          <a:p>
            <a:pPr algn="l"/>
            <a:r>
              <a:rPr lang="en-IN" sz="2400" b="1" i="0" dirty="0" err="1">
                <a:solidFill>
                  <a:srgbClr val="000000"/>
                </a:solidFill>
                <a:latin typeface="Helvetica Neue"/>
              </a:rPr>
              <a:t>Adaboost</a:t>
            </a:r>
            <a:endParaRPr lang="en-IN" b="1" i="0" dirty="0">
              <a:solidFill>
                <a:srgbClr val="000000"/>
              </a:solidFill>
              <a:latin typeface="Helvetica Neue"/>
            </a:endParaRPr>
          </a:p>
        </p:txBody>
      </p:sp>
      <p:sp>
        <p:nvSpPr>
          <p:cNvPr id="5" name="TextBox 4">
            <a:extLst>
              <a:ext uri="{FF2B5EF4-FFF2-40B4-BE49-F238E27FC236}">
                <a16:creationId xmlns:a16="http://schemas.microsoft.com/office/drawing/2014/main" id="{13DD8E9E-C06B-9B1D-6A79-22EB48F1FFFE}"/>
              </a:ext>
            </a:extLst>
          </p:cNvPr>
          <p:cNvSpPr txBox="1"/>
          <p:nvPr/>
        </p:nvSpPr>
        <p:spPr>
          <a:xfrm>
            <a:off x="2467992" y="840549"/>
            <a:ext cx="8824404" cy="3970318"/>
          </a:xfrm>
          <a:prstGeom prst="rect">
            <a:avLst/>
          </a:prstGeom>
          <a:noFill/>
        </p:spPr>
        <p:txBody>
          <a:bodyPr wrap="square">
            <a:spAutoFit/>
          </a:bodyPr>
          <a:lstStyle/>
          <a:p>
            <a:pPr algn="l"/>
            <a:r>
              <a:rPr lang="en-US" b="0" i="0" dirty="0">
                <a:solidFill>
                  <a:srgbClr val="374151"/>
                </a:solidFill>
                <a:effectLst/>
                <a:latin typeface="Garamond" panose="02020404030301010803" pitchFamily="18" charset="0"/>
              </a:rPr>
              <a:t>AdaBoost, short for Adaptive Boosting, is another ensemble learning method that aims to improve the performance of weak learners (models that are only slightly better than random guessing) by combining them into a strong learner. AdaBoost assigns different weights to training instances and adjusts these weights iteratively based on the performance of the weak learners.</a:t>
            </a:r>
          </a:p>
          <a:p>
            <a:pPr algn="l">
              <a:buFont typeface="+mj-lt"/>
              <a:buAutoNum type="arabicPeriod"/>
            </a:pPr>
            <a:r>
              <a:rPr lang="en-US" b="1" i="0" dirty="0">
                <a:solidFill>
                  <a:srgbClr val="374151"/>
                </a:solidFill>
                <a:effectLst/>
                <a:latin typeface="Garamond" panose="02020404030301010803" pitchFamily="18" charset="0"/>
              </a:rPr>
              <a:t>Initialization:</a:t>
            </a:r>
            <a:r>
              <a:rPr lang="en-US" b="0" i="0" dirty="0">
                <a:solidFill>
                  <a:srgbClr val="374151"/>
                </a:solidFill>
                <a:effectLst/>
                <a:latin typeface="Garamond" panose="02020404030301010803" pitchFamily="18" charset="0"/>
              </a:rPr>
              <a:t> Each instance in the training set is initially assigned an equal weight.</a:t>
            </a:r>
          </a:p>
          <a:p>
            <a:pPr algn="l">
              <a:buFont typeface="+mj-lt"/>
              <a:buAutoNum type="arabicPeriod"/>
            </a:pPr>
            <a:r>
              <a:rPr lang="en-US" b="1" i="0" dirty="0">
                <a:solidFill>
                  <a:srgbClr val="374151"/>
                </a:solidFill>
                <a:effectLst/>
                <a:latin typeface="Garamond" panose="02020404030301010803" pitchFamily="18" charset="0"/>
              </a:rPr>
              <a:t>Weak Learner Training:</a:t>
            </a:r>
            <a:r>
              <a:rPr lang="en-US" b="0" i="0" dirty="0">
                <a:solidFill>
                  <a:srgbClr val="374151"/>
                </a:solidFill>
                <a:effectLst/>
                <a:latin typeface="Garamond" panose="02020404030301010803" pitchFamily="18" charset="0"/>
              </a:rPr>
              <a:t> A weak learner (often a decision tree with limited depth) is trained on the weighted training data.</a:t>
            </a:r>
          </a:p>
          <a:p>
            <a:pPr algn="l">
              <a:buFont typeface="+mj-lt"/>
              <a:buAutoNum type="arabicPeriod"/>
            </a:pPr>
            <a:r>
              <a:rPr lang="en-US" b="1" i="0" dirty="0">
                <a:solidFill>
                  <a:srgbClr val="374151"/>
                </a:solidFill>
                <a:effectLst/>
                <a:latin typeface="Garamond" panose="02020404030301010803" pitchFamily="18" charset="0"/>
              </a:rPr>
              <a:t>Weight Update:</a:t>
            </a:r>
            <a:r>
              <a:rPr lang="en-US" b="0" i="0" dirty="0">
                <a:solidFill>
                  <a:srgbClr val="374151"/>
                </a:solidFill>
                <a:effectLst/>
                <a:latin typeface="Garamond" panose="02020404030301010803" pitchFamily="18" charset="0"/>
              </a:rPr>
              <a:t> The weights of the training instances are adjusted based on the performance of the weak learner. Instances that are misclassified are given higher weights, while correctly classified instances are given lower weights.</a:t>
            </a:r>
          </a:p>
          <a:p>
            <a:pPr algn="l">
              <a:buFont typeface="+mj-lt"/>
              <a:buAutoNum type="arabicPeriod"/>
            </a:pPr>
            <a:r>
              <a:rPr lang="en-US" b="1" i="0" dirty="0">
                <a:solidFill>
                  <a:srgbClr val="374151"/>
                </a:solidFill>
                <a:effectLst/>
                <a:latin typeface="Garamond" panose="02020404030301010803" pitchFamily="18" charset="0"/>
              </a:rPr>
              <a:t>Model Combination:</a:t>
            </a:r>
            <a:r>
              <a:rPr lang="en-US" b="0" i="0" dirty="0">
                <a:solidFill>
                  <a:srgbClr val="374151"/>
                </a:solidFill>
                <a:effectLst/>
                <a:latin typeface="Garamond" panose="02020404030301010803" pitchFamily="18" charset="0"/>
              </a:rPr>
              <a:t> The weak learner's prediction is combined with the predictions of previous weak learners, each weighted according to its performance.</a:t>
            </a:r>
          </a:p>
          <a:p>
            <a:pPr algn="l">
              <a:buFont typeface="+mj-lt"/>
              <a:buAutoNum type="arabicPeriod"/>
            </a:pPr>
            <a:r>
              <a:rPr lang="en-US" b="1" i="0" dirty="0">
                <a:solidFill>
                  <a:srgbClr val="374151"/>
                </a:solidFill>
                <a:effectLst/>
                <a:latin typeface="Garamond" panose="02020404030301010803" pitchFamily="18" charset="0"/>
              </a:rPr>
              <a:t>Iteration:</a:t>
            </a:r>
            <a:r>
              <a:rPr lang="en-US" b="0" i="0" dirty="0">
                <a:solidFill>
                  <a:srgbClr val="374151"/>
                </a:solidFill>
                <a:effectLst/>
                <a:latin typeface="Garamond" panose="02020404030301010803" pitchFamily="18" charset="0"/>
              </a:rPr>
              <a:t> Steps 2-4 are repeated for a specified number of iterations or until a perfect model is achieved.</a:t>
            </a:r>
          </a:p>
        </p:txBody>
      </p:sp>
      <p:sp>
        <p:nvSpPr>
          <p:cNvPr id="7" name="TextBox 6">
            <a:extLst>
              <a:ext uri="{FF2B5EF4-FFF2-40B4-BE49-F238E27FC236}">
                <a16:creationId xmlns:a16="http://schemas.microsoft.com/office/drawing/2014/main" id="{BAEE9F5A-9301-C487-F89F-2483CB67EE0B}"/>
              </a:ext>
            </a:extLst>
          </p:cNvPr>
          <p:cNvSpPr txBox="1"/>
          <p:nvPr/>
        </p:nvSpPr>
        <p:spPr>
          <a:xfrm>
            <a:off x="2467992" y="4984913"/>
            <a:ext cx="6116714" cy="1200329"/>
          </a:xfrm>
          <a:prstGeom prst="rect">
            <a:avLst/>
          </a:prstGeom>
          <a:noFill/>
        </p:spPr>
        <p:txBody>
          <a:bodyPr wrap="square">
            <a:spAutoFit/>
          </a:bodyPr>
          <a:lstStyle/>
          <a:p>
            <a:pPr defTabSz="914400" eaLnBrk="0" fontAlgn="base" hangingPunct="0">
              <a:spcBef>
                <a:spcPct val="0"/>
              </a:spcBef>
              <a:spcAft>
                <a:spcPct val="0"/>
              </a:spcAf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MAE: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0.0012948562960728848</a:t>
            </a:r>
            <a:r>
              <a:rPr kumimoji="0" lang="en-US" altLang="en-US" sz="1400" b="1" i="0" u="none" strike="noStrike" cap="none" normalizeH="0" baseline="0" dirty="0">
                <a:ln>
                  <a:noFill/>
                </a:ln>
                <a:solidFill>
                  <a:schemeClr val="tx1"/>
                </a:solidFill>
                <a:effectLst/>
              </a:rPr>
              <a:t> </a:t>
            </a:r>
            <a:endPar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MSE: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2.5632141712450358e-06</a:t>
            </a:r>
            <a:endPar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endParaRPr>
          </a:p>
          <a:p>
            <a:pPr defTabSz="914400" eaLnBrk="0" fontAlgn="base" hangingPunct="0">
              <a:spcBef>
                <a:spcPct val="0"/>
              </a:spcBef>
              <a:spcAft>
                <a:spcPct val="0"/>
              </a:spcAf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RMSE: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0.0016010041134378874</a:t>
            </a:r>
            <a:r>
              <a:rPr kumimoji="0" lang="en-US" altLang="en-US" sz="1400" b="0" i="0" u="none" strike="noStrike" cap="none" normalizeH="0" baseline="0" dirty="0">
                <a:ln>
                  <a:noFill/>
                </a:ln>
                <a:solidFill>
                  <a:schemeClr val="tx1"/>
                </a:solidFill>
                <a:effectLst/>
              </a:rPr>
              <a:t> </a:t>
            </a:r>
            <a:endParaRPr kumimoji="0" lang="en-US" altLang="en-US" b="1"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b="1" i="0" dirty="0">
                <a:effectLst/>
                <a:latin typeface="Candara" panose="020E0502030303020204" pitchFamily="34" charset="0"/>
              </a:rPr>
              <a:t>R-squared : 98.19</a:t>
            </a:r>
            <a:endParaRPr kumimoji="0" lang="en-US" altLang="en-US" b="1" i="0" u="none" strike="noStrike" cap="none" normalizeH="0" baseline="0" dirty="0">
              <a:ln>
                <a:noFill/>
              </a:ln>
              <a:solidFill>
                <a:schemeClr val="tx1"/>
              </a:solidFill>
              <a:effectLst/>
              <a:latin typeface="Candara" panose="020E0502030303020204" pitchFamily="34" charset="0"/>
            </a:endParaRPr>
          </a:p>
        </p:txBody>
      </p:sp>
    </p:spTree>
    <p:extLst>
      <p:ext uri="{BB962C8B-B14F-4D97-AF65-F5344CB8AC3E}">
        <p14:creationId xmlns:p14="http://schemas.microsoft.com/office/powerpoint/2010/main" val="110390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C5F450-FE53-2123-5C15-F636AFF3AE5C}"/>
              </a:ext>
            </a:extLst>
          </p:cNvPr>
          <p:cNvSpPr txBox="1"/>
          <p:nvPr/>
        </p:nvSpPr>
        <p:spPr>
          <a:xfrm>
            <a:off x="692458" y="2296188"/>
            <a:ext cx="1695636" cy="830997"/>
          </a:xfrm>
          <a:prstGeom prst="rect">
            <a:avLst/>
          </a:prstGeom>
          <a:noFill/>
        </p:spPr>
        <p:txBody>
          <a:bodyPr wrap="square">
            <a:spAutoFit/>
          </a:bodyPr>
          <a:lstStyle/>
          <a:p>
            <a:pPr algn="l"/>
            <a:r>
              <a:rPr lang="en-IN" sz="2400" b="1" i="0" dirty="0">
                <a:solidFill>
                  <a:srgbClr val="000000"/>
                </a:solidFill>
                <a:effectLst/>
                <a:latin typeface="Helvetica Neue"/>
              </a:rPr>
              <a:t>Gradient Boosting</a:t>
            </a:r>
          </a:p>
        </p:txBody>
      </p:sp>
      <p:sp>
        <p:nvSpPr>
          <p:cNvPr id="5" name="TextBox 4">
            <a:extLst>
              <a:ext uri="{FF2B5EF4-FFF2-40B4-BE49-F238E27FC236}">
                <a16:creationId xmlns:a16="http://schemas.microsoft.com/office/drawing/2014/main" id="{B94663D8-8AED-82B5-6336-882813379EA7}"/>
              </a:ext>
            </a:extLst>
          </p:cNvPr>
          <p:cNvSpPr txBox="1"/>
          <p:nvPr/>
        </p:nvSpPr>
        <p:spPr>
          <a:xfrm>
            <a:off x="2976979" y="845896"/>
            <a:ext cx="8056485" cy="3970318"/>
          </a:xfrm>
          <a:prstGeom prst="rect">
            <a:avLst/>
          </a:prstGeom>
          <a:noFill/>
        </p:spPr>
        <p:txBody>
          <a:bodyPr wrap="square">
            <a:spAutoFit/>
          </a:bodyPr>
          <a:lstStyle/>
          <a:p>
            <a:pPr algn="l"/>
            <a:r>
              <a:rPr lang="en-US" b="0" i="0" dirty="0">
                <a:solidFill>
                  <a:srgbClr val="374151"/>
                </a:solidFill>
                <a:effectLst/>
                <a:latin typeface="Garamond" panose="02020404030301010803" pitchFamily="18" charset="0"/>
              </a:rPr>
              <a:t>Gradient Boosting is an ensemble learning method that builds a series of weak learners (typically decision trees) sequentially, where each new tree corrects the errors made by the previous ones. The core idea behind Gradient Boosting is to fit each new tree to the residuals (the differences between the actual and predicted values) of the combined ensemble.</a:t>
            </a:r>
          </a:p>
          <a:p>
            <a:pPr algn="l">
              <a:buFont typeface="+mj-lt"/>
              <a:buAutoNum type="arabicPeriod"/>
            </a:pPr>
            <a:r>
              <a:rPr lang="en-US" b="1" i="0" dirty="0">
                <a:solidFill>
                  <a:srgbClr val="374151"/>
                </a:solidFill>
                <a:effectLst/>
                <a:latin typeface="Garamond" panose="02020404030301010803" pitchFamily="18" charset="0"/>
              </a:rPr>
              <a:t>Initialization:</a:t>
            </a:r>
            <a:r>
              <a:rPr lang="en-US" b="0" i="0" dirty="0">
                <a:solidFill>
                  <a:srgbClr val="374151"/>
                </a:solidFill>
                <a:effectLst/>
                <a:latin typeface="Garamond" panose="02020404030301010803" pitchFamily="18" charset="0"/>
              </a:rPr>
              <a:t> The model starts with an initial prediction, often the mean of the target variable for regression problems or a class probability for classification problems.</a:t>
            </a:r>
          </a:p>
          <a:p>
            <a:pPr algn="l">
              <a:buFont typeface="+mj-lt"/>
              <a:buAutoNum type="arabicPeriod"/>
            </a:pPr>
            <a:r>
              <a:rPr lang="en-US" b="1" i="0" dirty="0">
                <a:solidFill>
                  <a:srgbClr val="374151"/>
                </a:solidFill>
                <a:effectLst/>
                <a:latin typeface="Garamond" panose="02020404030301010803" pitchFamily="18" charset="0"/>
              </a:rPr>
              <a:t>Building Trees:</a:t>
            </a:r>
            <a:r>
              <a:rPr lang="en-US" b="0" i="0" dirty="0">
                <a:solidFill>
                  <a:srgbClr val="374151"/>
                </a:solidFill>
                <a:effectLst/>
                <a:latin typeface="Garamond" panose="02020404030301010803" pitchFamily="18" charset="0"/>
              </a:rPr>
              <a:t> A weak learner (usually a shallow decision tree) is trained to predict the residuals of the current ensemble. This new tree is added to the ensemble with a weight that is determined by a learning rate parameter.</a:t>
            </a:r>
          </a:p>
          <a:p>
            <a:pPr algn="l">
              <a:buFont typeface="+mj-lt"/>
              <a:buAutoNum type="arabicPeriod"/>
            </a:pPr>
            <a:r>
              <a:rPr lang="en-US" b="1" i="0" dirty="0">
                <a:solidFill>
                  <a:srgbClr val="374151"/>
                </a:solidFill>
                <a:effectLst/>
                <a:latin typeface="Garamond" panose="02020404030301010803" pitchFamily="18" charset="0"/>
              </a:rPr>
              <a:t>Updating Predictions:</a:t>
            </a:r>
            <a:r>
              <a:rPr lang="en-US" b="0" i="0" dirty="0">
                <a:solidFill>
                  <a:srgbClr val="374151"/>
                </a:solidFill>
                <a:effectLst/>
                <a:latin typeface="Garamond" panose="02020404030301010803" pitchFamily="18" charset="0"/>
              </a:rPr>
              <a:t> The predictions of the ensemble are updated by adding the predictions of the newly trained tree, scaled by the learning rate.</a:t>
            </a:r>
          </a:p>
          <a:p>
            <a:pPr algn="l">
              <a:buFont typeface="+mj-lt"/>
              <a:buAutoNum type="arabicPeriod"/>
            </a:pPr>
            <a:r>
              <a:rPr lang="en-US" b="1" i="0" dirty="0">
                <a:solidFill>
                  <a:srgbClr val="374151"/>
                </a:solidFill>
                <a:effectLst/>
                <a:latin typeface="Garamond" panose="02020404030301010803" pitchFamily="18" charset="0"/>
              </a:rPr>
              <a:t>Iteration:</a:t>
            </a:r>
            <a:r>
              <a:rPr lang="en-US" b="0" i="0" dirty="0">
                <a:solidFill>
                  <a:srgbClr val="374151"/>
                </a:solidFill>
                <a:effectLst/>
                <a:latin typeface="Garamond" panose="02020404030301010803" pitchFamily="18" charset="0"/>
              </a:rPr>
              <a:t> Steps 2 and 3 are repeated for a specified number of iterations or until a certain level of performance is reached.</a:t>
            </a:r>
          </a:p>
        </p:txBody>
      </p:sp>
      <p:sp>
        <p:nvSpPr>
          <p:cNvPr id="7" name="TextBox 6">
            <a:extLst>
              <a:ext uri="{FF2B5EF4-FFF2-40B4-BE49-F238E27FC236}">
                <a16:creationId xmlns:a16="http://schemas.microsoft.com/office/drawing/2014/main" id="{2F220F03-8DF2-D570-F6CA-75E405054878}"/>
              </a:ext>
            </a:extLst>
          </p:cNvPr>
          <p:cNvSpPr txBox="1"/>
          <p:nvPr/>
        </p:nvSpPr>
        <p:spPr>
          <a:xfrm>
            <a:off x="2976979" y="4841925"/>
            <a:ext cx="6116714" cy="1200329"/>
          </a:xfrm>
          <a:prstGeom prst="rect">
            <a:avLst/>
          </a:prstGeom>
          <a:noFill/>
        </p:spPr>
        <p:txBody>
          <a:bodyPr wrap="square">
            <a:spAutoFit/>
          </a:bodyPr>
          <a:lstStyle/>
          <a:p>
            <a:pPr defTabSz="914400" eaLnBrk="0" fontAlgn="base" hangingPunct="0">
              <a:spcBef>
                <a:spcPct val="0"/>
              </a:spcBef>
              <a:spcAft>
                <a:spcPct val="0"/>
              </a:spcAf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MAE: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0.0003008876550616457</a:t>
            </a:r>
            <a:r>
              <a:rPr kumimoji="0" lang="en-US" altLang="en-US" sz="1400" b="1" i="0" u="none" strike="noStrike" cap="none" normalizeH="0" baseline="0" dirty="0">
                <a:ln>
                  <a:noFill/>
                </a:ln>
                <a:solidFill>
                  <a:schemeClr val="tx1"/>
                </a:solidFill>
                <a:effectLst/>
              </a:rPr>
              <a:t> </a:t>
            </a:r>
            <a:endPar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MSE: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1.5197810110935966e-07</a:t>
            </a:r>
            <a:endPar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endParaRPr>
          </a:p>
          <a:p>
            <a:pPr defTabSz="914400" eaLnBrk="0" fontAlgn="base" hangingPunct="0">
              <a:spcBef>
                <a:spcPct val="0"/>
              </a:spcBef>
              <a:spcAft>
                <a:spcPct val="0"/>
              </a:spcAft>
            </a:pPr>
            <a:r>
              <a:rPr kumimoji="0" lang="en-US" altLang="en-US" b="1" i="0" u="none" strike="noStrike" cap="none" normalizeH="0" baseline="0" dirty="0">
                <a:ln>
                  <a:noFill/>
                </a:ln>
                <a:solidFill>
                  <a:srgbClr val="000000"/>
                </a:solidFill>
                <a:effectLst/>
                <a:latin typeface="Candara" panose="020E0502030303020204" pitchFamily="34" charset="0"/>
                <a:cs typeface="Courier New" panose="02070309020205020404" pitchFamily="49" charset="0"/>
              </a:rPr>
              <a:t>RMSE: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0.0003898436880460676</a:t>
            </a:r>
            <a:endParaRPr kumimoji="0" lang="en-US" altLang="en-US" b="1"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b="1" i="0" dirty="0">
                <a:effectLst/>
                <a:latin typeface="Candara" panose="020E0502030303020204" pitchFamily="34" charset="0"/>
              </a:rPr>
              <a:t>R-squared : 98.19</a:t>
            </a:r>
            <a:endParaRPr kumimoji="0" lang="en-US" altLang="en-US" b="1" i="0" u="none" strike="noStrike" cap="none" normalizeH="0" baseline="0" dirty="0">
              <a:ln>
                <a:noFill/>
              </a:ln>
              <a:solidFill>
                <a:schemeClr val="tx1"/>
              </a:solidFill>
              <a:effectLst/>
              <a:latin typeface="Candara" panose="020E0502030303020204" pitchFamily="34" charset="0"/>
            </a:endParaRPr>
          </a:p>
        </p:txBody>
      </p:sp>
    </p:spTree>
    <p:extLst>
      <p:ext uri="{BB962C8B-B14F-4D97-AF65-F5344CB8AC3E}">
        <p14:creationId xmlns:p14="http://schemas.microsoft.com/office/powerpoint/2010/main" val="343027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2AC88-68D0-2515-69EC-575F1983B1CF}"/>
              </a:ext>
            </a:extLst>
          </p:cNvPr>
          <p:cNvSpPr txBox="1"/>
          <p:nvPr/>
        </p:nvSpPr>
        <p:spPr>
          <a:xfrm>
            <a:off x="1123025" y="1071524"/>
            <a:ext cx="3244788" cy="584775"/>
          </a:xfrm>
          <a:prstGeom prst="rect">
            <a:avLst/>
          </a:prstGeom>
          <a:noFill/>
        </p:spPr>
        <p:txBody>
          <a:bodyPr wrap="square">
            <a:spAutoFit/>
          </a:bodyPr>
          <a:lstStyle/>
          <a:p>
            <a:r>
              <a:rPr lang="en-IN" sz="3200" b="1" dirty="0">
                <a:solidFill>
                  <a:schemeClr val="accent2">
                    <a:lumMod val="50000"/>
                  </a:schemeClr>
                </a:solidFill>
                <a:latin typeface="+mn-lt"/>
              </a:rPr>
              <a:t>Model </a:t>
            </a:r>
            <a:r>
              <a:rPr lang="en-IN" sz="3200" b="1" dirty="0" err="1">
                <a:solidFill>
                  <a:schemeClr val="accent2">
                    <a:lumMod val="50000"/>
                  </a:schemeClr>
                </a:solidFill>
                <a:latin typeface="+mn-lt"/>
              </a:rPr>
              <a:t>evalution</a:t>
            </a:r>
            <a:r>
              <a:rPr lang="en-IN" sz="3200" b="1" dirty="0">
                <a:solidFill>
                  <a:schemeClr val="accent2">
                    <a:lumMod val="50000"/>
                  </a:schemeClr>
                </a:solidFill>
              </a:rPr>
              <a:t> :</a:t>
            </a:r>
            <a:endParaRPr lang="en-IN" sz="3200" dirty="0"/>
          </a:p>
        </p:txBody>
      </p:sp>
      <p:sp>
        <p:nvSpPr>
          <p:cNvPr id="5" name="TextBox 4">
            <a:extLst>
              <a:ext uri="{FF2B5EF4-FFF2-40B4-BE49-F238E27FC236}">
                <a16:creationId xmlns:a16="http://schemas.microsoft.com/office/drawing/2014/main" id="{465AB50B-2C9E-C25B-BA3F-CF8DC21FD806}"/>
              </a:ext>
            </a:extLst>
          </p:cNvPr>
          <p:cNvSpPr txBox="1"/>
          <p:nvPr/>
        </p:nvSpPr>
        <p:spPr>
          <a:xfrm>
            <a:off x="4487662" y="804631"/>
            <a:ext cx="6116714" cy="2308324"/>
          </a:xfrm>
          <a:prstGeom prst="rect">
            <a:avLst/>
          </a:prstGeom>
          <a:noFill/>
        </p:spPr>
        <p:txBody>
          <a:bodyPr wrap="square">
            <a:spAutoFit/>
          </a:bodyPr>
          <a:lstStyle/>
          <a:p>
            <a:r>
              <a:rPr lang="en-US" dirty="0"/>
              <a:t>Model evaluation is an iterative process that helps in model's performance and generalization capabilities on unseen data. understanding a model's strengths, weaknesses, and its suitability for the problem at hand. It plays a crucial role in developing robust and reliable machine learning models.</a:t>
            </a:r>
          </a:p>
          <a:p>
            <a:pPr>
              <a:buFont typeface="Arial" pitchFamily="34" charset="0"/>
              <a:buChar char="•"/>
            </a:pPr>
            <a:r>
              <a:rPr lang="en-US" dirty="0"/>
              <a:t> from </a:t>
            </a:r>
            <a:r>
              <a:rPr lang="en-US" dirty="0" err="1"/>
              <a:t>sklearn</a:t>
            </a:r>
            <a:r>
              <a:rPr lang="en-US" dirty="0"/>
              <a:t> library importing Mean Squared Error (MSE), Root Mean Squared Error (RMSE), Mean Absolute Error (MAE), R-squared (Coefficient of Determination).</a:t>
            </a:r>
          </a:p>
        </p:txBody>
      </p:sp>
      <p:graphicFrame>
        <p:nvGraphicFramePr>
          <p:cNvPr id="7" name="Table 6">
            <a:extLst>
              <a:ext uri="{FF2B5EF4-FFF2-40B4-BE49-F238E27FC236}">
                <a16:creationId xmlns:a16="http://schemas.microsoft.com/office/drawing/2014/main" id="{4B87BB14-0962-3C26-48D6-58DC80BA85C7}"/>
              </a:ext>
            </a:extLst>
          </p:cNvPr>
          <p:cNvGraphicFramePr>
            <a:graphicFrameLocks noGrp="1"/>
          </p:cNvGraphicFramePr>
          <p:nvPr>
            <p:extLst>
              <p:ext uri="{D42A27DB-BD31-4B8C-83A1-F6EECF244321}">
                <p14:modId xmlns:p14="http://schemas.microsoft.com/office/powerpoint/2010/main" val="2987577083"/>
              </p:ext>
            </p:extLst>
          </p:nvPr>
        </p:nvGraphicFramePr>
        <p:xfrm>
          <a:off x="4640063" y="3429000"/>
          <a:ext cx="4190259" cy="2018575"/>
        </p:xfrm>
        <a:graphic>
          <a:graphicData uri="http://schemas.openxmlformats.org/drawingml/2006/table">
            <a:tbl>
              <a:tblPr/>
              <a:tblGrid>
                <a:gridCol w="1396753">
                  <a:extLst>
                    <a:ext uri="{9D8B030D-6E8A-4147-A177-3AD203B41FA5}">
                      <a16:colId xmlns:a16="http://schemas.microsoft.com/office/drawing/2014/main" val="3740256536"/>
                    </a:ext>
                  </a:extLst>
                </a:gridCol>
                <a:gridCol w="1396753">
                  <a:extLst>
                    <a:ext uri="{9D8B030D-6E8A-4147-A177-3AD203B41FA5}">
                      <a16:colId xmlns:a16="http://schemas.microsoft.com/office/drawing/2014/main" val="3881184710"/>
                    </a:ext>
                  </a:extLst>
                </a:gridCol>
                <a:gridCol w="1396753">
                  <a:extLst>
                    <a:ext uri="{9D8B030D-6E8A-4147-A177-3AD203B41FA5}">
                      <a16:colId xmlns:a16="http://schemas.microsoft.com/office/drawing/2014/main" val="4008501798"/>
                    </a:ext>
                  </a:extLst>
                </a:gridCol>
              </a:tblGrid>
              <a:tr h="195528">
                <a:tc>
                  <a:txBody>
                    <a:bodyPr/>
                    <a:lstStyle/>
                    <a:p>
                      <a:pPr algn="r" fontAlgn="ctr"/>
                      <a:endParaRPr lang="en-IN" sz="1400" b="1" dirty="0">
                        <a:effectLst/>
                      </a:endParaRPr>
                    </a:p>
                    <a:p>
                      <a:pPr algn="r" fontAlgn="ctr"/>
                      <a:endParaRPr lang="en-IN" sz="1400" b="1" dirty="0">
                        <a:effectLst/>
                      </a:endParaRPr>
                    </a:p>
                    <a:p>
                      <a:pPr algn="r" fontAlgn="ctr"/>
                      <a:r>
                        <a:rPr lang="en-IN" sz="1400" b="1" dirty="0">
                          <a:effectLst/>
                        </a:rPr>
                        <a:t>0</a:t>
                      </a:r>
                    </a:p>
                  </a:txBody>
                  <a:tcPr anchor="ctr">
                    <a:lnL>
                      <a:noFill/>
                    </a:lnL>
                    <a:lnR>
                      <a:noFill/>
                    </a:lnR>
                    <a:lnT>
                      <a:noFill/>
                    </a:lnT>
                    <a:lnB>
                      <a:noFill/>
                    </a:lnB>
                    <a:solidFill>
                      <a:srgbClr val="F5F5F5"/>
                    </a:solidFill>
                  </a:tcPr>
                </a:tc>
                <a:tc>
                  <a:txBody>
                    <a:bodyPr/>
                    <a:lstStyle/>
                    <a:p>
                      <a:pPr algn="r" fontAlgn="ctr"/>
                      <a:r>
                        <a:rPr lang="en-IN" sz="1600" b="1" i="0" kern="1200" dirty="0">
                          <a:solidFill>
                            <a:schemeClr val="tx1"/>
                          </a:solidFill>
                          <a:effectLst/>
                          <a:latin typeface="+mn-lt"/>
                          <a:ea typeface="+mn-ea"/>
                          <a:cs typeface="+mn-cs"/>
                        </a:rPr>
                        <a:t>Model</a:t>
                      </a:r>
                      <a:endParaRPr lang="en-IN" sz="1600" dirty="0">
                        <a:effectLst/>
                      </a:endParaRPr>
                    </a:p>
                    <a:p>
                      <a:pPr algn="r" fontAlgn="ctr"/>
                      <a:endParaRPr lang="en-IN" sz="1400" dirty="0">
                        <a:effectLst/>
                      </a:endParaRPr>
                    </a:p>
                    <a:p>
                      <a:pPr algn="r" fontAlgn="ctr"/>
                      <a:r>
                        <a:rPr lang="en-IN" sz="1400" dirty="0">
                          <a:effectLst/>
                        </a:rPr>
                        <a:t>Bagging</a:t>
                      </a:r>
                    </a:p>
                  </a:txBody>
                  <a:tcPr anchor="ctr">
                    <a:lnL>
                      <a:noFill/>
                    </a:lnL>
                    <a:lnR>
                      <a:noFill/>
                    </a:lnR>
                    <a:lnT>
                      <a:noFill/>
                    </a:lnT>
                    <a:lnB>
                      <a:noFill/>
                    </a:lnB>
                    <a:solidFill>
                      <a:srgbClr val="F5F5F5"/>
                    </a:solidFill>
                  </a:tcPr>
                </a:tc>
                <a:tc>
                  <a:txBody>
                    <a:bodyPr/>
                    <a:lstStyle/>
                    <a:p>
                      <a:pPr algn="r" fontAlgn="ctr"/>
                      <a:r>
                        <a:rPr lang="en-IN" sz="1600" b="1" i="0" kern="1200" dirty="0">
                          <a:solidFill>
                            <a:schemeClr val="tx1"/>
                          </a:solidFill>
                          <a:effectLst/>
                          <a:latin typeface="+mn-lt"/>
                          <a:ea typeface="+mn-ea"/>
                          <a:cs typeface="+mn-cs"/>
                        </a:rPr>
                        <a:t>RMSE</a:t>
                      </a:r>
                      <a:endParaRPr lang="en-IN" sz="1600" dirty="0">
                        <a:effectLst/>
                      </a:endParaRPr>
                    </a:p>
                    <a:p>
                      <a:pPr algn="r" fontAlgn="ctr"/>
                      <a:endParaRPr lang="en-IN" sz="1400" dirty="0">
                        <a:effectLst/>
                      </a:endParaRPr>
                    </a:p>
                    <a:p>
                      <a:pPr algn="r" fontAlgn="ctr"/>
                      <a:r>
                        <a:rPr lang="en-IN" sz="1400" dirty="0">
                          <a:effectLst/>
                        </a:rPr>
                        <a:t>0.000329</a:t>
                      </a:r>
                    </a:p>
                  </a:txBody>
                  <a:tcPr anchor="ctr">
                    <a:lnL>
                      <a:noFill/>
                    </a:lnL>
                    <a:lnR>
                      <a:noFill/>
                    </a:lnR>
                    <a:lnT>
                      <a:noFill/>
                    </a:lnT>
                    <a:lnB>
                      <a:noFill/>
                    </a:lnB>
                    <a:solidFill>
                      <a:srgbClr val="F5F5F5"/>
                    </a:solidFill>
                  </a:tcPr>
                </a:tc>
                <a:extLst>
                  <a:ext uri="{0D108BD9-81ED-4DB2-BD59-A6C34878D82A}">
                    <a16:rowId xmlns:a16="http://schemas.microsoft.com/office/drawing/2014/main" val="1039351536"/>
                  </a:ext>
                </a:extLst>
              </a:tr>
              <a:tr h="342175">
                <a:tc>
                  <a:txBody>
                    <a:bodyPr/>
                    <a:lstStyle/>
                    <a:p>
                      <a:pPr algn="r" fontAlgn="ctr"/>
                      <a:r>
                        <a:rPr lang="en-IN" sz="1400" b="1">
                          <a:effectLst/>
                        </a:rPr>
                        <a:t>1</a:t>
                      </a:r>
                    </a:p>
                  </a:txBody>
                  <a:tcPr anchor="ctr">
                    <a:lnL>
                      <a:noFill/>
                    </a:lnL>
                    <a:lnR>
                      <a:noFill/>
                    </a:lnR>
                    <a:lnT>
                      <a:noFill/>
                    </a:lnT>
                    <a:lnB>
                      <a:noFill/>
                    </a:lnB>
                    <a:solidFill>
                      <a:srgbClr val="FFFFFF"/>
                    </a:solidFill>
                  </a:tcPr>
                </a:tc>
                <a:tc>
                  <a:txBody>
                    <a:bodyPr/>
                    <a:lstStyle/>
                    <a:p>
                      <a:pPr algn="r" fontAlgn="ctr"/>
                      <a:r>
                        <a:rPr lang="en-IN" sz="1400" dirty="0">
                          <a:effectLst/>
                        </a:rPr>
                        <a:t>Random Forest</a:t>
                      </a:r>
                    </a:p>
                  </a:txBody>
                  <a:tcPr anchor="ctr">
                    <a:lnL>
                      <a:noFill/>
                    </a:lnL>
                    <a:lnR>
                      <a:noFill/>
                    </a:lnR>
                    <a:lnT>
                      <a:noFill/>
                    </a:lnT>
                    <a:lnB>
                      <a:noFill/>
                    </a:lnB>
                    <a:solidFill>
                      <a:srgbClr val="FFFFFF"/>
                    </a:solidFill>
                  </a:tcPr>
                </a:tc>
                <a:tc>
                  <a:txBody>
                    <a:bodyPr/>
                    <a:lstStyle/>
                    <a:p>
                      <a:pPr algn="r" fontAlgn="ctr"/>
                      <a:r>
                        <a:rPr lang="en-IN" sz="1400">
                          <a:effectLst/>
                        </a:rPr>
                        <a:t>0.000332</a:t>
                      </a:r>
                    </a:p>
                  </a:txBody>
                  <a:tcPr anchor="ctr">
                    <a:lnL>
                      <a:noFill/>
                    </a:lnL>
                    <a:lnR>
                      <a:noFill/>
                    </a:lnR>
                    <a:lnT>
                      <a:noFill/>
                    </a:lnT>
                    <a:lnB>
                      <a:noFill/>
                    </a:lnB>
                    <a:solidFill>
                      <a:srgbClr val="FFFFFF"/>
                    </a:solidFill>
                  </a:tcPr>
                </a:tc>
                <a:extLst>
                  <a:ext uri="{0D108BD9-81ED-4DB2-BD59-A6C34878D82A}">
                    <a16:rowId xmlns:a16="http://schemas.microsoft.com/office/drawing/2014/main" val="1300905528"/>
                  </a:ext>
                </a:extLst>
              </a:tr>
              <a:tr h="195528">
                <a:tc>
                  <a:txBody>
                    <a:bodyPr/>
                    <a:lstStyle/>
                    <a:p>
                      <a:pPr algn="r" fontAlgn="ctr"/>
                      <a:r>
                        <a:rPr lang="en-IN" sz="1400" b="1">
                          <a:effectLst/>
                        </a:rPr>
                        <a:t>2</a:t>
                      </a:r>
                    </a:p>
                  </a:txBody>
                  <a:tcPr anchor="ctr">
                    <a:lnL>
                      <a:noFill/>
                    </a:lnL>
                    <a:lnR>
                      <a:noFill/>
                    </a:lnR>
                    <a:lnT>
                      <a:noFill/>
                    </a:lnT>
                    <a:lnB>
                      <a:noFill/>
                    </a:lnB>
                    <a:solidFill>
                      <a:srgbClr val="F5F5F5"/>
                    </a:solidFill>
                  </a:tcPr>
                </a:tc>
                <a:tc>
                  <a:txBody>
                    <a:bodyPr/>
                    <a:lstStyle/>
                    <a:p>
                      <a:pPr algn="r" fontAlgn="ctr"/>
                      <a:r>
                        <a:rPr lang="en-IN" sz="1400">
                          <a:effectLst/>
                        </a:rPr>
                        <a:t>GBM</a:t>
                      </a:r>
                    </a:p>
                  </a:txBody>
                  <a:tcPr anchor="ctr">
                    <a:lnL>
                      <a:noFill/>
                    </a:lnL>
                    <a:lnR>
                      <a:noFill/>
                    </a:lnR>
                    <a:lnT>
                      <a:noFill/>
                    </a:lnT>
                    <a:lnB>
                      <a:noFill/>
                    </a:lnB>
                    <a:solidFill>
                      <a:srgbClr val="F5F5F5"/>
                    </a:solidFill>
                  </a:tcPr>
                </a:tc>
                <a:tc>
                  <a:txBody>
                    <a:bodyPr/>
                    <a:lstStyle/>
                    <a:p>
                      <a:pPr algn="r" fontAlgn="ctr"/>
                      <a:r>
                        <a:rPr lang="en-IN" sz="1400" dirty="0">
                          <a:effectLst/>
                        </a:rPr>
                        <a:t>0.000390</a:t>
                      </a:r>
                    </a:p>
                  </a:txBody>
                  <a:tcPr anchor="ctr">
                    <a:lnL>
                      <a:noFill/>
                    </a:lnL>
                    <a:lnR>
                      <a:noFill/>
                    </a:lnR>
                    <a:lnT>
                      <a:noFill/>
                    </a:lnT>
                    <a:lnB>
                      <a:noFill/>
                    </a:lnB>
                    <a:solidFill>
                      <a:srgbClr val="F5F5F5"/>
                    </a:solidFill>
                  </a:tcPr>
                </a:tc>
                <a:extLst>
                  <a:ext uri="{0D108BD9-81ED-4DB2-BD59-A6C34878D82A}">
                    <a16:rowId xmlns:a16="http://schemas.microsoft.com/office/drawing/2014/main" val="483360140"/>
                  </a:ext>
                </a:extLst>
              </a:tr>
              <a:tr h="195528">
                <a:tc>
                  <a:txBody>
                    <a:bodyPr/>
                    <a:lstStyle/>
                    <a:p>
                      <a:pPr algn="r" fontAlgn="ctr"/>
                      <a:r>
                        <a:rPr lang="en-IN" sz="1400" b="1">
                          <a:effectLst/>
                        </a:rPr>
                        <a:t>3</a:t>
                      </a:r>
                    </a:p>
                  </a:txBody>
                  <a:tcPr anchor="ctr">
                    <a:lnL>
                      <a:noFill/>
                    </a:lnL>
                    <a:lnR>
                      <a:noFill/>
                    </a:lnR>
                    <a:lnT>
                      <a:noFill/>
                    </a:lnT>
                    <a:lnB>
                      <a:noFill/>
                    </a:lnB>
                    <a:solidFill>
                      <a:srgbClr val="FFFFFF"/>
                    </a:solidFill>
                  </a:tcPr>
                </a:tc>
                <a:tc>
                  <a:txBody>
                    <a:bodyPr/>
                    <a:lstStyle/>
                    <a:p>
                      <a:pPr algn="r" fontAlgn="ctr"/>
                      <a:r>
                        <a:rPr lang="en-IN" sz="1400">
                          <a:effectLst/>
                        </a:rPr>
                        <a:t>KNN</a:t>
                      </a:r>
                    </a:p>
                  </a:txBody>
                  <a:tcPr anchor="ctr">
                    <a:lnL>
                      <a:noFill/>
                    </a:lnL>
                    <a:lnR>
                      <a:noFill/>
                    </a:lnR>
                    <a:lnT>
                      <a:noFill/>
                    </a:lnT>
                    <a:lnB>
                      <a:noFill/>
                    </a:lnB>
                    <a:solidFill>
                      <a:srgbClr val="FFFFFF"/>
                    </a:solidFill>
                  </a:tcPr>
                </a:tc>
                <a:tc>
                  <a:txBody>
                    <a:bodyPr/>
                    <a:lstStyle/>
                    <a:p>
                      <a:pPr algn="r" fontAlgn="ctr"/>
                      <a:r>
                        <a:rPr lang="en-IN" sz="1400" dirty="0">
                          <a:effectLst/>
                        </a:rPr>
                        <a:t>0.001171</a:t>
                      </a:r>
                    </a:p>
                  </a:txBody>
                  <a:tcPr anchor="ctr">
                    <a:lnL>
                      <a:noFill/>
                    </a:lnL>
                    <a:lnR>
                      <a:noFill/>
                    </a:lnR>
                    <a:lnT>
                      <a:noFill/>
                    </a:lnT>
                    <a:lnB>
                      <a:noFill/>
                    </a:lnB>
                    <a:solidFill>
                      <a:srgbClr val="FFFFFF"/>
                    </a:solidFill>
                  </a:tcPr>
                </a:tc>
                <a:extLst>
                  <a:ext uri="{0D108BD9-81ED-4DB2-BD59-A6C34878D82A}">
                    <a16:rowId xmlns:a16="http://schemas.microsoft.com/office/drawing/2014/main" val="1551776885"/>
                  </a:ext>
                </a:extLst>
              </a:tr>
              <a:tr h="195528">
                <a:tc>
                  <a:txBody>
                    <a:bodyPr/>
                    <a:lstStyle/>
                    <a:p>
                      <a:pPr algn="r" fontAlgn="ctr"/>
                      <a:r>
                        <a:rPr lang="en-IN" sz="1400" b="1">
                          <a:effectLst/>
                        </a:rPr>
                        <a:t>4</a:t>
                      </a:r>
                    </a:p>
                  </a:txBody>
                  <a:tcPr anchor="ctr">
                    <a:lnL>
                      <a:noFill/>
                    </a:lnL>
                    <a:lnR>
                      <a:noFill/>
                    </a:lnR>
                    <a:lnT>
                      <a:noFill/>
                    </a:lnT>
                    <a:lnB>
                      <a:noFill/>
                    </a:lnB>
                    <a:solidFill>
                      <a:srgbClr val="F5F5F5"/>
                    </a:solidFill>
                  </a:tcPr>
                </a:tc>
                <a:tc>
                  <a:txBody>
                    <a:bodyPr/>
                    <a:lstStyle/>
                    <a:p>
                      <a:pPr algn="r" fontAlgn="ctr"/>
                      <a:r>
                        <a:rPr lang="en-IN" sz="1400">
                          <a:effectLst/>
                        </a:rPr>
                        <a:t>Adaboost</a:t>
                      </a:r>
                    </a:p>
                  </a:txBody>
                  <a:tcPr anchor="ctr">
                    <a:lnL>
                      <a:noFill/>
                    </a:lnL>
                    <a:lnR>
                      <a:noFill/>
                    </a:lnR>
                    <a:lnT>
                      <a:noFill/>
                    </a:lnT>
                    <a:lnB>
                      <a:noFill/>
                    </a:lnB>
                    <a:solidFill>
                      <a:srgbClr val="F5F5F5"/>
                    </a:solidFill>
                  </a:tcPr>
                </a:tc>
                <a:tc>
                  <a:txBody>
                    <a:bodyPr/>
                    <a:lstStyle/>
                    <a:p>
                      <a:pPr algn="r" fontAlgn="ctr"/>
                      <a:r>
                        <a:rPr lang="en-IN" sz="1400" dirty="0">
                          <a:effectLst/>
                        </a:rPr>
                        <a:t>0.001601</a:t>
                      </a:r>
                    </a:p>
                  </a:txBody>
                  <a:tcPr anchor="ctr">
                    <a:lnL>
                      <a:noFill/>
                    </a:lnL>
                    <a:lnR>
                      <a:noFill/>
                    </a:lnR>
                    <a:lnT>
                      <a:noFill/>
                    </a:lnT>
                    <a:lnB>
                      <a:noFill/>
                    </a:lnB>
                    <a:solidFill>
                      <a:srgbClr val="F5F5F5"/>
                    </a:solidFill>
                  </a:tcPr>
                </a:tc>
                <a:extLst>
                  <a:ext uri="{0D108BD9-81ED-4DB2-BD59-A6C34878D82A}">
                    <a16:rowId xmlns:a16="http://schemas.microsoft.com/office/drawing/2014/main" val="1555539914"/>
                  </a:ext>
                </a:extLst>
              </a:tr>
            </a:tbl>
          </a:graphicData>
        </a:graphic>
      </p:graphicFrame>
    </p:spTree>
    <p:extLst>
      <p:ext uri="{BB962C8B-B14F-4D97-AF65-F5344CB8AC3E}">
        <p14:creationId xmlns:p14="http://schemas.microsoft.com/office/powerpoint/2010/main" val="312640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A9A34-9032-2175-AB0D-2DBFAFA1F999}"/>
              </a:ext>
            </a:extLst>
          </p:cNvPr>
          <p:cNvSpPr txBox="1"/>
          <p:nvPr/>
        </p:nvSpPr>
        <p:spPr>
          <a:xfrm>
            <a:off x="696897" y="1328977"/>
            <a:ext cx="2436920" cy="523220"/>
          </a:xfrm>
          <a:prstGeom prst="rect">
            <a:avLst/>
          </a:prstGeom>
          <a:noFill/>
        </p:spPr>
        <p:txBody>
          <a:bodyPr wrap="square">
            <a:spAutoFit/>
          </a:bodyPr>
          <a:lstStyle/>
          <a:p>
            <a:r>
              <a:rPr lang="en-IN" sz="2800" b="1" dirty="0"/>
              <a:t>Deployment :</a:t>
            </a:r>
            <a:endParaRPr lang="en-IN" sz="2800" dirty="0"/>
          </a:p>
        </p:txBody>
      </p:sp>
      <p:sp>
        <p:nvSpPr>
          <p:cNvPr id="5" name="TextBox 4">
            <a:extLst>
              <a:ext uri="{FF2B5EF4-FFF2-40B4-BE49-F238E27FC236}">
                <a16:creationId xmlns:a16="http://schemas.microsoft.com/office/drawing/2014/main" id="{867CC54A-57F4-E7BF-AD7A-A4811F2783E0}"/>
              </a:ext>
            </a:extLst>
          </p:cNvPr>
          <p:cNvSpPr txBox="1"/>
          <p:nvPr/>
        </p:nvSpPr>
        <p:spPr>
          <a:xfrm>
            <a:off x="2849732" y="2143482"/>
            <a:ext cx="7332955" cy="2862322"/>
          </a:xfrm>
          <a:prstGeom prst="rect">
            <a:avLst/>
          </a:prstGeom>
          <a:noFill/>
        </p:spPr>
        <p:txBody>
          <a:bodyPr wrap="square">
            <a:spAutoFit/>
          </a:bodyPr>
          <a:lstStyle/>
          <a:p>
            <a:pPr>
              <a:buFont typeface="Arial" pitchFamily="34" charset="0"/>
              <a:buChar char="•"/>
            </a:pPr>
            <a:r>
              <a:rPr lang="en-IN" dirty="0"/>
              <a:t>Deployment is final process of the work, to create a web app by using the </a:t>
            </a:r>
            <a:r>
              <a:rPr lang="en-IN" dirty="0" err="1"/>
              <a:t>stramlit</a:t>
            </a:r>
            <a:r>
              <a:rPr lang="en-IN" dirty="0"/>
              <a:t> library.</a:t>
            </a:r>
          </a:p>
          <a:p>
            <a:pPr>
              <a:buFont typeface="Arial" pitchFamily="34" charset="0"/>
              <a:buChar char="•"/>
            </a:pPr>
            <a:r>
              <a:rPr lang="en-IN" dirty="0"/>
              <a:t> In this we created user data frame with user input values that are related to original dataset values.</a:t>
            </a:r>
          </a:p>
          <a:p>
            <a:pPr>
              <a:buFont typeface="Arial" pitchFamily="34" charset="0"/>
              <a:buChar char="•"/>
            </a:pPr>
            <a:r>
              <a:rPr lang="en-IN" dirty="0"/>
              <a:t> For this deployment I created a pickle .sav file for the model building and for the model </a:t>
            </a:r>
            <a:r>
              <a:rPr lang="en-IN" dirty="0" err="1"/>
              <a:t>prediction.we</a:t>
            </a:r>
            <a:r>
              <a:rPr lang="en-IN" dirty="0"/>
              <a:t> predicting the user input data with this pickle file.</a:t>
            </a:r>
          </a:p>
          <a:p>
            <a:pPr>
              <a:buFont typeface="Arial" pitchFamily="34" charset="0"/>
              <a:buChar char="•"/>
            </a:pPr>
            <a:r>
              <a:rPr lang="en-IN" dirty="0"/>
              <a:t> For deployment using the random forest model, this model predict the unseen data with accuracy of 96%.</a:t>
            </a:r>
          </a:p>
          <a:p>
            <a:pPr>
              <a:buFont typeface="Arial" pitchFamily="34" charset="0"/>
              <a:buChar char="•"/>
            </a:pPr>
            <a:r>
              <a:rPr lang="en-IN" dirty="0"/>
              <a:t> In web app created a submit button, if the user click on the </a:t>
            </a:r>
            <a:r>
              <a:rPr lang="en-IN" dirty="0" err="1"/>
              <a:t>submmit</a:t>
            </a:r>
            <a:r>
              <a:rPr lang="en-IN" dirty="0"/>
              <a:t> button it predict the energy production out put.</a:t>
            </a:r>
            <a:endParaRPr lang="en-US" dirty="0"/>
          </a:p>
        </p:txBody>
      </p:sp>
    </p:spTree>
    <p:extLst>
      <p:ext uri="{BB962C8B-B14F-4D97-AF65-F5344CB8AC3E}">
        <p14:creationId xmlns:p14="http://schemas.microsoft.com/office/powerpoint/2010/main" val="145016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ply.png">
            <a:extLst>
              <a:ext uri="{FF2B5EF4-FFF2-40B4-BE49-F238E27FC236}">
                <a16:creationId xmlns:a16="http://schemas.microsoft.com/office/drawing/2014/main" id="{019BCACE-A8CB-FCAC-E042-AA1BDA452C38}"/>
              </a:ext>
            </a:extLst>
          </p:cNvPr>
          <p:cNvPicPr>
            <a:picLocks noChangeAspect="1"/>
          </p:cNvPicPr>
          <p:nvPr/>
        </p:nvPicPr>
        <p:blipFill>
          <a:blip r:embed="rId2"/>
          <a:stretch>
            <a:fillRect/>
          </a:stretch>
        </p:blipFill>
        <p:spPr>
          <a:xfrm>
            <a:off x="1393794" y="1109709"/>
            <a:ext cx="8558074" cy="4367813"/>
          </a:xfrm>
          <a:prstGeom prst="rect">
            <a:avLst/>
          </a:prstGeom>
        </p:spPr>
      </p:pic>
    </p:spTree>
    <p:extLst>
      <p:ext uri="{BB962C8B-B14F-4D97-AF65-F5344CB8AC3E}">
        <p14:creationId xmlns:p14="http://schemas.microsoft.com/office/powerpoint/2010/main" val="3633494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CDC619-2A72-2159-1EF9-B9CDAD359243}"/>
              </a:ext>
            </a:extLst>
          </p:cNvPr>
          <p:cNvSpPr txBox="1"/>
          <p:nvPr/>
        </p:nvSpPr>
        <p:spPr>
          <a:xfrm>
            <a:off x="1540276" y="920603"/>
            <a:ext cx="3111623" cy="646331"/>
          </a:xfrm>
          <a:prstGeom prst="rect">
            <a:avLst/>
          </a:prstGeom>
          <a:noFill/>
        </p:spPr>
        <p:txBody>
          <a:bodyPr wrap="square">
            <a:spAutoFit/>
          </a:bodyPr>
          <a:lstStyle/>
          <a:p>
            <a:r>
              <a:rPr lang="en-IN" sz="3600" b="1" dirty="0">
                <a:effectLst>
                  <a:outerShdw blurRad="38100" dist="38100" dir="2700000" algn="tl">
                    <a:srgbClr val="000000">
                      <a:alpha val="43137"/>
                    </a:srgbClr>
                  </a:outerShdw>
                </a:effectLst>
              </a:rPr>
              <a:t>Conclusion :</a:t>
            </a:r>
            <a:endParaRPr lang="en-IN" sz="3600"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BDE6595-8333-4566-3C88-54F0BC10E691}"/>
              </a:ext>
            </a:extLst>
          </p:cNvPr>
          <p:cNvSpPr txBox="1"/>
          <p:nvPr/>
        </p:nvSpPr>
        <p:spPr>
          <a:xfrm>
            <a:off x="3096087" y="1898821"/>
            <a:ext cx="7042212" cy="3139321"/>
          </a:xfrm>
          <a:prstGeom prst="rect">
            <a:avLst/>
          </a:prstGeom>
          <a:noFill/>
        </p:spPr>
        <p:txBody>
          <a:bodyPr wrap="square">
            <a:spAutoFit/>
          </a:bodyPr>
          <a:lstStyle/>
          <a:p>
            <a:pPr marL="342900" indent="-342900">
              <a:buFont typeface="Arial" pitchFamily="34" charset="0"/>
              <a:buChar char="•"/>
            </a:pPr>
            <a:r>
              <a:rPr lang="en-IN" dirty="0"/>
              <a:t>This dataset contains 5 columns, and 9568 rows all non null values.</a:t>
            </a:r>
          </a:p>
          <a:p>
            <a:pPr marL="342900" indent="-342900">
              <a:buFont typeface="Arial" pitchFamily="34" charset="0"/>
              <a:buChar char="•"/>
            </a:pPr>
            <a:r>
              <a:rPr lang="en-IN" dirty="0"/>
              <a:t>Train this dataset with different regression models, from this find scores and performance of the models.</a:t>
            </a:r>
          </a:p>
          <a:p>
            <a:pPr marL="342900" indent="-342900">
              <a:buFont typeface="Arial" pitchFamily="34" charset="0"/>
              <a:buChar char="•"/>
            </a:pPr>
            <a:r>
              <a:rPr lang="en-IN" dirty="0"/>
              <a:t>After comparing all scores and performance of the models, </a:t>
            </a:r>
            <a:r>
              <a:rPr lang="en-IN" dirty="0" err="1"/>
              <a:t>finalaize</a:t>
            </a:r>
            <a:r>
              <a:rPr lang="en-IN" dirty="0"/>
              <a:t> </a:t>
            </a:r>
            <a:r>
              <a:rPr lang="en-IN" i="0" dirty="0">
                <a:solidFill>
                  <a:srgbClr val="000000"/>
                </a:solidFill>
                <a:effectLst/>
                <a:latin typeface="Book Antiqua" panose="02040602050305030304" pitchFamily="18" charset="0"/>
              </a:rPr>
              <a:t>Bagging meta Estimator</a:t>
            </a:r>
            <a:r>
              <a:rPr lang="en-IN" dirty="0"/>
              <a:t> model is the best for our dataset.</a:t>
            </a:r>
          </a:p>
          <a:p>
            <a:pPr marL="342900" indent="-342900">
              <a:buFont typeface="Arial" pitchFamily="34" charset="0"/>
              <a:buChar char="•"/>
            </a:pPr>
            <a:r>
              <a:rPr lang="en-IN" dirty="0"/>
              <a:t>The </a:t>
            </a:r>
            <a:r>
              <a:rPr lang="en-IN" i="0" dirty="0">
                <a:solidFill>
                  <a:srgbClr val="000000"/>
                </a:solidFill>
                <a:effectLst/>
                <a:latin typeface="Book Antiqua" panose="02040602050305030304" pitchFamily="18" charset="0"/>
              </a:rPr>
              <a:t>Bagging meta Estimator </a:t>
            </a:r>
            <a:r>
              <a:rPr lang="en-IN" dirty="0"/>
              <a:t>model is giving the best accuracy score is 99.923% and it performing well on test data and giving good predictions on test data.</a:t>
            </a:r>
          </a:p>
          <a:p>
            <a:pPr marL="342900" indent="-342900">
              <a:buFont typeface="Arial" pitchFamily="34" charset="0"/>
              <a:buChar char="•"/>
            </a:pPr>
            <a:r>
              <a:rPr lang="en-IN" dirty="0"/>
              <a:t>And it improving the model strength by reducing the mean square error. It reducing the errors in between test data and predictions.</a:t>
            </a:r>
          </a:p>
          <a:p>
            <a:pPr marL="342900" indent="-342900">
              <a:buFont typeface="Arial" pitchFamily="34" charset="0"/>
              <a:buChar char="•"/>
            </a:pPr>
            <a:r>
              <a:rPr lang="en-IN" dirty="0"/>
              <a:t>Finalizing model is </a:t>
            </a:r>
            <a:r>
              <a:rPr lang="en-IN" i="0" dirty="0">
                <a:solidFill>
                  <a:srgbClr val="000000"/>
                </a:solidFill>
                <a:effectLst/>
                <a:latin typeface="Book Antiqua" panose="02040602050305030304" pitchFamily="18" charset="0"/>
              </a:rPr>
              <a:t>Bagging meta Estimator </a:t>
            </a:r>
            <a:r>
              <a:rPr lang="en-IN" dirty="0"/>
              <a:t>with </a:t>
            </a:r>
            <a:r>
              <a:rPr lang="en-IN" dirty="0" err="1"/>
              <a:t>n_estimators</a:t>
            </a:r>
            <a:r>
              <a:rPr lang="en-IN" dirty="0"/>
              <a:t> = 300.</a:t>
            </a:r>
          </a:p>
        </p:txBody>
      </p:sp>
    </p:spTree>
    <p:extLst>
      <p:ext uri="{BB962C8B-B14F-4D97-AF65-F5344CB8AC3E}">
        <p14:creationId xmlns:p14="http://schemas.microsoft.com/office/powerpoint/2010/main" val="4289922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0A432-F67A-D562-EC49-FE1CDBE6603B}"/>
              </a:ext>
            </a:extLst>
          </p:cNvPr>
          <p:cNvSpPr txBox="1"/>
          <p:nvPr/>
        </p:nvSpPr>
        <p:spPr>
          <a:xfrm>
            <a:off x="3037643" y="2809328"/>
            <a:ext cx="6116714" cy="1015663"/>
          </a:xfrm>
          <a:prstGeom prst="rect">
            <a:avLst/>
          </a:prstGeom>
          <a:noFill/>
        </p:spPr>
        <p:txBody>
          <a:bodyPr wrap="square">
            <a:spAutoFit/>
          </a:bodyPr>
          <a:lstStyle/>
          <a:p>
            <a:r>
              <a:rPr lang="en-IN" sz="6000" b="1" dirty="0">
                <a:effectLst>
                  <a:outerShdw blurRad="38100" dist="38100" dir="2700000" algn="tl">
                    <a:srgbClr val="000000">
                      <a:alpha val="43137"/>
                    </a:srgbClr>
                  </a:outerShdw>
                </a:effectLst>
              </a:rPr>
              <a:t>THANK-YOU</a:t>
            </a:r>
          </a:p>
        </p:txBody>
      </p:sp>
    </p:spTree>
    <p:extLst>
      <p:ext uri="{BB962C8B-B14F-4D97-AF65-F5344CB8AC3E}">
        <p14:creationId xmlns:p14="http://schemas.microsoft.com/office/powerpoint/2010/main" val="134908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63C66-B882-5E0C-245A-9C709401D464}"/>
              </a:ext>
            </a:extLst>
          </p:cNvPr>
          <p:cNvSpPr txBox="1"/>
          <p:nvPr/>
        </p:nvSpPr>
        <p:spPr>
          <a:xfrm>
            <a:off x="3848470" y="645396"/>
            <a:ext cx="3519996" cy="646331"/>
          </a:xfrm>
          <a:prstGeom prst="rect">
            <a:avLst/>
          </a:prstGeom>
          <a:noFill/>
        </p:spPr>
        <p:txBody>
          <a:bodyPr wrap="square">
            <a:spAutoFit/>
          </a:bodyPr>
          <a:lstStyle/>
          <a:p>
            <a:r>
              <a:rPr lang="en-US" sz="3600" b="1" dirty="0">
                <a:solidFill>
                  <a:srgbClr val="FF0000"/>
                </a:solidFill>
              </a:rPr>
              <a:t>Project  Details :</a:t>
            </a:r>
          </a:p>
        </p:txBody>
      </p:sp>
      <p:sp>
        <p:nvSpPr>
          <p:cNvPr id="4" name="TextBox 3">
            <a:extLst>
              <a:ext uri="{FF2B5EF4-FFF2-40B4-BE49-F238E27FC236}">
                <a16:creationId xmlns:a16="http://schemas.microsoft.com/office/drawing/2014/main" id="{C9A7CDAF-FFD1-9D3C-5BD3-F0FC5E7EA23A}"/>
              </a:ext>
            </a:extLst>
          </p:cNvPr>
          <p:cNvSpPr txBox="1"/>
          <p:nvPr/>
        </p:nvSpPr>
        <p:spPr>
          <a:xfrm>
            <a:off x="1893692" y="1527224"/>
            <a:ext cx="7429552" cy="4247317"/>
          </a:xfrm>
          <a:prstGeom prst="rect">
            <a:avLst/>
          </a:prstGeom>
          <a:noFill/>
        </p:spPr>
        <p:txBody>
          <a:bodyPr wrap="square" rtlCol="0">
            <a:spAutoFit/>
          </a:bodyPr>
          <a:lstStyle/>
          <a:p>
            <a:r>
              <a:rPr lang="en-US" b="1" u="sng" dirty="0">
                <a:solidFill>
                  <a:srgbClr val="00B050"/>
                </a:solidFill>
              </a:rPr>
              <a:t>Business Objective:</a:t>
            </a:r>
            <a:endParaRPr lang="en-US" u="sng" dirty="0">
              <a:solidFill>
                <a:srgbClr val="00B050"/>
              </a:solidFill>
            </a:endParaRPr>
          </a:p>
          <a:p>
            <a:r>
              <a:rPr lang="en-US" dirty="0"/>
              <a:t>A combined-cycle power plant comprises gas turbines, steam turbines, and heat recovery steam generators. In this type of plant, the electricity is generated by gas and steam turbines combined in one cycle. Then, it is transferred from one turbine to another. We have to model the energy generated as a function of exhaust vacuum and ambient variables and use that model to improve the plant's performance. </a:t>
            </a:r>
          </a:p>
          <a:p>
            <a:endParaRPr lang="en-US" b="1" dirty="0"/>
          </a:p>
          <a:p>
            <a:endParaRPr lang="en-US" b="1" dirty="0"/>
          </a:p>
          <a:p>
            <a:r>
              <a:rPr lang="en-US" b="1" u="sng" dirty="0">
                <a:solidFill>
                  <a:srgbClr val="00B050"/>
                </a:solidFill>
              </a:rPr>
              <a:t>Data Set Details:</a:t>
            </a:r>
            <a:endParaRPr lang="en-US" u="sng" dirty="0">
              <a:solidFill>
                <a:srgbClr val="00B050"/>
              </a:solidFill>
            </a:endParaRPr>
          </a:p>
          <a:p>
            <a:r>
              <a:rPr lang="en-US" dirty="0"/>
              <a:t>This is a project where the variable to be predicted </a:t>
            </a:r>
            <a:r>
              <a:rPr lang="en-US" dirty="0" err="1"/>
              <a:t>isenergyproduction</a:t>
            </a:r>
            <a:endParaRPr lang="en-US" dirty="0"/>
          </a:p>
          <a:p>
            <a:r>
              <a:rPr lang="en-US" dirty="0"/>
              <a:t>The data file contains 9568 observations with five variables collected from a combined cycle power plant over six years when the power plant was set to work with a full load. </a:t>
            </a:r>
          </a:p>
          <a:p>
            <a:endParaRPr lang="en-US" dirty="0"/>
          </a:p>
        </p:txBody>
      </p:sp>
    </p:spTree>
    <p:extLst>
      <p:ext uri="{BB962C8B-B14F-4D97-AF65-F5344CB8AC3E}">
        <p14:creationId xmlns:p14="http://schemas.microsoft.com/office/powerpoint/2010/main" val="98313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552D4-5B12-6B45-5CB1-5AEC355AA132}"/>
              </a:ext>
            </a:extLst>
          </p:cNvPr>
          <p:cNvSpPr txBox="1"/>
          <p:nvPr/>
        </p:nvSpPr>
        <p:spPr>
          <a:xfrm>
            <a:off x="4132556" y="583252"/>
            <a:ext cx="3102745" cy="707886"/>
          </a:xfrm>
          <a:prstGeom prst="rect">
            <a:avLst/>
          </a:prstGeom>
          <a:noFill/>
        </p:spPr>
        <p:txBody>
          <a:bodyPr wrap="square">
            <a:spAutoFit/>
          </a:bodyPr>
          <a:lstStyle/>
          <a:p>
            <a:r>
              <a:rPr lang="en-US" sz="4000" b="1" dirty="0">
                <a:solidFill>
                  <a:schemeClr val="accent1">
                    <a:lumMod val="75000"/>
                  </a:schemeClr>
                </a:solidFill>
                <a:effectLst>
                  <a:outerShdw blurRad="38100" dist="38100" dir="2700000" algn="tl">
                    <a:srgbClr val="000000">
                      <a:alpha val="43137"/>
                    </a:srgbClr>
                  </a:outerShdw>
                </a:effectLst>
              </a:rPr>
              <a:t>PROCESS :</a:t>
            </a:r>
            <a:endParaRPr lang="en-IN" sz="4000" b="1" dirty="0">
              <a:effectLst>
                <a:outerShdw blurRad="38100" dist="38100" dir="2700000" algn="tl">
                  <a:srgbClr val="000000">
                    <a:alpha val="43137"/>
                  </a:srgbClr>
                </a:outerShdw>
              </a:effectLst>
            </a:endParaRPr>
          </a:p>
        </p:txBody>
      </p:sp>
      <p:graphicFrame>
        <p:nvGraphicFramePr>
          <p:cNvPr id="4" name="Diagram 3">
            <a:extLst>
              <a:ext uri="{FF2B5EF4-FFF2-40B4-BE49-F238E27FC236}">
                <a16:creationId xmlns:a16="http://schemas.microsoft.com/office/drawing/2014/main" id="{CD9D93B0-234A-C47D-4015-A0955B83825E}"/>
              </a:ext>
            </a:extLst>
          </p:cNvPr>
          <p:cNvGraphicFramePr/>
          <p:nvPr>
            <p:extLst>
              <p:ext uri="{D42A27DB-BD31-4B8C-83A1-F6EECF244321}">
                <p14:modId xmlns:p14="http://schemas.microsoft.com/office/powerpoint/2010/main" val="3966980014"/>
              </p:ext>
            </p:extLst>
          </p:nvPr>
        </p:nvGraphicFramePr>
        <p:xfrm>
          <a:off x="1063387" y="1214875"/>
          <a:ext cx="10065226" cy="4428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98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E4B6-42A9-1DB1-6E68-DF3D778AD572}"/>
              </a:ext>
            </a:extLst>
          </p:cNvPr>
          <p:cNvSpPr txBox="1">
            <a:spLocks/>
          </p:cNvSpPr>
          <p:nvPr/>
        </p:nvSpPr>
        <p:spPr>
          <a:xfrm>
            <a:off x="3870664" y="596447"/>
            <a:ext cx="3195961" cy="84615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u="sng" dirty="0">
                <a:solidFill>
                  <a:schemeClr val="accent2">
                    <a:lumMod val="50000"/>
                  </a:schemeClr>
                </a:solidFill>
                <a:latin typeface="+mn-lt"/>
              </a:rPr>
              <a:t>EDA:</a:t>
            </a:r>
          </a:p>
        </p:txBody>
      </p:sp>
      <p:sp>
        <p:nvSpPr>
          <p:cNvPr id="3" name="TextBox 2">
            <a:extLst>
              <a:ext uri="{FF2B5EF4-FFF2-40B4-BE49-F238E27FC236}">
                <a16:creationId xmlns:a16="http://schemas.microsoft.com/office/drawing/2014/main" id="{47C3F861-DA5F-0AE9-3126-8BDC5B712DA1}"/>
              </a:ext>
            </a:extLst>
          </p:cNvPr>
          <p:cNvSpPr txBox="1"/>
          <p:nvPr/>
        </p:nvSpPr>
        <p:spPr>
          <a:xfrm>
            <a:off x="2240057" y="1277399"/>
            <a:ext cx="7500990" cy="4770537"/>
          </a:xfrm>
          <a:prstGeom prst="rect">
            <a:avLst/>
          </a:prstGeom>
          <a:noFill/>
        </p:spPr>
        <p:txBody>
          <a:bodyPr wrap="square" rtlCol="0">
            <a:spAutoFit/>
          </a:bodyPr>
          <a:lstStyle/>
          <a:p>
            <a:r>
              <a:rPr lang="en-US" sz="1600" dirty="0"/>
              <a:t>Exploratory Data Analysis (EDA) is a critical initial step in understanding dataset's characteristics, patterns, and relationships. It involves examining and summarizing the main features of data using various statistical and visualization techniques.</a:t>
            </a:r>
          </a:p>
          <a:p>
            <a:pPr>
              <a:buFont typeface="Arial" pitchFamily="34" charset="0"/>
              <a:buChar char="•"/>
            </a:pPr>
            <a:r>
              <a:rPr lang="en-US" sz="1600" dirty="0"/>
              <a:t> </a:t>
            </a:r>
            <a:r>
              <a:rPr lang="en-US" sz="1600" u="sng" dirty="0">
                <a:solidFill>
                  <a:srgbClr val="00B050"/>
                </a:solidFill>
              </a:rPr>
              <a:t>Data Structure:</a:t>
            </a:r>
            <a:r>
              <a:rPr lang="en-US" sz="1600" dirty="0"/>
              <a:t> This dataset contains </a:t>
            </a:r>
            <a:r>
              <a:rPr lang="en-US" sz="1600" dirty="0">
                <a:solidFill>
                  <a:srgbClr val="FF0000"/>
                </a:solidFill>
              </a:rPr>
              <a:t>9568 records and 5 columns</a:t>
            </a:r>
            <a:r>
              <a:rPr lang="en-US" sz="1600" dirty="0"/>
              <a:t>. And all columns in float64 data type.</a:t>
            </a:r>
          </a:p>
          <a:p>
            <a:endParaRPr lang="en-US" sz="1600" dirty="0"/>
          </a:p>
          <a:p>
            <a:pPr>
              <a:buFont typeface="Arial" pitchFamily="34" charset="0"/>
              <a:buChar char="•"/>
            </a:pPr>
            <a:r>
              <a:rPr lang="en-US" sz="1600" dirty="0"/>
              <a:t> </a:t>
            </a:r>
            <a:r>
              <a:rPr lang="en-US" sz="1600" u="sng" dirty="0">
                <a:solidFill>
                  <a:srgbClr val="00B050"/>
                </a:solidFill>
              </a:rPr>
              <a:t>Patterns and Relationship:</a:t>
            </a:r>
            <a:r>
              <a:rPr lang="en-US" sz="1600" u="sng" dirty="0"/>
              <a:t> </a:t>
            </a:r>
            <a:r>
              <a:rPr lang="en-US" sz="1600" dirty="0"/>
              <a:t>All </a:t>
            </a:r>
            <a:r>
              <a:rPr lang="en-US" sz="1600" dirty="0" err="1"/>
              <a:t>featutres</a:t>
            </a:r>
            <a:r>
              <a:rPr lang="en-US" sz="1600" dirty="0"/>
              <a:t> are normally distributed. There is no linear relationship in between features except </a:t>
            </a:r>
            <a:r>
              <a:rPr lang="en-US" sz="1600" dirty="0">
                <a:solidFill>
                  <a:srgbClr val="FF0000"/>
                </a:solidFill>
              </a:rPr>
              <a:t>‘exhaust </a:t>
            </a:r>
            <a:r>
              <a:rPr lang="en-US" sz="1600" dirty="0" err="1">
                <a:solidFill>
                  <a:srgbClr val="FF0000"/>
                </a:solidFill>
              </a:rPr>
              <a:t>vaccume</a:t>
            </a:r>
            <a:r>
              <a:rPr lang="en-US" sz="1600" dirty="0">
                <a:solidFill>
                  <a:srgbClr val="FF0000"/>
                </a:solidFill>
              </a:rPr>
              <a:t>’ </a:t>
            </a:r>
            <a:r>
              <a:rPr lang="en-US" sz="1600" dirty="0"/>
              <a:t>feature, this feature is </a:t>
            </a:r>
            <a:r>
              <a:rPr lang="en-US" sz="1600" dirty="0">
                <a:solidFill>
                  <a:srgbClr val="FF0000"/>
                </a:solidFill>
              </a:rPr>
              <a:t>0.84 positively correlating</a:t>
            </a:r>
            <a:r>
              <a:rPr lang="en-US" sz="1600" dirty="0"/>
              <a:t>  with </a:t>
            </a:r>
            <a:r>
              <a:rPr lang="en-US" sz="1600" dirty="0" err="1"/>
              <a:t>temparature</a:t>
            </a:r>
            <a:r>
              <a:rPr lang="en-US" sz="1600" dirty="0"/>
              <a:t> feature. This feature may not required for model building. Remaining features are normally correlated.</a:t>
            </a:r>
            <a:endParaRPr lang="en-US" sz="1600" u="sng" dirty="0">
              <a:solidFill>
                <a:srgbClr val="00B050"/>
              </a:solidFill>
            </a:endParaRPr>
          </a:p>
          <a:p>
            <a:pPr>
              <a:buFont typeface="Arial" pitchFamily="34" charset="0"/>
              <a:buChar char="•"/>
            </a:pPr>
            <a:endParaRPr lang="en-US" sz="1600" u="sng" dirty="0"/>
          </a:p>
          <a:p>
            <a:pPr>
              <a:buFont typeface="Arial" pitchFamily="34" charset="0"/>
              <a:buChar char="•"/>
            </a:pPr>
            <a:r>
              <a:rPr lang="en-US" sz="1600" u="sng" dirty="0"/>
              <a:t> </a:t>
            </a:r>
            <a:r>
              <a:rPr lang="en-US" sz="1600" u="sng" dirty="0">
                <a:solidFill>
                  <a:srgbClr val="00B050"/>
                </a:solidFill>
              </a:rPr>
              <a:t>Outlier Detection:</a:t>
            </a:r>
            <a:r>
              <a:rPr lang="en-US" sz="1600" dirty="0"/>
              <a:t> For outlier detection we used </a:t>
            </a:r>
            <a:r>
              <a:rPr lang="en-US" sz="1600" dirty="0" err="1">
                <a:solidFill>
                  <a:srgbClr val="FF0000"/>
                </a:solidFill>
              </a:rPr>
              <a:t>IsolationForest</a:t>
            </a:r>
            <a:r>
              <a:rPr lang="en-US" sz="1600" dirty="0"/>
              <a:t> method and found </a:t>
            </a:r>
            <a:r>
              <a:rPr lang="en-US" sz="1600" dirty="0">
                <a:solidFill>
                  <a:srgbClr val="FF0000"/>
                </a:solidFill>
              </a:rPr>
              <a:t>1706 values</a:t>
            </a:r>
            <a:r>
              <a:rPr lang="en-US" sz="1600" dirty="0"/>
              <a:t>. These values are not good for model building it may reduce model accuracy and model performance.</a:t>
            </a:r>
          </a:p>
          <a:p>
            <a:pPr>
              <a:buFont typeface="Arial" pitchFamily="34" charset="0"/>
              <a:buChar char="•"/>
            </a:pPr>
            <a:endParaRPr lang="en-US" sz="1600" u="sng" dirty="0"/>
          </a:p>
          <a:p>
            <a:pPr>
              <a:buFont typeface="Arial" pitchFamily="34" charset="0"/>
              <a:buChar char="•"/>
            </a:pPr>
            <a:r>
              <a:rPr lang="en-IN" sz="1600" u="sng" dirty="0"/>
              <a:t> </a:t>
            </a:r>
            <a:r>
              <a:rPr lang="en-IN" sz="1600" u="sng" dirty="0">
                <a:solidFill>
                  <a:srgbClr val="00B050"/>
                </a:solidFill>
              </a:rPr>
              <a:t>Statistical </a:t>
            </a:r>
            <a:r>
              <a:rPr lang="en-IN" sz="1600" u="sng" dirty="0" err="1">
                <a:solidFill>
                  <a:srgbClr val="00B050"/>
                </a:solidFill>
              </a:rPr>
              <a:t>summury</a:t>
            </a:r>
            <a:r>
              <a:rPr lang="en-IN" sz="1600" u="sng" dirty="0">
                <a:solidFill>
                  <a:srgbClr val="00B050"/>
                </a:solidFill>
              </a:rPr>
              <a:t>:</a:t>
            </a:r>
            <a:r>
              <a:rPr lang="en-IN" sz="1600" dirty="0"/>
              <a:t> </a:t>
            </a:r>
            <a:r>
              <a:rPr lang="en-IN" sz="1600" dirty="0" err="1"/>
              <a:t>Caluclating</a:t>
            </a:r>
            <a:r>
              <a:rPr lang="en-IN" sz="1600" dirty="0"/>
              <a:t> statistical measure like </a:t>
            </a:r>
            <a:r>
              <a:rPr lang="en-IN" sz="1600" dirty="0">
                <a:solidFill>
                  <a:srgbClr val="FF0000"/>
                </a:solidFill>
              </a:rPr>
              <a:t>mean:19,54,1013,73,454</a:t>
            </a:r>
            <a:r>
              <a:rPr lang="en-IN" sz="1600" dirty="0"/>
              <a:t>; </a:t>
            </a:r>
            <a:r>
              <a:rPr lang="en-IN" sz="1600" dirty="0">
                <a:solidFill>
                  <a:schemeClr val="accent2">
                    <a:lumMod val="50000"/>
                  </a:schemeClr>
                </a:solidFill>
              </a:rPr>
              <a:t>median:20,52,1012,74,451;</a:t>
            </a:r>
            <a:r>
              <a:rPr lang="en-IN" sz="1600" dirty="0"/>
              <a:t> </a:t>
            </a:r>
            <a:r>
              <a:rPr lang="en-IN" sz="1600" dirty="0">
                <a:solidFill>
                  <a:schemeClr val="accent3"/>
                </a:solidFill>
              </a:rPr>
              <a:t>mode:25,66,1017,84,468;</a:t>
            </a:r>
            <a:r>
              <a:rPr lang="en-IN" sz="1600" dirty="0"/>
              <a:t> and </a:t>
            </a:r>
            <a:r>
              <a:rPr lang="en-IN" sz="1600" dirty="0">
                <a:solidFill>
                  <a:srgbClr val="00B0F0"/>
                </a:solidFill>
              </a:rPr>
              <a:t>standard deviation:7,12,5,14,17;</a:t>
            </a:r>
            <a:r>
              <a:rPr lang="en-IN" sz="1600" dirty="0"/>
              <a:t> all </a:t>
            </a:r>
            <a:r>
              <a:rPr lang="en-IN" sz="1600" dirty="0" err="1"/>
              <a:t>precentails</a:t>
            </a:r>
            <a:r>
              <a:rPr lang="en-IN" sz="1600" dirty="0"/>
              <a:t> min, max values of the dataset.</a:t>
            </a:r>
            <a:endParaRPr lang="en-US" sz="1600" u="sng" dirty="0"/>
          </a:p>
        </p:txBody>
      </p:sp>
    </p:spTree>
    <p:extLst>
      <p:ext uri="{BB962C8B-B14F-4D97-AF65-F5344CB8AC3E}">
        <p14:creationId xmlns:p14="http://schemas.microsoft.com/office/powerpoint/2010/main" val="5631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8217-896C-083B-0F32-775FAB0BE814}"/>
              </a:ext>
            </a:extLst>
          </p:cNvPr>
          <p:cNvSpPr txBox="1">
            <a:spLocks/>
          </p:cNvSpPr>
          <p:nvPr/>
        </p:nvSpPr>
        <p:spPr>
          <a:xfrm>
            <a:off x="3124940" y="614202"/>
            <a:ext cx="4918229" cy="84615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u="sng" dirty="0">
                <a:solidFill>
                  <a:schemeClr val="accent2">
                    <a:lumMod val="75000"/>
                  </a:schemeClr>
                </a:solidFill>
                <a:latin typeface="+mn-lt"/>
              </a:rPr>
              <a:t>Visualization :</a:t>
            </a:r>
          </a:p>
        </p:txBody>
      </p:sp>
      <p:sp>
        <p:nvSpPr>
          <p:cNvPr id="3" name="TextBox 2">
            <a:extLst>
              <a:ext uri="{FF2B5EF4-FFF2-40B4-BE49-F238E27FC236}">
                <a16:creationId xmlns:a16="http://schemas.microsoft.com/office/drawing/2014/main" id="{CB38CC32-4FA7-C06A-A7E6-56F37EB3F626}"/>
              </a:ext>
            </a:extLst>
          </p:cNvPr>
          <p:cNvSpPr txBox="1"/>
          <p:nvPr/>
        </p:nvSpPr>
        <p:spPr>
          <a:xfrm>
            <a:off x="1992523" y="1569945"/>
            <a:ext cx="7786742" cy="2862322"/>
          </a:xfrm>
          <a:prstGeom prst="rect">
            <a:avLst/>
          </a:prstGeom>
          <a:noFill/>
        </p:spPr>
        <p:txBody>
          <a:bodyPr wrap="square" rtlCol="0">
            <a:spAutoFit/>
          </a:bodyPr>
          <a:lstStyle/>
          <a:p>
            <a:r>
              <a:rPr lang="en-US" dirty="0"/>
              <a:t>Visualization is a powerful tool in data analysis, enabling the representation of complex data in visual formats such as charts, graphs, maps, and more. It plays a crucial role in EDA (Exploratory Data Analysis), communication of findings, and deriving insights from data.</a:t>
            </a:r>
          </a:p>
          <a:p>
            <a:endParaRPr lang="en-IN" dirty="0"/>
          </a:p>
          <a:p>
            <a:r>
              <a:rPr lang="en-IN" dirty="0"/>
              <a:t>Importing libraries like:</a:t>
            </a:r>
          </a:p>
          <a:p>
            <a:pPr>
              <a:buFont typeface="Arial" pitchFamily="34" charset="0"/>
              <a:buChar char="•"/>
            </a:pPr>
            <a:r>
              <a:rPr lang="en-IN" dirty="0"/>
              <a:t> Import </a:t>
            </a:r>
            <a:r>
              <a:rPr lang="en-IN" dirty="0" err="1"/>
              <a:t>matplotli.pyplot</a:t>
            </a:r>
            <a:r>
              <a:rPr lang="en-IN" dirty="0"/>
              <a:t> as </a:t>
            </a:r>
            <a:r>
              <a:rPr lang="en-IN" dirty="0" err="1"/>
              <a:t>plt</a:t>
            </a:r>
            <a:r>
              <a:rPr lang="en-IN" dirty="0"/>
              <a:t> : From this library </a:t>
            </a:r>
            <a:r>
              <a:rPr lang="en-IN" dirty="0" err="1"/>
              <a:t>ploting</a:t>
            </a:r>
            <a:r>
              <a:rPr lang="en-IN" dirty="0"/>
              <a:t> the histogram and box plot for statistical and outlier detection</a:t>
            </a:r>
          </a:p>
          <a:p>
            <a:pPr>
              <a:buFont typeface="Arial" pitchFamily="34" charset="0"/>
              <a:buChar char="•"/>
            </a:pPr>
            <a:r>
              <a:rPr lang="en-IN" dirty="0"/>
              <a:t> Import seaborn as </a:t>
            </a:r>
            <a:r>
              <a:rPr lang="en-IN" dirty="0" err="1"/>
              <a:t>sns</a:t>
            </a:r>
            <a:r>
              <a:rPr lang="en-IN" dirty="0"/>
              <a:t> : using this library for </a:t>
            </a:r>
            <a:r>
              <a:rPr lang="en-IN" dirty="0" err="1"/>
              <a:t>pairplot</a:t>
            </a:r>
            <a:r>
              <a:rPr lang="en-IN" dirty="0"/>
              <a:t> and relation plots, density </a:t>
            </a:r>
            <a:r>
              <a:rPr lang="en-IN" dirty="0" err="1"/>
              <a:t>plots,correlation</a:t>
            </a:r>
            <a:r>
              <a:rPr lang="en-IN" dirty="0"/>
              <a:t> </a:t>
            </a:r>
            <a:r>
              <a:rPr lang="en-IN" dirty="0" err="1"/>
              <a:t>matrics,heatmap,etc</a:t>
            </a:r>
            <a:r>
              <a:rPr lang="en-IN" dirty="0"/>
              <a:t>.</a:t>
            </a:r>
          </a:p>
        </p:txBody>
      </p:sp>
    </p:spTree>
    <p:extLst>
      <p:ext uri="{BB962C8B-B14F-4D97-AF65-F5344CB8AC3E}">
        <p14:creationId xmlns:p14="http://schemas.microsoft.com/office/powerpoint/2010/main" val="78418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2DCCEFE-13D8-969D-CB00-F73CCD8A7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70" y="668109"/>
            <a:ext cx="3506680" cy="20729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09A611F-9FAF-77B4-42F9-3B7B081BF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1637" y="691381"/>
            <a:ext cx="3506681" cy="20496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A1C8EB-230C-3D2F-034B-5D11CCA8D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350" y="691381"/>
            <a:ext cx="3430015" cy="21688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06AE19B-CF60-549A-D144-A9C66DC815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1561" y="3428999"/>
            <a:ext cx="3226895" cy="227046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65E3455-E5CB-A8D6-44F2-1B9D65D1A6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354" y="3429000"/>
            <a:ext cx="3107046" cy="22704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B01F31C-8F91-791C-699F-0FDEEC9A87E4}"/>
              </a:ext>
            </a:extLst>
          </p:cNvPr>
          <p:cNvSpPr txBox="1"/>
          <p:nvPr/>
        </p:nvSpPr>
        <p:spPr>
          <a:xfrm>
            <a:off x="1105132" y="2861914"/>
            <a:ext cx="2849801" cy="261610"/>
          </a:xfrm>
          <a:prstGeom prst="rect">
            <a:avLst/>
          </a:prstGeom>
          <a:noFill/>
        </p:spPr>
        <p:txBody>
          <a:bodyPr wrap="square">
            <a:spAutoFit/>
          </a:bodyPr>
          <a:lstStyle/>
          <a:p>
            <a:r>
              <a:rPr lang="en-US" sz="1100" b="0" i="0" dirty="0">
                <a:solidFill>
                  <a:srgbClr val="000000"/>
                </a:solidFill>
                <a:effectLst/>
                <a:latin typeface="Helvetica Neue"/>
              </a:rPr>
              <a:t>Temperature is more normally distributed</a:t>
            </a:r>
            <a:endParaRPr lang="en-IN" sz="1100" dirty="0"/>
          </a:p>
        </p:txBody>
      </p:sp>
      <p:sp>
        <p:nvSpPr>
          <p:cNvPr id="11" name="TextBox 10">
            <a:extLst>
              <a:ext uri="{FF2B5EF4-FFF2-40B4-BE49-F238E27FC236}">
                <a16:creationId xmlns:a16="http://schemas.microsoft.com/office/drawing/2014/main" id="{2F9C61B6-0DB7-702F-EF49-70DA2E33027F}"/>
              </a:ext>
            </a:extLst>
          </p:cNvPr>
          <p:cNvSpPr txBox="1"/>
          <p:nvPr/>
        </p:nvSpPr>
        <p:spPr>
          <a:xfrm>
            <a:off x="6185514" y="5699464"/>
            <a:ext cx="4023805" cy="430887"/>
          </a:xfrm>
          <a:prstGeom prst="rect">
            <a:avLst/>
          </a:prstGeom>
          <a:noFill/>
        </p:spPr>
        <p:txBody>
          <a:bodyPr wrap="square">
            <a:spAutoFit/>
          </a:bodyPr>
          <a:lstStyle/>
          <a:p>
            <a:r>
              <a:rPr lang="en-US" sz="1100" b="0" i="0" dirty="0" err="1">
                <a:solidFill>
                  <a:srgbClr val="000000"/>
                </a:solidFill>
                <a:effectLst/>
                <a:latin typeface="Helvetica Neue"/>
              </a:rPr>
              <a:t>exhaust_energy_Production</a:t>
            </a:r>
            <a:r>
              <a:rPr lang="en-US" sz="1100" b="0" i="0" dirty="0">
                <a:solidFill>
                  <a:srgbClr val="000000"/>
                </a:solidFill>
                <a:effectLst/>
                <a:latin typeface="Helvetica Neue"/>
              </a:rPr>
              <a:t> It has 2 peaks with normally distributed </a:t>
            </a:r>
            <a:r>
              <a:rPr lang="en-US" sz="1100" b="0" i="0" dirty="0" err="1">
                <a:solidFill>
                  <a:srgbClr val="000000"/>
                </a:solidFill>
                <a:effectLst/>
                <a:latin typeface="Helvetica Neue"/>
              </a:rPr>
              <a:t>plotvacuum</a:t>
            </a:r>
            <a:r>
              <a:rPr lang="en-US" sz="1100" b="0" i="0" dirty="0">
                <a:solidFill>
                  <a:srgbClr val="000000"/>
                </a:solidFill>
                <a:effectLst/>
                <a:latin typeface="Helvetica Neue"/>
              </a:rPr>
              <a:t> is less normally distributed</a:t>
            </a:r>
            <a:endParaRPr lang="en-IN" sz="1100" dirty="0"/>
          </a:p>
        </p:txBody>
      </p:sp>
      <p:sp>
        <p:nvSpPr>
          <p:cNvPr id="13" name="TextBox 12">
            <a:extLst>
              <a:ext uri="{FF2B5EF4-FFF2-40B4-BE49-F238E27FC236}">
                <a16:creationId xmlns:a16="http://schemas.microsoft.com/office/drawing/2014/main" id="{09F47606-A606-741E-CAF8-D69A4BB91223}"/>
              </a:ext>
            </a:extLst>
          </p:cNvPr>
          <p:cNvSpPr txBox="1"/>
          <p:nvPr/>
        </p:nvSpPr>
        <p:spPr>
          <a:xfrm>
            <a:off x="8398276" y="2910748"/>
            <a:ext cx="2824578" cy="261610"/>
          </a:xfrm>
          <a:prstGeom prst="rect">
            <a:avLst/>
          </a:prstGeom>
          <a:noFill/>
        </p:spPr>
        <p:txBody>
          <a:bodyPr wrap="square">
            <a:spAutoFit/>
          </a:bodyPr>
          <a:lstStyle/>
          <a:p>
            <a:r>
              <a:rPr lang="en-US" sz="1100" b="0" i="0" dirty="0" err="1">
                <a:solidFill>
                  <a:srgbClr val="000000"/>
                </a:solidFill>
                <a:effectLst/>
                <a:latin typeface="Helvetica Neue"/>
              </a:rPr>
              <a:t>amb_pressure</a:t>
            </a:r>
            <a:r>
              <a:rPr lang="en-US" sz="1100" b="0" i="0" dirty="0">
                <a:solidFill>
                  <a:srgbClr val="000000"/>
                </a:solidFill>
                <a:effectLst/>
                <a:latin typeface="Helvetica Neue"/>
              </a:rPr>
              <a:t> is normally </a:t>
            </a:r>
            <a:r>
              <a:rPr lang="en-US" sz="1100" b="0" i="0" dirty="0" err="1">
                <a:solidFill>
                  <a:srgbClr val="000000"/>
                </a:solidFill>
                <a:effectLst/>
                <a:latin typeface="Helvetica Neue"/>
              </a:rPr>
              <a:t>distrubuted</a:t>
            </a:r>
            <a:endParaRPr lang="en-IN" sz="1100" dirty="0"/>
          </a:p>
        </p:txBody>
      </p:sp>
      <p:sp>
        <p:nvSpPr>
          <p:cNvPr id="15" name="TextBox 14">
            <a:extLst>
              <a:ext uri="{FF2B5EF4-FFF2-40B4-BE49-F238E27FC236}">
                <a16:creationId xmlns:a16="http://schemas.microsoft.com/office/drawing/2014/main" id="{0F63E1F3-93F6-BEF3-B0FF-EEC9223F14E4}"/>
              </a:ext>
            </a:extLst>
          </p:cNvPr>
          <p:cNvSpPr txBox="1"/>
          <p:nvPr/>
        </p:nvSpPr>
        <p:spPr>
          <a:xfrm>
            <a:off x="2453058" y="5874134"/>
            <a:ext cx="3055398" cy="261610"/>
          </a:xfrm>
          <a:prstGeom prst="rect">
            <a:avLst/>
          </a:prstGeom>
          <a:noFill/>
        </p:spPr>
        <p:txBody>
          <a:bodyPr wrap="square">
            <a:spAutoFit/>
          </a:bodyPr>
          <a:lstStyle/>
          <a:p>
            <a:r>
              <a:rPr lang="en-US" sz="1100" b="0" i="0" dirty="0" err="1">
                <a:solidFill>
                  <a:srgbClr val="000000"/>
                </a:solidFill>
                <a:effectLst/>
                <a:latin typeface="Helvetica Neue"/>
              </a:rPr>
              <a:t>r_humidity</a:t>
            </a:r>
            <a:r>
              <a:rPr lang="en-US" sz="1100" b="0" i="0" dirty="0">
                <a:solidFill>
                  <a:srgbClr val="000000"/>
                </a:solidFill>
                <a:effectLst/>
                <a:latin typeface="Helvetica Neue"/>
              </a:rPr>
              <a:t> is left skewed normally distributed</a:t>
            </a:r>
            <a:endParaRPr lang="en-IN" sz="1100" dirty="0"/>
          </a:p>
        </p:txBody>
      </p:sp>
    </p:spTree>
    <p:extLst>
      <p:ext uri="{BB962C8B-B14F-4D97-AF65-F5344CB8AC3E}">
        <p14:creationId xmlns:p14="http://schemas.microsoft.com/office/powerpoint/2010/main" val="279655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F1E415C-36AF-C528-34CA-D38661BC7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081" y="941033"/>
            <a:ext cx="9064101" cy="479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5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1A5860-C4EF-920C-8927-62F1F7CF579F}"/>
              </a:ext>
            </a:extLst>
          </p:cNvPr>
          <p:cNvSpPr txBox="1"/>
          <p:nvPr/>
        </p:nvSpPr>
        <p:spPr>
          <a:xfrm>
            <a:off x="994299" y="1115912"/>
            <a:ext cx="3701988" cy="400110"/>
          </a:xfrm>
          <a:prstGeom prst="rect">
            <a:avLst/>
          </a:prstGeom>
          <a:noFill/>
        </p:spPr>
        <p:txBody>
          <a:bodyPr wrap="square">
            <a:spAutoFit/>
          </a:bodyPr>
          <a:lstStyle/>
          <a:p>
            <a:r>
              <a:rPr lang="en-IN" sz="2000" b="1" i="0" dirty="0">
                <a:solidFill>
                  <a:srgbClr val="000000"/>
                </a:solidFill>
                <a:effectLst/>
                <a:latin typeface="Consolas" panose="020B0609020204030204" pitchFamily="49" charset="0"/>
              </a:rPr>
              <a:t>Checking Outlier:</a:t>
            </a:r>
          </a:p>
        </p:txBody>
      </p:sp>
      <p:pic>
        <p:nvPicPr>
          <p:cNvPr id="2050" name="Picture 2">
            <a:extLst>
              <a:ext uri="{FF2B5EF4-FFF2-40B4-BE49-F238E27FC236}">
                <a16:creationId xmlns:a16="http://schemas.microsoft.com/office/drawing/2014/main" id="{FA9D7619-7636-5675-B40A-FE9B9B690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182" y="2360862"/>
            <a:ext cx="8842159" cy="30190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59E61C-B649-0ECD-FCB0-4F1BB031BFFC}"/>
              </a:ext>
            </a:extLst>
          </p:cNvPr>
          <p:cNvSpPr txBox="1"/>
          <p:nvPr/>
        </p:nvSpPr>
        <p:spPr>
          <a:xfrm>
            <a:off x="1886506" y="1633018"/>
            <a:ext cx="4443273" cy="369332"/>
          </a:xfrm>
          <a:prstGeom prst="rect">
            <a:avLst/>
          </a:prstGeom>
          <a:noFill/>
        </p:spPr>
        <p:txBody>
          <a:bodyPr wrap="square">
            <a:spAutoFit/>
          </a:bodyPr>
          <a:lstStyle/>
          <a:p>
            <a:r>
              <a:rPr lang="en-US" b="1" dirty="0"/>
              <a:t>We can checked outliers by using Boxplot</a:t>
            </a:r>
            <a:endParaRPr lang="en-IN" b="1" dirty="0"/>
          </a:p>
        </p:txBody>
      </p:sp>
      <p:sp>
        <p:nvSpPr>
          <p:cNvPr id="7" name="TextBox 6">
            <a:extLst>
              <a:ext uri="{FF2B5EF4-FFF2-40B4-BE49-F238E27FC236}">
                <a16:creationId xmlns:a16="http://schemas.microsoft.com/office/drawing/2014/main" id="{A055682E-91BC-DE87-76A8-77137B797F39}"/>
              </a:ext>
            </a:extLst>
          </p:cNvPr>
          <p:cNvSpPr txBox="1"/>
          <p:nvPr/>
        </p:nvSpPr>
        <p:spPr>
          <a:xfrm>
            <a:off x="1194047" y="5738382"/>
            <a:ext cx="8580268" cy="369332"/>
          </a:xfrm>
          <a:prstGeom prst="rect">
            <a:avLst/>
          </a:prstGeom>
          <a:noFill/>
        </p:spPr>
        <p:txBody>
          <a:bodyPr wrap="square">
            <a:spAutoFit/>
          </a:bodyPr>
          <a:lstStyle/>
          <a:p>
            <a:r>
              <a:rPr lang="en-US" b="0" i="0" dirty="0">
                <a:solidFill>
                  <a:srgbClr val="000000"/>
                </a:solidFill>
                <a:effectLst/>
                <a:latin typeface="Helvetica Neue"/>
              </a:rPr>
              <a:t>we can say that Ambient Pressure and Relative Humidity has some outliers.</a:t>
            </a:r>
            <a:endParaRPr lang="en-IN" dirty="0"/>
          </a:p>
        </p:txBody>
      </p:sp>
    </p:spTree>
    <p:extLst>
      <p:ext uri="{BB962C8B-B14F-4D97-AF65-F5344CB8AC3E}">
        <p14:creationId xmlns:p14="http://schemas.microsoft.com/office/powerpoint/2010/main" val="41731972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143</TotalTime>
  <Words>2229</Words>
  <Application>Microsoft Office PowerPoint</Application>
  <PresentationFormat>Widescreen</PresentationFormat>
  <Paragraphs>170</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Algerian</vt:lpstr>
      <vt:lpstr>Aptos</vt:lpstr>
      <vt:lpstr>Arial</vt:lpstr>
      <vt:lpstr>Bahnschrift</vt:lpstr>
      <vt:lpstr>Book Antiqua</vt:lpstr>
      <vt:lpstr>Candara</vt:lpstr>
      <vt:lpstr>Consolas</vt:lpstr>
      <vt:lpstr>Courier New</vt:lpstr>
      <vt:lpstr>Garamond</vt:lpstr>
      <vt:lpstr>Helvetica Neue</vt:lpstr>
      <vt:lpstr>Söhne</vt:lpstr>
      <vt:lpstr>Söhne Mono</vt:lpstr>
      <vt:lpstr>Organic</vt:lpstr>
      <vt:lpstr>REGRESSION PROJECT  ENERGY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PROJECT  ENERGY PRODUCTION PREDICTION</dc:title>
  <dc:creator>Admin</dc:creator>
  <cp:lastModifiedBy>Admin</cp:lastModifiedBy>
  <cp:revision>4</cp:revision>
  <dcterms:created xsi:type="dcterms:W3CDTF">2024-01-03T09:48:16Z</dcterms:created>
  <dcterms:modified xsi:type="dcterms:W3CDTF">2024-01-12T08:45:03Z</dcterms:modified>
</cp:coreProperties>
</file>