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7" r:id="rId3"/>
    <p:sldId id="258" r:id="rId4"/>
    <p:sldId id="289" r:id="rId5"/>
    <p:sldId id="259" r:id="rId6"/>
    <p:sldId id="260" r:id="rId7"/>
    <p:sldId id="270" r:id="rId8"/>
    <p:sldId id="261" r:id="rId9"/>
    <p:sldId id="262" r:id="rId10"/>
    <p:sldId id="269" r:id="rId11"/>
    <p:sldId id="266" r:id="rId12"/>
    <p:sldId id="286" r:id="rId13"/>
    <p:sldId id="267" r:id="rId14"/>
    <p:sldId id="287" r:id="rId15"/>
    <p:sldId id="268" r:id="rId16"/>
    <p:sldId id="288" r:id="rId17"/>
    <p:sldId id="290" r:id="rId18"/>
    <p:sldId id="291" r:id="rId19"/>
    <p:sldId id="292" r:id="rId20"/>
    <p:sldId id="293" r:id="rId21"/>
    <p:sldId id="294" r:id="rId22"/>
    <p:sldId id="295" r:id="rId23"/>
    <p:sldId id="271" r:id="rId24"/>
    <p:sldId id="274" r:id="rId25"/>
    <p:sldId id="272" r:id="rId26"/>
    <p:sldId id="273" r:id="rId27"/>
    <p:sldId id="275" r:id="rId28"/>
    <p:sldId id="276" r:id="rId29"/>
    <p:sldId id="304" r:id="rId30"/>
    <p:sldId id="296" r:id="rId31"/>
    <p:sldId id="277" r:id="rId32"/>
    <p:sldId id="305" r:id="rId33"/>
    <p:sldId id="284" r:id="rId34"/>
    <p:sldId id="278" r:id="rId35"/>
    <p:sldId id="279" r:id="rId36"/>
    <p:sldId id="280" r:id="rId37"/>
    <p:sldId id="281" r:id="rId38"/>
    <p:sldId id="298" r:id="rId39"/>
    <p:sldId id="299" r:id="rId40"/>
    <p:sldId id="300" r:id="rId41"/>
    <p:sldId id="301" r:id="rId42"/>
    <p:sldId id="303" r:id="rId43"/>
    <p:sldId id="30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CB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25309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64313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7641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33797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13980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12/8/2023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69104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12/8/2023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793094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12/8/2023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1275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25869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91226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12/8/2023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03540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12/8/2023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4628903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BAF-1BB3-0713-4DBD-8375CFBAE92A}"/>
              </a:ext>
            </a:extLst>
          </p:cNvPr>
          <p:cNvSpPr>
            <a:spLocks noGrp="1"/>
          </p:cNvSpPr>
          <p:nvPr>
            <p:ph type="ctrTitle"/>
          </p:nvPr>
        </p:nvSpPr>
        <p:spPr>
          <a:xfrm>
            <a:off x="1100015" y="-354278"/>
            <a:ext cx="7315200" cy="3255264"/>
          </a:xfrm>
        </p:spPr>
        <p:txBody>
          <a:bodyPr/>
          <a:lstStyle/>
          <a:p>
            <a:br>
              <a:rPr lang="en-IN" sz="1800" dirty="0">
                <a:effectLst/>
                <a:latin typeface="Arial" panose="020B0604020202020204" pitchFamily="34" charset="0"/>
                <a:ea typeface="Arial" panose="020B0604020202020204" pitchFamily="34" charset="0"/>
              </a:rPr>
            </a:br>
            <a:r>
              <a:rPr lang="en-IN" dirty="0">
                <a:latin typeface="Arial Rounded MT Bold" panose="020F0704030504030204" pitchFamily="34" charset="0"/>
                <a:ea typeface="Arial" panose="020B0604020202020204" pitchFamily="34" charset="0"/>
              </a:rPr>
              <a:t>C</a:t>
            </a:r>
            <a:r>
              <a:rPr lang="en-IN" dirty="0">
                <a:effectLst/>
                <a:latin typeface="Arial Rounded MT Bold" panose="020F0704030504030204" pitchFamily="34" charset="0"/>
                <a:ea typeface="Arial" panose="020B0604020202020204" pitchFamily="34" charset="0"/>
              </a:rPr>
              <a:t>luster Analysis</a:t>
            </a:r>
            <a:endParaRPr lang="en-IN" dirty="0">
              <a:latin typeface="Arial Rounded MT Bold" panose="020F0704030504030204" pitchFamily="34" charset="0"/>
            </a:endParaRPr>
          </a:p>
        </p:txBody>
      </p:sp>
      <p:sp>
        <p:nvSpPr>
          <p:cNvPr id="3" name="Subtitle 2">
            <a:extLst>
              <a:ext uri="{FF2B5EF4-FFF2-40B4-BE49-F238E27FC236}">
                <a16:creationId xmlns:a16="http://schemas.microsoft.com/office/drawing/2014/main" id="{03D069FE-C0BC-9DE3-0E69-252C8C252842}"/>
              </a:ext>
            </a:extLst>
          </p:cNvPr>
          <p:cNvSpPr>
            <a:spLocks noGrp="1"/>
          </p:cNvSpPr>
          <p:nvPr>
            <p:ph type="subTitle" idx="1"/>
          </p:nvPr>
        </p:nvSpPr>
        <p:spPr>
          <a:xfrm>
            <a:off x="6096000" y="2900986"/>
            <a:ext cx="7315200" cy="914400"/>
          </a:xfrm>
        </p:spPr>
        <p:txBody>
          <a:bodyPr/>
          <a:lstStyle/>
          <a:p>
            <a:r>
              <a:rPr lang="en-IN" dirty="0"/>
              <a:t>Group-5</a:t>
            </a:r>
          </a:p>
        </p:txBody>
      </p:sp>
    </p:spTree>
    <p:extLst>
      <p:ext uri="{BB962C8B-B14F-4D97-AF65-F5344CB8AC3E}">
        <p14:creationId xmlns:p14="http://schemas.microsoft.com/office/powerpoint/2010/main" val="98845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44884B7-1DB2-0150-F5D5-08257F3DA7C6}"/>
              </a:ext>
            </a:extLst>
          </p:cNvPr>
          <p:cNvSpPr>
            <a:spLocks noGrp="1"/>
          </p:cNvSpPr>
          <p:nvPr>
            <p:ph type="ctrTitle"/>
          </p:nvPr>
        </p:nvSpPr>
        <p:spPr>
          <a:xfrm>
            <a:off x="1473219" y="945362"/>
            <a:ext cx="7187149" cy="4472987"/>
          </a:xfrm>
        </p:spPr>
        <p:txBody>
          <a:bodyPr vert="horz" lIns="91440" tIns="45720" rIns="91440" bIns="45720" rtlCol="0" anchor="b">
            <a:noAutofit/>
          </a:bodyPr>
          <a:lstStyle/>
          <a:p>
            <a:r>
              <a:rPr lang="en-GB" sz="2500" dirty="0">
                <a:solidFill>
                  <a:schemeClr val="accent1">
                    <a:lumMod val="75000"/>
                  </a:schemeClr>
                </a:solidFill>
                <a:latin typeface="Arial" panose="020B0604020202020204" pitchFamily="34" charset="0"/>
                <a:ea typeface="Helvetica Neue"/>
                <a:cs typeface="Arial" panose="020B0604020202020204" pitchFamily="34" charset="0"/>
              </a:rPr>
              <a:t>Interpretations on Boxplots:</a:t>
            </a:r>
            <a:br>
              <a:rPr lang="en-GB" sz="2500" dirty="0">
                <a:solidFill>
                  <a:schemeClr val="accent1">
                    <a:lumMod val="75000"/>
                  </a:schemeClr>
                </a:solidFill>
                <a:latin typeface="Arial" panose="020B0604020202020204" pitchFamily="34" charset="0"/>
                <a:ea typeface="Helvetica Neue"/>
                <a:cs typeface="Arial" panose="020B0604020202020204" pitchFamily="34" charset="0"/>
              </a:rPr>
            </a:br>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business_tax_rate</a:t>
            </a:r>
            <a:r>
              <a:rPr lang="en-GB" sz="2000" dirty="0">
                <a:solidFill>
                  <a:schemeClr val="tx1"/>
                </a:solidFill>
                <a:latin typeface="Arial" panose="020B0604020202020204" pitchFamily="34" charset="0"/>
                <a:ea typeface="Helvetica Neue"/>
                <a:cs typeface="Arial" panose="020B0604020202020204" pitchFamily="34" charset="0"/>
              </a:rPr>
              <a:t>, co2_emission, </a:t>
            </a:r>
            <a:r>
              <a:rPr lang="en-GB" sz="2000" dirty="0" err="1">
                <a:solidFill>
                  <a:schemeClr val="tx1"/>
                </a:solidFill>
                <a:latin typeface="Arial" panose="020B0604020202020204" pitchFamily="34" charset="0"/>
                <a:ea typeface="Helvetica Neue"/>
                <a:cs typeface="Arial" panose="020B0604020202020204" pitchFamily="34" charset="0"/>
              </a:rPr>
              <a:t>days_to_start_business</a:t>
            </a:r>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energy_usage</a:t>
            </a:r>
            <a:r>
              <a:rPr lang="en-GB" sz="2000" dirty="0">
                <a:solidFill>
                  <a:schemeClr val="tx1"/>
                </a:solidFill>
                <a:latin typeface="Arial" panose="020B0604020202020204" pitchFamily="34" charset="0"/>
                <a:ea typeface="Helvetica Neue"/>
                <a:cs typeface="Arial" panose="020B0604020202020204" pitchFamily="34" charset="0"/>
              </a:rPr>
              <a:t>, GDP, </a:t>
            </a:r>
            <a:r>
              <a:rPr lang="en-GB" sz="2000" dirty="0" err="1">
                <a:solidFill>
                  <a:schemeClr val="tx1"/>
                </a:solidFill>
                <a:latin typeface="Arial" panose="020B0604020202020204" pitchFamily="34" charset="0"/>
                <a:ea typeface="Helvetica Neue"/>
                <a:cs typeface="Arial" panose="020B0604020202020204" pitchFamily="34" charset="0"/>
              </a:rPr>
              <a:t>health_exp%_GDP</a:t>
            </a:r>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health_exp_percapita</a:t>
            </a:r>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hours_to_do</a:t>
            </a:r>
            <a:r>
              <a:rPr lang="en-GB" sz="2000" dirty="0">
                <a:solidFill>
                  <a:schemeClr val="tx1"/>
                </a:solidFill>
                <a:latin typeface="Arial" panose="020B0604020202020204" pitchFamily="34" charset="0"/>
                <a:ea typeface="Helvetica Neue"/>
                <a:cs typeface="Arial" panose="020B0604020202020204" pitchFamily="34" charset="0"/>
              </a:rPr>
              <a:t> tax, </a:t>
            </a:r>
            <a:r>
              <a:rPr lang="en-GB" sz="2000" dirty="0" err="1">
                <a:solidFill>
                  <a:schemeClr val="tx1"/>
                </a:solidFill>
                <a:latin typeface="Arial" panose="020B0604020202020204" pitchFamily="34" charset="0"/>
                <a:ea typeface="Helvetica Neue"/>
                <a:cs typeface="Arial" panose="020B0604020202020204" pitchFamily="34" charset="0"/>
              </a:rPr>
              <a:t>population_total</a:t>
            </a:r>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tourism_inbound</a:t>
            </a:r>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tourism_outbound</a:t>
            </a:r>
            <a:r>
              <a:rPr lang="en-GB" sz="2000" dirty="0">
                <a:solidFill>
                  <a:schemeClr val="tx1"/>
                </a:solidFill>
                <a:latin typeface="Arial" panose="020B0604020202020204" pitchFamily="34" charset="0"/>
                <a:ea typeface="Helvetica Neue"/>
                <a:cs typeface="Arial" panose="020B0604020202020204" pitchFamily="34" charset="0"/>
              </a:rPr>
              <a:t> are having more number of Outliers</a:t>
            </a:r>
          </a:p>
          <a:p>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infant_mortality_rate</a:t>
            </a:r>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life_expectancy_female</a:t>
            </a:r>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life_expectancy_male</a:t>
            </a:r>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moble_phone_usage</a:t>
            </a:r>
            <a:r>
              <a:rPr lang="en-GB" sz="2000" dirty="0">
                <a:solidFill>
                  <a:schemeClr val="tx1"/>
                </a:solidFill>
                <a:latin typeface="Arial" panose="020B0604020202020204" pitchFamily="34" charset="0"/>
                <a:ea typeface="Helvetica Neue"/>
                <a:cs typeface="Arial" panose="020B0604020202020204" pitchFamily="34" charset="0"/>
              </a:rPr>
              <a:t>, population_15_64, population_65+ are having few number of Outliers</a:t>
            </a:r>
          </a:p>
          <a:p>
            <a:r>
              <a:rPr lang="en-GB" sz="2000" dirty="0">
                <a:solidFill>
                  <a:schemeClr val="tx1"/>
                </a:solidFill>
                <a:latin typeface="Arial" panose="020B0604020202020204" pitchFamily="34" charset="0"/>
                <a:ea typeface="Helvetica Neue"/>
                <a:cs typeface="Arial" panose="020B0604020202020204" pitchFamily="34" charset="0"/>
              </a:rPr>
              <a:t>. The boxplots of Birth </a:t>
            </a:r>
            <a:r>
              <a:rPr lang="en-GB" sz="2000" dirty="0" err="1">
                <a:solidFill>
                  <a:schemeClr val="tx1"/>
                </a:solidFill>
                <a:latin typeface="Arial" panose="020B0604020202020204" pitchFamily="34" charset="0"/>
                <a:ea typeface="Helvetica Neue"/>
                <a:cs typeface="Arial" panose="020B0604020202020204" pitchFamily="34" charset="0"/>
              </a:rPr>
              <a:t>Rate,Ease</a:t>
            </a:r>
            <a:r>
              <a:rPr lang="en-GB" sz="2000" dirty="0">
                <a:solidFill>
                  <a:schemeClr val="tx1"/>
                </a:solidFill>
                <a:latin typeface="Arial" panose="020B0604020202020204" pitchFamily="34" charset="0"/>
                <a:ea typeface="Helvetica Neue"/>
                <a:cs typeface="Arial" panose="020B0604020202020204" pitchFamily="34" charset="0"/>
              </a:rPr>
              <a:t> of Business ,Mobile Phone </a:t>
            </a:r>
            <a:r>
              <a:rPr lang="en-GB" sz="2000" dirty="0" err="1">
                <a:solidFill>
                  <a:schemeClr val="tx1"/>
                </a:solidFill>
                <a:latin typeface="Arial" panose="020B0604020202020204" pitchFamily="34" charset="0"/>
                <a:ea typeface="Helvetica Neue"/>
                <a:cs typeface="Arial" panose="020B0604020202020204" pitchFamily="34" charset="0"/>
              </a:rPr>
              <a:t>Usage,Internet</a:t>
            </a:r>
            <a:r>
              <a:rPr lang="en-GB" sz="2000" dirty="0">
                <a:solidFill>
                  <a:schemeClr val="tx1"/>
                </a:solidFill>
                <a:latin typeface="Arial" panose="020B0604020202020204" pitchFamily="34" charset="0"/>
                <a:ea typeface="Helvetica Neue"/>
                <a:cs typeface="Arial" panose="020B0604020202020204" pitchFamily="34" charset="0"/>
              </a:rPr>
              <a:t> </a:t>
            </a:r>
            <a:r>
              <a:rPr lang="en-GB" sz="2000" dirty="0" err="1">
                <a:solidFill>
                  <a:schemeClr val="tx1"/>
                </a:solidFill>
                <a:latin typeface="Arial" panose="020B0604020202020204" pitchFamily="34" charset="0"/>
                <a:ea typeface="Helvetica Neue"/>
                <a:cs typeface="Arial" panose="020B0604020202020204" pitchFamily="34" charset="0"/>
              </a:rPr>
              <a:t>Usage,Infant</a:t>
            </a:r>
            <a:r>
              <a:rPr lang="en-GB" sz="2000" dirty="0">
                <a:solidFill>
                  <a:schemeClr val="tx1"/>
                </a:solidFill>
                <a:latin typeface="Arial" panose="020B0604020202020204" pitchFamily="34" charset="0"/>
                <a:ea typeface="Helvetica Neue"/>
                <a:cs typeface="Arial" panose="020B0604020202020204" pitchFamily="34" charset="0"/>
              </a:rPr>
              <a:t> Mortality </a:t>
            </a:r>
            <a:r>
              <a:rPr lang="en-GB" sz="2000" dirty="0" err="1">
                <a:solidFill>
                  <a:schemeClr val="tx1"/>
                </a:solidFill>
                <a:latin typeface="Arial" panose="020B0604020202020204" pitchFamily="34" charset="0"/>
                <a:ea typeface="Helvetica Neue"/>
                <a:cs typeface="Arial" panose="020B0604020202020204" pitchFamily="34" charset="0"/>
              </a:rPr>
              <a:t>Rate,Life</a:t>
            </a:r>
            <a:r>
              <a:rPr lang="en-GB" sz="2000" dirty="0">
                <a:solidFill>
                  <a:schemeClr val="tx1"/>
                </a:solidFill>
                <a:latin typeface="Arial" panose="020B0604020202020204" pitchFamily="34" charset="0"/>
                <a:ea typeface="Helvetica Neue"/>
                <a:cs typeface="Arial" panose="020B0604020202020204" pitchFamily="34" charset="0"/>
              </a:rPr>
              <a:t> Expectancy </a:t>
            </a:r>
            <a:r>
              <a:rPr lang="en-GB" sz="2000" dirty="0" err="1">
                <a:solidFill>
                  <a:schemeClr val="tx1"/>
                </a:solidFill>
                <a:latin typeface="Arial" panose="020B0604020202020204" pitchFamily="34" charset="0"/>
                <a:ea typeface="Helvetica Neue"/>
                <a:cs typeface="Arial" panose="020B0604020202020204" pitchFamily="34" charset="0"/>
              </a:rPr>
              <a:t>Female,Life</a:t>
            </a:r>
            <a:r>
              <a:rPr lang="en-GB" sz="2000" dirty="0">
                <a:solidFill>
                  <a:schemeClr val="tx1"/>
                </a:solidFill>
                <a:latin typeface="Arial" panose="020B0604020202020204" pitchFamily="34" charset="0"/>
                <a:ea typeface="Helvetica Neue"/>
                <a:cs typeface="Arial" panose="020B0604020202020204" pitchFamily="34" charset="0"/>
              </a:rPr>
              <a:t> Expectancy </a:t>
            </a:r>
            <a:r>
              <a:rPr lang="en-GB" sz="2000" dirty="0" err="1">
                <a:solidFill>
                  <a:schemeClr val="tx1"/>
                </a:solidFill>
                <a:latin typeface="Arial" panose="020B0604020202020204" pitchFamily="34" charset="0"/>
                <a:ea typeface="Helvetica Neue"/>
                <a:cs typeface="Arial" panose="020B0604020202020204" pitchFamily="34" charset="0"/>
              </a:rPr>
              <a:t>Male,,Population</a:t>
            </a:r>
            <a:r>
              <a:rPr lang="en-GB" sz="2000" dirty="0">
                <a:solidFill>
                  <a:schemeClr val="tx1"/>
                </a:solidFill>
                <a:latin typeface="Arial" panose="020B0604020202020204" pitchFamily="34" charset="0"/>
                <a:ea typeface="Helvetica Neue"/>
                <a:cs typeface="Arial" panose="020B0604020202020204" pitchFamily="34" charset="0"/>
              </a:rPr>
              <a:t> 0-14,Population 15-64,Population 65+, Population Urban looks fine.</a:t>
            </a:r>
          </a:p>
          <a:p>
            <a:endParaRPr lang="en-GB" sz="1600" b="1" dirty="0">
              <a:solidFill>
                <a:schemeClr val="tx1"/>
              </a:solidFill>
              <a:latin typeface="Roboto"/>
            </a:endParaRPr>
          </a:p>
        </p:txBody>
      </p:sp>
      <p:sp>
        <p:nvSpPr>
          <p:cNvPr id="30" name="Rectangle 2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346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F71760-A8E8-F008-D348-020E9C301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51" y="1120148"/>
            <a:ext cx="3601033" cy="4617704"/>
          </a:xfrm>
          <a:prstGeom prst="rect">
            <a:avLst/>
          </a:prstGeom>
        </p:spPr>
      </p:pic>
      <p:pic>
        <p:nvPicPr>
          <p:cNvPr id="9" name="Picture 8">
            <a:extLst>
              <a:ext uri="{FF2B5EF4-FFF2-40B4-BE49-F238E27FC236}">
                <a16:creationId xmlns:a16="http://schemas.microsoft.com/office/drawing/2014/main" id="{9014FC40-109B-D285-1923-A5D22F920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869" y="1019767"/>
            <a:ext cx="3601034" cy="4678081"/>
          </a:xfrm>
          <a:prstGeom prst="rect">
            <a:avLst/>
          </a:prstGeom>
        </p:spPr>
      </p:pic>
    </p:spTree>
    <p:extLst>
      <p:ext uri="{BB962C8B-B14F-4D97-AF65-F5344CB8AC3E}">
        <p14:creationId xmlns:p14="http://schemas.microsoft.com/office/powerpoint/2010/main" val="229889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F5A8FF9-7EB6-EF20-AA39-99B402BEAA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4190" y="1120147"/>
            <a:ext cx="3402156" cy="4457879"/>
          </a:xfrm>
          <a:prstGeom prst="rect">
            <a:avLst/>
          </a:prstGeom>
        </p:spPr>
      </p:pic>
      <p:pic>
        <p:nvPicPr>
          <p:cNvPr id="5" name="Picture 4">
            <a:extLst>
              <a:ext uri="{FF2B5EF4-FFF2-40B4-BE49-F238E27FC236}">
                <a16:creationId xmlns:a16="http://schemas.microsoft.com/office/drawing/2014/main" id="{4CFDCBBE-C1B2-FA39-382A-3FFA9E6E9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833" y="1120147"/>
            <a:ext cx="3314251" cy="4457879"/>
          </a:xfrm>
          <a:prstGeom prst="rect">
            <a:avLst/>
          </a:prstGeom>
        </p:spPr>
      </p:pic>
    </p:spTree>
    <p:extLst>
      <p:ext uri="{BB962C8B-B14F-4D97-AF65-F5344CB8AC3E}">
        <p14:creationId xmlns:p14="http://schemas.microsoft.com/office/powerpoint/2010/main" val="286874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D069FE-C0BC-9DE3-0E69-252C8C252842}"/>
              </a:ext>
            </a:extLst>
          </p:cNvPr>
          <p:cNvSpPr>
            <a:spLocks noGrp="1"/>
          </p:cNvSpPr>
          <p:nvPr>
            <p:ph type="subTitle" idx="1"/>
          </p:nvPr>
        </p:nvSpPr>
        <p:spPr/>
        <p:txBody>
          <a:bodyPr/>
          <a:lstStyle/>
          <a:p>
            <a:endParaRPr lang="en-IN" sz="1800">
              <a:effectLst/>
              <a:latin typeface="Arial" panose="020B0604020202020204" pitchFamily="34" charset="0"/>
              <a:ea typeface="Arial" panose="020B0604020202020204" pitchFamily="34" charset="0"/>
            </a:endParaRPr>
          </a:p>
          <a:p>
            <a:endParaRPr lang="en-IN"/>
          </a:p>
        </p:txBody>
      </p:sp>
      <p:pic>
        <p:nvPicPr>
          <p:cNvPr id="5" name="Picture 4">
            <a:extLst>
              <a:ext uri="{FF2B5EF4-FFF2-40B4-BE49-F238E27FC236}">
                <a16:creationId xmlns:a16="http://schemas.microsoft.com/office/drawing/2014/main" id="{7863E91B-D3EA-4F4E-CB7A-5A6CCA96B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77" y="1129884"/>
            <a:ext cx="3492951" cy="4598232"/>
          </a:xfrm>
          <a:prstGeom prst="rect">
            <a:avLst/>
          </a:prstGeom>
        </p:spPr>
      </p:pic>
      <p:pic>
        <p:nvPicPr>
          <p:cNvPr id="7" name="Picture 6">
            <a:extLst>
              <a:ext uri="{FF2B5EF4-FFF2-40B4-BE49-F238E27FC236}">
                <a16:creationId xmlns:a16="http://schemas.microsoft.com/office/drawing/2014/main" id="{5967B9B6-E170-8F7E-EEE8-5C3355CED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390" y="1075728"/>
            <a:ext cx="3492951" cy="4508918"/>
          </a:xfrm>
          <a:prstGeom prst="rect">
            <a:avLst/>
          </a:prstGeom>
        </p:spPr>
      </p:pic>
    </p:spTree>
    <p:extLst>
      <p:ext uri="{BB962C8B-B14F-4D97-AF65-F5344CB8AC3E}">
        <p14:creationId xmlns:p14="http://schemas.microsoft.com/office/powerpoint/2010/main" val="388911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C7AD-CD44-F3D1-AF3D-82BCAD154FB1}"/>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6E203F2C-5BE1-A582-CEED-D94FDD09C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7027" y="1251335"/>
            <a:ext cx="3439738" cy="4444698"/>
          </a:xfrm>
          <a:prstGeom prst="rect">
            <a:avLst/>
          </a:prstGeom>
        </p:spPr>
      </p:pic>
      <p:pic>
        <p:nvPicPr>
          <p:cNvPr id="5" name="Picture 4">
            <a:extLst>
              <a:ext uri="{FF2B5EF4-FFF2-40B4-BE49-F238E27FC236}">
                <a16:creationId xmlns:a16="http://schemas.microsoft.com/office/drawing/2014/main" id="{4CADDC1E-DA23-41DA-62D4-34018B36C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9724" y="1152823"/>
            <a:ext cx="3599786" cy="4543210"/>
          </a:xfrm>
          <a:prstGeom prst="rect">
            <a:avLst/>
          </a:prstGeom>
        </p:spPr>
      </p:pic>
    </p:spTree>
    <p:extLst>
      <p:ext uri="{BB962C8B-B14F-4D97-AF65-F5344CB8AC3E}">
        <p14:creationId xmlns:p14="http://schemas.microsoft.com/office/powerpoint/2010/main" val="422789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D069FE-C0BC-9DE3-0E69-252C8C252842}"/>
              </a:ext>
            </a:extLst>
          </p:cNvPr>
          <p:cNvSpPr>
            <a:spLocks noGrp="1"/>
          </p:cNvSpPr>
          <p:nvPr>
            <p:ph type="subTitle" idx="1"/>
          </p:nvPr>
        </p:nvSpPr>
        <p:spPr/>
        <p:txBody>
          <a:bodyPr/>
          <a:lstStyle/>
          <a:p>
            <a:endParaRPr lang="en-IN" sz="180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7D5160EB-78CD-57B9-AE5B-88F87C17C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07" y="1076585"/>
            <a:ext cx="3539719" cy="4704830"/>
          </a:xfrm>
          <a:prstGeom prst="rect">
            <a:avLst/>
          </a:prstGeom>
        </p:spPr>
      </p:pic>
      <p:pic>
        <p:nvPicPr>
          <p:cNvPr id="7" name="Picture 6">
            <a:extLst>
              <a:ext uri="{FF2B5EF4-FFF2-40B4-BE49-F238E27FC236}">
                <a16:creationId xmlns:a16="http://schemas.microsoft.com/office/drawing/2014/main" id="{6BFC685E-383B-D043-0276-55E49F13A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261" y="1070802"/>
            <a:ext cx="3539718" cy="4704830"/>
          </a:xfrm>
          <a:prstGeom prst="rect">
            <a:avLst/>
          </a:prstGeom>
        </p:spPr>
      </p:pic>
    </p:spTree>
    <p:extLst>
      <p:ext uri="{BB962C8B-B14F-4D97-AF65-F5344CB8AC3E}">
        <p14:creationId xmlns:p14="http://schemas.microsoft.com/office/powerpoint/2010/main" val="176065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E3AC-3654-DBE6-F26D-0BE6D1CA067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0A52EC5-E7D3-E1AB-8BD9-C2822E96E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8990" y="764913"/>
            <a:ext cx="4418644" cy="4712059"/>
          </a:xfrm>
          <a:prstGeom prst="rect">
            <a:avLst/>
          </a:prstGeom>
        </p:spPr>
      </p:pic>
    </p:spTree>
    <p:extLst>
      <p:ext uri="{BB962C8B-B14F-4D97-AF65-F5344CB8AC3E}">
        <p14:creationId xmlns:p14="http://schemas.microsoft.com/office/powerpoint/2010/main" val="293003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83A0-EA2B-E8AE-D86A-A634686CD031}"/>
              </a:ext>
            </a:extLst>
          </p:cNvPr>
          <p:cNvSpPr>
            <a:spLocks noGrp="1"/>
          </p:cNvSpPr>
          <p:nvPr>
            <p:ph type="title"/>
          </p:nvPr>
        </p:nvSpPr>
        <p:spPr/>
        <p:txBody>
          <a:bodyPr/>
          <a:lstStyle/>
          <a:p>
            <a:r>
              <a:rPr lang="en-US" sz="3600" b="1" u="sng" dirty="0">
                <a:solidFill>
                  <a:schemeClr val="bg1"/>
                </a:solidFill>
                <a:latin typeface="+mn-lt"/>
              </a:rPr>
              <a:t>Outlier Detection:</a:t>
            </a:r>
            <a:endParaRPr lang="en-IN" dirty="0">
              <a:solidFill>
                <a:schemeClr val="bg1"/>
              </a:solidFill>
            </a:endParaRPr>
          </a:p>
        </p:txBody>
      </p:sp>
      <p:sp>
        <p:nvSpPr>
          <p:cNvPr id="3" name="Content Placeholder 2">
            <a:extLst>
              <a:ext uri="{FF2B5EF4-FFF2-40B4-BE49-F238E27FC236}">
                <a16:creationId xmlns:a16="http://schemas.microsoft.com/office/drawing/2014/main" id="{61D602D7-D39C-0419-8D3E-82AEA1B10C2B}"/>
              </a:ext>
            </a:extLst>
          </p:cNvPr>
          <p:cNvSpPr>
            <a:spLocks noGrp="1"/>
          </p:cNvSpPr>
          <p:nvPr>
            <p:ph idx="1"/>
          </p:nvPr>
        </p:nvSpPr>
        <p:spPr/>
        <p:txBody>
          <a:bodyPr/>
          <a:lstStyle/>
          <a:p>
            <a:r>
              <a:rPr lang="en-US" dirty="0">
                <a:solidFill>
                  <a:schemeClr val="tx1"/>
                </a:solidFill>
              </a:rPr>
              <a:t>#Interpretations on Skewness of </a:t>
            </a:r>
            <a:r>
              <a:rPr lang="en-US" dirty="0" err="1">
                <a:solidFill>
                  <a:schemeClr val="tx1"/>
                </a:solidFill>
              </a:rPr>
              <a:t>Features.lending_interest</a:t>
            </a:r>
            <a:r>
              <a:rPr lang="en-US" dirty="0">
                <a:solidFill>
                  <a:schemeClr val="tx1"/>
                </a:solidFill>
              </a:rPr>
              <a:t>, GDP, </a:t>
            </a:r>
            <a:r>
              <a:rPr lang="en-US" dirty="0" err="1">
                <a:solidFill>
                  <a:schemeClr val="tx1"/>
                </a:solidFill>
              </a:rPr>
              <a:t>population_total</a:t>
            </a:r>
            <a:r>
              <a:rPr lang="en-US" dirty="0">
                <a:solidFill>
                  <a:schemeClr val="tx1"/>
                </a:solidFill>
              </a:rPr>
              <a:t>, co2_emission, </a:t>
            </a:r>
            <a:r>
              <a:rPr lang="en-US" dirty="0" err="1">
                <a:solidFill>
                  <a:schemeClr val="tx1"/>
                </a:solidFill>
              </a:rPr>
              <a:t>days_to_start_business</a:t>
            </a:r>
            <a:r>
              <a:rPr lang="en-US" dirty="0">
                <a:solidFill>
                  <a:schemeClr val="tx1"/>
                </a:solidFill>
              </a:rPr>
              <a:t>, </a:t>
            </a:r>
            <a:r>
              <a:rPr lang="en-US" dirty="0" err="1">
                <a:solidFill>
                  <a:schemeClr val="tx1"/>
                </a:solidFill>
              </a:rPr>
              <a:t>tourism_inbound</a:t>
            </a:r>
            <a:r>
              <a:rPr lang="en-US" dirty="0">
                <a:solidFill>
                  <a:schemeClr val="tx1"/>
                </a:solidFill>
              </a:rPr>
              <a:t>, </a:t>
            </a:r>
            <a:r>
              <a:rPr lang="en-US" dirty="0" err="1">
                <a:solidFill>
                  <a:schemeClr val="tx1"/>
                </a:solidFill>
              </a:rPr>
              <a:t>energy_usage</a:t>
            </a:r>
            <a:r>
              <a:rPr lang="en-US" dirty="0">
                <a:solidFill>
                  <a:schemeClr val="tx1"/>
                </a:solidFill>
              </a:rPr>
              <a:t>, </a:t>
            </a:r>
            <a:r>
              <a:rPr lang="en-US" dirty="0" err="1">
                <a:solidFill>
                  <a:schemeClr val="tx1"/>
                </a:solidFill>
              </a:rPr>
              <a:t>tourism_outbound</a:t>
            </a:r>
            <a:r>
              <a:rPr lang="en-US" dirty="0">
                <a:solidFill>
                  <a:schemeClr val="tx1"/>
                </a:solidFill>
              </a:rPr>
              <a:t> features are highly skewed.</a:t>
            </a:r>
          </a:p>
          <a:p>
            <a:r>
              <a:rPr lang="en-US" dirty="0">
                <a:solidFill>
                  <a:schemeClr val="tx1"/>
                </a:solidFill>
              </a:rPr>
              <a:t>Need to find a way to reduce the skewness for the above mentioned features</a:t>
            </a:r>
            <a:endParaRPr lang="en-IN" dirty="0">
              <a:solidFill>
                <a:schemeClr val="tx1"/>
              </a:solidFill>
            </a:endParaRPr>
          </a:p>
        </p:txBody>
      </p:sp>
    </p:spTree>
    <p:extLst>
      <p:ext uri="{BB962C8B-B14F-4D97-AF65-F5344CB8AC3E}">
        <p14:creationId xmlns:p14="http://schemas.microsoft.com/office/powerpoint/2010/main" val="807398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F5FA-11B6-F631-789B-26901B609CF0}"/>
              </a:ext>
            </a:extLst>
          </p:cNvPr>
          <p:cNvSpPr>
            <a:spLocks noGrp="1"/>
          </p:cNvSpPr>
          <p:nvPr>
            <p:ph type="title"/>
          </p:nvPr>
        </p:nvSpPr>
        <p:spPr/>
        <p:txBody>
          <a:bodyPr/>
          <a:lstStyle/>
          <a:p>
            <a:r>
              <a:rPr lang="en-US" dirty="0"/>
              <a:t>#Before imputation let us check for outliers using boxplot and histograms</a:t>
            </a:r>
            <a:endParaRPr lang="en-IN" dirty="0"/>
          </a:p>
        </p:txBody>
      </p:sp>
      <p:pic>
        <p:nvPicPr>
          <p:cNvPr id="5" name="Content Placeholder 4">
            <a:extLst>
              <a:ext uri="{FF2B5EF4-FFF2-40B4-BE49-F238E27FC236}">
                <a16:creationId xmlns:a16="http://schemas.microsoft.com/office/drawing/2014/main" id="{558FA1F7-3E70-7FE8-6CB7-3CE31AFCB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020" y="822178"/>
            <a:ext cx="3848009" cy="4509679"/>
          </a:xfrm>
        </p:spPr>
      </p:pic>
      <p:pic>
        <p:nvPicPr>
          <p:cNvPr id="7" name="Picture 6">
            <a:extLst>
              <a:ext uri="{FF2B5EF4-FFF2-40B4-BE49-F238E27FC236}">
                <a16:creationId xmlns:a16="http://schemas.microsoft.com/office/drawing/2014/main" id="{B80FC053-E785-D350-8CCD-D9D9BE7FB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608" y="822178"/>
            <a:ext cx="3848009" cy="4601183"/>
          </a:xfrm>
          <a:prstGeom prst="rect">
            <a:avLst/>
          </a:prstGeom>
        </p:spPr>
      </p:pic>
    </p:spTree>
    <p:extLst>
      <p:ext uri="{BB962C8B-B14F-4D97-AF65-F5344CB8AC3E}">
        <p14:creationId xmlns:p14="http://schemas.microsoft.com/office/powerpoint/2010/main" val="291470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B06E-8767-64E0-C497-2B213D218E3D}"/>
              </a:ext>
            </a:extLst>
          </p:cNvPr>
          <p:cNvSpPr>
            <a:spLocks noGrp="1"/>
          </p:cNvSpPr>
          <p:nvPr>
            <p:ph type="title"/>
          </p:nvPr>
        </p:nvSpPr>
        <p:spPr/>
        <p:txBody>
          <a:bodyPr/>
          <a:lstStyle/>
          <a:p>
            <a:r>
              <a:rPr lang="en-US" dirty="0"/>
              <a:t>Boxplot</a:t>
            </a:r>
            <a:endParaRPr lang="en-IN" dirty="0"/>
          </a:p>
        </p:txBody>
      </p:sp>
      <p:pic>
        <p:nvPicPr>
          <p:cNvPr id="5" name="Content Placeholder 4">
            <a:extLst>
              <a:ext uri="{FF2B5EF4-FFF2-40B4-BE49-F238E27FC236}">
                <a16:creationId xmlns:a16="http://schemas.microsoft.com/office/drawing/2014/main" id="{991B7189-8205-6F13-A4E5-D7E2BF9334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7724" y="1046375"/>
            <a:ext cx="3555501" cy="4678645"/>
          </a:xfrm>
        </p:spPr>
      </p:pic>
      <p:pic>
        <p:nvPicPr>
          <p:cNvPr id="7" name="Picture 6">
            <a:extLst>
              <a:ext uri="{FF2B5EF4-FFF2-40B4-BE49-F238E27FC236}">
                <a16:creationId xmlns:a16="http://schemas.microsoft.com/office/drawing/2014/main" id="{6D88B191-DAE5-E311-3722-81AC9C4A4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9979" y="1046374"/>
            <a:ext cx="3657600" cy="4678645"/>
          </a:xfrm>
          <a:prstGeom prst="rect">
            <a:avLst/>
          </a:prstGeom>
        </p:spPr>
      </p:pic>
    </p:spTree>
    <p:extLst>
      <p:ext uri="{BB962C8B-B14F-4D97-AF65-F5344CB8AC3E}">
        <p14:creationId xmlns:p14="http://schemas.microsoft.com/office/powerpoint/2010/main" val="230699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Left 4">
            <a:extLst>
              <a:ext uri="{FF2B5EF4-FFF2-40B4-BE49-F238E27FC236}">
                <a16:creationId xmlns:a16="http://schemas.microsoft.com/office/drawing/2014/main" id="{5E935963-C78C-F542-8EE6-1890F700FDFC}"/>
              </a:ext>
            </a:extLst>
          </p:cNvPr>
          <p:cNvSpPr/>
          <p:nvPr/>
        </p:nvSpPr>
        <p:spPr>
          <a:xfrm>
            <a:off x="3409107" y="1289999"/>
            <a:ext cx="4727239" cy="808210"/>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a:effectLst/>
                <a:latin typeface="Arial" panose="020B0604020202020204" pitchFamily="34" charset="0"/>
                <a:ea typeface="Arial" panose="020B0604020202020204" pitchFamily="34" charset="0"/>
              </a:rPr>
              <a:t>Kick off and Business Objective discussion</a:t>
            </a:r>
            <a:endParaRPr lang="en-IN">
              <a:solidFill>
                <a:schemeClr val="accent1">
                  <a:lumMod val="75000"/>
                </a:schemeClr>
              </a:solidFill>
            </a:endParaRPr>
          </a:p>
        </p:txBody>
      </p:sp>
      <p:sp>
        <p:nvSpPr>
          <p:cNvPr id="6" name="Arrow: Left 5">
            <a:extLst>
              <a:ext uri="{FF2B5EF4-FFF2-40B4-BE49-F238E27FC236}">
                <a16:creationId xmlns:a16="http://schemas.microsoft.com/office/drawing/2014/main" id="{510909C9-CF1F-372B-45A8-96CE8CF8F623}"/>
              </a:ext>
            </a:extLst>
          </p:cNvPr>
          <p:cNvSpPr/>
          <p:nvPr/>
        </p:nvSpPr>
        <p:spPr>
          <a:xfrm>
            <a:off x="3395828" y="2157754"/>
            <a:ext cx="4740518" cy="808209"/>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a:effectLst/>
                <a:latin typeface="Arial" panose="020B0604020202020204" pitchFamily="34" charset="0"/>
                <a:ea typeface="Arial" panose="020B0604020202020204" pitchFamily="34" charset="0"/>
              </a:rPr>
              <a:t>EDA</a:t>
            </a:r>
            <a:endParaRPr lang="en-IN"/>
          </a:p>
        </p:txBody>
      </p:sp>
      <p:sp>
        <p:nvSpPr>
          <p:cNvPr id="7" name="Arrow: Left 6">
            <a:extLst>
              <a:ext uri="{FF2B5EF4-FFF2-40B4-BE49-F238E27FC236}">
                <a16:creationId xmlns:a16="http://schemas.microsoft.com/office/drawing/2014/main" id="{D3542162-146C-3A9C-DDC9-3AF96AF1C82A}"/>
              </a:ext>
            </a:extLst>
          </p:cNvPr>
          <p:cNvSpPr/>
          <p:nvPr/>
        </p:nvSpPr>
        <p:spPr>
          <a:xfrm>
            <a:off x="3422384" y="3025508"/>
            <a:ext cx="4713961" cy="808210"/>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a:effectLst/>
                <a:latin typeface="Arial" panose="020B0604020202020204" pitchFamily="34" charset="0"/>
                <a:ea typeface="Arial" panose="020B0604020202020204" pitchFamily="34" charset="0"/>
              </a:rPr>
              <a:t>Model Building</a:t>
            </a:r>
            <a:endParaRPr lang="en-IN"/>
          </a:p>
        </p:txBody>
      </p:sp>
      <p:sp>
        <p:nvSpPr>
          <p:cNvPr id="8" name="Arrow: Left 7">
            <a:extLst>
              <a:ext uri="{FF2B5EF4-FFF2-40B4-BE49-F238E27FC236}">
                <a16:creationId xmlns:a16="http://schemas.microsoft.com/office/drawing/2014/main" id="{44C5A7D0-1952-115D-93DD-E0C591AA8846}"/>
              </a:ext>
            </a:extLst>
          </p:cNvPr>
          <p:cNvSpPr/>
          <p:nvPr/>
        </p:nvSpPr>
        <p:spPr>
          <a:xfrm>
            <a:off x="3422385" y="3897542"/>
            <a:ext cx="4713960" cy="808211"/>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t>Model Evaluation</a:t>
            </a:r>
          </a:p>
        </p:txBody>
      </p:sp>
      <p:sp>
        <p:nvSpPr>
          <p:cNvPr id="9" name="Arrow: Left 8">
            <a:extLst>
              <a:ext uri="{FF2B5EF4-FFF2-40B4-BE49-F238E27FC236}">
                <a16:creationId xmlns:a16="http://schemas.microsoft.com/office/drawing/2014/main" id="{A3C301E9-539C-37F1-382F-55596858F8B8}"/>
              </a:ext>
            </a:extLst>
          </p:cNvPr>
          <p:cNvSpPr/>
          <p:nvPr/>
        </p:nvSpPr>
        <p:spPr>
          <a:xfrm>
            <a:off x="3395828" y="4758481"/>
            <a:ext cx="4713959" cy="908492"/>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i="0" dirty="0">
                <a:solidFill>
                  <a:srgbClr val="000000"/>
                </a:solidFill>
                <a:effectLst/>
                <a:latin typeface="Helvetica Neue"/>
              </a:rPr>
              <a:t>Conclusion</a:t>
            </a:r>
            <a:endParaRPr lang="en-IN" dirty="0"/>
          </a:p>
        </p:txBody>
      </p:sp>
      <p:sp>
        <p:nvSpPr>
          <p:cNvPr id="10" name="Arrow: Left 9">
            <a:extLst>
              <a:ext uri="{FF2B5EF4-FFF2-40B4-BE49-F238E27FC236}">
                <a16:creationId xmlns:a16="http://schemas.microsoft.com/office/drawing/2014/main" id="{D03A4830-D698-F4D4-D3B6-14DE4CC23BE3}"/>
              </a:ext>
            </a:extLst>
          </p:cNvPr>
          <p:cNvSpPr/>
          <p:nvPr/>
        </p:nvSpPr>
        <p:spPr>
          <a:xfrm>
            <a:off x="3422384" y="5719701"/>
            <a:ext cx="4713958" cy="908492"/>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t>Deployment</a:t>
            </a:r>
          </a:p>
        </p:txBody>
      </p:sp>
      <p:sp>
        <p:nvSpPr>
          <p:cNvPr id="2" name="TextBox 1">
            <a:extLst>
              <a:ext uri="{FF2B5EF4-FFF2-40B4-BE49-F238E27FC236}">
                <a16:creationId xmlns:a16="http://schemas.microsoft.com/office/drawing/2014/main" id="{F7802E00-BFB6-6EA3-AD77-7F9BD338B8E8}"/>
              </a:ext>
            </a:extLst>
          </p:cNvPr>
          <p:cNvSpPr txBox="1"/>
          <p:nvPr/>
        </p:nvSpPr>
        <p:spPr>
          <a:xfrm>
            <a:off x="679391" y="162571"/>
            <a:ext cx="5277853" cy="553998"/>
          </a:xfrm>
          <a:prstGeom prst="rect">
            <a:avLst/>
          </a:prstGeom>
          <a:noFill/>
        </p:spPr>
        <p:txBody>
          <a:bodyPr wrap="square" rtlCol="0">
            <a:spAutoFit/>
          </a:bodyPr>
          <a:lstStyle/>
          <a:p>
            <a:r>
              <a:rPr lang="en-IN" sz="3000" dirty="0">
                <a:solidFill>
                  <a:schemeClr val="accent1">
                    <a:lumMod val="75000"/>
                  </a:schemeClr>
                </a:solidFill>
                <a:latin typeface="Arial Rounded MT Bold" panose="020F0704030504030204" pitchFamily="34" charset="0"/>
              </a:rPr>
              <a:t>Architecture:</a:t>
            </a:r>
          </a:p>
        </p:txBody>
      </p:sp>
    </p:spTree>
    <p:extLst>
      <p:ext uri="{BB962C8B-B14F-4D97-AF65-F5344CB8AC3E}">
        <p14:creationId xmlns:p14="http://schemas.microsoft.com/office/powerpoint/2010/main" val="1683579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F705-BE36-2775-61B7-6BC2FB762645}"/>
              </a:ext>
            </a:extLst>
          </p:cNvPr>
          <p:cNvSpPr>
            <a:spLocks noGrp="1"/>
          </p:cNvSpPr>
          <p:nvPr>
            <p:ph type="title"/>
          </p:nvPr>
        </p:nvSpPr>
        <p:spPr/>
        <p:txBody>
          <a:bodyPr/>
          <a:lstStyle/>
          <a:p>
            <a:r>
              <a:rPr lang="en-US" dirty="0"/>
              <a:t>Boxplot</a:t>
            </a:r>
            <a:endParaRPr lang="en-IN" dirty="0"/>
          </a:p>
        </p:txBody>
      </p:sp>
      <p:pic>
        <p:nvPicPr>
          <p:cNvPr id="5" name="Content Placeholder 4">
            <a:extLst>
              <a:ext uri="{FF2B5EF4-FFF2-40B4-BE49-F238E27FC236}">
                <a16:creationId xmlns:a16="http://schemas.microsoft.com/office/drawing/2014/main" id="{F8D5301D-EB8A-2030-5270-78BEAF8127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5787" y="1231246"/>
            <a:ext cx="3960776" cy="4217447"/>
          </a:xfrm>
        </p:spPr>
      </p:pic>
      <p:pic>
        <p:nvPicPr>
          <p:cNvPr id="7" name="Picture 6">
            <a:extLst>
              <a:ext uri="{FF2B5EF4-FFF2-40B4-BE49-F238E27FC236}">
                <a16:creationId xmlns:a16="http://schemas.microsoft.com/office/drawing/2014/main" id="{0CB82EB3-7E26-FBE5-A613-F95EAE6B3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5967" y="1957144"/>
            <a:ext cx="3474176" cy="2614856"/>
          </a:xfrm>
          <a:prstGeom prst="rect">
            <a:avLst/>
          </a:prstGeom>
        </p:spPr>
      </p:pic>
    </p:spTree>
    <p:extLst>
      <p:ext uri="{BB962C8B-B14F-4D97-AF65-F5344CB8AC3E}">
        <p14:creationId xmlns:p14="http://schemas.microsoft.com/office/powerpoint/2010/main" val="302394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D80C-C71D-D97D-6402-42C944B142CF}"/>
              </a:ext>
            </a:extLst>
          </p:cNvPr>
          <p:cNvSpPr>
            <a:spLocks noGrp="1"/>
          </p:cNvSpPr>
          <p:nvPr>
            <p:ph type="title"/>
          </p:nvPr>
        </p:nvSpPr>
        <p:spPr/>
        <p:txBody>
          <a:bodyPr/>
          <a:lstStyle/>
          <a:p>
            <a:r>
              <a:rPr lang="en-IN" dirty="0"/>
              <a:t>Calculating percentage of missing / null values</a:t>
            </a:r>
          </a:p>
        </p:txBody>
      </p:sp>
      <p:pic>
        <p:nvPicPr>
          <p:cNvPr id="5" name="Content Placeholder 4">
            <a:extLst>
              <a:ext uri="{FF2B5EF4-FFF2-40B4-BE49-F238E27FC236}">
                <a16:creationId xmlns:a16="http://schemas.microsoft.com/office/drawing/2014/main" id="{D3472779-2893-A145-ABFD-E431F5714E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7954" y="728339"/>
            <a:ext cx="5685035" cy="5392178"/>
          </a:xfrm>
        </p:spPr>
      </p:pic>
    </p:spTree>
    <p:extLst>
      <p:ext uri="{BB962C8B-B14F-4D97-AF65-F5344CB8AC3E}">
        <p14:creationId xmlns:p14="http://schemas.microsoft.com/office/powerpoint/2010/main" val="1797001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C168-8354-C80A-83B6-62D79BA903AD}"/>
              </a:ext>
            </a:extLst>
          </p:cNvPr>
          <p:cNvSpPr>
            <a:spLocks noGrp="1"/>
          </p:cNvSpPr>
          <p:nvPr>
            <p:ph type="title"/>
          </p:nvPr>
        </p:nvSpPr>
        <p:spPr/>
        <p:txBody>
          <a:bodyPr>
            <a:normAutofit/>
          </a:bodyPr>
          <a:lstStyle/>
          <a:p>
            <a:r>
              <a:rPr lang="en-US" dirty="0"/>
              <a:t>#</a:t>
            </a:r>
            <a:r>
              <a:rPr lang="en-US" sz="2000" dirty="0"/>
              <a:t>Country &amp; </a:t>
            </a:r>
            <a:r>
              <a:rPr lang="en-US" sz="2200" dirty="0"/>
              <a:t>Feature wise Mean </a:t>
            </a:r>
            <a:r>
              <a:rPr lang="en-US" sz="2200" dirty="0" err="1"/>
              <a:t>ImputationI</a:t>
            </a:r>
            <a:r>
              <a:rPr lang="en-US" sz="2200" dirty="0"/>
              <a:t> missing values with country and feature wise mean, as if the imputation is done through the mean of feature may mislead the data.</a:t>
            </a:r>
            <a:endParaRPr lang="en-IN" sz="2200" dirty="0"/>
          </a:p>
        </p:txBody>
      </p:sp>
      <p:pic>
        <p:nvPicPr>
          <p:cNvPr id="5" name="Content Placeholder 4">
            <a:extLst>
              <a:ext uri="{FF2B5EF4-FFF2-40B4-BE49-F238E27FC236}">
                <a16:creationId xmlns:a16="http://schemas.microsoft.com/office/drawing/2014/main" id="{CA18ACE9-E223-8C9D-7BE9-92CB85757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4760" y="513997"/>
            <a:ext cx="6117197" cy="5830005"/>
          </a:xfrm>
        </p:spPr>
      </p:pic>
    </p:spTree>
    <p:extLst>
      <p:ext uri="{BB962C8B-B14F-4D97-AF65-F5344CB8AC3E}">
        <p14:creationId xmlns:p14="http://schemas.microsoft.com/office/powerpoint/2010/main" val="1248851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6AE48-9067-A0D3-CC7F-AECF455ABE51}"/>
              </a:ext>
            </a:extLst>
          </p:cNvPr>
          <p:cNvSpPr>
            <a:spLocks noGrp="1"/>
          </p:cNvSpPr>
          <p:nvPr>
            <p:ph idx="1"/>
          </p:nvPr>
        </p:nvSpPr>
        <p:spPr/>
        <p:txBody>
          <a:bodyPr vert="horz" lIns="91440" tIns="45720" rIns="91440" bIns="45720" rtlCol="0" anchor="ctr">
            <a:noAutofit/>
          </a:bodyPr>
          <a:lstStyle/>
          <a:p>
            <a:pPr rtl="0"/>
            <a:r>
              <a:rPr lang="en-GB" sz="1800" b="1" dirty="0">
                <a:latin typeface="Arial" panose="020B0604020202020204" pitchFamily="34" charset="0"/>
                <a:ea typeface="Segoe UI"/>
                <a:cs typeface="Arial" panose="020B0604020202020204" pitchFamily="34" charset="0"/>
              </a:rPr>
              <a:t>Few</a:t>
            </a:r>
            <a:r>
              <a:rPr lang="en-GB" sz="1800" b="1" baseline="0" dirty="0">
                <a:latin typeface="Arial" panose="020B0604020202020204" pitchFamily="34" charset="0"/>
                <a:ea typeface="Segoe UI"/>
                <a:cs typeface="Arial" panose="020B0604020202020204" pitchFamily="34" charset="0"/>
              </a:rPr>
              <a:t> outliers are detected but it make sense as it is global data and not much deviated from the actual values.</a:t>
            </a:r>
            <a:r>
              <a:rPr lang="en-US" sz="1800" dirty="0">
                <a:latin typeface="Arial" panose="020B0604020202020204" pitchFamily="34" charset="0"/>
                <a:ea typeface="Segoe UI"/>
                <a:cs typeface="Arial" panose="020B0604020202020204" pitchFamily="34" charset="0"/>
              </a:rPr>
              <a:t>​</a:t>
            </a:r>
          </a:p>
          <a:p>
            <a:pPr rtl="0"/>
            <a:r>
              <a:rPr lang="en-GB" sz="1800" b="1" baseline="0" dirty="0">
                <a:latin typeface="Arial" panose="020B0604020202020204" pitchFamily="34" charset="0"/>
                <a:ea typeface="Segoe UI"/>
                <a:cs typeface="Arial" panose="020B0604020202020204" pitchFamily="34" charset="0"/>
              </a:rPr>
              <a:t>. max(Business Tax Rate) is around 340% , which means paying 340 rupees as tax for every 100 rupees profit. The global highest Business Tax Rate is around 55% , so assuming the max value to be 60% and replacing all the </a:t>
            </a:r>
            <a:r>
              <a:rPr lang="en-GB" sz="1800" b="1" baseline="0" dirty="0" err="1">
                <a:latin typeface="Arial" panose="020B0604020202020204" pitchFamily="34" charset="0"/>
                <a:ea typeface="Segoe UI"/>
                <a:cs typeface="Arial" panose="020B0604020202020204" pitchFamily="34" charset="0"/>
              </a:rPr>
              <a:t>ouliers</a:t>
            </a:r>
            <a:r>
              <a:rPr lang="en-GB" sz="1800" b="1" baseline="0" dirty="0">
                <a:latin typeface="Arial" panose="020B0604020202020204" pitchFamily="34" charset="0"/>
                <a:ea typeface="Segoe UI"/>
                <a:cs typeface="Arial" panose="020B0604020202020204" pitchFamily="34" charset="0"/>
              </a:rPr>
              <a:t> (i.e., above 60%) with </a:t>
            </a:r>
            <a:r>
              <a:rPr lang="en-GB" sz="1800" b="1" baseline="0" dirty="0" err="1">
                <a:latin typeface="Arial" panose="020B0604020202020204" pitchFamily="34" charset="0"/>
                <a:ea typeface="Segoe UI"/>
                <a:cs typeface="Arial" panose="020B0604020202020204" pitchFamily="34" charset="0"/>
              </a:rPr>
              <a:t>np.nan</a:t>
            </a:r>
            <a:r>
              <a:rPr lang="en-GB" sz="1800" b="1" baseline="0" dirty="0">
                <a:latin typeface="Arial" panose="020B0604020202020204" pitchFamily="34" charset="0"/>
                <a:ea typeface="Segoe UI"/>
                <a:cs typeface="Arial" panose="020B0604020202020204" pitchFamily="34" charset="0"/>
              </a:rPr>
              <a:t> and will fill them later using imputation techniques</a:t>
            </a:r>
            <a:r>
              <a:rPr lang="en-US" sz="1800" dirty="0">
                <a:latin typeface="Arial" panose="020B0604020202020204" pitchFamily="34" charset="0"/>
                <a:ea typeface="Segoe UI"/>
                <a:cs typeface="Arial" panose="020B0604020202020204" pitchFamily="34" charset="0"/>
              </a:rPr>
              <a:t>​</a:t>
            </a:r>
          </a:p>
          <a:p>
            <a:pPr rtl="0"/>
            <a:r>
              <a:rPr lang="en-GB" sz="1800" b="1" baseline="0" dirty="0">
                <a:latin typeface="Arial" panose="020B0604020202020204" pitchFamily="34" charset="0"/>
                <a:ea typeface="Segoe UI"/>
                <a:cs typeface="Arial" panose="020B0604020202020204" pitchFamily="34" charset="0"/>
              </a:rPr>
              <a:t>' max(Days to Start Business) is 694 days. Accounting 18-20 business days a month it takes like around 3 years , comparing it to real time global values the max time required to start a business is around 50 </a:t>
            </a:r>
            <a:r>
              <a:rPr lang="en-GB" sz="1800" b="1" baseline="0" dirty="0" err="1">
                <a:latin typeface="Arial" panose="020B0604020202020204" pitchFamily="34" charset="0"/>
                <a:ea typeface="Segoe UI"/>
                <a:cs typeface="Arial" panose="020B0604020202020204" pitchFamily="34" charset="0"/>
              </a:rPr>
              <a:t>days.Based</a:t>
            </a:r>
            <a:r>
              <a:rPr lang="en-GB" sz="1800" b="1" baseline="0" dirty="0">
                <a:latin typeface="Arial" panose="020B0604020202020204" pitchFamily="34" charset="0"/>
                <a:ea typeface="Segoe UI"/>
                <a:cs typeface="Arial" panose="020B0604020202020204" pitchFamily="34" charset="0"/>
              </a:rPr>
              <a:t> on the boxplot assuming the max days to start a business is 80 days and replacing all the outliers with </a:t>
            </a:r>
            <a:r>
              <a:rPr lang="en-GB" sz="1800" b="1" baseline="0" dirty="0" err="1">
                <a:latin typeface="Arial" panose="020B0604020202020204" pitchFamily="34" charset="0"/>
                <a:ea typeface="Segoe UI"/>
                <a:cs typeface="Arial" panose="020B0604020202020204" pitchFamily="34" charset="0"/>
              </a:rPr>
              <a:t>np.nan</a:t>
            </a:r>
            <a:r>
              <a:rPr lang="en-GB" sz="1800" b="1" baseline="0" dirty="0">
                <a:latin typeface="Arial" panose="020B0604020202020204" pitchFamily="34" charset="0"/>
                <a:ea typeface="Segoe UI"/>
                <a:cs typeface="Arial" panose="020B0604020202020204" pitchFamily="34" charset="0"/>
              </a:rPr>
              <a:t> and will figure a way to fill them up with sensible number later based on all other parameters</a:t>
            </a:r>
            <a:r>
              <a:rPr lang="en-US" sz="1800" dirty="0">
                <a:latin typeface="Arial" panose="020B0604020202020204" pitchFamily="34" charset="0"/>
                <a:ea typeface="Segoe UI"/>
                <a:cs typeface="Arial" panose="020B0604020202020204" pitchFamily="34" charset="0"/>
              </a:rPr>
              <a:t>​</a:t>
            </a:r>
          </a:p>
          <a:p>
            <a:pPr rtl="0"/>
            <a:r>
              <a:rPr lang="en-GB" sz="1800" b="1" baseline="0" dirty="0">
                <a:latin typeface="Arial" panose="020B0604020202020204" pitchFamily="34" charset="0"/>
                <a:ea typeface="Segoe UI"/>
                <a:cs typeface="Arial" panose="020B0604020202020204" pitchFamily="34" charset="0"/>
              </a:rPr>
              <a:t>. Based on the boxplot assuming 600 hours as max(hours to do tax ) and replacing all the outliers with </a:t>
            </a:r>
            <a:r>
              <a:rPr lang="en-GB" sz="1800" b="1" baseline="0" dirty="0" err="1">
                <a:latin typeface="Arial" panose="020B0604020202020204" pitchFamily="34" charset="0"/>
                <a:ea typeface="Segoe UI"/>
                <a:cs typeface="Arial" panose="020B0604020202020204" pitchFamily="34" charset="0"/>
              </a:rPr>
              <a:t>np.nan</a:t>
            </a:r>
            <a:r>
              <a:rPr lang="en-GB" sz="1800" b="1" baseline="0" dirty="0">
                <a:latin typeface="Arial" panose="020B0604020202020204" pitchFamily="34" charset="0"/>
                <a:ea typeface="Segoe UI"/>
                <a:cs typeface="Arial" panose="020B0604020202020204" pitchFamily="34" charset="0"/>
              </a:rPr>
              <a:t> and will figure a way to fill them up with sensible number later based on all other parameters</a:t>
            </a:r>
            <a:r>
              <a:rPr lang="en-GB" baseline="0" dirty="0">
                <a:latin typeface="Roboto"/>
                <a:ea typeface="Segoe UI"/>
                <a:cs typeface="Segoe UI"/>
              </a:rPr>
              <a:t>.</a:t>
            </a:r>
            <a:r>
              <a:rPr lang="en-GB" dirty="0">
                <a:latin typeface="Roboto"/>
                <a:ea typeface="Segoe UI"/>
                <a:cs typeface="Segoe UI"/>
              </a:rPr>
              <a:t>​</a:t>
            </a:r>
            <a:endParaRPr lang="en-GB" dirty="0">
              <a:cs typeface="Segoe UI"/>
            </a:endParaRPr>
          </a:p>
        </p:txBody>
      </p:sp>
    </p:spTree>
    <p:extLst>
      <p:ext uri="{BB962C8B-B14F-4D97-AF65-F5344CB8AC3E}">
        <p14:creationId xmlns:p14="http://schemas.microsoft.com/office/powerpoint/2010/main" val="888869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C054-4285-A09D-E369-368416F7FEA6}"/>
              </a:ext>
            </a:extLst>
          </p:cNvPr>
          <p:cNvSpPr>
            <a:spLocks noGrp="1"/>
          </p:cNvSpPr>
          <p:nvPr>
            <p:ph type="title"/>
          </p:nvPr>
        </p:nvSpPr>
        <p:spPr/>
        <p:txBody>
          <a:bodyPr>
            <a:normAutofit/>
          </a:bodyPr>
          <a:lstStyle/>
          <a:p>
            <a:r>
              <a:rPr lang="en-GB" sz="3200">
                <a:solidFill>
                  <a:srgbClr val="000000"/>
                </a:solidFill>
                <a:ea typeface="+mj-lt"/>
                <a:cs typeface="+mj-lt"/>
              </a:rPr>
              <a:t>KNN Imputation</a:t>
            </a:r>
            <a:endParaRPr lang="en-US" sz="3200"/>
          </a:p>
        </p:txBody>
      </p:sp>
      <p:sp>
        <p:nvSpPr>
          <p:cNvPr id="3" name="Content Placeholder 2">
            <a:extLst>
              <a:ext uri="{FF2B5EF4-FFF2-40B4-BE49-F238E27FC236}">
                <a16:creationId xmlns:a16="http://schemas.microsoft.com/office/drawing/2014/main" id="{01B853BB-6B54-5A9D-8750-6B7E4D798CBD}"/>
              </a:ext>
            </a:extLst>
          </p:cNvPr>
          <p:cNvSpPr>
            <a:spLocks noGrp="1"/>
          </p:cNvSpPr>
          <p:nvPr>
            <p:ph idx="1"/>
          </p:nvPr>
        </p:nvSpPr>
        <p:spPr/>
        <p:txBody>
          <a:bodyPr>
            <a:normAutofit/>
          </a:bodyPr>
          <a:lstStyle/>
          <a:p>
            <a:r>
              <a:rPr lang="en-GB" sz="1800" dirty="0">
                <a:solidFill>
                  <a:srgbClr val="000000"/>
                </a:solidFill>
                <a:latin typeface="Arial"/>
                <a:ea typeface="+mn-lt"/>
                <a:cs typeface="+mn-lt"/>
              </a:rPr>
              <a:t>KNN Imputation as well for whichever countries having null values for the entire feature, but median imputation is giving better results, hence going ahead with median imputation</a:t>
            </a:r>
            <a:endParaRPr lang="en-GB" sz="1800" dirty="0">
              <a:latin typeface="Arial"/>
              <a:cs typeface="Arial"/>
            </a:endParaRPr>
          </a:p>
        </p:txBody>
      </p:sp>
    </p:spTree>
    <p:extLst>
      <p:ext uri="{BB962C8B-B14F-4D97-AF65-F5344CB8AC3E}">
        <p14:creationId xmlns:p14="http://schemas.microsoft.com/office/powerpoint/2010/main" val="3344481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BE1E-7587-388E-4F66-30D93D453FE9}"/>
              </a:ext>
            </a:extLst>
          </p:cNvPr>
          <p:cNvSpPr>
            <a:spLocks noGrp="1"/>
          </p:cNvSpPr>
          <p:nvPr>
            <p:ph type="title"/>
          </p:nvPr>
        </p:nvSpPr>
        <p:spPr/>
        <p:txBody>
          <a:bodyPr/>
          <a:lstStyle/>
          <a:p>
            <a:r>
              <a:rPr lang="en-GB" dirty="0">
                <a:ea typeface="+mj-lt"/>
                <a:cs typeface="+mj-lt"/>
              </a:rPr>
              <a:t> Heatmap for Correlation</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75236D79-0468-7A76-3649-EC85AD26962D}"/>
              </a:ext>
            </a:extLst>
          </p:cNvPr>
          <p:cNvPicPr>
            <a:picLocks noGrp="1" noChangeAspect="1"/>
          </p:cNvPicPr>
          <p:nvPr>
            <p:ph idx="1"/>
          </p:nvPr>
        </p:nvPicPr>
        <p:blipFill rotWithShape="1">
          <a:blip r:embed="rId2"/>
          <a:srcRect l="25732" t="23014" r="17565" b="6575"/>
          <a:stretch/>
        </p:blipFill>
        <p:spPr>
          <a:xfrm>
            <a:off x="3497344" y="339366"/>
            <a:ext cx="7997691" cy="6249970"/>
          </a:xfrm>
        </p:spPr>
      </p:pic>
    </p:spTree>
    <p:extLst>
      <p:ext uri="{BB962C8B-B14F-4D97-AF65-F5344CB8AC3E}">
        <p14:creationId xmlns:p14="http://schemas.microsoft.com/office/powerpoint/2010/main" val="96573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EF33-3620-ABFE-3FEE-F1639B1DD6CA}"/>
              </a:ext>
            </a:extLst>
          </p:cNvPr>
          <p:cNvSpPr>
            <a:spLocks noGrp="1"/>
          </p:cNvSpPr>
          <p:nvPr>
            <p:ph type="title"/>
          </p:nvPr>
        </p:nvSpPr>
        <p:spPr/>
        <p:txBody>
          <a:bodyPr/>
          <a:lstStyle/>
          <a:p>
            <a:r>
              <a:rPr lang="en-GB" sz="3600" dirty="0">
                <a:solidFill>
                  <a:srgbClr val="000000"/>
                </a:solidFill>
                <a:latin typeface="Arial" panose="020B0604020202020204" pitchFamily="34" charset="0"/>
                <a:ea typeface="+mn-lt"/>
                <a:cs typeface="Arial" panose="020B0604020202020204" pitchFamily="34" charset="0"/>
              </a:rPr>
              <a:t>Hopkins test</a:t>
            </a:r>
            <a:endParaRPr lang="en-GB" dirty="0"/>
          </a:p>
        </p:txBody>
      </p:sp>
      <p:sp>
        <p:nvSpPr>
          <p:cNvPr id="3" name="Content Placeholder 2">
            <a:extLst>
              <a:ext uri="{FF2B5EF4-FFF2-40B4-BE49-F238E27FC236}">
                <a16:creationId xmlns:a16="http://schemas.microsoft.com/office/drawing/2014/main" id="{237C6A80-0655-D625-A686-03ADECCC3F34}"/>
              </a:ext>
            </a:extLst>
          </p:cNvPr>
          <p:cNvSpPr>
            <a:spLocks noGrp="1"/>
          </p:cNvSpPr>
          <p:nvPr>
            <p:ph idx="1"/>
          </p:nvPr>
        </p:nvSpPr>
        <p:spPr/>
        <p:txBody>
          <a:bodyPr/>
          <a:lstStyle/>
          <a:p>
            <a:r>
              <a:rPr lang="en-GB" sz="2400" dirty="0">
                <a:solidFill>
                  <a:srgbClr val="000000"/>
                </a:solidFill>
                <a:latin typeface="Arial" panose="020B0604020202020204" pitchFamily="34" charset="0"/>
                <a:ea typeface="+mn-lt"/>
                <a:cs typeface="Arial" panose="020B0604020202020204" pitchFamily="34" charset="0"/>
              </a:rPr>
              <a:t>Hopkins test Hopkins test is a way of measuring the cluster tendency of a dataset the Hopkins statistic, is a statistic which gives a value which indicates the cluster tendency, in other words: how well the data can be clustered.</a:t>
            </a:r>
            <a:endParaRPr lang="en-GB" sz="2400" dirty="0">
              <a:latin typeface="Arial" panose="020B0604020202020204" pitchFamily="34" charset="0"/>
              <a:cs typeface="Arial" panose="020B0604020202020204" pitchFamily="34" charset="0"/>
            </a:endParaRPr>
          </a:p>
          <a:p>
            <a:r>
              <a:rPr lang="en-GB" sz="2400" dirty="0">
                <a:solidFill>
                  <a:srgbClr val="000000"/>
                </a:solidFill>
                <a:latin typeface="Arial" panose="020B0604020202020204" pitchFamily="34" charset="0"/>
                <a:ea typeface="+mn-lt"/>
                <a:cs typeface="Arial" panose="020B0604020202020204" pitchFamily="34" charset="0"/>
              </a:rPr>
              <a:t>.. If the value is between {0.01, ...,0.3}, the data is regularly spaced.</a:t>
            </a:r>
            <a:endParaRPr lang="en-GB" sz="2400" dirty="0">
              <a:latin typeface="Arial" panose="020B0604020202020204" pitchFamily="34" charset="0"/>
              <a:cs typeface="Arial" panose="020B0604020202020204" pitchFamily="34" charset="0"/>
            </a:endParaRPr>
          </a:p>
          <a:p>
            <a:r>
              <a:rPr lang="en-GB" sz="2400" dirty="0">
                <a:solidFill>
                  <a:srgbClr val="000000"/>
                </a:solidFill>
                <a:latin typeface="Arial" panose="020B0604020202020204" pitchFamily="34" charset="0"/>
                <a:ea typeface="+mn-lt"/>
                <a:cs typeface="Arial" panose="020B0604020202020204" pitchFamily="34" charset="0"/>
              </a:rPr>
              <a:t>..If the value is around 0.5, it is random.</a:t>
            </a:r>
            <a:endParaRPr lang="en-GB" sz="2400" dirty="0">
              <a:latin typeface="Arial" panose="020B0604020202020204" pitchFamily="34" charset="0"/>
              <a:cs typeface="Arial" panose="020B0604020202020204" pitchFamily="34" charset="0"/>
            </a:endParaRPr>
          </a:p>
          <a:p>
            <a:r>
              <a:rPr lang="en-GB" sz="2400" dirty="0">
                <a:solidFill>
                  <a:srgbClr val="000000"/>
                </a:solidFill>
                <a:latin typeface="Arial" panose="020B0604020202020204" pitchFamily="34" charset="0"/>
                <a:ea typeface="+mn-lt"/>
                <a:cs typeface="Arial" panose="020B0604020202020204" pitchFamily="34" charset="0"/>
              </a:rPr>
              <a:t>..If the value is between {0.7, ..., 0.99}, it has a high tendency to </a:t>
            </a:r>
            <a:r>
              <a:rPr lang="en-GB" sz="2400" dirty="0" err="1">
                <a:solidFill>
                  <a:srgbClr val="000000"/>
                </a:solidFill>
                <a:latin typeface="Arial" panose="020B0604020202020204" pitchFamily="34" charset="0"/>
                <a:ea typeface="+mn-lt"/>
                <a:cs typeface="Arial" panose="020B0604020202020204" pitchFamily="34" charset="0"/>
              </a:rPr>
              <a:t>cluster.measuring</a:t>
            </a:r>
            <a:endParaRPr lang="en-GB" sz="2400" dirty="0">
              <a:latin typeface="Arial" panose="020B0604020202020204" pitchFamily="34" charset="0"/>
              <a:cs typeface="Arial" panose="020B0604020202020204" pitchFamily="34" charset="0"/>
            </a:endParaRPr>
          </a:p>
          <a:p>
            <a:endParaRPr lang="en-GB" sz="2400" dirty="0"/>
          </a:p>
        </p:txBody>
      </p:sp>
    </p:spTree>
    <p:extLst>
      <p:ext uri="{BB962C8B-B14F-4D97-AF65-F5344CB8AC3E}">
        <p14:creationId xmlns:p14="http://schemas.microsoft.com/office/powerpoint/2010/main" val="2116835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BD5B-9340-3097-B5A3-C19DD77E7FE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EE81768-1AB6-4E08-DCBC-D13C4F82403C}"/>
              </a:ext>
            </a:extLst>
          </p:cNvPr>
          <p:cNvSpPr>
            <a:spLocks noGrp="1"/>
          </p:cNvSpPr>
          <p:nvPr>
            <p:ph idx="1"/>
          </p:nvPr>
        </p:nvSpPr>
        <p:spPr/>
        <p:txBody>
          <a:bodyPr>
            <a:normAutofit/>
          </a:bodyPr>
          <a:lstStyle/>
          <a:p>
            <a:r>
              <a:rPr lang="en-GB" sz="1800" dirty="0">
                <a:solidFill>
                  <a:srgbClr val="000000"/>
                </a:solidFill>
                <a:latin typeface="Arial" panose="020B0604020202020204" pitchFamily="34" charset="0"/>
                <a:ea typeface="+mn-lt"/>
                <a:cs typeface="Arial" panose="020B0604020202020204" pitchFamily="34" charset="0"/>
              </a:rPr>
              <a:t>Hopkins test results will vary as it picks a set of samples each time. On running it multiple times, it can be seen that this data set gives Hopkins statistic value in the range of 0.88 to 0.97 and hence our dataset is good for clustering and lets proceed our analysis</a:t>
            </a: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4160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360A-6480-FB6B-6309-73FCC07E1E45}"/>
              </a:ext>
            </a:extLst>
          </p:cNvPr>
          <p:cNvSpPr>
            <a:spLocks noGrp="1"/>
          </p:cNvSpPr>
          <p:nvPr>
            <p:ph type="title"/>
          </p:nvPr>
        </p:nvSpPr>
        <p:spPr/>
        <p:txBody>
          <a:bodyPr>
            <a:normAutofit/>
          </a:bodyPr>
          <a:lstStyle/>
          <a:p>
            <a:r>
              <a:rPr lang="en-GB" sz="2400" b="1" dirty="0">
                <a:solidFill>
                  <a:srgbClr val="000000"/>
                </a:solidFill>
                <a:ea typeface="+mj-lt"/>
                <a:cs typeface="+mj-lt"/>
              </a:rPr>
              <a:t>#Agglomeritive or Hierarchical Clustering</a:t>
            </a:r>
            <a:endParaRPr lang="en-US" sz="2400" b="1" dirty="0"/>
          </a:p>
        </p:txBody>
      </p:sp>
      <p:pic>
        <p:nvPicPr>
          <p:cNvPr id="5" name="Content Placeholder 4">
            <a:extLst>
              <a:ext uri="{FF2B5EF4-FFF2-40B4-BE49-F238E27FC236}">
                <a16:creationId xmlns:a16="http://schemas.microsoft.com/office/drawing/2014/main" id="{BAD0C609-F539-0750-0590-8F1885B7CF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4322" y="863600"/>
            <a:ext cx="7044031" cy="5121275"/>
          </a:xfrm>
        </p:spPr>
      </p:pic>
    </p:spTree>
    <p:extLst>
      <p:ext uri="{BB962C8B-B14F-4D97-AF65-F5344CB8AC3E}">
        <p14:creationId xmlns:p14="http://schemas.microsoft.com/office/powerpoint/2010/main" val="1657348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952A-E13A-A79F-7FD0-A430411A5BC9}"/>
              </a:ext>
            </a:extLst>
          </p:cNvPr>
          <p:cNvSpPr>
            <a:spLocks noGrp="1"/>
          </p:cNvSpPr>
          <p:nvPr>
            <p:ph type="title"/>
          </p:nvPr>
        </p:nvSpPr>
        <p:spPr/>
        <p:txBody>
          <a:bodyPr>
            <a:normAutofit/>
          </a:bodyPr>
          <a:lstStyle/>
          <a:p>
            <a:r>
              <a:rPr lang="en-GB" sz="3200" dirty="0">
                <a:solidFill>
                  <a:srgbClr val="000000"/>
                </a:solidFill>
                <a:ea typeface="+mj-lt"/>
                <a:cs typeface="+mj-lt"/>
              </a:rPr>
              <a:t>#Agglomeritive or Hierarchical Clustering </a:t>
            </a:r>
            <a:r>
              <a:rPr lang="en-IN" sz="3200" b="0" i="0" dirty="0">
                <a:solidFill>
                  <a:srgbClr val="000000"/>
                </a:solidFill>
                <a:effectLst/>
                <a:latin typeface="Helvetica Neue"/>
              </a:rPr>
              <a:t>using PCA values </a:t>
            </a:r>
            <a:endParaRPr lang="en-IN" sz="3200" dirty="0"/>
          </a:p>
        </p:txBody>
      </p:sp>
      <p:pic>
        <p:nvPicPr>
          <p:cNvPr id="5" name="Content Placeholder 4">
            <a:extLst>
              <a:ext uri="{FF2B5EF4-FFF2-40B4-BE49-F238E27FC236}">
                <a16:creationId xmlns:a16="http://schemas.microsoft.com/office/drawing/2014/main" id="{2AA47068-3F71-C637-E2C8-D617205B9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7836" y="863600"/>
            <a:ext cx="6817004" cy="5121275"/>
          </a:xfrm>
        </p:spPr>
      </p:pic>
    </p:spTree>
    <p:extLst>
      <p:ext uri="{BB962C8B-B14F-4D97-AF65-F5344CB8AC3E}">
        <p14:creationId xmlns:p14="http://schemas.microsoft.com/office/powerpoint/2010/main" val="142692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BAF-1BB3-0713-4DBD-8375CFBAE92A}"/>
              </a:ext>
            </a:extLst>
          </p:cNvPr>
          <p:cNvSpPr>
            <a:spLocks noGrp="1"/>
          </p:cNvSpPr>
          <p:nvPr>
            <p:ph type="ctrTitle"/>
          </p:nvPr>
        </p:nvSpPr>
        <p:spPr>
          <a:xfrm>
            <a:off x="1507067" y="549855"/>
            <a:ext cx="7766936" cy="1646302"/>
          </a:xfrm>
        </p:spPr>
        <p:txBody>
          <a:bodyPr>
            <a:normAutofit/>
          </a:bodyPr>
          <a:lstStyle/>
          <a:p>
            <a:r>
              <a:rPr lang="en-IN" sz="5000" dirty="0">
                <a:latin typeface="Arial Rounded MT Bold" panose="020F0704030504030204" pitchFamily="34" charset="0"/>
              </a:rPr>
              <a:t>Business objective</a:t>
            </a:r>
          </a:p>
        </p:txBody>
      </p:sp>
      <p:sp>
        <p:nvSpPr>
          <p:cNvPr id="3" name="Subtitle 2">
            <a:extLst>
              <a:ext uri="{FF2B5EF4-FFF2-40B4-BE49-F238E27FC236}">
                <a16:creationId xmlns:a16="http://schemas.microsoft.com/office/drawing/2014/main" id="{03D069FE-C0BC-9DE3-0E69-252C8C252842}"/>
              </a:ext>
            </a:extLst>
          </p:cNvPr>
          <p:cNvSpPr>
            <a:spLocks noGrp="1"/>
          </p:cNvSpPr>
          <p:nvPr>
            <p:ph type="subTitle" idx="1"/>
          </p:nvPr>
        </p:nvSpPr>
        <p:spPr>
          <a:xfrm>
            <a:off x="1593331" y="2627474"/>
            <a:ext cx="7766936" cy="1096899"/>
          </a:xfrm>
        </p:spPr>
        <p:txBody>
          <a:bodyPr/>
          <a:lstStyle/>
          <a:p>
            <a:r>
              <a:rPr lang="en-IN" sz="1800" dirty="0">
                <a:effectLst/>
                <a:latin typeface="Arial" panose="020B0604020202020204" pitchFamily="34" charset="0"/>
                <a:ea typeface="Arial" panose="020B0604020202020204" pitchFamily="34" charset="0"/>
              </a:rPr>
              <a:t> </a:t>
            </a:r>
            <a:r>
              <a:rPr lang="en-IN" sz="1800" dirty="0">
                <a:solidFill>
                  <a:schemeClr val="tx1"/>
                </a:solidFill>
                <a:effectLst/>
                <a:latin typeface="Arial" panose="020B0604020202020204" pitchFamily="34" charset="0"/>
                <a:ea typeface="Arial" panose="020B0604020202020204" pitchFamily="34" charset="0"/>
              </a:rPr>
              <a:t>Creating clusters on global development measurement dataset</a:t>
            </a:r>
          </a:p>
          <a:p>
            <a:endParaRPr lang="en-IN" dirty="0"/>
          </a:p>
        </p:txBody>
      </p:sp>
    </p:spTree>
    <p:extLst>
      <p:ext uri="{BB962C8B-B14F-4D97-AF65-F5344CB8AC3E}">
        <p14:creationId xmlns:p14="http://schemas.microsoft.com/office/powerpoint/2010/main" val="2004227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90E6-1EB9-9791-3764-A5CAFAA573C0}"/>
              </a:ext>
            </a:extLst>
          </p:cNvPr>
          <p:cNvSpPr>
            <a:spLocks noGrp="1"/>
          </p:cNvSpPr>
          <p:nvPr>
            <p:ph type="title"/>
          </p:nvPr>
        </p:nvSpPr>
        <p:spPr/>
        <p:txBody>
          <a:bodyPr/>
          <a:lstStyle/>
          <a:p>
            <a:r>
              <a:rPr lang="en-GB" sz="3600" dirty="0">
                <a:solidFill>
                  <a:srgbClr val="000000"/>
                </a:solidFill>
                <a:ea typeface="+mj-lt"/>
                <a:cs typeface="+mj-lt"/>
              </a:rPr>
              <a:t>K-Means Clustering</a:t>
            </a:r>
            <a:endParaRPr lang="en-IN" dirty="0"/>
          </a:p>
        </p:txBody>
      </p:sp>
      <p:sp>
        <p:nvSpPr>
          <p:cNvPr id="3" name="Content Placeholder 2">
            <a:extLst>
              <a:ext uri="{FF2B5EF4-FFF2-40B4-BE49-F238E27FC236}">
                <a16:creationId xmlns:a16="http://schemas.microsoft.com/office/drawing/2014/main" id="{2BB8FED7-BF2E-50FB-05E7-9FBF9E5E55B8}"/>
              </a:ext>
            </a:extLst>
          </p:cNvPr>
          <p:cNvSpPr>
            <a:spLocks noGrp="1"/>
          </p:cNvSpPr>
          <p:nvPr>
            <p:ph idx="1"/>
          </p:nvPr>
        </p:nvSpPr>
        <p:spPr/>
        <p:txBody>
          <a:bodyPr>
            <a:normAutofit/>
          </a:bodyPr>
          <a:lstStyle/>
          <a:p>
            <a:r>
              <a:rPr lang="en-US" sz="2500" b="0" i="0" dirty="0">
                <a:solidFill>
                  <a:schemeClr val="tx1"/>
                </a:solidFill>
                <a:effectLst/>
                <a:latin typeface="Arial" panose="020B0604020202020204" pitchFamily="34" charset="0"/>
                <a:cs typeface="Arial" panose="020B0604020202020204" pitchFamily="34" charset="0"/>
              </a:rPr>
              <a:t>k-means clustering tries to group similar kinds of items in form of clusters. It finds the similarity between the items and groups them into the clusters.</a:t>
            </a:r>
            <a:endParaRPr lang="en-IN" sz="25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9286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21C3-EECC-83FD-AAE1-25EC374EA042}"/>
              </a:ext>
            </a:extLst>
          </p:cNvPr>
          <p:cNvSpPr>
            <a:spLocks noGrp="1"/>
          </p:cNvSpPr>
          <p:nvPr>
            <p:ph type="title"/>
          </p:nvPr>
        </p:nvSpPr>
        <p:spPr/>
        <p:txBody>
          <a:bodyPr>
            <a:normAutofit/>
          </a:bodyPr>
          <a:lstStyle/>
          <a:p>
            <a:r>
              <a:rPr lang="en-GB" sz="2800" dirty="0">
                <a:solidFill>
                  <a:srgbClr val="000000"/>
                </a:solidFill>
                <a:ea typeface="+mj-lt"/>
                <a:cs typeface="+mj-lt"/>
              </a:rPr>
              <a:t>K-Means Clustering</a:t>
            </a:r>
            <a:endParaRPr lang="en-US" sz="2800" dirty="0"/>
          </a:p>
        </p:txBody>
      </p:sp>
      <p:sp>
        <p:nvSpPr>
          <p:cNvPr id="3" name="Content Placeholder 2">
            <a:extLst>
              <a:ext uri="{FF2B5EF4-FFF2-40B4-BE49-F238E27FC236}">
                <a16:creationId xmlns:a16="http://schemas.microsoft.com/office/drawing/2014/main" id="{7E097484-FD58-5575-78AC-56E98F18E3FE}"/>
              </a:ext>
            </a:extLst>
          </p:cNvPr>
          <p:cNvSpPr>
            <a:spLocks noGrp="1"/>
          </p:cNvSpPr>
          <p:nvPr>
            <p:ph idx="1"/>
          </p:nvPr>
        </p:nvSpPr>
        <p:spPr/>
        <p:txBody>
          <a:bodyPr/>
          <a:lstStyle/>
          <a:p>
            <a:endParaRPr lang="en-GB" dirty="0"/>
          </a:p>
          <a:p>
            <a:endParaRPr lang="en-GB" dirty="0"/>
          </a:p>
        </p:txBody>
      </p:sp>
      <p:pic>
        <p:nvPicPr>
          <p:cNvPr id="5" name="Picture 4">
            <a:extLst>
              <a:ext uri="{FF2B5EF4-FFF2-40B4-BE49-F238E27FC236}">
                <a16:creationId xmlns:a16="http://schemas.microsoft.com/office/drawing/2014/main" id="{0950E790-CE51-764F-7175-E9DAEA219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268" y="766582"/>
            <a:ext cx="6992326" cy="5315692"/>
          </a:xfrm>
          <a:prstGeom prst="rect">
            <a:avLst/>
          </a:prstGeom>
        </p:spPr>
      </p:pic>
    </p:spTree>
    <p:extLst>
      <p:ext uri="{BB962C8B-B14F-4D97-AF65-F5344CB8AC3E}">
        <p14:creationId xmlns:p14="http://schemas.microsoft.com/office/powerpoint/2010/main" val="734751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3728-1A0E-177F-4708-29EFEBF8F46E}"/>
              </a:ext>
            </a:extLst>
          </p:cNvPr>
          <p:cNvSpPr>
            <a:spLocks noGrp="1"/>
          </p:cNvSpPr>
          <p:nvPr>
            <p:ph type="title"/>
          </p:nvPr>
        </p:nvSpPr>
        <p:spPr/>
        <p:txBody>
          <a:bodyPr/>
          <a:lstStyle/>
          <a:p>
            <a:r>
              <a:rPr lang="en-US" dirty="0"/>
              <a:t>#</a:t>
            </a:r>
            <a:r>
              <a:rPr lang="en-US" b="1" i="0" dirty="0">
                <a:solidFill>
                  <a:srgbClr val="000000"/>
                </a:solidFill>
                <a:effectLst/>
                <a:latin typeface="Helvetica Neue"/>
              </a:rPr>
              <a:t> </a:t>
            </a:r>
            <a:r>
              <a:rPr lang="en-US" sz="3200" i="0" dirty="0">
                <a:solidFill>
                  <a:srgbClr val="000000"/>
                </a:solidFill>
                <a:effectLst/>
                <a:latin typeface="Helvetica Neue"/>
              </a:rPr>
              <a:t>K-means clustering using PCA values</a:t>
            </a:r>
            <a:br>
              <a:rPr lang="en-US" sz="3200"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9303FC4D-6334-079D-8B63-0FA6A0EB3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3424" y="1353117"/>
            <a:ext cx="5385827" cy="4142240"/>
          </a:xfrm>
        </p:spPr>
      </p:pic>
    </p:spTree>
    <p:extLst>
      <p:ext uri="{BB962C8B-B14F-4D97-AF65-F5344CB8AC3E}">
        <p14:creationId xmlns:p14="http://schemas.microsoft.com/office/powerpoint/2010/main" val="930311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C238-F3DC-D115-68A7-1C962009EE16}"/>
              </a:ext>
            </a:extLst>
          </p:cNvPr>
          <p:cNvSpPr>
            <a:spLocks noGrp="1"/>
          </p:cNvSpPr>
          <p:nvPr>
            <p:ph type="title"/>
          </p:nvPr>
        </p:nvSpPr>
        <p:spPr/>
        <p:txBody>
          <a:bodyPr/>
          <a:lstStyle/>
          <a:p>
            <a:r>
              <a:rPr lang="en-GB" dirty="0">
                <a:ea typeface="+mj-lt"/>
                <a:cs typeface="+mj-lt"/>
              </a:rPr>
              <a:t>#DBSCAN Clustering</a:t>
            </a:r>
            <a:endParaRPr lang="en-US" dirty="0"/>
          </a:p>
        </p:txBody>
      </p:sp>
      <p:sp>
        <p:nvSpPr>
          <p:cNvPr id="3" name="Content Placeholder 2">
            <a:extLst>
              <a:ext uri="{FF2B5EF4-FFF2-40B4-BE49-F238E27FC236}">
                <a16:creationId xmlns:a16="http://schemas.microsoft.com/office/drawing/2014/main" id="{B701C8A9-4475-35C0-BDAD-21FEC812872D}"/>
              </a:ext>
            </a:extLst>
          </p:cNvPr>
          <p:cNvSpPr>
            <a:spLocks noGrp="1"/>
          </p:cNvSpPr>
          <p:nvPr>
            <p:ph idx="1"/>
          </p:nvPr>
        </p:nvSpPr>
        <p:spPr/>
        <p:txBody>
          <a:bodyPr/>
          <a:lstStyle/>
          <a:p>
            <a:r>
              <a:rPr lang="en-GB" sz="2500" dirty="0">
                <a:solidFill>
                  <a:schemeClr val="tx1"/>
                </a:solidFill>
              </a:rPr>
              <a:t>DBSCAN model  for </a:t>
            </a:r>
            <a:r>
              <a:rPr lang="en-GB" sz="2500" dirty="0" err="1">
                <a:solidFill>
                  <a:schemeClr val="tx1"/>
                </a:solidFill>
              </a:rPr>
              <a:t>pca</a:t>
            </a:r>
            <a:r>
              <a:rPr lang="en-GB" sz="2500" dirty="0">
                <a:solidFill>
                  <a:schemeClr val="tx1"/>
                </a:solidFill>
              </a:rPr>
              <a:t> data</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D74479B5-B917-011D-E96C-E104E3979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708" y="3100341"/>
            <a:ext cx="6690564" cy="1503743"/>
          </a:xfrm>
          <a:prstGeom prst="rect">
            <a:avLst/>
          </a:prstGeom>
        </p:spPr>
      </p:pic>
    </p:spTree>
    <p:extLst>
      <p:ext uri="{BB962C8B-B14F-4D97-AF65-F5344CB8AC3E}">
        <p14:creationId xmlns:p14="http://schemas.microsoft.com/office/powerpoint/2010/main" val="664962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3F35-1E1C-22F0-D30C-8FE052347D80}"/>
              </a:ext>
            </a:extLst>
          </p:cNvPr>
          <p:cNvSpPr>
            <a:spLocks noGrp="1"/>
          </p:cNvSpPr>
          <p:nvPr>
            <p:ph type="title"/>
          </p:nvPr>
        </p:nvSpPr>
        <p:spPr/>
        <p:txBody>
          <a:bodyPr/>
          <a:lstStyle/>
          <a:p>
            <a:r>
              <a:rPr lang="en-GB" sz="2400" dirty="0">
                <a:solidFill>
                  <a:srgbClr val="000000"/>
                </a:solidFill>
                <a:ea typeface="+mj-lt"/>
                <a:cs typeface="+mj-lt"/>
              </a:rPr>
              <a:t>From the above elbow method diagram we can say that </a:t>
            </a:r>
            <a:r>
              <a:rPr lang="en-GB" sz="2400" err="1">
                <a:solidFill>
                  <a:srgbClr val="000000"/>
                </a:solidFill>
                <a:ea typeface="+mj-lt"/>
                <a:cs typeface="+mj-lt"/>
              </a:rPr>
              <a:t>no.of</a:t>
            </a:r>
            <a:r>
              <a:rPr lang="en-GB" sz="2400" dirty="0">
                <a:solidFill>
                  <a:srgbClr val="000000"/>
                </a:solidFill>
                <a:ea typeface="+mj-lt"/>
                <a:cs typeface="+mj-lt"/>
              </a:rPr>
              <a:t> clusters = 4</a:t>
            </a:r>
            <a:endParaRPr lang="en-US" sz="2400" dirty="0"/>
          </a:p>
        </p:txBody>
      </p:sp>
      <p:pic>
        <p:nvPicPr>
          <p:cNvPr id="9" name="Content Placeholder 8">
            <a:extLst>
              <a:ext uri="{FF2B5EF4-FFF2-40B4-BE49-F238E27FC236}">
                <a16:creationId xmlns:a16="http://schemas.microsoft.com/office/drawing/2014/main" id="{799539EC-C303-94DE-E988-D30E216AA0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3517" y="885470"/>
            <a:ext cx="6925642" cy="5077534"/>
          </a:xfrm>
        </p:spPr>
      </p:pic>
    </p:spTree>
    <p:extLst>
      <p:ext uri="{BB962C8B-B14F-4D97-AF65-F5344CB8AC3E}">
        <p14:creationId xmlns:p14="http://schemas.microsoft.com/office/powerpoint/2010/main" val="3230522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8AA8-AC72-4F78-E3A1-4002E6A33555}"/>
              </a:ext>
            </a:extLst>
          </p:cNvPr>
          <p:cNvSpPr>
            <a:spLocks noGrp="1"/>
          </p:cNvSpPr>
          <p:nvPr>
            <p:ph type="title"/>
          </p:nvPr>
        </p:nvSpPr>
        <p:spPr/>
        <p:txBody>
          <a:bodyPr>
            <a:normAutofit/>
          </a:bodyPr>
          <a:lstStyle/>
          <a:p>
            <a:r>
              <a:rPr lang="en-GB" sz="2800" dirty="0">
                <a:solidFill>
                  <a:srgbClr val="000000"/>
                </a:solidFill>
                <a:ea typeface="+mj-lt"/>
                <a:cs typeface="+mj-lt"/>
              </a:rPr>
              <a:t>#Principal Component Analysis</a:t>
            </a:r>
            <a:endParaRPr lang="en-US" sz="2800" dirty="0"/>
          </a:p>
        </p:txBody>
      </p:sp>
      <p:sp>
        <p:nvSpPr>
          <p:cNvPr id="3" name="Content Placeholder 2">
            <a:extLst>
              <a:ext uri="{FF2B5EF4-FFF2-40B4-BE49-F238E27FC236}">
                <a16:creationId xmlns:a16="http://schemas.microsoft.com/office/drawing/2014/main" id="{048E9487-9DD8-8911-9E54-CDA670F78F55}"/>
              </a:ext>
            </a:extLst>
          </p:cNvPr>
          <p:cNvSpPr>
            <a:spLocks noGrp="1"/>
          </p:cNvSpPr>
          <p:nvPr>
            <p:ph idx="1"/>
          </p:nvPr>
        </p:nvSpPr>
        <p:spPr/>
        <p:txBody>
          <a:bodyPr/>
          <a:lstStyle/>
          <a:p>
            <a:r>
              <a:rPr lang="en-US" b="0" i="0" dirty="0">
                <a:solidFill>
                  <a:schemeClr val="tx1"/>
                </a:solidFill>
                <a:effectLst/>
                <a:latin typeface="Arial" panose="020B0604020202020204" pitchFamily="34" charset="0"/>
                <a:cs typeface="Arial" panose="020B0604020202020204" pitchFamily="34" charset="0"/>
              </a:rPr>
              <a:t>a dimensionality reduction method that is often used to reduce the dimensionality of large data sets, by transforming a large set of variables into a smaller one that still contains most of the information in the large set.</a:t>
            </a: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3816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F6AE-72BC-B228-C391-D8653DB8E723}"/>
              </a:ext>
            </a:extLst>
          </p:cNvPr>
          <p:cNvSpPr>
            <a:spLocks noGrp="1"/>
          </p:cNvSpPr>
          <p:nvPr>
            <p:ph type="title"/>
          </p:nvPr>
        </p:nvSpPr>
        <p:spPr/>
        <p:txBody>
          <a:bodyPr>
            <a:normAutofit/>
          </a:bodyPr>
          <a:lstStyle/>
          <a:p>
            <a:r>
              <a:rPr lang="en-GB" sz="2400" dirty="0">
                <a:solidFill>
                  <a:srgbClr val="000000"/>
                </a:solidFill>
                <a:ea typeface="+mj-lt"/>
                <a:cs typeface="+mj-lt"/>
              </a:rPr>
              <a:t>#Training and Testing the model accuracy using Random Forest</a:t>
            </a:r>
            <a:endParaRPr lang="en-US" sz="2400" dirty="0"/>
          </a:p>
        </p:txBody>
      </p:sp>
      <p:sp>
        <p:nvSpPr>
          <p:cNvPr id="3" name="Content Placeholder 2">
            <a:extLst>
              <a:ext uri="{FF2B5EF4-FFF2-40B4-BE49-F238E27FC236}">
                <a16:creationId xmlns:a16="http://schemas.microsoft.com/office/drawing/2014/main" id="{AFB27D00-505D-7D86-8E10-3EBC20E98D4E}"/>
              </a:ext>
            </a:extLst>
          </p:cNvPr>
          <p:cNvSpPr>
            <a:spLocks noGrp="1"/>
          </p:cNvSpPr>
          <p:nvPr>
            <p:ph idx="1"/>
          </p:nvPr>
        </p:nvSpPr>
        <p:spPr/>
        <p:txBody>
          <a:bodyPr/>
          <a:lstStyle/>
          <a:p>
            <a:r>
              <a:rPr lang="en-US" sz="2500" dirty="0">
                <a:solidFill>
                  <a:schemeClr val="tx1"/>
                </a:solidFill>
                <a:latin typeface="Arial" panose="020B0604020202020204" pitchFamily="34" charset="0"/>
                <a:cs typeface="Arial" panose="020B0604020202020204" pitchFamily="34" charset="0"/>
              </a:rPr>
              <a:t>Saving the Random Forest model for future prediction</a:t>
            </a:r>
          </a:p>
          <a:p>
            <a:r>
              <a:rPr lang="en-IN" sz="2500" b="0" i="0" dirty="0">
                <a:solidFill>
                  <a:schemeClr val="tx1"/>
                </a:solidFill>
                <a:effectLst/>
                <a:latin typeface="Arial" panose="020B0604020202020204" pitchFamily="34" charset="0"/>
                <a:cs typeface="Arial" panose="020B0604020202020204" pitchFamily="34" charset="0"/>
              </a:rPr>
              <a:t>0.9679802955665024 % </a:t>
            </a:r>
            <a:r>
              <a:rPr lang="en-IN" sz="2500" b="0" i="0" dirty="0" err="1">
                <a:solidFill>
                  <a:schemeClr val="tx1"/>
                </a:solidFill>
                <a:effectLst/>
                <a:latin typeface="Arial" panose="020B0604020202020204" pitchFamily="34" charset="0"/>
                <a:cs typeface="Arial" panose="020B0604020202020204" pitchFamily="34" charset="0"/>
              </a:rPr>
              <a:t>Acuuracy</a:t>
            </a:r>
            <a:endParaRPr lang="en-US" sz="2500" dirty="0">
              <a:solidFill>
                <a:schemeClr val="tx1"/>
              </a:solidFill>
              <a:latin typeface="Arial" panose="020B0604020202020204" pitchFamily="34" charset="0"/>
              <a:cs typeface="Arial" panose="020B0604020202020204" pitchFamily="34" charset="0"/>
            </a:endParaRPr>
          </a:p>
          <a:p>
            <a:endParaRPr lang="en-US" sz="2500" dirty="0">
              <a:latin typeface="Arial" panose="020B0604020202020204" pitchFamily="34" charset="0"/>
              <a:cs typeface="Arial" panose="020B0604020202020204" pitchFamily="34" charset="0"/>
            </a:endParaRPr>
          </a:p>
          <a:p>
            <a:endParaRPr lang="en-US" dirty="0"/>
          </a:p>
          <a:p>
            <a:endParaRPr lang="en-GB" dirty="0"/>
          </a:p>
        </p:txBody>
      </p:sp>
    </p:spTree>
    <p:extLst>
      <p:ext uri="{BB962C8B-B14F-4D97-AF65-F5344CB8AC3E}">
        <p14:creationId xmlns:p14="http://schemas.microsoft.com/office/powerpoint/2010/main" val="2780055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9E6D9-1364-4FCF-C1F0-C432D00A99C1}"/>
              </a:ext>
            </a:extLst>
          </p:cNvPr>
          <p:cNvSpPr>
            <a:spLocks noGrp="1"/>
          </p:cNvSpPr>
          <p:nvPr>
            <p:ph type="title"/>
          </p:nvPr>
        </p:nvSpPr>
        <p:spPr/>
        <p:txBody>
          <a:bodyPr>
            <a:normAutofit/>
          </a:bodyPr>
          <a:lstStyle/>
          <a:p>
            <a:r>
              <a:rPr lang="en-GB" dirty="0" err="1">
                <a:ea typeface="+mj-lt"/>
                <a:cs typeface="+mj-lt"/>
              </a:rPr>
              <a:t>Decision_Tree</a:t>
            </a:r>
            <a:endParaRPr lang="en-US" dirty="0" err="1"/>
          </a:p>
        </p:txBody>
      </p:sp>
      <p:sp>
        <p:nvSpPr>
          <p:cNvPr id="3" name="Content Placeholder 2">
            <a:extLst>
              <a:ext uri="{FF2B5EF4-FFF2-40B4-BE49-F238E27FC236}">
                <a16:creationId xmlns:a16="http://schemas.microsoft.com/office/drawing/2014/main" id="{06E00AC0-02D9-85BC-DF8F-8B4FBD617A6C}"/>
              </a:ext>
            </a:extLst>
          </p:cNvPr>
          <p:cNvSpPr>
            <a:spLocks noGrp="1"/>
          </p:cNvSpPr>
          <p:nvPr>
            <p:ph idx="1"/>
          </p:nvPr>
        </p:nvSpPr>
        <p:spPr/>
        <p:txBody>
          <a:bodyPr/>
          <a:lstStyle/>
          <a:p>
            <a:r>
              <a:rPr lang="en-US" sz="2000" b="1" i="0" u="none" strike="noStrike" dirty="0">
                <a:solidFill>
                  <a:srgbClr val="3F3F3F"/>
                </a:solidFill>
                <a:effectLst/>
                <a:latin typeface="Bahnschrift" panose="020B0502040204020203" pitchFamily="34" charset="0"/>
              </a:rPr>
              <a:t>A decision Tree regressor is tree like Structure that </a:t>
            </a:r>
            <a:r>
              <a:rPr lang="en-US" sz="2000" b="1" i="0" u="none" strike="noStrike" dirty="0">
                <a:solidFill>
                  <a:srgbClr val="4D5156"/>
                </a:solidFill>
                <a:effectLst/>
                <a:latin typeface="Bahnschrift" panose="020B0502040204020203" pitchFamily="34" charset="0"/>
              </a:rPr>
              <a:t>It has a hierarchical, tree structure, which consists of a root node, branches, internal nodes and leaf nodes.</a:t>
            </a:r>
          </a:p>
          <a:p>
            <a:r>
              <a:rPr lang="en-US" sz="2000" b="1" i="0" u="none" strike="noStrike" dirty="0">
                <a:solidFill>
                  <a:srgbClr val="4D5156"/>
                </a:solidFill>
                <a:effectLst/>
                <a:latin typeface="Bahnschrift" panose="020B0502040204020203" pitchFamily="34" charset="0"/>
              </a:rPr>
              <a:t>Then do the hyper parameter tuning on the parameters of the decision tree then it gives the best parameters for the decision tree regressor.</a:t>
            </a:r>
          </a:p>
          <a:p>
            <a:r>
              <a:rPr lang="en-US" sz="2000" b="1" i="0" u="none" strike="noStrike" dirty="0">
                <a:solidFill>
                  <a:srgbClr val="4D5156"/>
                </a:solidFill>
                <a:effectLst/>
                <a:latin typeface="Bahnschrift" panose="020B0502040204020203" pitchFamily="34" charset="0"/>
              </a:rPr>
              <a:t>Then build the model based on it and then fit the model and then do the cross validation on it.</a:t>
            </a:r>
          </a:p>
          <a:p>
            <a:endParaRPr lang="en-GB" dirty="0"/>
          </a:p>
        </p:txBody>
      </p:sp>
    </p:spTree>
    <p:extLst>
      <p:ext uri="{BB962C8B-B14F-4D97-AF65-F5344CB8AC3E}">
        <p14:creationId xmlns:p14="http://schemas.microsoft.com/office/powerpoint/2010/main" val="2606137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1E48-E1E4-72B3-2ACB-9635B8B85E2B}"/>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6DB953E7-538C-F83C-6D08-86B7DF12C192}"/>
              </a:ext>
            </a:extLst>
          </p:cNvPr>
          <p:cNvSpPr>
            <a:spLocks noGrp="1"/>
          </p:cNvSpPr>
          <p:nvPr>
            <p:ph idx="1"/>
          </p:nvPr>
        </p:nvSpPr>
        <p:spPr/>
        <p:txBody>
          <a:bodyPr/>
          <a:lstStyle/>
          <a:p>
            <a:r>
              <a:rPr lang="en-IN" sz="2000" b="1" dirty="0">
                <a:latin typeface="Bahnschrift" panose="020B0502040204020203" pitchFamily="34" charset="0"/>
              </a:rPr>
              <a:t>Values are independently corelated with each other so its difficult to get relation</a:t>
            </a:r>
          </a:p>
          <a:p>
            <a:endParaRPr lang="en-IN" sz="2000" b="1" dirty="0">
              <a:latin typeface="Bahnschrift" panose="020B0502040204020203" pitchFamily="34" charset="0"/>
            </a:endParaRPr>
          </a:p>
          <a:p>
            <a:r>
              <a:rPr lang="en-IN" sz="2000" b="1" dirty="0">
                <a:latin typeface="Bahnschrift" panose="020B0502040204020203" pitchFamily="34" charset="0"/>
              </a:rPr>
              <a:t>We have so many models so its hard to select from them, for selecting model we check accuracy of each and after checking accuracy we selected Random Forest Regression Model.</a:t>
            </a:r>
          </a:p>
          <a:p>
            <a:endParaRPr lang="en-IN" dirty="0"/>
          </a:p>
        </p:txBody>
      </p:sp>
    </p:spTree>
    <p:extLst>
      <p:ext uri="{BB962C8B-B14F-4D97-AF65-F5344CB8AC3E}">
        <p14:creationId xmlns:p14="http://schemas.microsoft.com/office/powerpoint/2010/main" val="950575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70F9-DFE4-C90A-BCD4-B006F8902F93}"/>
              </a:ext>
            </a:extLst>
          </p:cNvPr>
          <p:cNvSpPr>
            <a:spLocks noGrp="1"/>
          </p:cNvSpPr>
          <p:nvPr>
            <p:ph type="title"/>
          </p:nvPr>
        </p:nvSpPr>
        <p:spPr/>
        <p:txBody>
          <a:bodyPr/>
          <a:lstStyle/>
          <a:p>
            <a:r>
              <a:rPr lang="en-IN" b="0" i="0" dirty="0">
                <a:solidFill>
                  <a:srgbClr val="000000"/>
                </a:solidFill>
                <a:effectLst/>
                <a:latin typeface="Helvetica Neue"/>
              </a:rPr>
              <a:t>Silhouette Coefficients</a:t>
            </a:r>
            <a:endParaRPr lang="en-IN" dirty="0"/>
          </a:p>
        </p:txBody>
      </p:sp>
      <p:sp>
        <p:nvSpPr>
          <p:cNvPr id="3" name="Content Placeholder 2">
            <a:extLst>
              <a:ext uri="{FF2B5EF4-FFF2-40B4-BE49-F238E27FC236}">
                <a16:creationId xmlns:a16="http://schemas.microsoft.com/office/drawing/2014/main" id="{2D9A85B7-22DE-97A8-6084-26E01E307BEA}"/>
              </a:ext>
            </a:extLst>
          </p:cNvPr>
          <p:cNvSpPr>
            <a:spLocks noGrp="1"/>
          </p:cNvSpPr>
          <p:nvPr>
            <p:ph idx="1"/>
          </p:nvPr>
        </p:nvSpPr>
        <p:spPr/>
        <p:txBody>
          <a:bodyPr/>
          <a:lstStyle/>
          <a:p>
            <a:pPr algn="l"/>
            <a:r>
              <a:rPr lang="en-US" b="0" i="0" dirty="0" err="1">
                <a:solidFill>
                  <a:srgbClr val="000000"/>
                </a:solidFill>
                <a:effectLst/>
                <a:latin typeface="Helvetica Neue"/>
              </a:rPr>
              <a:t>Agglomeritive</a:t>
            </a:r>
            <a:r>
              <a:rPr lang="en-US" b="0" i="0" dirty="0">
                <a:solidFill>
                  <a:srgbClr val="000000"/>
                </a:solidFill>
                <a:effectLst/>
                <a:latin typeface="Helvetica Neue"/>
              </a:rPr>
              <a:t> or Hierarchical </a:t>
            </a:r>
            <a:r>
              <a:rPr lang="en-US" b="0" i="0">
                <a:solidFill>
                  <a:srgbClr val="000000"/>
                </a:solidFill>
                <a:effectLst/>
                <a:latin typeface="Helvetica Neue"/>
              </a:rPr>
              <a:t>Clustering =0.6142183444547734</a:t>
            </a:r>
            <a:endParaRPr lang="en-US" b="0" i="0" dirty="0">
              <a:solidFill>
                <a:srgbClr val="000000"/>
              </a:solidFill>
              <a:effectLst/>
              <a:latin typeface="Helvetica Neue"/>
            </a:endParaRPr>
          </a:p>
          <a:p>
            <a:pPr algn="l"/>
            <a:r>
              <a:rPr lang="en-US" b="0" i="0" dirty="0">
                <a:solidFill>
                  <a:srgbClr val="000000"/>
                </a:solidFill>
                <a:effectLst/>
                <a:latin typeface="Helvetica Neue"/>
              </a:rPr>
              <a:t>K-Means Clustering = 0.2526705329675034</a:t>
            </a:r>
          </a:p>
          <a:p>
            <a:pPr algn="l"/>
            <a:r>
              <a:rPr lang="en-US" b="0" i="0" dirty="0">
                <a:solidFill>
                  <a:srgbClr val="000000"/>
                </a:solidFill>
                <a:effectLst/>
                <a:latin typeface="Helvetica Neue"/>
              </a:rPr>
              <a:t>Principal Component Analysis = 0.4655053199055981</a:t>
            </a:r>
          </a:p>
          <a:p>
            <a:pPr algn="l"/>
            <a:r>
              <a:rPr lang="en-US" b="0" i="0" dirty="0" err="1">
                <a:solidFill>
                  <a:srgbClr val="000000"/>
                </a:solidFill>
                <a:effectLst/>
                <a:latin typeface="Helvetica Neue"/>
              </a:rPr>
              <a:t>Agglomeritive</a:t>
            </a:r>
            <a:r>
              <a:rPr lang="en-US" b="0" i="0" dirty="0">
                <a:solidFill>
                  <a:srgbClr val="000000"/>
                </a:solidFill>
                <a:effectLst/>
                <a:latin typeface="Helvetica Neue"/>
              </a:rPr>
              <a:t> or Hierarchical Clustering using PCA values =0.7630877646244628</a:t>
            </a:r>
          </a:p>
          <a:p>
            <a:pPr algn="l"/>
            <a:r>
              <a:rPr lang="en-US" b="0" i="0" dirty="0">
                <a:solidFill>
                  <a:srgbClr val="000000"/>
                </a:solidFill>
                <a:effectLst/>
                <a:latin typeface="Helvetica Neue"/>
              </a:rPr>
              <a:t>K-means clustering using PCA values =0.4657931061008227</a:t>
            </a:r>
          </a:p>
          <a:p>
            <a:pPr algn="l"/>
            <a:r>
              <a:rPr lang="en-US" b="0" i="0" dirty="0">
                <a:solidFill>
                  <a:srgbClr val="000000"/>
                </a:solidFill>
                <a:effectLst/>
                <a:latin typeface="Helvetica Neue"/>
              </a:rPr>
              <a:t>DBSCAN Clustering = -0.431</a:t>
            </a:r>
          </a:p>
        </p:txBody>
      </p:sp>
    </p:spTree>
    <p:extLst>
      <p:ext uri="{BB962C8B-B14F-4D97-AF65-F5344CB8AC3E}">
        <p14:creationId xmlns:p14="http://schemas.microsoft.com/office/powerpoint/2010/main" val="70728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5603-FE22-547B-AD69-AE1AD11CF149}"/>
              </a:ext>
            </a:extLst>
          </p:cNvPr>
          <p:cNvSpPr>
            <a:spLocks noGrp="1"/>
          </p:cNvSpPr>
          <p:nvPr>
            <p:ph type="title"/>
          </p:nvPr>
        </p:nvSpPr>
        <p:spPr/>
        <p:txBody>
          <a:bodyPr/>
          <a:lstStyle/>
          <a:p>
            <a:r>
              <a:rPr lang="en-US" dirty="0"/>
              <a:t>Data set</a:t>
            </a:r>
            <a:endParaRPr lang="en-IN" dirty="0"/>
          </a:p>
        </p:txBody>
      </p:sp>
      <p:sp>
        <p:nvSpPr>
          <p:cNvPr id="3" name="Content Placeholder 2">
            <a:extLst>
              <a:ext uri="{FF2B5EF4-FFF2-40B4-BE49-F238E27FC236}">
                <a16:creationId xmlns:a16="http://schemas.microsoft.com/office/drawing/2014/main" id="{292AEE9E-D7FA-F661-E16D-D15F85CA6CF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2C27AAE4-C034-64EA-9428-48714FEB9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157" y="1860884"/>
            <a:ext cx="7106653" cy="2997699"/>
          </a:xfrm>
          <a:prstGeom prst="rect">
            <a:avLst/>
          </a:prstGeom>
        </p:spPr>
      </p:pic>
    </p:spTree>
    <p:extLst>
      <p:ext uri="{BB962C8B-B14F-4D97-AF65-F5344CB8AC3E}">
        <p14:creationId xmlns:p14="http://schemas.microsoft.com/office/powerpoint/2010/main" val="3889313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C9CD-7D72-5E3F-650C-E9AA520A5CBC}"/>
              </a:ext>
            </a:extLst>
          </p:cNvPr>
          <p:cNvSpPr>
            <a:spLocks noGrp="1"/>
          </p:cNvSpPr>
          <p:nvPr>
            <p:ph type="title"/>
          </p:nvPr>
        </p:nvSpPr>
        <p:spPr/>
        <p:txBody>
          <a:bodyPr/>
          <a:lstStyle/>
          <a:p>
            <a:r>
              <a:rPr lang="en-IN" b="1" i="0" dirty="0">
                <a:solidFill>
                  <a:srgbClr val="000000"/>
                </a:solidFill>
                <a:effectLst/>
                <a:latin typeface="Helvetica Neue"/>
              </a:rPr>
              <a:t>Conclusion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4CCDFE5-DD52-C8A8-FB1D-25C94B1C85C9}"/>
              </a:ext>
            </a:extLst>
          </p:cNvPr>
          <p:cNvSpPr>
            <a:spLocks noGrp="1"/>
          </p:cNvSpPr>
          <p:nvPr>
            <p:ph idx="1"/>
          </p:nvPr>
        </p:nvSpPr>
        <p:spPr/>
        <p:txBody>
          <a:bodyPr/>
          <a:lstStyle/>
          <a:p>
            <a:r>
              <a:rPr lang="en-US" b="0" i="0" dirty="0">
                <a:solidFill>
                  <a:srgbClr val="000000"/>
                </a:solidFill>
                <a:effectLst/>
                <a:latin typeface="Helvetica Neue"/>
              </a:rPr>
              <a:t>Form all the above models We can observed we are getting </a:t>
            </a:r>
            <a:r>
              <a:rPr lang="en-US" b="0" i="0" dirty="0" err="1">
                <a:solidFill>
                  <a:srgbClr val="000000"/>
                </a:solidFill>
                <a:effectLst/>
                <a:latin typeface="Helvetica Neue"/>
              </a:rPr>
              <a:t>maximunm</a:t>
            </a:r>
            <a:r>
              <a:rPr lang="en-US" b="0" i="0" dirty="0">
                <a:solidFill>
                  <a:srgbClr val="000000"/>
                </a:solidFill>
                <a:effectLst/>
                <a:latin typeface="Helvetica Neue"/>
              </a:rPr>
              <a:t> accuracy from Hierarchical Clustering using PCA values Hence considering Hierarchical </a:t>
            </a:r>
            <a:r>
              <a:rPr lang="en-US" b="0" i="0" dirty="0" err="1">
                <a:solidFill>
                  <a:srgbClr val="000000"/>
                </a:solidFill>
                <a:effectLst/>
                <a:latin typeface="Helvetica Neue"/>
              </a:rPr>
              <a:t>clusting</a:t>
            </a:r>
            <a:r>
              <a:rPr lang="en-US" b="0" i="0" dirty="0">
                <a:solidFill>
                  <a:srgbClr val="000000"/>
                </a:solidFill>
                <a:effectLst/>
                <a:latin typeface="Helvetica Neue"/>
              </a:rPr>
              <a:t> algorithm as final model.</a:t>
            </a:r>
            <a:endParaRPr lang="en-IN" dirty="0"/>
          </a:p>
        </p:txBody>
      </p:sp>
    </p:spTree>
    <p:extLst>
      <p:ext uri="{BB962C8B-B14F-4D97-AF65-F5344CB8AC3E}">
        <p14:creationId xmlns:p14="http://schemas.microsoft.com/office/powerpoint/2010/main" val="1584009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BD57-66EA-B679-2374-7A528718A310}"/>
              </a:ext>
            </a:extLst>
          </p:cNvPr>
          <p:cNvSpPr>
            <a:spLocks noGrp="1"/>
          </p:cNvSpPr>
          <p:nvPr>
            <p:ph type="title"/>
          </p:nvPr>
        </p:nvSpPr>
        <p:spPr/>
        <p:txBody>
          <a:bodyPr/>
          <a:lstStyle/>
          <a:p>
            <a:r>
              <a:rPr lang="en-IN" b="1" i="0" dirty="0">
                <a:solidFill>
                  <a:srgbClr val="000000"/>
                </a:solidFill>
                <a:effectLst/>
                <a:latin typeface="Helvetica Neue"/>
              </a:rPr>
              <a:t>Deployment</a:t>
            </a:r>
            <a:br>
              <a:rPr lang="en-IN" b="1" i="0" dirty="0">
                <a:solidFill>
                  <a:srgbClr val="000000"/>
                </a:solidFill>
                <a:effectLst/>
                <a:latin typeface="Helvetica Neue"/>
              </a:rPr>
            </a:br>
            <a:endParaRPr lang="en-IN" dirty="0"/>
          </a:p>
        </p:txBody>
      </p:sp>
      <p:pic>
        <p:nvPicPr>
          <p:cNvPr id="6" name="Content Placeholder 5">
            <a:extLst>
              <a:ext uri="{FF2B5EF4-FFF2-40B4-BE49-F238E27FC236}">
                <a16:creationId xmlns:a16="http://schemas.microsoft.com/office/drawing/2014/main" id="{E224D2BC-AAC5-B628-45C6-AE6FCD323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366838"/>
            <a:ext cx="7315200" cy="4114799"/>
          </a:xfrm>
        </p:spPr>
      </p:pic>
    </p:spTree>
    <p:extLst>
      <p:ext uri="{BB962C8B-B14F-4D97-AF65-F5344CB8AC3E}">
        <p14:creationId xmlns:p14="http://schemas.microsoft.com/office/powerpoint/2010/main" val="431021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5DB5-A0A7-E504-8E21-257AF44CB76A}"/>
              </a:ext>
            </a:extLst>
          </p:cNvPr>
          <p:cNvSpPr>
            <a:spLocks noGrp="1"/>
          </p:cNvSpPr>
          <p:nvPr>
            <p:ph type="title"/>
          </p:nvPr>
        </p:nvSpPr>
        <p:spPr/>
        <p:txBody>
          <a:bodyPr/>
          <a:lstStyle/>
          <a:p>
            <a:r>
              <a:rPr lang="en-IN" b="1" i="0" dirty="0">
                <a:solidFill>
                  <a:srgbClr val="000000"/>
                </a:solidFill>
                <a:effectLst/>
                <a:latin typeface="Helvetica Neue"/>
              </a:rPr>
              <a:t>Deployment</a:t>
            </a:r>
            <a:endParaRPr lang="en-IN" dirty="0"/>
          </a:p>
        </p:txBody>
      </p:sp>
      <p:pic>
        <p:nvPicPr>
          <p:cNvPr id="7" name="Content Placeholder 6">
            <a:extLst>
              <a:ext uri="{FF2B5EF4-FFF2-40B4-BE49-F238E27FC236}">
                <a16:creationId xmlns:a16="http://schemas.microsoft.com/office/drawing/2014/main" id="{7809DB9F-1DE0-1E43-6F9D-9CD1CB84FF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366838"/>
            <a:ext cx="7315200" cy="4114799"/>
          </a:xfrm>
        </p:spPr>
      </p:pic>
    </p:spTree>
    <p:extLst>
      <p:ext uri="{BB962C8B-B14F-4D97-AF65-F5344CB8AC3E}">
        <p14:creationId xmlns:p14="http://schemas.microsoft.com/office/powerpoint/2010/main" val="2595388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6C36-136A-281B-3672-8ADFA9BD807C}"/>
              </a:ext>
            </a:extLst>
          </p:cNvPr>
          <p:cNvSpPr>
            <a:spLocks noGrp="1"/>
          </p:cNvSpPr>
          <p:nvPr>
            <p:ph type="ctrTitle"/>
          </p:nvPr>
        </p:nvSpPr>
        <p:spPr/>
        <p:txBody>
          <a:bodyPr/>
          <a:lstStyle/>
          <a:p>
            <a:r>
              <a:rPr lang="en-US" dirty="0"/>
              <a:t>Thank You </a:t>
            </a:r>
            <a:endParaRPr lang="en-IN" dirty="0"/>
          </a:p>
        </p:txBody>
      </p:sp>
      <p:sp>
        <p:nvSpPr>
          <p:cNvPr id="3" name="Subtitle 2">
            <a:extLst>
              <a:ext uri="{FF2B5EF4-FFF2-40B4-BE49-F238E27FC236}">
                <a16:creationId xmlns:a16="http://schemas.microsoft.com/office/drawing/2014/main" id="{438432B7-556A-8E23-18BA-6A960BDC1C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1836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BAF-1BB3-0713-4DBD-8375CFBAE92A}"/>
              </a:ext>
            </a:extLst>
          </p:cNvPr>
          <p:cNvSpPr>
            <a:spLocks noGrp="1"/>
          </p:cNvSpPr>
          <p:nvPr>
            <p:ph type="ctrTitle"/>
          </p:nvPr>
        </p:nvSpPr>
        <p:spPr>
          <a:xfrm>
            <a:off x="746041" y="900662"/>
            <a:ext cx="7766936" cy="1646302"/>
          </a:xfrm>
        </p:spPr>
        <p:txBody>
          <a:bodyPr>
            <a:normAutofit/>
          </a:bodyPr>
          <a:lstStyle/>
          <a:p>
            <a:r>
              <a:rPr lang="en-IN" sz="4500" dirty="0" err="1">
                <a:latin typeface="Arial Rounded MT Bold" panose="020F0704030504030204" pitchFamily="34" charset="0"/>
              </a:rPr>
              <a:t>Veriable</a:t>
            </a:r>
            <a:r>
              <a:rPr lang="en-IN" sz="4500" dirty="0">
                <a:latin typeface="Arial Rounded MT Bold" panose="020F0704030504030204" pitchFamily="34" charset="0"/>
              </a:rPr>
              <a:t> </a:t>
            </a:r>
            <a:r>
              <a:rPr lang="en-IN" sz="4500" dirty="0" err="1">
                <a:latin typeface="Arial Rounded MT Bold" panose="020F0704030504030204" pitchFamily="34" charset="0"/>
              </a:rPr>
              <a:t>Desccripton</a:t>
            </a:r>
            <a:endParaRPr lang="en-IN" sz="45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03D069FE-C0BC-9DE3-0E69-252C8C252842}"/>
              </a:ext>
            </a:extLst>
          </p:cNvPr>
          <p:cNvSpPr>
            <a:spLocks noGrp="1"/>
          </p:cNvSpPr>
          <p:nvPr>
            <p:ph type="subTitle" idx="1"/>
          </p:nvPr>
        </p:nvSpPr>
        <p:spPr>
          <a:xfrm>
            <a:off x="228457" y="3027168"/>
            <a:ext cx="8169502" cy="2117691"/>
          </a:xfrm>
        </p:spPr>
        <p:txBody>
          <a:bodyPr>
            <a:normAutofit/>
          </a:bodyPr>
          <a:lstStyle/>
          <a:p>
            <a:pPr>
              <a:lnSpc>
                <a:spcPct val="115000"/>
              </a:lnSpc>
            </a:pPr>
            <a:r>
              <a:rPr lang="en-IN" sz="1800" dirty="0">
                <a:solidFill>
                  <a:schemeClr val="tx1"/>
                </a:solidFill>
                <a:effectLst/>
                <a:latin typeface="Arial" panose="020B0604020202020204" pitchFamily="34" charset="0"/>
                <a:ea typeface="Arial" panose="020B0604020202020204" pitchFamily="34" charset="0"/>
              </a:rPr>
              <a:t>Birth Rate, Business tax, CO2emissions, Country, Days to start business, Ease of business, energy usage, GDP, </a:t>
            </a:r>
            <a:r>
              <a:rPr lang="en-IN" sz="1800" dirty="0" err="1">
                <a:solidFill>
                  <a:schemeClr val="tx1"/>
                </a:solidFill>
                <a:effectLst/>
                <a:latin typeface="Arial" panose="020B0604020202020204" pitchFamily="34" charset="0"/>
                <a:ea typeface="Arial" panose="020B0604020202020204" pitchFamily="34" charset="0"/>
              </a:rPr>
              <a:t>healthexp%GDP</a:t>
            </a:r>
            <a:r>
              <a:rPr lang="en-IN" sz="1800" dirty="0">
                <a:solidFill>
                  <a:schemeClr val="tx1"/>
                </a:solidFill>
                <a:effectLst/>
                <a:latin typeface="Arial" panose="020B0604020202020204" pitchFamily="34" charset="0"/>
                <a:ea typeface="Arial" panose="020B0604020202020204" pitchFamily="34" charset="0"/>
              </a:rPr>
              <a:t>, </a:t>
            </a:r>
            <a:r>
              <a:rPr lang="en-IN" sz="1800" dirty="0" err="1">
                <a:solidFill>
                  <a:schemeClr val="tx1"/>
                </a:solidFill>
                <a:effectLst/>
                <a:latin typeface="Arial" panose="020B0604020202020204" pitchFamily="34" charset="0"/>
                <a:ea typeface="Arial" panose="020B0604020202020204" pitchFamily="34" charset="0"/>
              </a:rPr>
              <a:t>healthexp</a:t>
            </a:r>
            <a:r>
              <a:rPr lang="en-IN" sz="1800" dirty="0">
                <a:solidFill>
                  <a:schemeClr val="tx1"/>
                </a:solidFill>
                <a:effectLst/>
                <a:latin typeface="Arial" panose="020B0604020202020204" pitchFamily="34" charset="0"/>
                <a:ea typeface="Arial" panose="020B0604020202020204" pitchFamily="34" charset="0"/>
              </a:rPr>
              <a:t>/capita, hours to do tax, infant mortality, internet usage, lending rate, life expectancy female, etc.</a:t>
            </a:r>
          </a:p>
          <a:p>
            <a:endParaRPr lang="en-IN" dirty="0"/>
          </a:p>
        </p:txBody>
      </p:sp>
    </p:spTree>
    <p:extLst>
      <p:ext uri="{BB962C8B-B14F-4D97-AF65-F5344CB8AC3E}">
        <p14:creationId xmlns:p14="http://schemas.microsoft.com/office/powerpoint/2010/main" val="377768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BAF-1BB3-0713-4DBD-8375CFBAE92A}"/>
              </a:ext>
            </a:extLst>
          </p:cNvPr>
          <p:cNvSpPr>
            <a:spLocks noGrp="1"/>
          </p:cNvSpPr>
          <p:nvPr>
            <p:ph type="ctrTitle"/>
          </p:nvPr>
        </p:nvSpPr>
        <p:spPr>
          <a:xfrm>
            <a:off x="886119" y="-671250"/>
            <a:ext cx="6765683" cy="3169353"/>
          </a:xfrm>
        </p:spPr>
        <p:txBody>
          <a:bodyPr>
            <a:normAutofit/>
          </a:bodyPr>
          <a:lstStyle/>
          <a:p>
            <a:r>
              <a:rPr lang="en-IN" sz="4500" dirty="0">
                <a:latin typeface="Arial Rounded MT Bold" panose="020F0704030504030204" pitchFamily="34" charset="0"/>
              </a:rPr>
              <a:t>Data set detail:</a:t>
            </a:r>
          </a:p>
        </p:txBody>
      </p:sp>
      <p:sp>
        <p:nvSpPr>
          <p:cNvPr id="3" name="Subtitle 2">
            <a:extLst>
              <a:ext uri="{FF2B5EF4-FFF2-40B4-BE49-F238E27FC236}">
                <a16:creationId xmlns:a16="http://schemas.microsoft.com/office/drawing/2014/main" id="{03D069FE-C0BC-9DE3-0E69-252C8C252842}"/>
              </a:ext>
            </a:extLst>
          </p:cNvPr>
          <p:cNvSpPr>
            <a:spLocks noGrp="1"/>
          </p:cNvSpPr>
          <p:nvPr>
            <p:ph type="subTitle" idx="1"/>
          </p:nvPr>
        </p:nvSpPr>
        <p:spPr>
          <a:xfrm>
            <a:off x="1074655" y="2901831"/>
            <a:ext cx="6837351" cy="914400"/>
          </a:xfrm>
        </p:spPr>
        <p:txBody>
          <a:bodyPr>
            <a:normAutofit fontScale="92500"/>
          </a:bodyPr>
          <a:lstStyle/>
          <a:p>
            <a:pPr marL="76200" indent="-76200">
              <a:lnSpc>
                <a:spcPct val="115000"/>
              </a:lnSpc>
            </a:pPr>
            <a:r>
              <a:rPr lang="en-IN" sz="1800" dirty="0">
                <a:solidFill>
                  <a:schemeClr val="tx1"/>
                </a:solidFill>
                <a:effectLst/>
                <a:latin typeface="Arial" panose="020B0604020202020204" pitchFamily="34" charset="0"/>
                <a:ea typeface="Arial" panose="020B0604020202020204" pitchFamily="34" charset="0"/>
              </a:rPr>
              <a:t>The dataset has information about important economic and development metrics related to various countries across the globe.</a:t>
            </a:r>
          </a:p>
          <a:p>
            <a:endParaRPr lang="en-IN" dirty="0"/>
          </a:p>
        </p:txBody>
      </p:sp>
    </p:spTree>
    <p:extLst>
      <p:ext uri="{BB962C8B-B14F-4D97-AF65-F5344CB8AC3E}">
        <p14:creationId xmlns:p14="http://schemas.microsoft.com/office/powerpoint/2010/main" val="124101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A628-44A4-080C-97ED-1A4068A56FC1}"/>
              </a:ext>
            </a:extLst>
          </p:cNvPr>
          <p:cNvSpPr>
            <a:spLocks noGrp="1"/>
          </p:cNvSpPr>
          <p:nvPr>
            <p:ph type="title"/>
          </p:nvPr>
        </p:nvSpPr>
        <p:spPr>
          <a:xfrm>
            <a:off x="252919" y="1123837"/>
            <a:ext cx="2803709" cy="4601183"/>
          </a:xfrm>
        </p:spPr>
        <p:txBody>
          <a:bodyPr/>
          <a:lstStyle/>
          <a:p>
            <a:r>
              <a:rPr lang="en-GB"/>
              <a:t>EDA</a:t>
            </a:r>
          </a:p>
        </p:txBody>
      </p:sp>
      <p:sp>
        <p:nvSpPr>
          <p:cNvPr id="3" name="Content Placeholder 2">
            <a:extLst>
              <a:ext uri="{FF2B5EF4-FFF2-40B4-BE49-F238E27FC236}">
                <a16:creationId xmlns:a16="http://schemas.microsoft.com/office/drawing/2014/main" id="{AD426B54-0A8F-B023-D0CA-7E5BC81EF07D}"/>
              </a:ext>
            </a:extLst>
          </p:cNvPr>
          <p:cNvSpPr>
            <a:spLocks noGrp="1"/>
          </p:cNvSpPr>
          <p:nvPr>
            <p:ph idx="1"/>
          </p:nvPr>
        </p:nvSpPr>
        <p:spPr/>
        <p:txBody>
          <a:bodyPr>
            <a:normAutofit/>
          </a:bodyPr>
          <a:lstStyle/>
          <a:p>
            <a:r>
              <a:rPr lang="en-GB" sz="2200" dirty="0">
                <a:solidFill>
                  <a:schemeClr val="tx1"/>
                </a:solidFill>
                <a:latin typeface="Arial" panose="020B0604020202020204" pitchFamily="34" charset="0"/>
                <a:ea typeface="Helvetica Neue"/>
                <a:cs typeface="Arial" panose="020B0604020202020204" pitchFamily="34" charset="0"/>
              </a:rPr>
              <a:t>Data cleaning or preprocessing step where certain values in specific columns are considered outliers or invalid, and they are replaced with </a:t>
            </a:r>
            <a:r>
              <a:rPr lang="en-GB" sz="2200" dirty="0" err="1">
                <a:solidFill>
                  <a:schemeClr val="tx1"/>
                </a:solidFill>
                <a:latin typeface="Arial" panose="020B0604020202020204" pitchFamily="34" charset="0"/>
                <a:ea typeface="Helvetica Neue"/>
                <a:cs typeface="Arial" panose="020B0604020202020204" pitchFamily="34" charset="0"/>
              </a:rPr>
              <a:t>NaN</a:t>
            </a:r>
            <a:r>
              <a:rPr lang="en-GB" sz="2200" dirty="0">
                <a:solidFill>
                  <a:schemeClr val="tx1"/>
                </a:solidFill>
                <a:latin typeface="Arial" panose="020B0604020202020204" pitchFamily="34" charset="0"/>
                <a:ea typeface="Helvetica Neue"/>
                <a:cs typeface="Arial" panose="020B0604020202020204" pitchFamily="34" charset="0"/>
              </a:rPr>
              <a:t> for further analysis.</a:t>
            </a:r>
          </a:p>
          <a:p>
            <a:r>
              <a:rPr lang="en-GB" sz="2200" dirty="0">
                <a:solidFill>
                  <a:schemeClr val="tx1"/>
                </a:solidFill>
                <a:latin typeface="Arial" panose="020B0604020202020204" pitchFamily="34" charset="0"/>
                <a:ea typeface="+mn-lt"/>
                <a:cs typeface="Arial" panose="020B0604020202020204" pitchFamily="34" charset="0"/>
              </a:rPr>
              <a:t>Whichever countries having null values for the entire feature, imputing those countries with median value of that feature from all the countries.</a:t>
            </a:r>
            <a:endParaRPr lang="en-GB" sz="2200" dirty="0">
              <a:solidFill>
                <a:schemeClr val="tx1"/>
              </a:solidFill>
              <a:latin typeface="Arial" panose="020B0604020202020204" pitchFamily="34" charset="0"/>
              <a:ea typeface="Roboto"/>
              <a:cs typeface="Arial" panose="020B0604020202020204" pitchFamily="34" charset="0"/>
            </a:endParaRPr>
          </a:p>
        </p:txBody>
      </p:sp>
    </p:spTree>
    <p:extLst>
      <p:ext uri="{BB962C8B-B14F-4D97-AF65-F5344CB8AC3E}">
        <p14:creationId xmlns:p14="http://schemas.microsoft.com/office/powerpoint/2010/main" val="10121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D069FE-C0BC-9DE3-0E69-252C8C252842}"/>
              </a:ext>
            </a:extLst>
          </p:cNvPr>
          <p:cNvSpPr>
            <a:spLocks noGrp="1"/>
          </p:cNvSpPr>
          <p:nvPr>
            <p:ph type="subTitle" idx="1"/>
          </p:nvPr>
        </p:nvSpPr>
        <p:spPr>
          <a:xfrm>
            <a:off x="1731354" y="1710268"/>
            <a:ext cx="6631125" cy="4130521"/>
          </a:xfrm>
        </p:spPr>
        <p:txBody>
          <a:bodyPr vert="horz" lIns="91440" tIns="45720" rIns="91440" bIns="45720" rtlCol="0" anchor="t">
            <a:noAutofit/>
          </a:bodyPr>
          <a:lstStyle/>
          <a:p>
            <a:r>
              <a:rPr lang="en-IN" dirty="0">
                <a:solidFill>
                  <a:srgbClr val="000000"/>
                </a:solidFill>
                <a:latin typeface="Arial" panose="020B0604020202020204" pitchFamily="34" charset="0"/>
                <a:ea typeface="+mn-lt"/>
                <a:cs typeface="Arial" panose="020B0604020202020204" pitchFamily="34" charset="0"/>
              </a:rPr>
              <a:t>#Interpretations on Skewness of Features .</a:t>
            </a:r>
            <a:r>
              <a:rPr lang="en-IN" dirty="0" err="1">
                <a:solidFill>
                  <a:srgbClr val="000000"/>
                </a:solidFill>
                <a:latin typeface="Arial" panose="020B0604020202020204" pitchFamily="34" charset="0"/>
                <a:ea typeface="+mn-lt"/>
                <a:cs typeface="Arial" panose="020B0604020202020204" pitchFamily="34" charset="0"/>
              </a:rPr>
              <a:t>lending_interest</a:t>
            </a:r>
            <a:r>
              <a:rPr lang="en-IN" dirty="0">
                <a:solidFill>
                  <a:srgbClr val="000000"/>
                </a:solidFill>
                <a:latin typeface="Arial" panose="020B0604020202020204" pitchFamily="34" charset="0"/>
                <a:ea typeface="+mn-lt"/>
                <a:cs typeface="Arial" panose="020B0604020202020204" pitchFamily="34" charset="0"/>
              </a:rPr>
              <a:t>, GDP, </a:t>
            </a:r>
            <a:r>
              <a:rPr lang="en-IN" dirty="0" err="1">
                <a:solidFill>
                  <a:srgbClr val="000000"/>
                </a:solidFill>
                <a:latin typeface="Arial" panose="020B0604020202020204" pitchFamily="34" charset="0"/>
                <a:ea typeface="+mn-lt"/>
                <a:cs typeface="Arial" panose="020B0604020202020204" pitchFamily="34" charset="0"/>
              </a:rPr>
              <a:t>population_total</a:t>
            </a:r>
            <a:r>
              <a:rPr lang="en-IN" dirty="0">
                <a:solidFill>
                  <a:srgbClr val="000000"/>
                </a:solidFill>
                <a:latin typeface="Arial" panose="020B0604020202020204" pitchFamily="34" charset="0"/>
                <a:ea typeface="+mn-lt"/>
                <a:cs typeface="Arial" panose="020B0604020202020204" pitchFamily="34" charset="0"/>
              </a:rPr>
              <a:t>, co2_emission, </a:t>
            </a:r>
            <a:r>
              <a:rPr lang="en-IN" dirty="0" err="1">
                <a:solidFill>
                  <a:srgbClr val="000000"/>
                </a:solidFill>
                <a:latin typeface="Arial" panose="020B0604020202020204" pitchFamily="34" charset="0"/>
                <a:ea typeface="+mn-lt"/>
                <a:cs typeface="Arial" panose="020B0604020202020204" pitchFamily="34" charset="0"/>
              </a:rPr>
              <a:t>days_to_start_business</a:t>
            </a:r>
            <a:r>
              <a:rPr lang="en-IN" dirty="0">
                <a:solidFill>
                  <a:srgbClr val="000000"/>
                </a:solidFill>
                <a:latin typeface="Arial" panose="020B0604020202020204" pitchFamily="34" charset="0"/>
                <a:ea typeface="+mn-lt"/>
                <a:cs typeface="Arial" panose="020B0604020202020204" pitchFamily="34" charset="0"/>
              </a:rPr>
              <a:t>, </a:t>
            </a:r>
            <a:r>
              <a:rPr lang="en-IN" dirty="0" err="1">
                <a:solidFill>
                  <a:srgbClr val="000000"/>
                </a:solidFill>
                <a:latin typeface="Arial" panose="020B0604020202020204" pitchFamily="34" charset="0"/>
                <a:ea typeface="+mn-lt"/>
                <a:cs typeface="Arial" panose="020B0604020202020204" pitchFamily="34" charset="0"/>
              </a:rPr>
              <a:t>tourism_inbound</a:t>
            </a:r>
            <a:r>
              <a:rPr lang="en-IN" dirty="0">
                <a:solidFill>
                  <a:srgbClr val="000000"/>
                </a:solidFill>
                <a:latin typeface="Arial" panose="020B0604020202020204" pitchFamily="34" charset="0"/>
                <a:ea typeface="+mn-lt"/>
                <a:cs typeface="Arial" panose="020B0604020202020204" pitchFamily="34" charset="0"/>
              </a:rPr>
              <a:t>, </a:t>
            </a:r>
            <a:r>
              <a:rPr lang="en-IN" dirty="0" err="1">
                <a:solidFill>
                  <a:srgbClr val="000000"/>
                </a:solidFill>
                <a:latin typeface="Arial" panose="020B0604020202020204" pitchFamily="34" charset="0"/>
                <a:ea typeface="+mn-lt"/>
                <a:cs typeface="Arial" panose="020B0604020202020204" pitchFamily="34" charset="0"/>
              </a:rPr>
              <a:t>energy_usage</a:t>
            </a:r>
            <a:r>
              <a:rPr lang="en-IN" dirty="0">
                <a:solidFill>
                  <a:srgbClr val="000000"/>
                </a:solidFill>
                <a:latin typeface="Arial" panose="020B0604020202020204" pitchFamily="34" charset="0"/>
                <a:ea typeface="+mn-lt"/>
                <a:cs typeface="Arial" panose="020B0604020202020204" pitchFamily="34" charset="0"/>
              </a:rPr>
              <a:t>, </a:t>
            </a:r>
            <a:r>
              <a:rPr lang="en-IN" dirty="0" err="1">
                <a:solidFill>
                  <a:srgbClr val="000000"/>
                </a:solidFill>
                <a:latin typeface="Arial" panose="020B0604020202020204" pitchFamily="34" charset="0"/>
                <a:ea typeface="+mn-lt"/>
                <a:cs typeface="Arial" panose="020B0604020202020204" pitchFamily="34" charset="0"/>
              </a:rPr>
              <a:t>tourism_outbound</a:t>
            </a:r>
            <a:r>
              <a:rPr lang="en-IN" dirty="0">
                <a:solidFill>
                  <a:srgbClr val="000000"/>
                </a:solidFill>
                <a:latin typeface="Arial" panose="020B0604020202020204" pitchFamily="34" charset="0"/>
                <a:ea typeface="+mn-lt"/>
                <a:cs typeface="Arial" panose="020B0604020202020204" pitchFamily="34" charset="0"/>
              </a:rPr>
              <a:t> features are highly skewed</a:t>
            </a:r>
            <a:endParaRPr lang="en-US"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ea typeface="+mn-lt"/>
                <a:cs typeface="Arial" panose="020B0604020202020204" pitchFamily="34" charset="0"/>
              </a:rPr>
              <a:t>.Need to find a way to reduce the skewness for the above mentioned features</a:t>
            </a:r>
            <a:endParaRPr lang="en-IN" dirty="0">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ea typeface="+mn-lt"/>
                <a:cs typeface="Arial" panose="020B0604020202020204" pitchFamily="34" charset="0"/>
              </a:rPr>
              <a:t>#Before imputation let us check for outliers using boxplot and histograms</a:t>
            </a:r>
            <a:endParaRPr lang="en-IN" dirty="0">
              <a:latin typeface="Arial" panose="020B0604020202020204" pitchFamily="34" charset="0"/>
              <a:cs typeface="Arial" panose="020B0604020202020204" pitchFamily="34" charset="0"/>
            </a:endParaRPr>
          </a:p>
          <a:p>
            <a:endParaRPr lang="en-IN" sz="1800" dirty="0">
              <a:effectLst/>
              <a:latin typeface="Arial" panose="020B0604020202020204" pitchFamily="34" charset="0"/>
              <a:ea typeface="Arial" panose="020B0604020202020204" pitchFamily="34" charset="0"/>
              <a:cs typeface="Arial"/>
            </a:endParaRPr>
          </a:p>
          <a:p>
            <a:endParaRPr lang="en-IN" dirty="0"/>
          </a:p>
        </p:txBody>
      </p:sp>
    </p:spTree>
    <p:extLst>
      <p:ext uri="{BB962C8B-B14F-4D97-AF65-F5344CB8AC3E}">
        <p14:creationId xmlns:p14="http://schemas.microsoft.com/office/powerpoint/2010/main" val="201087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BAF-1BB3-0713-4DBD-8375CFBAE92A}"/>
              </a:ext>
            </a:extLst>
          </p:cNvPr>
          <p:cNvSpPr>
            <a:spLocks noGrp="1"/>
          </p:cNvSpPr>
          <p:nvPr>
            <p:ph type="ctrTitle"/>
          </p:nvPr>
        </p:nvSpPr>
        <p:spPr>
          <a:xfrm>
            <a:off x="1507067" y="2404534"/>
            <a:ext cx="5148710" cy="402633"/>
          </a:xfrm>
        </p:spPr>
        <p:txBody>
          <a:bodyPr>
            <a:normAutofit fontScale="90000"/>
          </a:bodyPr>
          <a:lstStyle/>
          <a:p>
            <a:br>
              <a:rPr lang="en-IN" b="0">
                <a:solidFill>
                  <a:srgbClr val="D4D4D4"/>
                </a:solidFill>
                <a:effectLst/>
                <a:latin typeface="Courier New" panose="02070309020205020404" pitchFamily="49" charset="0"/>
              </a:rPr>
            </a:br>
            <a:endParaRPr lang="en-IN">
              <a:latin typeface="Arial Rounded MT Bold" panose="020F0704030504030204" pitchFamily="34" charset="0"/>
            </a:endParaRPr>
          </a:p>
        </p:txBody>
      </p:sp>
      <p:sp>
        <p:nvSpPr>
          <p:cNvPr id="3" name="Subtitle 2">
            <a:extLst>
              <a:ext uri="{FF2B5EF4-FFF2-40B4-BE49-F238E27FC236}">
                <a16:creationId xmlns:a16="http://schemas.microsoft.com/office/drawing/2014/main" id="{03D069FE-C0BC-9DE3-0E69-252C8C252842}"/>
              </a:ext>
            </a:extLst>
          </p:cNvPr>
          <p:cNvSpPr>
            <a:spLocks noGrp="1"/>
          </p:cNvSpPr>
          <p:nvPr>
            <p:ph type="subTitle" idx="1"/>
          </p:nvPr>
        </p:nvSpPr>
        <p:spPr>
          <a:xfrm>
            <a:off x="1361827" y="199813"/>
            <a:ext cx="7766936" cy="1096899"/>
          </a:xfrm>
        </p:spPr>
        <p:txBody>
          <a:bodyPr/>
          <a:lstStyle/>
          <a:p>
            <a:r>
              <a:rPr lang="en-IN" sz="3600" b="0" dirty="0">
                <a:solidFill>
                  <a:srgbClr val="00B0F0"/>
                </a:solidFill>
                <a:effectLst/>
                <a:latin typeface="Arial Rounded MT Bold" panose="020F0704030504030204" pitchFamily="34" charset="0"/>
              </a:rPr>
              <a:t>Heatmap for null values</a:t>
            </a:r>
          </a:p>
          <a:p>
            <a:endParaRPr lang="en-IN" dirty="0"/>
          </a:p>
        </p:txBody>
      </p:sp>
      <p:pic>
        <p:nvPicPr>
          <p:cNvPr id="5" name="Picture 4">
            <a:extLst>
              <a:ext uri="{FF2B5EF4-FFF2-40B4-BE49-F238E27FC236}">
                <a16:creationId xmlns:a16="http://schemas.microsoft.com/office/drawing/2014/main" id="{F93B8FA1-F08D-C501-5DAA-F7AF39911C76}"/>
              </a:ext>
            </a:extLst>
          </p:cNvPr>
          <p:cNvPicPr>
            <a:picLocks noChangeAspect="1"/>
          </p:cNvPicPr>
          <p:nvPr/>
        </p:nvPicPr>
        <p:blipFill rotWithShape="1">
          <a:blip r:embed="rId2">
            <a:extLst>
              <a:ext uri="{28A0092B-C50C-407E-A947-70E740481C1C}">
                <a14:useLocalDpi xmlns:a14="http://schemas.microsoft.com/office/drawing/2010/main" val="0"/>
              </a:ext>
            </a:extLst>
          </a:blip>
          <a:srcRect l="5426" t="24413" r="37459" b="4967"/>
          <a:stretch/>
        </p:blipFill>
        <p:spPr>
          <a:xfrm>
            <a:off x="1361827" y="863720"/>
            <a:ext cx="7316659" cy="5130560"/>
          </a:xfrm>
          <a:prstGeom prst="rect">
            <a:avLst/>
          </a:prstGeom>
        </p:spPr>
      </p:pic>
    </p:spTree>
    <p:extLst>
      <p:ext uri="{BB962C8B-B14F-4D97-AF65-F5344CB8AC3E}">
        <p14:creationId xmlns:p14="http://schemas.microsoft.com/office/powerpoint/2010/main" val="157311766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32</TotalTime>
  <Words>1253</Words>
  <Application>Microsoft Office PowerPoint</Application>
  <PresentationFormat>Widescreen</PresentationFormat>
  <Paragraphs>88</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Arial Rounded MT Bold</vt:lpstr>
      <vt:lpstr>Bahnschrift</vt:lpstr>
      <vt:lpstr>Corbel</vt:lpstr>
      <vt:lpstr>Courier New</vt:lpstr>
      <vt:lpstr>Helvetica Neue</vt:lpstr>
      <vt:lpstr>Roboto</vt:lpstr>
      <vt:lpstr>Wingdings 2</vt:lpstr>
      <vt:lpstr>Frame</vt:lpstr>
      <vt:lpstr> Cluster Analysis</vt:lpstr>
      <vt:lpstr>PowerPoint Presentation</vt:lpstr>
      <vt:lpstr>Business objective</vt:lpstr>
      <vt:lpstr>Data set</vt:lpstr>
      <vt:lpstr>Veriable Desccripton</vt:lpstr>
      <vt:lpstr>Data set detail:</vt:lpstr>
      <vt:lpstr>EDA</vt:lpstr>
      <vt:lpstr>PowerPoint Presentation</vt:lpstr>
      <vt:lpstr> </vt:lpstr>
      <vt:lpstr>Interpretations on Boxplots:  business_tax_rate, co2_emission, days_to_start_business, energy_usage, GDP, health_exp%_GDP, health_exp_percapita, hours_to_do tax, population_total, tourism_inbound, tourism_outbound are having more number of Outliers . infant_mortality_rate, life_expectancy_female, life_expectancy_male, moble_phone_usage, population_15_64, population_65+ are having few number of Outliers . The boxplots of Birth Rate,Ease of Business ,Mobile Phone Usage,Internet Usage,Infant Mortality Rate,Life Expectancy Female,Life Expectancy Male,,Population 0-14,Population 15-64,Population 65+, Population Urban looks fine. </vt:lpstr>
      <vt:lpstr>PowerPoint Presentation</vt:lpstr>
      <vt:lpstr>PowerPoint Presentation</vt:lpstr>
      <vt:lpstr>PowerPoint Presentation</vt:lpstr>
      <vt:lpstr>PowerPoint Presentation</vt:lpstr>
      <vt:lpstr>PowerPoint Presentation</vt:lpstr>
      <vt:lpstr>PowerPoint Presentation</vt:lpstr>
      <vt:lpstr>Outlier Detection:</vt:lpstr>
      <vt:lpstr>#Before imputation let us check for outliers using boxplot and histograms</vt:lpstr>
      <vt:lpstr>Boxplot</vt:lpstr>
      <vt:lpstr>Boxplot</vt:lpstr>
      <vt:lpstr>Calculating percentage of missing / null values</vt:lpstr>
      <vt:lpstr>#Country &amp; Feature wise Mean ImputationI missing values with country and feature wise mean, as if the imputation is done through the mean of feature may mislead the data.</vt:lpstr>
      <vt:lpstr>PowerPoint Presentation</vt:lpstr>
      <vt:lpstr>KNN Imputation</vt:lpstr>
      <vt:lpstr> Heatmap for Correlation</vt:lpstr>
      <vt:lpstr>Hopkins test</vt:lpstr>
      <vt:lpstr>PowerPoint Presentation</vt:lpstr>
      <vt:lpstr>#Agglomeritive or Hierarchical Clustering</vt:lpstr>
      <vt:lpstr>#Agglomeritive or Hierarchical Clustering using PCA values </vt:lpstr>
      <vt:lpstr>K-Means Clustering</vt:lpstr>
      <vt:lpstr>K-Means Clustering</vt:lpstr>
      <vt:lpstr># K-means clustering using PCA values </vt:lpstr>
      <vt:lpstr>#DBSCAN Clustering</vt:lpstr>
      <vt:lpstr>From the above elbow method diagram we can say that no.of clusters = 4</vt:lpstr>
      <vt:lpstr>#Principal Component Analysis</vt:lpstr>
      <vt:lpstr>#Training and Testing the model accuracy using Random Forest</vt:lpstr>
      <vt:lpstr>Decision_Tree</vt:lpstr>
      <vt:lpstr>Challenges:</vt:lpstr>
      <vt:lpstr>Silhouette Coefficients</vt:lpstr>
      <vt:lpstr>Conclusion </vt:lpstr>
      <vt:lpstr>Deployment </vt:lpstr>
      <vt:lpstr>Deployment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dc:creator>Swapnil Ajinath</dc:creator>
  <cp:lastModifiedBy>Admin</cp:lastModifiedBy>
  <cp:revision>65</cp:revision>
  <dcterms:created xsi:type="dcterms:W3CDTF">2023-12-02T07:37:49Z</dcterms:created>
  <dcterms:modified xsi:type="dcterms:W3CDTF">2023-12-08T05:43:49Z</dcterms:modified>
</cp:coreProperties>
</file>