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Lst>
  <p:sldSz cx="1219212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tags" Target="tags/tag1.xml" /><Relationship Id="rId39" Type="http://schemas.openxmlformats.org/officeDocument/2006/relationships/presProps" Target="presProps.xml" /><Relationship Id="rId4" Type="http://schemas.openxmlformats.org/officeDocument/2006/relationships/slide" Target="slides/slide3.xml" /><Relationship Id="rId40" Type="http://schemas.openxmlformats.org/officeDocument/2006/relationships/viewProps" Target="viewProps.xml" /><Relationship Id="rId41" Type="http://schemas.openxmlformats.org/officeDocument/2006/relationships/theme" Target="theme/theme1.xml" /><Relationship Id="rId42"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2023</c:v>
                </c:pt>
                <c:pt idx="1">
                  <c:v>2024*</c:v>
                </c:pt>
                <c:pt idx="2">
                  <c:v>2025*</c:v>
                </c:pt>
                <c:pt idx="3">
                  <c:v>2026*</c:v>
                </c:pt>
                <c:pt idx="4">
                  <c:v>2027*</c:v>
                </c:pt>
                <c:pt idx="5">
                  <c:v>2028*</c:v>
                </c:pt>
                <c:pt idx="6">
                  <c:v>2029*</c:v>
                </c:pt>
                <c:pt idx="7">
                  <c:v>2030*</c:v>
                </c:pt>
              </c:strCache>
            </c:strRef>
          </c:cat>
          <c:val>
            <c:numRef>
              <c:f>Sheet1!$B$2:$B$9</c:f>
              <c:numCache>
                <c:ptCount val="8"/>
                <c:pt idx="0">
                  <c:v>24.3</c:v>
                </c:pt>
                <c:pt idx="1">
                  <c:v>31.1</c:v>
                </c:pt>
                <c:pt idx="2">
                  <c:v>39.8</c:v>
                </c:pt>
                <c:pt idx="3">
                  <c:v>50.8</c:v>
                </c:pt>
                <c:pt idx="4">
                  <c:v>65</c:v>
                </c:pt>
                <c:pt idx="5">
                  <c:v>83.1</c:v>
                </c:pt>
                <c:pt idx="6">
                  <c:v>106.2</c:v>
                </c:pt>
                <c:pt idx="7">
                  <c:v>133.8</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Market value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Regulation of artificial intelligence</c:v>
                </c:pt>
                <c:pt idx="1">
                  <c:v>Harmonised cyber and data protection laws in the region(s) where we operate</c:v>
                </c:pt>
                <c:pt idx="2">
                  <c:v>Mandatory reporting of cyber risk management, strategy, and governance</c:v>
                </c:pt>
                <c:pt idx="3">
                  <c:v>Harmonized privacy rights and/or protection in region(s) where we operate</c:v>
                </c:pt>
                <c:pt idx="4">
                  <c:v>Regulatory requirements for operational resilience</c:v>
                </c:pt>
                <c:pt idx="5">
                  <c:v>Mandatory reporting of incidents in financial reporting and disclosures</c:v>
                </c:pt>
                <c:pt idx="6">
                  <c:v>Shifting the liability for cyber failures to specific companies</c:v>
                </c:pt>
                <c:pt idx="7">
                  <c:v>Regulation of cryptocurrency and other digital payments</c:v>
                </c:pt>
                <c:pt idx="8">
                  <c:v>Making specific senior executives liable for negligence</c:v>
                </c:pt>
                <c:pt idx="9">
                  <c:v>Mandatory reporting to law enforcement</c:v>
                </c:pt>
                <c:pt idx="10">
                  <c:v>Unsure</c:v>
                </c:pt>
              </c:strCache>
            </c:strRef>
          </c:cat>
          <c:val>
            <c:numRef>
              <c:f>Sheet1!$B$2:$B$12</c:f>
              <c:numCache>
                <c:ptCount val="11"/>
                <c:pt idx="0">
                  <c:v>0.37</c:v>
                </c:pt>
                <c:pt idx="1">
                  <c:v>0.36</c:v>
                </c:pt>
                <c:pt idx="2">
                  <c:v>0.35</c:v>
                </c:pt>
                <c:pt idx="3">
                  <c:v>0.32</c:v>
                </c:pt>
                <c:pt idx="4">
                  <c:v>0.32</c:v>
                </c:pt>
                <c:pt idx="5">
                  <c:v>0.26</c:v>
                </c:pt>
                <c:pt idx="6">
                  <c:v>0.25</c:v>
                </c:pt>
                <c:pt idx="7">
                  <c:v>0.19</c:v>
                </c:pt>
                <c:pt idx="8">
                  <c:v>0.18</c:v>
                </c:pt>
                <c:pt idx="9">
                  <c:v>0.18</c:v>
                </c:pt>
                <c:pt idx="10">
                  <c:v>0.02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Data analysis</c:v>
                </c:pt>
                <c:pt idx="1">
                  <c:v>Writing tasks (e.g. emails, reports, presentations, etc.)</c:v>
                </c:pt>
                <c:pt idx="2">
                  <c:v>Scheduling and calendar management</c:v>
                </c:pt>
                <c:pt idx="3">
                  <c:v>Automated data entry</c:v>
                </c:pt>
                <c:pt idx="4">
                  <c:v>Quality control</c:v>
                </c:pt>
                <c:pt idx="5">
                  <c:v>Cyber security</c:v>
                </c:pt>
                <c:pt idx="6">
                  <c:v>Running customer support chatbots</c:v>
                </c:pt>
                <c:pt idx="7">
                  <c:v>Design tasks</c:v>
                </c:pt>
                <c:pt idx="8">
                  <c:v>Document classification and management</c:v>
                </c:pt>
                <c:pt idx="9">
                  <c:v>Inventory management</c:v>
                </c:pt>
                <c:pt idx="10">
                  <c:v>Market research and insights</c:v>
                </c:pt>
                <c:pt idx="11">
                  <c:v>Financial analysis</c:v>
                </c:pt>
                <c:pt idx="12">
                  <c:v>Recruitment and HR support</c:v>
                </c:pt>
                <c:pt idx="13">
                  <c:v>Language translation</c:v>
                </c:pt>
                <c:pt idx="14">
                  <c:v>Personalized marketing</c:v>
                </c:pt>
              </c:strCache>
            </c:strRef>
          </c:cat>
          <c:val>
            <c:numRef>
              <c:f>Sheet1!$B$2:$B$16</c:f>
              <c:numCache>
                <c:ptCount val="15"/>
                <c:pt idx="0">
                  <c:v>0.32</c:v>
                </c:pt>
                <c:pt idx="1">
                  <c:v>0.26</c:v>
                </c:pt>
                <c:pt idx="2">
                  <c:v>0.21</c:v>
                </c:pt>
                <c:pt idx="3">
                  <c:v>0.2</c:v>
                </c:pt>
                <c:pt idx="4">
                  <c:v>0.2</c:v>
                </c:pt>
                <c:pt idx="5">
                  <c:v>0.2</c:v>
                </c:pt>
                <c:pt idx="6">
                  <c:v>0.19</c:v>
                </c:pt>
                <c:pt idx="7">
                  <c:v>0.19</c:v>
                </c:pt>
                <c:pt idx="8">
                  <c:v>0.17</c:v>
                </c:pt>
                <c:pt idx="9">
                  <c:v>0.16</c:v>
                </c:pt>
                <c:pt idx="10">
                  <c:v>0.16</c:v>
                </c:pt>
                <c:pt idx="11">
                  <c:v>0.15</c:v>
                </c:pt>
                <c:pt idx="12">
                  <c:v>0.15</c:v>
                </c:pt>
                <c:pt idx="13">
                  <c:v>0.14</c:v>
                </c:pt>
                <c:pt idx="14">
                  <c:v>0.12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Monitoring network traffic and detecting malware</c:v>
                </c:pt>
                <c:pt idx="1">
                  <c:v>Analyzing user behavior patterns</c:v>
                </c:pt>
                <c:pt idx="2">
                  <c:v>Automating response to cybersecurity incidents</c:v>
                </c:pt>
                <c:pt idx="3">
                  <c:v>Automating configuration of cybersecurity infrastructure</c:v>
                </c:pt>
                <c:pt idx="4">
                  <c:v>Predicting areas where future breaches may occur</c:v>
                </c:pt>
                <c:pt idx="5">
                  <c:v>Generating tests of cybersecurity defenses</c:v>
                </c:pt>
              </c:strCache>
            </c:strRef>
          </c:cat>
          <c:val>
            <c:numRef>
              <c:f>Sheet1!$B$2:$B$7</c:f>
              <c:numCache>
                <c:ptCount val="6"/>
                <c:pt idx="0">
                  <c:v>0.53</c:v>
                </c:pt>
                <c:pt idx="1">
                  <c:v>0.5</c:v>
                </c:pt>
                <c:pt idx="2">
                  <c:v>0.48</c:v>
                </c:pt>
                <c:pt idx="3">
                  <c:v>0.45</c:v>
                </c:pt>
                <c:pt idx="4">
                  <c:v>0.45</c:v>
                </c:pt>
                <c:pt idx="5">
                  <c:v>0.45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Cybersecurity</c:v>
                </c:pt>
                <c:pt idx="1">
                  <c:v>Regulatory compliance</c:v>
                </c:pt>
                <c:pt idx="2">
                  <c:v>Personal/individual privacy</c:v>
                </c:pt>
                <c:pt idx="3">
                  <c:v>Explainability</c:v>
                </c:pt>
                <c:pt idx="4">
                  <c:v>Organizational reputation</c:v>
                </c:pt>
                <c:pt idx="5">
                  <c:v>Workforce/labour displacement</c:v>
                </c:pt>
                <c:pt idx="6">
                  <c:v>Equity and fairness</c:v>
                </c:pt>
                <c:pt idx="7">
                  <c:v>Physical safety</c:v>
                </c:pt>
                <c:pt idx="8">
                  <c:v>National security</c:v>
                </c:pt>
                <c:pt idx="9">
                  <c:v>Political stability</c:v>
                </c:pt>
              </c:strCache>
            </c:strRef>
          </c:cat>
          <c:val>
            <c:numRef>
              <c:f>Sheet1!$B$2:$B$11</c:f>
              <c:numCache>
                <c:ptCount val="10"/>
                <c:pt idx="0">
                  <c:v>0.51</c:v>
                </c:pt>
                <c:pt idx="1">
                  <c:v>0.36</c:v>
                </c:pt>
                <c:pt idx="2">
                  <c:v>0.28</c:v>
                </c:pt>
                <c:pt idx="3">
                  <c:v>0.22</c:v>
                </c:pt>
                <c:pt idx="4">
                  <c:v>0.22</c:v>
                </c:pt>
                <c:pt idx="5">
                  <c:v>0.18</c:v>
                </c:pt>
                <c:pt idx="6">
                  <c:v>0.17</c:v>
                </c:pt>
                <c:pt idx="7">
                  <c:v>0.15</c:v>
                </c:pt>
                <c:pt idx="8">
                  <c:v>0.07</c:v>
                </c:pt>
                <c:pt idx="9">
                  <c:v>0.04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Realized benefits</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Improved security</c:v>
                </c:pt>
                <c:pt idx="1">
                  <c:v>New product creation</c:v>
                </c:pt>
                <c:pt idx="2">
                  <c:v>Increased productivity</c:v>
                </c:pt>
                <c:pt idx="3">
                  <c:v>Improved speed and efficiency of existing processes</c:v>
                </c:pt>
                <c:pt idx="4">
                  <c:v>Increasing revenue streams</c:v>
                </c:pt>
                <c:pt idx="5">
                  <c:v>Faster time to data insights</c:v>
                </c:pt>
                <c:pt idx="6">
                  <c:v>Improved customer satisfaction</c:v>
                </c:pt>
                <c:pt idx="7">
                  <c:v>Faster time to value</c:v>
                </c:pt>
                <c:pt idx="8">
                  <c:v>Increased level of innovation</c:v>
                </c:pt>
                <c:pt idx="9">
                  <c:v>Increased sales</c:v>
                </c:pt>
                <c:pt idx="10">
                  <c:v>Enhanced performance/functionality of products</c:v>
                </c:pt>
                <c:pt idx="11">
                  <c:v>Improved decision making</c:v>
                </c:pt>
                <c:pt idx="12">
                  <c:v>Cost reduction in operations</c:v>
                </c:pt>
                <c:pt idx="13">
                  <c:v>More competitive in the market</c:v>
                </c:pt>
              </c:strCache>
            </c:strRef>
          </c:cat>
          <c:val>
            <c:numRef>
              <c:f>Sheet1!$B$2:$B$15</c:f>
              <c:numCache>
                <c:ptCount val="14"/>
                <c:pt idx="0">
                  <c:v>0.47</c:v>
                </c:pt>
                <c:pt idx="1">
                  <c:v>0.44</c:v>
                </c:pt>
                <c:pt idx="2">
                  <c:v>0.35</c:v>
                </c:pt>
                <c:pt idx="3">
                  <c:v>0.29</c:v>
                </c:pt>
                <c:pt idx="4">
                  <c:v>0.32</c:v>
                </c:pt>
                <c:pt idx="5">
                  <c:v>0.38</c:v>
                </c:pt>
                <c:pt idx="6">
                  <c:v>0.36</c:v>
                </c:pt>
                <c:pt idx="7">
                  <c:v>0.23</c:v>
                </c:pt>
                <c:pt idx="8">
                  <c:v>0.39</c:v>
                </c:pt>
                <c:pt idx="9">
                  <c:v>0.18</c:v>
                </c:pt>
                <c:pt idx="10">
                  <c:v>0.5</c:v>
                </c:pt>
                <c:pt idx="11">
                  <c:v>0.31</c:v>
                </c:pt>
                <c:pt idx="12">
                  <c:v>0.26</c:v>
                </c:pt>
                <c:pt idx="13">
                  <c:v>0.21</c:v>
                </c:pt>
              </c:numCache>
            </c:numRef>
          </c:val>
        </c:ser>
        <c:ser>
          <c:idx val="1"/>
          <c:order val="1"/>
          <c:tx>
            <c:strRef>
              <c:f>Sheet1!$C$1</c:f>
              <c:strCache>
                <c:ptCount val="1"/>
                <c:pt idx="0">
                  <c:v>Expected benefits</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Improved security</c:v>
                </c:pt>
                <c:pt idx="1">
                  <c:v>New product creation</c:v>
                </c:pt>
                <c:pt idx="2">
                  <c:v>Increased productivity</c:v>
                </c:pt>
                <c:pt idx="3">
                  <c:v>Improved speed and efficiency of existing processes</c:v>
                </c:pt>
                <c:pt idx="4">
                  <c:v>Increasing revenue streams</c:v>
                </c:pt>
                <c:pt idx="5">
                  <c:v>Faster time to data insights</c:v>
                </c:pt>
                <c:pt idx="6">
                  <c:v>Improved customer satisfaction</c:v>
                </c:pt>
                <c:pt idx="7">
                  <c:v>Faster time to value</c:v>
                </c:pt>
                <c:pt idx="8">
                  <c:v>Increased level of innovation</c:v>
                </c:pt>
                <c:pt idx="9">
                  <c:v>Increased sales</c:v>
                </c:pt>
                <c:pt idx="10">
                  <c:v>Enhanced performance/functionality of products</c:v>
                </c:pt>
                <c:pt idx="11">
                  <c:v>Improved decision making</c:v>
                </c:pt>
                <c:pt idx="12">
                  <c:v>Cost reduction in operations</c:v>
                </c:pt>
                <c:pt idx="13">
                  <c:v>More competitive in the market</c:v>
                </c:pt>
              </c:strCache>
            </c:strRef>
          </c:cat>
          <c:val>
            <c:numRef>
              <c:f>Sheet1!$C$2:$C$15</c:f>
              <c:numCache>
                <c:ptCount val="14"/>
                <c:pt idx="0">
                  <c:v>0.54</c:v>
                </c:pt>
                <c:pt idx="1">
                  <c:v>0.5</c:v>
                </c:pt>
                <c:pt idx="2">
                  <c:v>0.45</c:v>
                </c:pt>
                <c:pt idx="3">
                  <c:v>0.42</c:v>
                </c:pt>
                <c:pt idx="4">
                  <c:v>0.39</c:v>
                </c:pt>
                <c:pt idx="5">
                  <c:v>0.36</c:v>
                </c:pt>
                <c:pt idx="6">
                  <c:v>0.34</c:v>
                </c:pt>
                <c:pt idx="7">
                  <c:v>0.31</c:v>
                </c:pt>
                <c:pt idx="8">
                  <c:v>0.29</c:v>
                </c:pt>
                <c:pt idx="9">
                  <c:v>0.27</c:v>
                </c:pt>
                <c:pt idx="10">
                  <c:v>0.25</c:v>
                </c:pt>
                <c:pt idx="11">
                  <c:v>0.21</c:v>
                </c:pt>
                <c:pt idx="12">
                  <c:v>0.18</c:v>
                </c:pt>
                <c:pt idx="13">
                  <c:v>0.14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2024</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Sentiment analysis</c:v>
                </c:pt>
                <c:pt idx="1">
                  <c:v>Code development</c:v>
                </c:pt>
                <c:pt idx="2">
                  <c:v>Analytics insights generation (e.g. trend and anomaly detection)</c:v>
                </c:pt>
                <c:pt idx="3">
                  <c:v>3D models</c:v>
                </c:pt>
                <c:pt idx="4">
                  <c:v>Product development</c:v>
                </c:pt>
                <c:pt idx="5">
                  <c:v>Image generation</c:v>
                </c:pt>
                <c:pt idx="6">
                  <c:v>Text to speech/Speech to text</c:v>
                </c:pt>
                <c:pt idx="7">
                  <c:v>Voice generation</c:v>
                </c:pt>
                <c:pt idx="8">
                  <c:v>Semantic Generative Search</c:v>
                </c:pt>
                <c:pt idx="9">
                  <c:v>Analytics insight summary</c:v>
                </c:pt>
              </c:strCache>
            </c:strRef>
          </c:cat>
          <c:val>
            <c:numRef>
              <c:f>Sheet1!$B$2:$B$11</c:f>
              <c:numCache>
                <c:ptCount val="10"/>
                <c:pt idx="0">
                  <c:v>0.3</c:v>
                </c:pt>
                <c:pt idx="1">
                  <c:v>0.43</c:v>
                </c:pt>
                <c:pt idx="2">
                  <c:v>0.5</c:v>
                </c:pt>
                <c:pt idx="3">
                  <c:v>0.47</c:v>
                </c:pt>
                <c:pt idx="4">
                  <c:v>0.34</c:v>
                </c:pt>
                <c:pt idx="5">
                  <c:v>0.39</c:v>
                </c:pt>
                <c:pt idx="6">
                  <c:v>0.26</c:v>
                </c:pt>
                <c:pt idx="7">
                  <c:v>0.24</c:v>
                </c:pt>
                <c:pt idx="8">
                  <c:v>0.21</c:v>
                </c:pt>
                <c:pt idx="9">
                  <c:v>0.19</c:v>
                </c:pt>
              </c:numCache>
            </c:numRef>
          </c:val>
        </c:ser>
        <c:ser>
          <c:idx val="1"/>
          <c:order val="1"/>
          <c:tx>
            <c:strRef>
              <c:f>Sheet1!$C$1</c:f>
              <c:strCache>
                <c:ptCount val="1"/>
                <c:pt idx="0">
                  <c:v>Now</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Sentiment analysis</c:v>
                </c:pt>
                <c:pt idx="1">
                  <c:v>Code development</c:v>
                </c:pt>
                <c:pt idx="2">
                  <c:v>Analytics insights generation (e.g. trend and anomaly detection)</c:v>
                </c:pt>
                <c:pt idx="3">
                  <c:v>3D models</c:v>
                </c:pt>
                <c:pt idx="4">
                  <c:v>Product development</c:v>
                </c:pt>
                <c:pt idx="5">
                  <c:v>Image generation</c:v>
                </c:pt>
                <c:pt idx="6">
                  <c:v>Text to speech/Speech to text</c:v>
                </c:pt>
                <c:pt idx="7">
                  <c:v>Voice generation</c:v>
                </c:pt>
                <c:pt idx="8">
                  <c:v>Semantic Generative Search</c:v>
                </c:pt>
                <c:pt idx="9">
                  <c:v>Analytics insight summary</c:v>
                </c:pt>
              </c:strCache>
            </c:strRef>
          </c:cat>
          <c:val>
            <c:numRef>
              <c:f>Sheet1!$C$2:$C$11</c:f>
              <c:numCache>
                <c:ptCount val="10"/>
                <c:pt idx="0">
                  <c:v>0.61</c:v>
                </c:pt>
                <c:pt idx="1">
                  <c:v>0.58</c:v>
                </c:pt>
                <c:pt idx="2">
                  <c:v>0.54</c:v>
                </c:pt>
                <c:pt idx="3">
                  <c:v>0.51</c:v>
                </c:pt>
                <c:pt idx="4">
                  <c:v>0.48</c:v>
                </c:pt>
                <c:pt idx="5">
                  <c:v>0.43</c:v>
                </c:pt>
                <c:pt idx="6">
                  <c:v>0.36</c:v>
                </c:pt>
                <c:pt idx="7">
                  <c:v>0.33</c:v>
                </c:pt>
                <c:pt idx="8">
                  <c:v>0.31</c:v>
                </c:pt>
                <c:pt idx="9">
                  <c:v>0.25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Improved threat detection</c:v>
                </c:pt>
                <c:pt idx="1">
                  <c:v>Improved vulnerability management</c:v>
                </c:pt>
                <c:pt idx="2">
                  <c:v>Accelerated incident response times</c:v>
                </c:pt>
                <c:pt idx="3">
                  <c:v>Improved defense at scale</c:v>
                </c:pt>
                <c:pt idx="4">
                  <c:v>Improved global visibility</c:v>
                </c:pt>
                <c:pt idx="5">
                  <c:v>Reduced false positive security alerts</c:v>
                </c:pt>
                <c:pt idx="6">
                  <c:v>Automation eases talent shortage</c:v>
                </c:pt>
              </c:strCache>
            </c:strRef>
          </c:cat>
          <c:val>
            <c:numRef>
              <c:f>Sheet1!$B$2:$B$8</c:f>
              <c:numCache>
                <c:ptCount val="7"/>
                <c:pt idx="0">
                  <c:v>0.58</c:v>
                </c:pt>
                <c:pt idx="1">
                  <c:v>0.57</c:v>
                </c:pt>
                <c:pt idx="2">
                  <c:v>0.56</c:v>
                </c:pt>
                <c:pt idx="3">
                  <c:v>0.48</c:v>
                </c:pt>
                <c:pt idx="4">
                  <c:v>0.44</c:v>
                </c:pt>
                <c:pt idx="5">
                  <c:v>0.43</c:v>
                </c:pt>
                <c:pt idx="6">
                  <c:v>0.37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Deep learning for detecting malware in encrypted traffic</c:v>
                </c:pt>
                <c:pt idx="1">
                  <c:v>Natural language processing (NLP) for advanced phishing detection</c:v>
                </c:pt>
                <c:pt idx="2">
                  <c:v>Transfer learning for rapid adaptation to new threat landscapes</c:v>
                </c:pt>
                <c:pt idx="3">
                  <c:v>Reinforcement learning for dynamic security policy management</c:v>
                </c:pt>
                <c:pt idx="4">
                  <c:v>Quantum computing-enhanced AI algorithms for advanced cryptography</c:v>
                </c:pt>
                <c:pt idx="5">
                  <c:v>Generative adversarial networks (GANs) for threat simulation and testing</c:v>
                </c:pt>
              </c:strCache>
            </c:strRef>
          </c:cat>
          <c:val>
            <c:numRef>
              <c:f>Sheet1!$B$2:$B$7</c:f>
              <c:numCache>
                <c:ptCount val="6"/>
                <c:pt idx="0">
                  <c:v>0.48</c:v>
                </c:pt>
                <c:pt idx="1">
                  <c:v>0.3</c:v>
                </c:pt>
                <c:pt idx="2">
                  <c:v>0.22</c:v>
                </c:pt>
                <c:pt idx="3">
                  <c:v>0.2</c:v>
                </c:pt>
                <c:pt idx="4">
                  <c:v>0.19</c:v>
                </c:pt>
                <c:pt idx="5">
                  <c:v>0.18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Without AI-enabled cybersecurity</c:v>
                </c:pt>
                <c:pt idx="1">
                  <c:v>With AI-enabled cybersecurity</c:v>
                </c:pt>
              </c:strCache>
            </c:strRef>
          </c:cat>
          <c:val>
            <c:numRef>
              <c:f>Sheet1!$B$2:$B$3</c:f>
              <c:numCache>
                <c:ptCount val="2"/>
                <c:pt idx="0">
                  <c:v>4.45</c:v>
                </c:pt>
                <c:pt idx="1">
                  <c:v>2.65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Breach cost in million U.S. dollars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Very low effect</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 security threats</c:v>
                </c:pt>
                <c:pt idx="1">
                  <c:v>Communication technology</c:v>
                </c:pt>
                <c:pt idx="2">
                  <c:v>5G technology</c:v>
                </c:pt>
                <c:pt idx="3">
                  <c:v>Online collaboration technology</c:v>
                </c:pt>
                <c:pt idx="4">
                  <c:v>Internet of Things</c:v>
                </c:pt>
                <c:pt idx="5">
                  <c:v>AI technology</c:v>
                </c:pt>
                <c:pt idx="6">
                  <c:v>Virtual reality &amp; augmented reality</c:v>
                </c:pt>
                <c:pt idx="7">
                  <c:v>Robotic process automation</c:v>
                </c:pt>
                <c:pt idx="8">
                  <c:v>Quantum computing</c:v>
                </c:pt>
                <c:pt idx="9">
                  <c:v>Blockchain technology</c:v>
                </c:pt>
              </c:strCache>
            </c:strRef>
          </c:cat>
          <c:val>
            <c:numRef>
              <c:f>Sheet1!$B$2:$B$11</c:f>
              <c:numCache>
                <c:ptCount val="10"/>
                <c:pt idx="0">
                  <c:v>0.13</c:v>
                </c:pt>
                <c:pt idx="1">
                  <c:v>0.11</c:v>
                </c:pt>
                <c:pt idx="2">
                  <c:v>0.19</c:v>
                </c:pt>
                <c:pt idx="3">
                  <c:v>0.16</c:v>
                </c:pt>
                <c:pt idx="4">
                  <c:v>0.19</c:v>
                </c:pt>
                <c:pt idx="5">
                  <c:v>0.24</c:v>
                </c:pt>
                <c:pt idx="6">
                  <c:v>0.39</c:v>
                </c:pt>
                <c:pt idx="7">
                  <c:v>0.36</c:v>
                </c:pt>
                <c:pt idx="8">
                  <c:v>0.33</c:v>
                </c:pt>
                <c:pt idx="9">
                  <c:v>0.34</c:v>
                </c:pt>
              </c:numCache>
            </c:numRef>
          </c:val>
        </c:ser>
        <c:ser>
          <c:idx val="1"/>
          <c:order val="1"/>
          <c:tx>
            <c:strRef>
              <c:f>Sheet1!$C$1</c:f>
              <c:strCache>
                <c:ptCount val="1"/>
                <c:pt idx="0">
                  <c:v>Low effect</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 security threats</c:v>
                </c:pt>
                <c:pt idx="1">
                  <c:v>Communication technology</c:v>
                </c:pt>
                <c:pt idx="2">
                  <c:v>5G technology</c:v>
                </c:pt>
                <c:pt idx="3">
                  <c:v>Online collaboration technology</c:v>
                </c:pt>
                <c:pt idx="4">
                  <c:v>Internet of Things</c:v>
                </c:pt>
                <c:pt idx="5">
                  <c:v>AI technology</c:v>
                </c:pt>
                <c:pt idx="6">
                  <c:v>Virtual reality &amp; augmented reality</c:v>
                </c:pt>
                <c:pt idx="7">
                  <c:v>Robotic process automation</c:v>
                </c:pt>
                <c:pt idx="8">
                  <c:v>Quantum computing</c:v>
                </c:pt>
                <c:pt idx="9">
                  <c:v>Blockchain technology</c:v>
                </c:pt>
              </c:strCache>
            </c:strRef>
          </c:cat>
          <c:val>
            <c:numRef>
              <c:f>Sheet1!$C$2:$C$11</c:f>
              <c:numCache>
                <c:ptCount val="10"/>
                <c:pt idx="0">
                  <c:v>0.18</c:v>
                </c:pt>
                <c:pt idx="1">
                  <c:v>0.13</c:v>
                </c:pt>
                <c:pt idx="2">
                  <c:v>0.19</c:v>
                </c:pt>
                <c:pt idx="3">
                  <c:v>0.16</c:v>
                </c:pt>
                <c:pt idx="4">
                  <c:v>0.17</c:v>
                </c:pt>
                <c:pt idx="5">
                  <c:v>0.2</c:v>
                </c:pt>
                <c:pt idx="6">
                  <c:v>0.23</c:v>
                </c:pt>
                <c:pt idx="7">
                  <c:v>0.21</c:v>
                </c:pt>
                <c:pt idx="8">
                  <c:v>0.26</c:v>
                </c:pt>
                <c:pt idx="9">
                  <c:v>0.25</c:v>
                </c:pt>
              </c:numCache>
            </c:numRef>
          </c:val>
        </c:ser>
        <c:ser>
          <c:idx val="2"/>
          <c:order val="2"/>
          <c:tx>
            <c:strRef>
              <c:f>Sheet1!$D$1</c:f>
              <c:strCache>
                <c:ptCount val="1"/>
                <c:pt idx="0">
                  <c:v>Moderate effect</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 security threats</c:v>
                </c:pt>
                <c:pt idx="1">
                  <c:v>Communication technology</c:v>
                </c:pt>
                <c:pt idx="2">
                  <c:v>5G technology</c:v>
                </c:pt>
                <c:pt idx="3">
                  <c:v>Online collaboration technology</c:v>
                </c:pt>
                <c:pt idx="4">
                  <c:v>Internet of Things</c:v>
                </c:pt>
                <c:pt idx="5">
                  <c:v>AI technology</c:v>
                </c:pt>
                <c:pt idx="6">
                  <c:v>Virtual reality &amp; augmented reality</c:v>
                </c:pt>
                <c:pt idx="7">
                  <c:v>Robotic process automation</c:v>
                </c:pt>
                <c:pt idx="8">
                  <c:v>Quantum computing</c:v>
                </c:pt>
                <c:pt idx="9">
                  <c:v>Blockchain technology</c:v>
                </c:pt>
              </c:strCache>
            </c:strRef>
          </c:cat>
          <c:val>
            <c:numRef>
              <c:f>Sheet1!$D$2:$D$11</c:f>
              <c:numCache>
                <c:ptCount val="10"/>
                <c:pt idx="0">
                  <c:v>0.28</c:v>
                </c:pt>
                <c:pt idx="1">
                  <c:v>0.3</c:v>
                </c:pt>
                <c:pt idx="2">
                  <c:v>0.27</c:v>
                </c:pt>
                <c:pt idx="3">
                  <c:v>0.3</c:v>
                </c:pt>
                <c:pt idx="4">
                  <c:v>0.32</c:v>
                </c:pt>
                <c:pt idx="5">
                  <c:v>0.28</c:v>
                </c:pt>
                <c:pt idx="6">
                  <c:v>0.19</c:v>
                </c:pt>
                <c:pt idx="7">
                  <c:v>0.22</c:v>
                </c:pt>
                <c:pt idx="8">
                  <c:v>0.24</c:v>
                </c:pt>
                <c:pt idx="9">
                  <c:v>0.25</c:v>
                </c:pt>
              </c:numCache>
            </c:numRef>
          </c:val>
        </c:ser>
        <c:ser>
          <c:idx val="3"/>
          <c:order val="3"/>
          <c:tx>
            <c:strRef>
              <c:f>Sheet1!$E$1</c:f>
              <c:strCache>
                <c:ptCount val="1"/>
                <c:pt idx="0">
                  <c:v>High effect</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 security threats</c:v>
                </c:pt>
                <c:pt idx="1">
                  <c:v>Communication technology</c:v>
                </c:pt>
                <c:pt idx="2">
                  <c:v>5G technology</c:v>
                </c:pt>
                <c:pt idx="3">
                  <c:v>Online collaboration technology</c:v>
                </c:pt>
                <c:pt idx="4">
                  <c:v>Internet of Things</c:v>
                </c:pt>
                <c:pt idx="5">
                  <c:v>AI technology</c:v>
                </c:pt>
                <c:pt idx="6">
                  <c:v>Virtual reality &amp; augmented reality</c:v>
                </c:pt>
                <c:pt idx="7">
                  <c:v>Robotic process automation</c:v>
                </c:pt>
                <c:pt idx="8">
                  <c:v>Quantum computing</c:v>
                </c:pt>
                <c:pt idx="9">
                  <c:v>Blockchain technology</c:v>
                </c:pt>
              </c:strCache>
            </c:strRef>
          </c:cat>
          <c:val>
            <c:numRef>
              <c:f>Sheet1!$E$2:$E$11</c:f>
              <c:numCache>
                <c:ptCount val="10"/>
                <c:pt idx="0">
                  <c:v>0.23</c:v>
                </c:pt>
                <c:pt idx="1">
                  <c:v>0.29</c:v>
                </c:pt>
                <c:pt idx="2">
                  <c:v>0.21</c:v>
                </c:pt>
                <c:pt idx="3">
                  <c:v>0.24</c:v>
                </c:pt>
                <c:pt idx="4">
                  <c:v>0.2</c:v>
                </c:pt>
                <c:pt idx="5">
                  <c:v>0.17</c:v>
                </c:pt>
                <c:pt idx="6">
                  <c:v>0.11</c:v>
                </c:pt>
                <c:pt idx="7">
                  <c:v>0.14</c:v>
                </c:pt>
                <c:pt idx="8">
                  <c:v>0.11</c:v>
                </c:pt>
                <c:pt idx="9">
                  <c:v>0.1</c:v>
                </c:pt>
              </c:numCache>
            </c:numRef>
          </c:val>
        </c:ser>
        <c:ser>
          <c:idx val="4"/>
          <c:order val="4"/>
          <c:tx>
            <c:strRef>
              <c:f>Sheet1!$F$1</c:f>
              <c:strCache>
                <c:ptCount val="1"/>
                <c:pt idx="0">
                  <c:v>Very high effect</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Cyber security threats</c:v>
                </c:pt>
                <c:pt idx="1">
                  <c:v>Communication technology</c:v>
                </c:pt>
                <c:pt idx="2">
                  <c:v>5G technology</c:v>
                </c:pt>
                <c:pt idx="3">
                  <c:v>Online collaboration technology</c:v>
                </c:pt>
                <c:pt idx="4">
                  <c:v>Internet of Things</c:v>
                </c:pt>
                <c:pt idx="5">
                  <c:v>AI technology</c:v>
                </c:pt>
                <c:pt idx="6">
                  <c:v>Virtual reality &amp; augmented reality</c:v>
                </c:pt>
                <c:pt idx="7">
                  <c:v>Robotic process automation</c:v>
                </c:pt>
                <c:pt idx="8">
                  <c:v>Quantum computing</c:v>
                </c:pt>
                <c:pt idx="9">
                  <c:v>Blockchain technology</c:v>
                </c:pt>
              </c:strCache>
            </c:strRef>
          </c:cat>
          <c:val>
            <c:numRef>
              <c:f>Sheet1!$F$2:$F$11</c:f>
              <c:numCache>
                <c:ptCount val="10"/>
                <c:pt idx="0">
                  <c:v>0.17</c:v>
                </c:pt>
                <c:pt idx="1">
                  <c:v>0.17</c:v>
                </c:pt>
                <c:pt idx="2">
                  <c:v>0.14</c:v>
                </c:pt>
                <c:pt idx="3">
                  <c:v>0.14</c:v>
                </c:pt>
                <c:pt idx="4">
                  <c:v>0.12</c:v>
                </c:pt>
                <c:pt idx="5">
                  <c:v>0.11</c:v>
                </c:pt>
                <c:pt idx="6">
                  <c:v>0.07</c:v>
                </c:pt>
                <c:pt idx="7">
                  <c:v>0.07</c:v>
                </c:pt>
                <c:pt idx="8">
                  <c:v>0.06</c:v>
                </c:pt>
                <c:pt idx="9">
                  <c:v>0.06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General%"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Sheet1!$A$2:$A$14</c:f>
              <c:strCache>
                <c:ptCount val="13"/>
                <c:pt idx="0">
                  <c:v>2020</c:v>
                </c:pt>
                <c:pt idx="1">
                  <c:v>2021</c:v>
                </c:pt>
                <c:pt idx="2">
                  <c:v>2022</c:v>
                </c:pt>
                <c:pt idx="3">
                  <c:v>2023*</c:v>
                </c:pt>
                <c:pt idx="4">
                  <c:v>2024*</c:v>
                </c:pt>
                <c:pt idx="5">
                  <c:v>2025*</c:v>
                </c:pt>
                <c:pt idx="6">
                  <c:v>2026*</c:v>
                </c:pt>
                <c:pt idx="7">
                  <c:v>2027*</c:v>
                </c:pt>
                <c:pt idx="8">
                  <c:v>2028*</c:v>
                </c:pt>
                <c:pt idx="9">
                  <c:v>2029*</c:v>
                </c:pt>
                <c:pt idx="10">
                  <c:v>2030*</c:v>
                </c:pt>
                <c:pt idx="11">
                  <c:v>2031*</c:v>
                </c:pt>
                <c:pt idx="12">
                  <c:v>2032*</c:v>
                </c:pt>
              </c:strCache>
            </c:strRef>
          </c:cat>
          <c:val>
            <c:numRef>
              <c:f>Sheet1!$B$2:$B$14</c:f>
              <c:numCache>
                <c:ptCount val="13"/>
                <c:pt idx="0">
                  <c:v>11</c:v>
                </c:pt>
                <c:pt idx="1">
                  <c:v>18</c:v>
                </c:pt>
                <c:pt idx="2">
                  <c:v>37</c:v>
                </c:pt>
                <c:pt idx="3">
                  <c:v>64</c:v>
                </c:pt>
                <c:pt idx="4">
                  <c:v>128</c:v>
                </c:pt>
                <c:pt idx="5">
                  <c:v>219</c:v>
                </c:pt>
                <c:pt idx="6">
                  <c:v>340</c:v>
                </c:pt>
                <c:pt idx="7">
                  <c:v>457</c:v>
                </c:pt>
                <c:pt idx="8">
                  <c:v>611</c:v>
                </c:pt>
                <c:pt idx="9">
                  <c:v>790</c:v>
                </c:pt>
                <c:pt idx="10">
                  <c:v>981</c:v>
                </c:pt>
                <c:pt idx="11">
                  <c:v>1166</c:v>
                </c:pt>
                <c:pt idx="12">
                  <c:v>1361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Cloud computing security</c:v>
                </c:pt>
                <c:pt idx="1">
                  <c:v>Artificial intelligence/machine learning</c:v>
                </c:pt>
                <c:pt idx="2">
                  <c:v>Zero Trust implementation</c:v>
                </c:pt>
                <c:pt idx="3">
                  <c:v>Penetration testing</c:v>
                </c:pt>
                <c:pt idx="4">
                  <c:v>Application security</c:v>
                </c:pt>
                <c:pt idx="5">
                  <c:v>Digital forensics and incident response</c:v>
                </c:pt>
                <c:pt idx="6">
                  <c:v>Risk assessment, analysis and management</c:v>
                </c:pt>
                <c:pt idx="7">
                  <c:v>Security engineering</c:v>
                </c:pt>
                <c:pt idx="8">
                  <c:v>Threat intelligence analysis</c:v>
                </c:pt>
                <c:pt idx="9">
                  <c:v>Malware research/analysis</c:v>
                </c:pt>
              </c:strCache>
            </c:strRef>
          </c:cat>
          <c:val>
            <c:numRef>
              <c:f>Sheet1!$B$2:$B$11</c:f>
              <c:numCache>
                <c:ptCount val="10"/>
                <c:pt idx="0">
                  <c:v>0.35</c:v>
                </c:pt>
                <c:pt idx="1">
                  <c:v>0.32</c:v>
                </c:pt>
                <c:pt idx="2">
                  <c:v>0.29</c:v>
                </c:pt>
                <c:pt idx="3">
                  <c:v>0.27</c:v>
                </c:pt>
                <c:pt idx="4">
                  <c:v>0.26</c:v>
                </c:pt>
                <c:pt idx="5">
                  <c:v>0.26</c:v>
                </c:pt>
                <c:pt idx="6">
                  <c:v>0.24</c:v>
                </c:pt>
                <c:pt idx="7">
                  <c:v>0.23</c:v>
                </c:pt>
                <c:pt idx="8">
                  <c:v>0.23</c:v>
                </c:pt>
                <c:pt idx="9">
                  <c:v>0.22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Sheet1!$A$2:$A$14</c:f>
              <c:strCache>
                <c:ptCount val="13"/>
                <c:pt idx="0">
                  <c:v>Challenges in measuring and proving the business value of the AI solution</c:v>
                </c:pt>
                <c:pt idx="1">
                  <c:v>Lack of technological infrastructure to support AI</c:v>
                </c:pt>
                <c:pt idx="2">
                  <c:v>Storage of skilled AI talent</c:v>
                </c:pt>
                <c:pt idx="3">
                  <c:v>Lack of clean data</c:v>
                </c:pt>
                <c:pt idx="4">
                  <c:v>Lack of trust towards AI-based decisions</c:v>
                </c:pt>
                <c:pt idx="5">
                  <c:v>Algorithm/model failure</c:v>
                </c:pt>
                <c:pt idx="6">
                  <c:v>Inability to find the right data</c:v>
                </c:pt>
                <c:pt idx="7">
                  <c:v>Legal concerns, risks, or compliance issues</c:v>
                </c:pt>
                <c:pt idx="8">
                  <c:v>Lack of skills to exploit the results</c:v>
                </c:pt>
                <c:pt idx="9">
                  <c:v>Lack of clear strategy/clarity of success metrics</c:v>
                </c:pt>
                <c:pt idx="10">
                  <c:v>Lack of new use cases across the business</c:v>
                </c:pt>
                <c:pt idx="11">
                  <c:v>Lack of ongoing investment</c:v>
                </c:pt>
                <c:pt idx="12">
                  <c:v>Lack of senior management commitment</c:v>
                </c:pt>
              </c:strCache>
            </c:strRef>
          </c:cat>
          <c:val>
            <c:numRef>
              <c:f>Sheet1!$B$2:$B$14</c:f>
              <c:numCache>
                <c:ptCount val="13"/>
                <c:pt idx="0">
                  <c:v>0.42</c:v>
                </c:pt>
                <c:pt idx="1">
                  <c:v>0.38</c:v>
                </c:pt>
                <c:pt idx="2">
                  <c:v>0.32</c:v>
                </c:pt>
                <c:pt idx="3">
                  <c:v>0.24</c:v>
                </c:pt>
                <c:pt idx="4">
                  <c:v>0.22</c:v>
                </c:pt>
                <c:pt idx="5">
                  <c:v>0.19</c:v>
                </c:pt>
                <c:pt idx="6">
                  <c:v>0.17</c:v>
                </c:pt>
                <c:pt idx="7">
                  <c:v>0.14</c:v>
                </c:pt>
                <c:pt idx="8">
                  <c:v>0.11</c:v>
                </c:pt>
                <c:pt idx="9">
                  <c:v>0.09</c:v>
                </c:pt>
                <c:pt idx="10">
                  <c:v>0.07</c:v>
                </c:pt>
                <c:pt idx="11">
                  <c:v>0.05</c:v>
                </c:pt>
                <c:pt idx="12">
                  <c:v>0.04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Organization considers risk relevant</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Sheet1!$A$2:$A$15</c:f>
              <c:strCache>
                <c:ptCount val="14"/>
                <c:pt idx="0">
                  <c:v>Inaccuracy</c:v>
                </c:pt>
                <c:pt idx="1">
                  <c:v>Cybersecurity</c:v>
                </c:pt>
                <c:pt idx="2">
                  <c:v>Intellectual-property infringement</c:v>
                </c:pt>
                <c:pt idx="3">
                  <c:v>Regulatory compliance</c:v>
                </c:pt>
                <c:pt idx="4">
                  <c:v>Explainability</c:v>
                </c:pt>
                <c:pt idx="5">
                  <c:v>Personal/individual privacy</c:v>
                </c:pt>
                <c:pt idx="6">
                  <c:v>Workforce/labour displacement</c:v>
                </c:pt>
                <c:pt idx="7">
                  <c:v>Equity and fairness</c:v>
                </c:pt>
                <c:pt idx="8">
                  <c:v>Organizational reputation</c:v>
                </c:pt>
                <c:pt idx="9">
                  <c:v>National security</c:v>
                </c:pt>
                <c:pt idx="10">
                  <c:v>Physical safety</c:v>
                </c:pt>
                <c:pt idx="11">
                  <c:v>Environmental impact</c:v>
                </c:pt>
                <c:pt idx="12">
                  <c:v>Political stability</c:v>
                </c:pt>
                <c:pt idx="13">
                  <c:v>None of the above</c:v>
                </c:pt>
              </c:strCache>
            </c:strRef>
          </c:cat>
          <c:val>
            <c:numRef>
              <c:f>Sheet1!$B$2:$B$15</c:f>
              <c:numCache>
                <c:ptCount val="14"/>
                <c:pt idx="0">
                  <c:v>0.56</c:v>
                </c:pt>
                <c:pt idx="1">
                  <c:v>0.53</c:v>
                </c:pt>
                <c:pt idx="2">
                  <c:v>0.46</c:v>
                </c:pt>
                <c:pt idx="3">
                  <c:v>0.45</c:v>
                </c:pt>
                <c:pt idx="4">
                  <c:v>0.39</c:v>
                </c:pt>
                <c:pt idx="5">
                  <c:v>0.39</c:v>
                </c:pt>
                <c:pt idx="6">
                  <c:v>0.34</c:v>
                </c:pt>
                <c:pt idx="7">
                  <c:v>0.31</c:v>
                </c:pt>
                <c:pt idx="8">
                  <c:v>0.29</c:v>
                </c:pt>
                <c:pt idx="9">
                  <c:v>0.14</c:v>
                </c:pt>
                <c:pt idx="10">
                  <c:v>0.11</c:v>
                </c:pt>
                <c:pt idx="11">
                  <c:v>0.11</c:v>
                </c:pt>
                <c:pt idx="12">
                  <c:v>0.1</c:v>
                </c:pt>
                <c:pt idx="13">
                  <c:v>0.01</c:v>
                </c:pt>
              </c:numCache>
            </c:numRef>
          </c:val>
        </c:ser>
        <c:ser>
          <c:idx val="1"/>
          <c:order val="1"/>
          <c:tx>
            <c:strRef>
              <c:f>Sheet1!$C$1</c:f>
              <c:strCache>
                <c:ptCount val="1"/>
                <c:pt idx="0">
                  <c:v>Organization working to mitigate risk</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Sheet1!$A$2:$A$15</c:f>
              <c:strCache>
                <c:ptCount val="14"/>
                <c:pt idx="0">
                  <c:v>Inaccuracy</c:v>
                </c:pt>
                <c:pt idx="1">
                  <c:v>Cybersecurity</c:v>
                </c:pt>
                <c:pt idx="2">
                  <c:v>Intellectual-property infringement</c:v>
                </c:pt>
                <c:pt idx="3">
                  <c:v>Regulatory compliance</c:v>
                </c:pt>
                <c:pt idx="4">
                  <c:v>Explainability</c:v>
                </c:pt>
                <c:pt idx="5">
                  <c:v>Personal/individual privacy</c:v>
                </c:pt>
                <c:pt idx="6">
                  <c:v>Workforce/labour displacement</c:v>
                </c:pt>
                <c:pt idx="7">
                  <c:v>Equity and fairness</c:v>
                </c:pt>
                <c:pt idx="8">
                  <c:v>Organizational reputation</c:v>
                </c:pt>
                <c:pt idx="9">
                  <c:v>National security</c:v>
                </c:pt>
                <c:pt idx="10">
                  <c:v>Physical safety</c:v>
                </c:pt>
                <c:pt idx="11">
                  <c:v>Environmental impact</c:v>
                </c:pt>
                <c:pt idx="12">
                  <c:v>Political stability</c:v>
                </c:pt>
                <c:pt idx="13">
                  <c:v>None of the above</c:v>
                </c:pt>
              </c:strCache>
            </c:strRef>
          </c:cat>
          <c:val>
            <c:numRef>
              <c:f>Sheet1!$C$2:$C$15</c:f>
              <c:numCache>
                <c:ptCount val="14"/>
                <c:pt idx="0">
                  <c:v>0.32</c:v>
                </c:pt>
                <c:pt idx="1">
                  <c:v>0.38</c:v>
                </c:pt>
                <c:pt idx="2">
                  <c:v>0.25</c:v>
                </c:pt>
                <c:pt idx="3">
                  <c:v>0.28</c:v>
                </c:pt>
                <c:pt idx="4">
                  <c:v>0.18</c:v>
                </c:pt>
                <c:pt idx="5">
                  <c:v>0.2</c:v>
                </c:pt>
                <c:pt idx="6">
                  <c:v>0.13</c:v>
                </c:pt>
                <c:pt idx="7">
                  <c:v>0.16</c:v>
                </c:pt>
                <c:pt idx="8">
                  <c:v>0.16</c:v>
                </c:pt>
                <c:pt idx="9">
                  <c:v>0.04</c:v>
                </c:pt>
                <c:pt idx="10">
                  <c:v>0.06</c:v>
                </c:pt>
                <c:pt idx="11">
                  <c:v>0.05</c:v>
                </c:pt>
                <c:pt idx="12">
                  <c:v>0.02</c:v>
                </c:pt>
                <c:pt idx="13">
                  <c:v>0.08</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Advance of adversarial capabilities – phishing, malware development, deepfakes</c:v>
                </c:pt>
                <c:pt idx="1">
                  <c:v>Data leaks – exposure of personally identifiable information through generative AI</c:v>
                </c:pt>
                <c:pt idx="2">
                  <c:v>Increased complexity of security governance</c:v>
                </c:pt>
                <c:pt idx="3">
                  <c:v>Technical security of the AI systems themselves</c:v>
                </c:pt>
                <c:pt idx="4">
                  <c:v>Software supply-chain and code development risk – potential backdoors</c:v>
                </c:pt>
                <c:pt idx="5">
                  <c:v>Legal concerns of intellectual property and liability</c:v>
                </c:pt>
              </c:strCache>
            </c:strRef>
          </c:cat>
          <c:val>
            <c:numRef>
              <c:f>Sheet1!$B$2:$B$7</c:f>
              <c:numCache>
                <c:ptCount val="6"/>
                <c:pt idx="0">
                  <c:v>0.46</c:v>
                </c:pt>
                <c:pt idx="1">
                  <c:v>0.2</c:v>
                </c:pt>
                <c:pt idx="2">
                  <c:v>0.09</c:v>
                </c:pt>
                <c:pt idx="3">
                  <c:v>0.08</c:v>
                </c:pt>
                <c:pt idx="4">
                  <c:v>0.08</c:v>
                </c:pt>
                <c:pt idx="5">
                  <c:v>0.08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Percentage of leaders who think their organizations are at least minimally cyber resilient</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Cybersecurity</c:v>
                </c:pt>
                <c:pt idx="1">
                  <c:v>Agriculture, food and beverage</c:v>
                </c:pt>
                <c:pt idx="2">
                  <c:v>Banking and capital markets</c:v>
                </c:pt>
                <c:pt idx="3">
                  <c:v>Insurance and asset management</c:v>
                </c:pt>
                <c:pt idx="4">
                  <c:v>Professional services</c:v>
                </c:pt>
                <c:pt idx="5">
                  <c:v>Information technology and telecommunications</c:v>
                </c:pt>
                <c:pt idx="6">
                  <c:v>Health and healthcare and life sciences</c:v>
                </c:pt>
                <c:pt idx="7">
                  <c:v>Retail, consumer goods and lifestyle</c:v>
                </c:pt>
                <c:pt idx="8">
                  <c:v>Energy technology, energy utilities and oil and gas</c:v>
                </c:pt>
                <c:pt idx="9">
                  <c:v>Policy and administration</c:v>
                </c:pt>
                <c:pt idx="10">
                  <c:v>Education</c:v>
                </c:pt>
                <c:pt idx="11">
                  <c:v>Software and platforms</c:v>
                </c:pt>
              </c:strCache>
            </c:strRef>
          </c:cat>
          <c:val>
            <c:numRef>
              <c:f>Sheet1!$B$2:$B$13</c:f>
              <c:numCache>
                <c:ptCount val="12"/>
                <c:pt idx="0">
                  <c:v>0.94</c:v>
                </c:pt>
                <c:pt idx="1">
                  <c:v>0.38</c:v>
                </c:pt>
                <c:pt idx="2">
                  <c:v>0.68</c:v>
                </c:pt>
                <c:pt idx="3">
                  <c:v>0.89</c:v>
                </c:pt>
                <c:pt idx="4">
                  <c:v>0.69</c:v>
                </c:pt>
                <c:pt idx="5">
                  <c:v>0.81</c:v>
                </c:pt>
                <c:pt idx="6">
                  <c:v>0.62</c:v>
                </c:pt>
                <c:pt idx="7">
                  <c:v>0.67</c:v>
                </c:pt>
                <c:pt idx="8">
                  <c:v>0.94</c:v>
                </c:pt>
                <c:pt idx="9">
                  <c:v>0.6</c:v>
                </c:pt>
                <c:pt idx="10">
                  <c:v>0.67</c:v>
                </c:pt>
                <c:pt idx="11">
                  <c:v>0.77</c:v>
                </c:pt>
              </c:numCache>
            </c:numRef>
          </c:val>
        </c:ser>
        <c:ser>
          <c:idx val="1"/>
          <c:order val="1"/>
          <c:tx>
            <c:strRef>
              <c:f>Sheet1!$C$1</c:f>
              <c:strCache>
                <c:ptCount val="1"/>
                <c:pt idx="0">
                  <c:v>Percentage of leaders who think generative AI will most significantly affect cybersecurity in the next two years</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Cybersecurity</c:v>
                </c:pt>
                <c:pt idx="1">
                  <c:v>Agriculture, food and beverage</c:v>
                </c:pt>
                <c:pt idx="2">
                  <c:v>Banking and capital markets</c:v>
                </c:pt>
                <c:pt idx="3">
                  <c:v>Insurance and asset management</c:v>
                </c:pt>
                <c:pt idx="4">
                  <c:v>Professional services</c:v>
                </c:pt>
                <c:pt idx="5">
                  <c:v>Information technology and telecommunications</c:v>
                </c:pt>
                <c:pt idx="6">
                  <c:v>Health and healthcare and life sciences</c:v>
                </c:pt>
                <c:pt idx="7">
                  <c:v>Retail, consumer goods and lifestyle</c:v>
                </c:pt>
                <c:pt idx="8">
                  <c:v>Energy technology, energy utilities and oil and gas</c:v>
                </c:pt>
                <c:pt idx="9">
                  <c:v>Policy and administration</c:v>
                </c:pt>
                <c:pt idx="10">
                  <c:v>Education</c:v>
                </c:pt>
                <c:pt idx="11">
                  <c:v>Software and platforms</c:v>
                </c:pt>
              </c:strCache>
            </c:strRef>
          </c:cat>
          <c:val>
            <c:numRef>
              <c:f>Sheet1!$C$2:$C$13</c:f>
              <c:numCache>
                <c:ptCount val="12"/>
                <c:pt idx="0">
                  <c:v>0.65</c:v>
                </c:pt>
                <c:pt idx="1">
                  <c:v>0.63</c:v>
                </c:pt>
                <c:pt idx="2">
                  <c:v>0.56</c:v>
                </c:pt>
                <c:pt idx="3">
                  <c:v>0.56</c:v>
                </c:pt>
                <c:pt idx="4">
                  <c:v>0.53</c:v>
                </c:pt>
                <c:pt idx="5">
                  <c:v>0.52</c:v>
                </c:pt>
                <c:pt idx="6">
                  <c:v>0.46</c:v>
                </c:pt>
                <c:pt idx="7">
                  <c:v>0.44</c:v>
                </c:pt>
                <c:pt idx="8">
                  <c:v>0.41</c:v>
                </c:pt>
                <c:pt idx="9">
                  <c:v>0.4</c:v>
                </c:pt>
                <c:pt idx="10">
                  <c:v>0.33</c:v>
                </c:pt>
                <c:pt idx="11">
                  <c:v>0.15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Industry and ecosystem collaboration</c:v>
                </c:pt>
                <c:pt idx="1">
                  <c:v>Cyber governance and culture</c:v>
                </c:pt>
                <c:pt idx="2">
                  <c:v>Cyber-defence technology</c:v>
                </c:pt>
                <c:pt idx="3">
                  <c:v>Focus on core security fundamentals</c:v>
                </c:pt>
                <c:pt idx="4">
                  <c:v>Cyber skills and education</c:v>
                </c:pt>
              </c:strCache>
            </c:strRef>
          </c:cat>
          <c:val>
            <c:numRef>
              <c:f>Sheet1!$B$2:$B$6</c:f>
              <c:numCache>
                <c:ptCount val="5"/>
                <c:pt idx="0">
                  <c:v>0.23</c:v>
                </c:pt>
                <c:pt idx="1">
                  <c:v>0.22</c:v>
                </c:pt>
                <c:pt idx="2">
                  <c:v>0.21</c:v>
                </c:pt>
                <c:pt idx="3">
                  <c:v>0.18</c:v>
                </c:pt>
                <c:pt idx="4">
                  <c:v>0.15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Improve efficiency and accuracy of security measures</c:v>
                </c:pt>
                <c:pt idx="1">
                  <c:v>Increase the complexity and technical requirements of software security</c:v>
                </c:pt>
                <c:pt idx="2">
                  <c:v>Reduce the need for manual review and analysis of security data</c:v>
                </c:pt>
                <c:pt idx="3">
                  <c:v>Have no significant impact</c:v>
                </c:pt>
              </c:strCache>
            </c:strRef>
          </c:cat>
          <c:val>
            <c:numRef>
              <c:f>Sheet1!$B$2:$B$5</c:f>
              <c:numCache>
                <c:ptCount val="4"/>
                <c:pt idx="0">
                  <c:v>0.537</c:v>
                </c:pt>
                <c:pt idx="1">
                  <c:v>0.52</c:v>
                </c:pt>
                <c:pt idx="2">
                  <c:v>0.484</c:v>
                </c:pt>
                <c:pt idx="3">
                  <c:v>0.009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To attackers</c:v>
                </c:pt>
                <c:pt idx="1">
                  <c:v>Remain balanced</c:v>
                </c:pt>
                <c:pt idx="2">
                  <c:v>To defenders</c:v>
                </c:pt>
              </c:strCache>
            </c:strRef>
          </c:cat>
          <c:val>
            <c:numRef>
              <c:f>Sheet1!$B$2:$B$4</c:f>
              <c:numCache>
                <c:ptCount val="3"/>
                <c:pt idx="0">
                  <c:v>0.559</c:v>
                </c:pt>
                <c:pt idx="1">
                  <c:v>0.351</c:v>
                </c:pt>
                <c:pt idx="2">
                  <c:v>0.089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General%"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AI programming and development</c:v>
                </c:pt>
                <c:pt idx="1">
                  <c:v>Security management</c:v>
                </c:pt>
                <c:pt idx="2">
                  <c:v>Ethics and responsible AI use</c:v>
                </c:pt>
                <c:pt idx="3">
                  <c:v>Data management</c:v>
                </c:pt>
                <c:pt idx="4">
                  <c:v>Other</c:v>
                </c:pt>
              </c:strCache>
            </c:strRef>
          </c:cat>
          <c:val>
            <c:numRef>
              <c:f>Sheet1!$B$2:$B$6</c:f>
              <c:numCache>
                <c:ptCount val="5"/>
                <c:pt idx="0">
                  <c:v>0.72</c:v>
                </c:pt>
                <c:pt idx="1">
                  <c:v>0.67</c:v>
                </c:pt>
                <c:pt idx="2">
                  <c:v>0.64</c:v>
                </c:pt>
                <c:pt idx="3">
                  <c:v>0.47</c:v>
                </c:pt>
                <c:pt idx="4">
                  <c:v>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Sheet1!$B$2:$B$10</c:f>
              <c:numCache>
                <c:ptCount val="9"/>
                <c:pt idx="0">
                  <c:v>0.0071</c:v>
                </c:pt>
                <c:pt idx="1">
                  <c:v>0.0081</c:v>
                </c:pt>
                <c:pt idx="2">
                  <c:v>0.0304</c:v>
                </c:pt>
                <c:pt idx="3">
                  <c:v>0.0578</c:v>
                </c:pt>
                <c:pt idx="4">
                  <c:v>0.076</c:v>
                </c:pt>
                <c:pt idx="5">
                  <c:v>0.0574</c:v>
                </c:pt>
                <c:pt idx="6">
                  <c:v>0.1031</c:v>
                </c:pt>
                <c:pt idx="7">
                  <c:v>0.0953</c:v>
                </c:pt>
                <c:pt idx="8">
                  <c:v>0.1663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companies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Application security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Sheet1!$B$2:$B$9</c:f>
              <c:numCache>
                <c:ptCount val="8"/>
                <c:pt idx="0">
                  <c:v>2434</c:v>
                </c:pt>
                <c:pt idx="1">
                  <c:v>2742</c:v>
                </c:pt>
                <c:pt idx="2">
                  <c:v>3095</c:v>
                </c:pt>
                <c:pt idx="3">
                  <c:v>3333</c:v>
                </c:pt>
                <c:pt idx="4">
                  <c:v>4963</c:v>
                </c:pt>
                <c:pt idx="5">
                  <c:v>5047.6</c:v>
                </c:pt>
                <c:pt idx="6">
                  <c:v>5765.2</c:v>
                </c:pt>
                <c:pt idx="7">
                  <c:v>6670.3</c:v>
                </c:pt>
              </c:numCache>
            </c:numRef>
          </c:val>
        </c:ser>
        <c:ser>
          <c:idx val="1"/>
          <c:order val="1"/>
          <c:tx>
            <c:strRef>
              <c:f>Sheet1!$C$1</c:f>
              <c:strCache>
                <c:ptCount val="1"/>
                <c:pt idx="0">
                  <c:v>Cloud security</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Sheet1!$C$2:$C$9</c:f>
              <c:numCache>
                <c:ptCount val="8"/>
                <c:pt idx="0">
                  <c:v>185</c:v>
                </c:pt>
                <c:pt idx="1">
                  <c:v>304</c:v>
                </c:pt>
                <c:pt idx="2">
                  <c:v>439</c:v>
                </c:pt>
                <c:pt idx="3">
                  <c:v>595</c:v>
                </c:pt>
                <c:pt idx="4">
                  <c:v>4323</c:v>
                </c:pt>
                <c:pt idx="5">
                  <c:v>4487.4</c:v>
                </c:pt>
                <c:pt idx="6">
                  <c:v>5616.7</c:v>
                </c:pt>
                <c:pt idx="7">
                  <c:v>7002.6</c:v>
                </c:pt>
              </c:numCache>
            </c:numRef>
          </c:val>
        </c:ser>
        <c:ser>
          <c:idx val="2"/>
          <c:order val="2"/>
          <c:tx>
            <c:strRef>
              <c:f>Sheet1!$D$1</c:f>
              <c:strCache>
                <c:ptCount val="1"/>
                <c:pt idx="0">
                  <c:v>Data privacy</c:v>
                </c:pt>
              </c:strCache>
            </c:strRef>
          </c:tx>
          <c:spPr>
            <a:solidFill>
              <a:srgbClr val="BABABA"/>
            </a:solidFill>
            <a:ln>
              <a:solidFill>
                <a:srgbClr val="BABABA"/>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Sheet1!$D$2:$D$9</c:f>
              <c:numCache>
                <c:ptCount val="8"/>
                <c:pt idx="4">
                  <c:v>1140</c:v>
                </c:pt>
                <c:pt idx="5">
                  <c:v>1129.2</c:v>
                </c:pt>
                <c:pt idx="6">
                  <c:v>1338.7</c:v>
                </c:pt>
                <c:pt idx="7">
                  <c:v>1667.3</c:v>
                </c:pt>
              </c:numCache>
            </c:numRef>
          </c:val>
        </c:ser>
        <c:ser>
          <c:idx val="3"/>
          <c:order val="3"/>
          <c:tx>
            <c:strRef>
              <c:f>Sheet1!$E$1</c:f>
              <c:strCache>
                <c:ptCount val="1"/>
                <c:pt idx="0">
                  <c:v>Data security</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Sheet1!$E$2:$E$9</c:f>
              <c:numCache>
                <c:ptCount val="8"/>
                <c:pt idx="0">
                  <c:v>2563</c:v>
                </c:pt>
                <c:pt idx="1">
                  <c:v>3063</c:v>
                </c:pt>
                <c:pt idx="2">
                  <c:v>2662</c:v>
                </c:pt>
                <c:pt idx="3">
                  <c:v>2981</c:v>
                </c:pt>
                <c:pt idx="4">
                  <c:v>3193</c:v>
                </c:pt>
                <c:pt idx="5">
                  <c:v>3072.9</c:v>
                </c:pt>
                <c:pt idx="6">
                  <c:v>3692.1</c:v>
                </c:pt>
                <c:pt idx="7">
                  <c:v>4333.3</c:v>
                </c:pt>
              </c:numCache>
            </c:numRef>
          </c:val>
        </c:ser>
        <c:ser>
          <c:idx val="4"/>
          <c:order val="4"/>
          <c:tx>
            <c:strRef>
              <c:f>Sheet1!$F$1</c:f>
              <c:strCache>
                <c:ptCount val="1"/>
                <c:pt idx="0">
                  <c:v>Identity access management</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Sheet1!$F$2:$F$9</c:f>
              <c:numCache>
                <c:ptCount val="8"/>
                <c:pt idx="0">
                  <c:v>8823</c:v>
                </c:pt>
                <c:pt idx="1">
                  <c:v>9768</c:v>
                </c:pt>
                <c:pt idx="2">
                  <c:v>9837</c:v>
                </c:pt>
                <c:pt idx="3">
                  <c:v>12036</c:v>
                </c:pt>
                <c:pt idx="4">
                  <c:v>15865</c:v>
                </c:pt>
                <c:pt idx="5">
                  <c:v>13944.1</c:v>
                </c:pt>
                <c:pt idx="6">
                  <c:v>16169.1</c:v>
                </c:pt>
                <c:pt idx="7">
                  <c:v>18556.5</c:v>
                </c:pt>
              </c:numCache>
            </c:numRef>
          </c:val>
        </c:ser>
        <c:ser>
          <c:idx val="5"/>
          <c:order val="5"/>
          <c:tx>
            <c:strRef>
              <c:f>Sheet1!$G$1</c:f>
              <c:strCache>
                <c:ptCount val="1"/>
                <c:pt idx="0">
                  <c:v>Infrastructure protection</c:v>
                </c:pt>
              </c:strCache>
            </c:strRef>
          </c:tx>
          <c:spPr>
            <a:solidFill>
              <a:srgbClr val="EBB523"/>
            </a:solidFill>
            <a:ln>
              <a:solidFill>
                <a:srgbClr val="EBB523"/>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Sheet1!$G$2:$G$9</c:f>
              <c:numCache>
                <c:ptCount val="8"/>
                <c:pt idx="0">
                  <c:v>12583</c:v>
                </c:pt>
                <c:pt idx="1">
                  <c:v>14106</c:v>
                </c:pt>
                <c:pt idx="2">
                  <c:v>16520</c:v>
                </c:pt>
                <c:pt idx="3">
                  <c:v>20462</c:v>
                </c:pt>
                <c:pt idx="4">
                  <c:v>24109</c:v>
                </c:pt>
                <c:pt idx="5">
                  <c:v>24089</c:v>
                </c:pt>
                <c:pt idx="6">
                  <c:v>28359.6</c:v>
                </c:pt>
                <c:pt idx="7">
                  <c:v>33319.6</c:v>
                </c:pt>
              </c:numCache>
            </c:numRef>
          </c:val>
        </c:ser>
        <c:ser>
          <c:idx val="6"/>
          <c:order val="6"/>
          <c:tx>
            <c:strRef>
              <c:f>Sheet1!$H$1</c:f>
              <c:strCache>
                <c:ptCount val="1"/>
                <c:pt idx="0">
                  <c:v>Integrated risk management</c:v>
                </c:pt>
              </c:strCache>
            </c:strRef>
          </c:tx>
          <c:spPr>
            <a:solidFill>
              <a:srgbClr val="5D2B76"/>
            </a:solidFill>
            <a:ln>
              <a:solidFill>
                <a:srgbClr val="5D2B76"/>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Sheet1!$H$2:$H$9</c:f>
              <c:numCache>
                <c:ptCount val="8"/>
                <c:pt idx="0">
                  <c:v>3949</c:v>
                </c:pt>
                <c:pt idx="1">
                  <c:v>4347</c:v>
                </c:pt>
                <c:pt idx="2">
                  <c:v>4555</c:v>
                </c:pt>
                <c:pt idx="3">
                  <c:v>4859</c:v>
                </c:pt>
                <c:pt idx="4">
                  <c:v>5647</c:v>
                </c:pt>
                <c:pt idx="5">
                  <c:v>5157.3</c:v>
                </c:pt>
                <c:pt idx="6">
                  <c:v>5687.1</c:v>
                </c:pt>
                <c:pt idx="7">
                  <c:v>6277.7</c:v>
                </c:pt>
              </c:numCache>
            </c:numRef>
          </c:val>
        </c:ser>
        <c:ser>
          <c:idx val="7"/>
          <c:order val="7"/>
          <c:tx>
            <c:strRef>
              <c:f>Sheet1!$I$1</c:f>
              <c:strCache>
                <c:ptCount val="1"/>
                <c:pt idx="0">
                  <c:v>Network security equipment</c:v>
                </c:pt>
              </c:strCache>
            </c:strRef>
          </c:tx>
          <c:spPr>
            <a:solidFill>
              <a:srgbClr val="C271DA"/>
            </a:solidFill>
            <a:ln>
              <a:solidFill>
                <a:srgbClr val="C271D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Sheet1!$I$2:$I$9</c:f>
              <c:numCache>
                <c:ptCount val="8"/>
                <c:pt idx="0">
                  <c:v>10911</c:v>
                </c:pt>
                <c:pt idx="1">
                  <c:v>12427</c:v>
                </c:pt>
                <c:pt idx="2">
                  <c:v>13387</c:v>
                </c:pt>
                <c:pt idx="3">
                  <c:v>15262</c:v>
                </c:pt>
                <c:pt idx="4">
                  <c:v>17558</c:v>
                </c:pt>
                <c:pt idx="5">
                  <c:v>18932.5</c:v>
                </c:pt>
                <c:pt idx="6">
                  <c:v>21383.6</c:v>
                </c:pt>
                <c:pt idx="7">
                  <c:v>24360.1</c:v>
                </c:pt>
              </c:numCache>
            </c:numRef>
          </c:val>
        </c:ser>
        <c:ser>
          <c:idx val="8"/>
          <c:order val="8"/>
          <c:tx>
            <c:strRef>
              <c:f>Sheet1!$J$1</c:f>
              <c:strCache>
                <c:ptCount val="1"/>
                <c:pt idx="0">
                  <c:v>Security services</c:v>
                </c:pt>
              </c:strCache>
            </c:strRef>
          </c:tx>
          <c:spPr>
            <a:solidFill>
              <a:srgbClr val="76A5E3"/>
            </a:solidFill>
            <a:ln>
              <a:solidFill>
                <a:srgbClr val="76A5E3"/>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Sheet1!$J$2:$J$9</c:f>
              <c:numCache>
                <c:ptCount val="8"/>
                <c:pt idx="0">
                  <c:v>52315</c:v>
                </c:pt>
                <c:pt idx="1">
                  <c:v>58920</c:v>
                </c:pt>
                <c:pt idx="2">
                  <c:v>61979</c:v>
                </c:pt>
                <c:pt idx="3">
                  <c:v>65070</c:v>
                </c:pt>
                <c:pt idx="4">
                  <c:v>71081</c:v>
                </c:pt>
                <c:pt idx="5">
                  <c:v>73394.7</c:v>
                </c:pt>
                <c:pt idx="6">
                  <c:v>80835.7</c:v>
                </c:pt>
                <c:pt idx="7">
                  <c:v>89996.7</c:v>
                </c:pt>
              </c:numCache>
            </c:numRef>
          </c:val>
        </c:ser>
        <c:ser>
          <c:idx val="9"/>
          <c:order val="9"/>
          <c:tx>
            <c:strRef>
              <c:f>Sheet1!$K$1</c:f>
              <c:strCache>
                <c:ptCount val="1"/>
                <c:pt idx="0">
                  <c:v>Consumer security software</c:v>
                </c:pt>
              </c:strCache>
            </c:strRef>
          </c:tx>
          <c:spPr>
            <a:solidFill>
              <a:srgbClr val="099676"/>
            </a:solidFill>
            <a:ln>
              <a:solidFill>
                <a:srgbClr val="099676"/>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2017</c:v>
                </c:pt>
                <c:pt idx="1">
                  <c:v>2018</c:v>
                </c:pt>
                <c:pt idx="2">
                  <c:v>2019</c:v>
                </c:pt>
                <c:pt idx="3">
                  <c:v>2020</c:v>
                </c:pt>
                <c:pt idx="4">
                  <c:v>2021</c:v>
                </c:pt>
                <c:pt idx="5">
                  <c:v>2022</c:v>
                </c:pt>
                <c:pt idx="6">
                  <c:v>2023</c:v>
                </c:pt>
                <c:pt idx="7">
                  <c:v>2024*</c:v>
                </c:pt>
              </c:strCache>
            </c:strRef>
          </c:cat>
          <c:val>
            <c:numRef>
              <c:f>Sheet1!$K$2:$K$9</c:f>
              <c:numCache>
                <c:ptCount val="8"/>
                <c:pt idx="0">
                  <c:v>5948</c:v>
                </c:pt>
                <c:pt idx="1">
                  <c:v>6395</c:v>
                </c:pt>
                <c:pt idx="2">
                  <c:v>6254</c:v>
                </c:pt>
                <c:pt idx="3">
                  <c:v>6507</c:v>
                </c:pt>
                <c:pt idx="4">
                  <c:v>8103</c:v>
                </c:pt>
                <c:pt idx="5">
                  <c:v>7443.4</c:v>
                </c:pt>
                <c:pt idx="6">
                  <c:v>7901.7</c:v>
                </c:pt>
                <c:pt idx="7">
                  <c:v>8406.7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Spending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Cloud security</c:v>
                </c:pt>
                <c:pt idx="1">
                  <c:v>Data privacy</c:v>
                </c:pt>
                <c:pt idx="2">
                  <c:v>Infrastructure protection</c:v>
                </c:pt>
                <c:pt idx="3">
                  <c:v>Data security</c:v>
                </c:pt>
                <c:pt idx="4">
                  <c:v>Application security</c:v>
                </c:pt>
                <c:pt idx="5">
                  <c:v>Identity access management</c:v>
                </c:pt>
                <c:pt idx="6">
                  <c:v>Network security equipment</c:v>
                </c:pt>
                <c:pt idx="7">
                  <c:v>Security services</c:v>
                </c:pt>
                <c:pt idx="8">
                  <c:v>Integrated risk management</c:v>
                </c:pt>
                <c:pt idx="9">
                  <c:v>Consumer security software</c:v>
                </c:pt>
                <c:pt idx="10">
                  <c:v>Other information security software</c:v>
                </c:pt>
              </c:strCache>
            </c:strRef>
          </c:cat>
          <c:val>
            <c:numRef>
              <c:f>Sheet1!$B$2:$B$12</c:f>
              <c:numCache>
                <c:ptCount val="11"/>
                <c:pt idx="0">
                  <c:v>0.247</c:v>
                </c:pt>
                <c:pt idx="1">
                  <c:v>0.246</c:v>
                </c:pt>
                <c:pt idx="2">
                  <c:v>0.175</c:v>
                </c:pt>
                <c:pt idx="3">
                  <c:v>0.174</c:v>
                </c:pt>
                <c:pt idx="4">
                  <c:v>0.157</c:v>
                </c:pt>
                <c:pt idx="5">
                  <c:v>0.148</c:v>
                </c:pt>
                <c:pt idx="6">
                  <c:v>0.139</c:v>
                </c:pt>
                <c:pt idx="7">
                  <c:v>0.113</c:v>
                </c:pt>
                <c:pt idx="8">
                  <c:v>0.104</c:v>
                </c:pt>
                <c:pt idx="9">
                  <c:v>0.064</c:v>
                </c:pt>
                <c:pt idx="10">
                  <c:v>0.264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pt idx="13">
                  <c:v>2024*</c:v>
                </c:pt>
              </c:strCache>
            </c:strRef>
          </c:cat>
          <c:val>
            <c:numRef>
              <c:f>Sheet1!$B$2:$B$15</c:f>
              <c:numCache>
                <c:ptCount val="14"/>
                <c:pt idx="0">
                  <c:v>55</c:v>
                </c:pt>
                <c:pt idx="1">
                  <c:v>61.8</c:v>
                </c:pt>
                <c:pt idx="2">
                  <c:v>67.2</c:v>
                </c:pt>
                <c:pt idx="3">
                  <c:v>72</c:v>
                </c:pt>
                <c:pt idx="4">
                  <c:v>75.6</c:v>
                </c:pt>
                <c:pt idx="5">
                  <c:v>82.23</c:v>
                </c:pt>
                <c:pt idx="6">
                  <c:v>101.54</c:v>
                </c:pt>
                <c:pt idx="7">
                  <c:v>114.15</c:v>
                </c:pt>
                <c:pt idx="8">
                  <c:v>120.93</c:v>
                </c:pt>
                <c:pt idx="9">
                  <c:v>133.78</c:v>
                </c:pt>
                <c:pt idx="10">
                  <c:v>150.41</c:v>
                </c:pt>
                <c:pt idx="11">
                  <c:v>172.5</c:v>
                </c:pt>
                <c:pt idx="12">
                  <c:v>188.1</c:v>
                </c:pt>
                <c:pt idx="13">
                  <c:v>210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Data security</c:v>
                </c:pt>
                <c:pt idx="1">
                  <c:v>Increased technology resilience and uptime</c:v>
                </c:pt>
                <c:pt idx="2">
                  <c:v>Improving management at scale</c:v>
                </c:pt>
                <c:pt idx="3">
                  <c:v>Reduce workload on staff through automation</c:v>
                </c:pt>
                <c:pt idx="4">
                  <c:v>GPU (graphics processing unit) support</c:v>
                </c:pt>
                <c:pt idx="5">
                  <c:v>Data insights</c:v>
                </c:pt>
                <c:pt idx="6">
                  <c:v>Cost</c:v>
                </c:pt>
              </c:strCache>
            </c:strRef>
          </c:cat>
          <c:val>
            <c:numRef>
              <c:f>Sheet1!$B$2:$B$8</c:f>
              <c:numCache>
                <c:ptCount val="7"/>
                <c:pt idx="0">
                  <c:v>0.53</c:v>
                </c:pt>
                <c:pt idx="1">
                  <c:v>0.52</c:v>
                </c:pt>
                <c:pt idx="2">
                  <c:v>0.51</c:v>
                </c:pt>
                <c:pt idx="3">
                  <c:v>0.5</c:v>
                </c:pt>
                <c:pt idx="4">
                  <c:v>0.45</c:v>
                </c:pt>
                <c:pt idx="5">
                  <c:v>0.42</c:v>
                </c:pt>
                <c:pt idx="6">
                  <c:v>0.31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General%"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Implemented across the organization but not realizing benefits yet</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Creating or improving Business Unit Information Security Officer (BISO) roles</c:v>
                </c:pt>
                <c:pt idx="1">
                  <c:v>Developing a new model for DevSecOps to better integrate security and technology development</c:v>
                </c:pt>
                <c:pt idx="2">
                  <c:v>Moving to fusion center</c:v>
                </c:pt>
                <c:pt idx="3">
                  <c:v>Creating a new operating model focused on business enablement</c:v>
                </c:pt>
                <c:pt idx="4">
                  <c:v>Using large language models or generative AI in risk detection and mitigation</c:v>
                </c:pt>
                <c:pt idx="5">
                  <c:v>Using managed services in new areas</c:v>
                </c:pt>
                <c:pt idx="6">
                  <c:v>Using data to quantify cyber risks and allocate cyber budgets</c:v>
                </c:pt>
                <c:pt idx="7">
                  <c:v>Integrating fully with the organization's resilience strategy and activities</c:v>
                </c:pt>
                <c:pt idx="8">
                  <c:v>Shifting to zero trust concept</c:v>
                </c:pt>
              </c:strCache>
            </c:strRef>
          </c:cat>
          <c:val>
            <c:numRef>
              <c:f>Sheet1!$B$2:$B$10</c:f>
              <c:numCache>
                <c:ptCount val="9"/>
                <c:pt idx="0">
                  <c:v>0.27</c:v>
                </c:pt>
                <c:pt idx="1">
                  <c:v>0.26</c:v>
                </c:pt>
                <c:pt idx="2">
                  <c:v>0.27</c:v>
                </c:pt>
                <c:pt idx="3">
                  <c:v>0.27</c:v>
                </c:pt>
                <c:pt idx="4">
                  <c:v>0.26</c:v>
                </c:pt>
                <c:pt idx="5">
                  <c:v>0.28</c:v>
                </c:pt>
                <c:pt idx="6">
                  <c:v>0.28</c:v>
                </c:pt>
                <c:pt idx="7">
                  <c:v>0.28</c:v>
                </c:pt>
                <c:pt idx="8">
                  <c:v>0.28</c:v>
                </c:pt>
              </c:numCache>
            </c:numRef>
          </c:val>
        </c:ser>
        <c:ser>
          <c:idx val="1"/>
          <c:order val="1"/>
          <c:tx>
            <c:strRef>
              <c:f>Sheet1!$C$1</c:f>
              <c:strCache>
                <c:ptCount val="1"/>
                <c:pt idx="0">
                  <c:v>Implemented and realizing benefits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Creating or improving Business Unit Information Security Officer (BISO) roles</c:v>
                </c:pt>
                <c:pt idx="1">
                  <c:v>Developing a new model for DevSecOps to better integrate security and technology development</c:v>
                </c:pt>
                <c:pt idx="2">
                  <c:v>Moving to fusion center</c:v>
                </c:pt>
                <c:pt idx="3">
                  <c:v>Creating a new operating model focused on business enablement</c:v>
                </c:pt>
                <c:pt idx="4">
                  <c:v>Using large language models or generative AI in risk detection and mitigation</c:v>
                </c:pt>
                <c:pt idx="5">
                  <c:v>Using managed services in new areas</c:v>
                </c:pt>
                <c:pt idx="6">
                  <c:v>Using data to quantify cyber risks and allocate cyber budgets</c:v>
                </c:pt>
                <c:pt idx="7">
                  <c:v>Integrating fully with the organization's resilience strategy and activities</c:v>
                </c:pt>
                <c:pt idx="8">
                  <c:v>Shifting to zero trust concept</c:v>
                </c:pt>
              </c:strCache>
            </c:strRef>
          </c:cat>
          <c:val>
            <c:numRef>
              <c:f>Sheet1!$C$2:$C$10</c:f>
              <c:numCache>
                <c:ptCount val="9"/>
                <c:pt idx="0">
                  <c:v>0.24</c:v>
                </c:pt>
                <c:pt idx="1">
                  <c:v>0.22</c:v>
                </c:pt>
                <c:pt idx="2">
                  <c:v>0.22</c:v>
                </c:pt>
                <c:pt idx="3">
                  <c:v>0.22</c:v>
                </c:pt>
                <c:pt idx="4">
                  <c:v>0.21</c:v>
                </c:pt>
                <c:pt idx="5">
                  <c:v>0.28</c:v>
                </c:pt>
                <c:pt idx="6">
                  <c:v>0.26</c:v>
                </c:pt>
                <c:pt idx="7">
                  <c:v>0.25</c:v>
                </c:pt>
                <c:pt idx="8">
                  <c:v>0.23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Our leadership is focused on ethical and responsible use of generative AI tools in our organisation</c:v>
                </c:pt>
                <c:pt idx="1">
                  <c:v>Generative AI will help our organisation develop new lines of business within the next 3 years</c:v>
                </c:pt>
                <c:pt idx="2">
                  <c:v>Generative AI-driven processes in our organisation will increase our employees’ productivity within the next 12 months</c:v>
                </c:pt>
                <c:pt idx="3">
                  <c:v>Employees’ personal use of generative AI will lead to tangible increases in their productivity within the next 12 months</c:v>
                </c:pt>
                <c:pt idx="4">
                  <c:v>I would be comfortable allowing use of generative AI in my organisation even before external regulation, as long as we have internal policies and controls in place</c:v>
                </c:pt>
                <c:pt idx="5">
                  <c:v>Our organisation will deploy generative AI tools for cyber defense within the next 12 months</c:v>
                </c:pt>
                <c:pt idx="6">
                  <c:v>I would be comfortable deploying generative AI tools in my organisation even before having internal policies for data governance and quality in place</c:v>
                </c:pt>
                <c:pt idx="7">
                  <c:v>Generative AI will lead to catastrophic cyber attacks within the next 12 months</c:v>
                </c:pt>
              </c:strCache>
            </c:strRef>
          </c:cat>
          <c:val>
            <c:numRef>
              <c:f>Sheet1!$B$2:$B$9</c:f>
              <c:numCache>
                <c:ptCount val="8"/>
                <c:pt idx="0">
                  <c:v>0.77</c:v>
                </c:pt>
                <c:pt idx="1">
                  <c:v>0.77</c:v>
                </c:pt>
                <c:pt idx="2">
                  <c:v>0.75</c:v>
                </c:pt>
                <c:pt idx="3">
                  <c:v>0.74</c:v>
                </c:pt>
                <c:pt idx="4">
                  <c:v>0.74</c:v>
                </c:pt>
                <c:pt idx="5">
                  <c:v>0.69</c:v>
                </c:pt>
                <c:pt idx="6">
                  <c:v>0.63</c:v>
                </c:pt>
                <c:pt idx="7">
                  <c:v>0.52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57F0B39-7372-4EF3-899D-A95F3605F29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7838768A-479B-4F71-AC44-F38B0137E75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A269A1B-5F48-453B-AE3F-610205B52AA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1EA08C1-C7BF-43A1-835B-A0CD622785E8}"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5CCF602F-69AF-408B-9778-F6D1A79C993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0D73B6B3-ECDB-4486-83BB-20B31D84C6E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78CEE3B2-136E-457B-8AF8-3119583C55E3}"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03FE9CB2-8DF7-4916-B41B-F2810CA33AAA}"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3CA00BFD-B23D-47A8-8234-9D5F48800114}"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3E414D34-0406-421B-B8B9-D7D8AC36C33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5D126AF2-1DEF-495C-BA9F-0CD7533066AD}"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9087/drivers-of-ai-applications-infrastructure-upgrades"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0855/top-global-cyber-security-initiatives"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0815/global-business-tech-and-security-leaders-views-on-genai"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0827/top-global-tech-regulations-for-future-revenue-growth"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0900/us-organizations-use-of-ai-for-selected-purposes" TargetMode="External" /><Relationship Id="rId6" Type="http://schemas.openxmlformats.org/officeDocument/2006/relationships/chart" Target="../charts/chart11.xml" /><Relationship Id="rId7" Type="http://schemas.openxmlformats.org/officeDocument/2006/relationships/image" Target="../media/image7.png" /><Relationship Id="rId8" Type="http://schemas.openxmlformats.org/officeDocument/2006/relationships/oleObject" Target="../embeddings/oleObject12.bin" TargetMode="Internal" /><Relationship Id="rId9" Type="http://schemas.openxmlformats.org/officeDocument/2006/relationships/image" Target="../media/image8.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1128/us-potential-ai-use-cases-in-cybersecurity" TargetMode="External" /><Relationship Id="rId6" Type="http://schemas.openxmlformats.org/officeDocument/2006/relationships/chart" Target="../charts/char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81510/ai-adoption-risk-mitigation-organizations"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7811/enterprise-expected-benefits-of-ai-initiatives" TargetMode="External" /><Relationship Id="rId6" Type="http://schemas.openxmlformats.org/officeDocument/2006/relationships/chart" Target="../charts/chart14.xml" /><Relationship Id="rId7" Type="http://schemas.openxmlformats.org/officeDocument/2006/relationships/image" Target="../media/image7.png" /><Relationship Id="rId8" Type="http://schemas.openxmlformats.org/officeDocument/2006/relationships/oleObject" Target="../embeddings/oleObject16.bin" TargetMode="Internal" /><Relationship Id="rId9" Type="http://schemas.openxmlformats.org/officeDocument/2006/relationships/image" Target="../media/image8.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9.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6.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7.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0.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3.xml" TargetMode="Internal" /><Relationship Id="rId31" Type="http://schemas.openxmlformats.org/officeDocument/2006/relationships/slide" Target="slide34.xml" TargetMode="Internal" /><Relationship Id="rId32" Type="http://schemas.openxmlformats.org/officeDocument/2006/relationships/slide" Target="slide35.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7933/useful-generative-ai-use-cases-businesses"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5575/top-benefits-of-incorporating-ai-into-cybersecurity-operations"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5598/top-ai-and-ml-techniques-to-improve-cybersecurity"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50975/global-data-breach-cost-by-cybersecurity-type" TargetMode="External" /><Relationship Id="rId6" Type="http://schemas.openxmlformats.org/officeDocument/2006/relationships/chart" Target="../charts/chart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0911/tech-innovations-impact-on-firms-by-effect-level-us"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3573/top-skills-gaps-among-cybersecurity-teams-worldwide" TargetMode="External" /><Relationship Id="rId6" Type="http://schemas.openxmlformats.org/officeDocument/2006/relationships/chart" Target="../charts/chart20.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7886/challenges-ai-implementation-businesses" TargetMode="External" /><Relationship Id="rId6" Type="http://schemas.openxmlformats.org/officeDocument/2006/relationships/chart" Target="../charts/chart21.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07459/generative-ai-use-risks-worldwide" TargetMode="External" /><Relationship Id="rId6" Type="http://schemas.openxmlformats.org/officeDocument/2006/relationships/chart" Target="../charts/chart22.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8275/global-concerns-about-generative-ai-s-impact-on-cyber" TargetMode="External" /><Relationship Id="rId6" Type="http://schemas.openxmlformats.org/officeDocument/2006/relationships/chart" Target="../charts/chart2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8277/global-impact-of-generative-ai-on-cybersecurity-and-cyber-resilience-by-sector" TargetMode="External" /><Relationship Id="rId6" Type="http://schemas.openxmlformats.org/officeDocument/2006/relationships/chart" Target="../charts/char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8318/top-areas-of-optimism-for-cyber-resilience-worldwide"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52792/global-impact-of-ai-on-devsecops-processes" TargetMode="External" /><Relationship Id="rId6" Type="http://schemas.openxmlformats.org/officeDocument/2006/relationships/chart" Target="../charts/chart2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8197/overall-influence-of-generative-ai-on-cybersecurity" TargetMode="External" /><Relationship Id="rId6" Type="http://schemas.openxmlformats.org/officeDocument/2006/relationships/chart" Target="../charts/chart27.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5630/top-skills-and-training-for-ai-in-cybersecurity" TargetMode="External" /><Relationship Id="rId6" Type="http://schemas.openxmlformats.org/officeDocument/2006/relationships/chart" Target="../charts/chart28.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50963/global-ai-cybersecurity-market-size"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17151/generative-ai-revenue-worldwid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4672/ai-market-interest-worldwide"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0834/spending-global-security-technology-and-services-market-by-segment"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97028/worldwide-market-forecasts-security-spending-growth"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305027/revenue-global-security-technology-and-services-market" TargetMode="External" /><Relationship Id="rId6" Type="http://schemas.openxmlformats.org/officeDocument/2006/relationships/chart" Target="../charts/chart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Artificial intelligence (AI) in cybersecurity</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Technology adoption &amp; priorities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Data security and technological resilience are the most important aspects driving AI application and infrastructure upgrades per a 2023 survey. This is likely in response to the vulnerability of new technologies and the possibilities of misuse in the wrong hands. Cost is a minor factor, with barely a third of respondents saying so.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July to September, 2023; 650 respondents; IT, DevOps, and Platform Engineering decision makers</a:t>
            </a:r>
          </a:p>
          <a:p>
            <a:r>
              <a:rPr sz="600" b="1">
                <a:solidFill>
                  <a:srgbClr val="0F2741"/>
                </a:solidFill>
                <a:latin typeface="Open Sans"/>
              </a:rPr>
              <a:t>Source(s): </a:t>
            </a:r>
            <a:r>
              <a:rPr sz="600" b="0">
                <a:solidFill>
                  <a:srgbClr val="0F2741"/>
                </a:solidFill>
                <a:latin typeface="Open Sans"/>
              </a:rPr>
              <a:t>Nutanix; Vanson Bourne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Key artificial intelligence (AI) application and infrastructure upgrade drivers in businesses worldwide as of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 drivers of AI applications and infrastructure upgrades in business as of 2023</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when asked about the cyber security initiatives implemented by their organization, nearly one-fourth of respondents worldwide stated that their company had created or improved Business Unit Information Security Officer (BISO) roles and was realizing benefits. In addition, a total of 47 percent of respondents mentioned that their organization was using large language models or generative artificial intelligence in risk detection and mitigation. Meanwhile, using data to quantify cyber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May to July 2023; 3,876 respondents; business, technology and security executives (CEOs, corporate directors, CFOs, CISOs, CIOs and C-Suite officers)</a:t>
            </a:r>
          </a:p>
          <a:p>
            <a:r>
              <a:rPr sz="600" b="1">
                <a:solidFill>
                  <a:srgbClr val="0F2741"/>
                </a:solidFill>
                <a:latin typeface="Open Sans"/>
              </a:rPr>
              <a:t>Source(s): </a:t>
            </a:r>
            <a:r>
              <a:rPr sz="600" b="0">
                <a:solidFill>
                  <a:srgbClr val="0F2741"/>
                </a:solidFill>
                <a:latin typeface="Open Sans"/>
              </a:rPr>
              <a:t>PwC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02600" y="1882800"/>
            <a:ext cx="218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 </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 what extent is your organization implementing or planning to implement the following cybersecurity initiatives?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cyber security initiatives worldwide 2023</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when asked about their views on selected statements about generative artificial intelligence (AI), 77 percent of respondents worldwide stated that this technology would help their organization develop new lines of business within the next three years. A similar share of respondents highlighted their company's focus on ethical and responsible use of generative AI. In addition, nearly 70 percent of respondents reported that their organization would deploy generative AI tools for cyber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May to July 2023; 3,876 respondents; business, technology and security executives (CEOs, corporate directors, CFOs, CISOs, CIOs and C-Suite officers)</a:t>
            </a:r>
          </a:p>
          <a:p>
            <a:r>
              <a:rPr sz="600" b="1">
                <a:solidFill>
                  <a:srgbClr val="0F2741"/>
                </a:solidFill>
                <a:latin typeface="Open Sans"/>
              </a:rPr>
              <a:t>Source(s): </a:t>
            </a:r>
            <a:r>
              <a:rPr sz="600" b="0">
                <a:solidFill>
                  <a:srgbClr val="0F2741"/>
                </a:solidFill>
                <a:latin typeface="Open Sans"/>
              </a:rPr>
              <a:t>PwC; PwC India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02600" y="1882800"/>
            <a:ext cx="218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 </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 what extent do you agree or disagree with the following statements about Generative AI?</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Business, technology and security executives' views on Generative AI worldwide 2023</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when asked about which regulatory goals and principles would have the greatest impact on their organization's ability to secure future revenue growth, 37 percent of respondents worldwide mentioned regulation of artificial intelligence. Harmonized cyber and data protection laws ranked second, highlighted by 36 percent of respondents. On the other hand, under 20 percent of respondents considered mandatory reporting to law enforcement an impactful regulatory goal.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August 2023; 3,876 respondents; business, technology and security executives (CEOs, corporate directors, CFOs, CISOs, CIOs and C-Suite officers)</a:t>
            </a:r>
          </a:p>
          <a:p>
            <a:r>
              <a:rPr sz="600" b="1">
                <a:solidFill>
                  <a:srgbClr val="0F2741"/>
                </a:solidFill>
                <a:latin typeface="Open Sans"/>
              </a:rPr>
              <a:t>Source(s): </a:t>
            </a:r>
            <a:r>
              <a:rPr sz="600" b="0">
                <a:solidFill>
                  <a:srgbClr val="0F2741"/>
                </a:solidFill>
                <a:latin typeface="Open Sans"/>
              </a:rPr>
              <a:t>PwC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02600" y="1882800"/>
            <a:ext cx="218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 </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Which of the following proposed regulatory goals and principles will have the greatest impact on your organization's ability to secure future revenue growth?</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Tech regulations with the greatest impact on companies' future growth worldwide 2023</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It is now agreed that artificial intelligence (AI) will significantly impact almost every industry in the coming years. In 2024, nearly one-third of respondents working for companies in the United States (U.S.) reported already using AI for data analysis, while 20 percent mentioned using it for cyber security. In addition, almost 19 percent of respondents reported using this technology for design tasks. Financial analysis ranked third, with around 15 percent of respondents mentioning this use case.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October 2023; 1,047 respondents; senior leadership professionals from companies with 10 or more employees</a:t>
            </a:r>
          </a:p>
          <a:p>
            <a:r>
              <a:rPr sz="600" b="1">
                <a:solidFill>
                  <a:srgbClr val="0F2741"/>
                </a:solidFill>
                <a:latin typeface="Open Sans"/>
              </a:rPr>
              <a:t>Source(s): </a:t>
            </a:r>
            <a:r>
              <a:rPr sz="600" b="0">
                <a:solidFill>
                  <a:srgbClr val="0F2741"/>
                </a:solidFill>
                <a:latin typeface="Open Sans"/>
              </a:rPr>
              <a:t>Tech.co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Does your organization use artificial intelligence for the following purposes?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Use of AI for selected purposes by organizations in the United States 2023</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53 percent of respondents from the United States expected to use artificial intelligence (AI) to monitor network traffic and detecting malware in the future. In addition, half of respondents mentioned user behavior pattern analysis as a potential use case of AI in cybersecurity.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Q2 2023; 511 respondents; technical and business professionals</a:t>
            </a:r>
          </a:p>
          <a:p>
            <a:r>
              <a:rPr sz="600" b="1">
                <a:solidFill>
                  <a:srgbClr val="0F2741"/>
                </a:solidFill>
                <a:latin typeface="Open Sans"/>
              </a:rPr>
              <a:t>Source(s): </a:t>
            </a:r>
            <a:r>
              <a:rPr sz="600" b="0">
                <a:solidFill>
                  <a:srgbClr val="0F2741"/>
                </a:solidFill>
                <a:latin typeface="Open Sans"/>
              </a:rPr>
              <a:t>CompTIA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Potential AI use cases in cybersecurity in the United States in 2023</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United States: Anticipated uses of AI in cybersecurity 2023</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Benefits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Cybersecurity remains the primary target of mitigation for organizations adopting artificial intelligence (AI) within their business in 2022. Over half the businesses surveyed responded that they were taking steps to mitigate cybersecurity risks. This is likely because the recent nature of AI along with a desire to keep enterprise interests secret means businesses keep a close eye on the risk of adopting new programs. Political stability and national security were the least of business concern, with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a:t>
            </a:r>
          </a:p>
          <a:p>
            <a:r>
              <a:rPr sz="600" b="1">
                <a:solidFill>
                  <a:srgbClr val="0F2741"/>
                </a:solidFill>
                <a:latin typeface="Open Sans"/>
              </a:rPr>
              <a:t>Source(s): </a:t>
            </a:r>
            <a:r>
              <a:rPr sz="600" b="0">
                <a:solidFill>
                  <a:srgbClr val="0F2741"/>
                </a:solidFill>
                <a:latin typeface="Open Sans"/>
              </a:rPr>
              <a:t>McKinsey &amp; Company; Stanford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risks being mitigated by organizations when adopting artificial intelligence (AI) in 2022</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Risks from AI that organizations are mitigating worldwide 2022</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Enhanced performance and enhanced functionality of products had by far the largest discrepancy between expected and realized benefits of AI in 2023. While just 25 percent of respondents expected a change in this aspect, nearly 50 percent reported benefits as a result of the AI initiatives implemented. This was also the area with the greatest amount of realized benefits, with only improved security coming close at 47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October to November, 2023; 1420 respondents; IT professionals across mutiple industries</a:t>
            </a:r>
          </a:p>
          <a:p>
            <a:r>
              <a:rPr sz="600" b="1">
                <a:solidFill>
                  <a:srgbClr val="0F2741"/>
                </a:solidFill>
                <a:latin typeface="Open Sans"/>
              </a:rPr>
              <a:t>Source(s): </a:t>
            </a:r>
            <a:r>
              <a:rPr sz="600" b="0">
                <a:solidFill>
                  <a:srgbClr val="0F2741"/>
                </a:solidFill>
                <a:latin typeface="Open Sans"/>
              </a:rPr>
              <a:t>Coleman Parkes Research; Dell; Rackspace; VMware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Expected benefits versus realized benefits of artificial intelligence (AI) initiatives in enterprises in 2023</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Expected and realized benefits of AI initiatives in business worldwide in 2023</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Value of the AI cybersecurity market worldwide 2023-2030</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Worldwide generative AI revenue 2020-2032</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Growth of market interest in AI globally 2015-2023, by share of companies</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spending on global information security market 2017-2024, by segment</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IT security spending growth 2024, by segment</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08</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revenue global information security market 2011-2024</a:t>
            </a:r>
          </a:p>
        </p:txBody>
      </p:sp>
      <p:sp>
        <p:nvSpPr>
          <p:cNvPr id="20" name="New shape" title=""/>
          <p:cNvSpPr/>
          <p:nvPr/>
        </p:nvSpPr>
        <p:spPr>
          <a:xfrm>
            <a:off x="586800" y="326491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Technology adoption &amp; priorities</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 drivers of AI applications and infrastructure upgrades in business as of 2023</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cyber security initiatives worldwide 2023</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Business, technology and security executives' views on Generative AI worldwide 2023</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Tech regulations with the greatest impact on companies' future growth worldwide 2023</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Use of AI for selected purposes by organizations in the United States 2023</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15</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United States: Anticipated uses of AI in cybersecurity 2023</a:t>
            </a:r>
          </a:p>
        </p:txBody>
      </p:sp>
      <p:sp>
        <p:nvSpPr>
          <p:cNvPr id="33" name="New shape" title=""/>
          <p:cNvSpPr/>
          <p:nvPr/>
        </p:nvSpPr>
        <p:spPr>
          <a:xfrm>
            <a:off x="586800" y="464702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Benefits</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Risks from AI that organizations are mitigating worldwide 2022</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Expected and realized benefits of AI initiatives in business worldwide in 2023</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useful use cases of generative AI initiatives within businesses in 2023 and 2024</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benefits of incorporating AI into cybersecurity operations 2023</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promising emerging AI and ML techniques for enhancing cybersecurity 2023</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average data breach cost by cybersecurity type 2023</a:t>
            </a:r>
          </a:p>
        </p:txBody>
      </p:sp>
      <p:sp>
        <p:nvSpPr>
          <p:cNvPr id="46" name="New shape" title=""/>
          <p:cNvSpPr/>
          <p:nvPr/>
        </p:nvSpPr>
        <p:spPr>
          <a:xfrm>
            <a:off x="5958000" y="23503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Risks &amp; challenges</a:t>
            </a:r>
          </a:p>
        </p:txBody>
      </p:sp>
      <p:sp>
        <p:nvSpPr>
          <p:cNvPr id="47" name="New shape" title=""/>
          <p:cNvSpPr/>
          <p:nvPr/>
        </p:nvSpPr>
        <p:spPr>
          <a:xfrm>
            <a:off x="10915200" y="2583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583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Impact of tech innovation on companies in the United States 2024, by effect level</a:t>
            </a:r>
          </a:p>
        </p:txBody>
      </p:sp>
      <p:sp>
        <p:nvSpPr>
          <p:cNvPr id="49"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50"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skills gaps among cybersecurity teams worldwide 2023</a:t>
            </a:r>
          </a:p>
        </p:txBody>
      </p:sp>
      <p:sp>
        <p:nvSpPr>
          <p:cNvPr id="51"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2"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challenges in implementing AI initiatives in businesses 2023</a:t>
            </a:r>
          </a:p>
        </p:txBody>
      </p:sp>
      <p:sp>
        <p:nvSpPr>
          <p:cNvPr id="53"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4"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Risks related to generative AI that organizations consider relevant globally in 2023</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Concerns about generative AI's impact on cybersecurity worldwide 2024</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29</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impact of generative AI on cybersecurity and cyber resilience by sector 2024</a:t>
            </a:r>
          </a:p>
        </p:txBody>
      </p:sp>
      <p:sp>
        <p:nvSpPr>
          <p:cNvPr id="59" name="New shape" title=""/>
          <p:cNvSpPr/>
          <p:nvPr/>
        </p:nvSpPr>
        <p:spPr>
          <a:xfrm>
            <a:off x="5958000" y="3732467"/>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Outlook</a:t>
            </a:r>
          </a:p>
        </p:txBody>
      </p:sp>
      <p:sp>
        <p:nvSpPr>
          <p:cNvPr id="60" name="New shape" title=""/>
          <p:cNvSpPr/>
          <p:nvPr/>
        </p:nvSpPr>
        <p:spPr>
          <a:xfrm>
            <a:off x="10915200" y="3965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3965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areas of optimism for cyber resilience worldwide 2024</a:t>
            </a:r>
          </a:p>
        </p:txBody>
      </p:sp>
      <p:sp>
        <p:nvSpPr>
          <p:cNvPr id="62" name="New shape" title=""/>
          <p:cNvSpPr/>
          <p:nvPr/>
        </p:nvSpPr>
        <p:spPr>
          <a:xfrm>
            <a:off x="10915200" y="4136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3" name="New shape" title=""/>
          <p:cNvSpPr/>
          <p:nvPr/>
        </p:nvSpPr>
        <p:spPr>
          <a:xfrm>
            <a:off x="5958000" y="4136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Impact of AI on DevSecOps processes and workflows worldwide 2023</a:t>
            </a:r>
          </a:p>
        </p:txBody>
      </p:sp>
      <p:sp>
        <p:nvSpPr>
          <p:cNvPr id="64" name="New shape" title=""/>
          <p:cNvSpPr/>
          <p:nvPr/>
        </p:nvSpPr>
        <p:spPr>
          <a:xfrm>
            <a:off x="10915200" y="4306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33</a:t>
            </a:r>
          </a:p>
        </p:txBody>
      </p:sp>
      <p:sp>
        <p:nvSpPr>
          <p:cNvPr id="65" name="New shape" title=""/>
          <p:cNvSpPr/>
          <p:nvPr/>
        </p:nvSpPr>
        <p:spPr>
          <a:xfrm>
            <a:off x="5958000" y="4306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Overall influence of generative AI on cybersecurity worldwide 2024</a:t>
            </a:r>
          </a:p>
        </p:txBody>
      </p:sp>
      <p:sp>
        <p:nvSpPr>
          <p:cNvPr id="66" name="New shape" title=""/>
          <p:cNvSpPr/>
          <p:nvPr/>
        </p:nvSpPr>
        <p:spPr>
          <a:xfrm>
            <a:off x="10915200" y="4476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34</a:t>
            </a:r>
          </a:p>
        </p:txBody>
      </p:sp>
      <p:sp>
        <p:nvSpPr>
          <p:cNvPr id="67" name="New shape" title=""/>
          <p:cNvSpPr/>
          <p:nvPr/>
        </p:nvSpPr>
        <p:spPr>
          <a:xfrm>
            <a:off x="5958000" y="4476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needed skills and training for AI in cybersecurity 2023</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Sentiment analysis was the most useful use case of generative AI among businesses in 2023 per a survey across multiple industries, although this was expected to see a significant drop in usability by 2024. No other use case saw as much of a shift in usefulness, with the rest expected to maintain a similar usefulness in both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October to November, 2023; 1,420 respondents</a:t>
            </a:r>
          </a:p>
          <a:p>
            <a:r>
              <a:rPr sz="600" b="1">
                <a:solidFill>
                  <a:srgbClr val="0F2741"/>
                </a:solidFill>
                <a:latin typeface="Open Sans"/>
              </a:rPr>
              <a:t>Source(s): </a:t>
            </a:r>
            <a:r>
              <a:rPr sz="600" b="0">
                <a:solidFill>
                  <a:srgbClr val="0F2741"/>
                </a:solidFill>
                <a:latin typeface="Open Sans"/>
              </a:rPr>
              <a:t>Coleman Parkes Research; Dell; Rackspace; VMware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Which of these use cases do you consider most useful in terms of generative AI initiatives — now and in 2024?</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useful use cases of generative AI initiatives within businesses in 2023 and 2024</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of cybersecurity professionals, nearly 60 percent of respondents worldwide considered improved threat detection as the most significant benefit of incorporating artificial intelligence into their cybersecurity operations. Improved vulnerability management ranked second, according to 57 percent of respondents. Overall, over one-third of respondents saw the automation applications of AI as a way to ease talent shortage issues in cybersecurity operations.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September 2023; 457 respondents; cybersecurity professionals across multiple industries</a:t>
            </a:r>
          </a:p>
          <a:p>
            <a:r>
              <a:rPr sz="600" b="1">
                <a:solidFill>
                  <a:srgbClr val="0F2741"/>
                </a:solidFill>
                <a:latin typeface="Open Sans"/>
              </a:rPr>
              <a:t>Source(s): </a:t>
            </a:r>
            <a:r>
              <a:rPr sz="600" b="0">
                <a:solidFill>
                  <a:srgbClr val="0F2741"/>
                </a:solidFill>
                <a:latin typeface="Open Sans"/>
              </a:rPr>
              <a:t>Arista Networks; Cybersecurity Insiders; Enea; Zscaler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What do you see as the most significant benefits of incorporating AI into your cybersecurity operations?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benefits of incorporating AI into cybersecurity operations 2023</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of cybersecurity professionals, approximately half of respondents worldwide considered deep learning the most promising emerging artificial intelligence (AI) or machine learning technique for enhancing cybersecurity defenses, particularly for detecting malware in encrypted traffic. Natural language processing for advanced phishing detection ranked second, according to 30 percent of respondents. Overall, nearly 20 percent of respondents saw quantum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September 2023; 457 respondents; cybersecurity professionals across multiple industries</a:t>
            </a:r>
          </a:p>
          <a:p>
            <a:r>
              <a:rPr sz="600" b="1">
                <a:solidFill>
                  <a:srgbClr val="0F2741"/>
                </a:solidFill>
                <a:latin typeface="Open Sans"/>
              </a:rPr>
              <a:t>Source(s): </a:t>
            </a:r>
            <a:r>
              <a:rPr sz="600" b="0">
                <a:solidFill>
                  <a:srgbClr val="0F2741"/>
                </a:solidFill>
                <a:latin typeface="Open Sans"/>
              </a:rPr>
              <a:t>Arista Networks; Cybersecurity Insiders; Enea; Zscaler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Which emerging AI and ML techniques hold the most promise for enhancing cybersecurity defenses?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promising emerging AI and ML techniques for enhancing cybersecurity 2023</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the average cost of a data breach worldwide was 4.45 million U.S. dollars for an organization that did not use AI-enabled cybersecurity. This value fell to 2.65 million U.S. dollars for organizations that did. Therefore, the use of AI in cybersecurity saved organizations almost 1.8 million U.S. dollars in data breach-related costs in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a:t>
            </a:r>
          </a:p>
          <a:p>
            <a:r>
              <a:rPr sz="600" b="1">
                <a:solidFill>
                  <a:srgbClr val="0F2741"/>
                </a:solidFill>
                <a:latin typeface="Open Sans"/>
              </a:rPr>
              <a:t>Source(s): </a:t>
            </a:r>
            <a:r>
              <a:rPr sz="600" b="0">
                <a:solidFill>
                  <a:srgbClr val="0F2741"/>
                </a:solidFill>
                <a:latin typeface="Open Sans"/>
              </a:rPr>
              <a:t>Techopedia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Average cost of data breach worldwide in 2023, by cybersecurity type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average data breach cost by cybersecurity type 2023</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Risks &amp; challenges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40 percent of respondents working for companies in the United States (U.S.) expected cyber security threats to have a high or very high effect on their organization's performance. This share amounted to nearly 30 percent regarding the impact of artificial intelligence. On the other hand, one-third of respondents considered that quantum computing would only have very low effect on their company's performance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October 2023; 1,047 respondents; senior leadership professionals from companies with 10 or more employees</a:t>
            </a:r>
          </a:p>
          <a:p>
            <a:r>
              <a:rPr sz="600" b="1">
                <a:solidFill>
                  <a:srgbClr val="0F2741"/>
                </a:solidFill>
                <a:latin typeface="Open Sans"/>
              </a:rPr>
              <a:t>Source(s): </a:t>
            </a:r>
            <a:r>
              <a:rPr sz="600" b="0">
                <a:solidFill>
                  <a:srgbClr val="0F2741"/>
                </a:solidFill>
                <a:latin typeface="Open Sans"/>
              </a:rPr>
              <a:t>Tech.co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 what extent will the following tech innovations impact your organization’s performance in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Impact of tech innovation on companies in the United States 2024, by effect level</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when asked about the main skills gaps within their organization's cybersecurity team, 35 percent of respondents highlighted cloud computing security. Artificial intelligence and machine learning ranked second, mentioned by 32 percent of respondents. Zero Trust implementation followed, with 29 percent of respondents considering it to be the biggest skills gap in their cybersecurity team.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April to May, 2023; 11,473 respondents; global cybersecurity professionals</a:t>
            </a:r>
          </a:p>
          <a:p>
            <a:r>
              <a:rPr sz="600" b="1">
                <a:solidFill>
                  <a:srgbClr val="0F2741"/>
                </a:solidFill>
                <a:latin typeface="Open Sans"/>
              </a:rPr>
              <a:t>Source(s): </a:t>
            </a:r>
            <a:r>
              <a:rPr sz="600" b="0">
                <a:solidFill>
                  <a:srgbClr val="0F2741"/>
                </a:solidFill>
                <a:latin typeface="Open Sans"/>
              </a:rPr>
              <a:t>ISC2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Leading skills gaps among cybersecurity teams worldwide in 2023</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skills gaps among cybersecurity teams worldwide 2023</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Challenges in proving the usefulness of AI initiatives to a business is the greatest challenge when attempting to implement AI programs within a company in 2023. This is unsurprising since the technology is rapidly growing, relatively young, and metrics often do not exist or require more time for development. Lack of investment and senior management commitment were the least faced challenges. This, too, is unsurprising as investment has been heavily favoring AI since early 2023 and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October to November, 2023; 1,420 respondents</a:t>
            </a:r>
          </a:p>
          <a:p>
            <a:r>
              <a:rPr sz="600" b="1">
                <a:solidFill>
                  <a:srgbClr val="0F2741"/>
                </a:solidFill>
                <a:latin typeface="Open Sans"/>
              </a:rPr>
              <a:t>Source(s): </a:t>
            </a:r>
            <a:r>
              <a:rPr sz="600" b="0">
                <a:solidFill>
                  <a:srgbClr val="0F2741"/>
                </a:solidFill>
                <a:latin typeface="Open Sans"/>
              </a:rPr>
              <a:t>Coleman Parkes Research; Dell; Rackspace; VMware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challenges in implementing artificial intelligence (AI) initiatives in businesses in 2023</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challenges in implementing AI initiatives in businesses 2023</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Most organization consider inaccuracy in generative AI usage as the main risk when using this new form of AI. However, most organizations are taking steps to mitigate risks from cybersecurity, which is only ranked as the second most risky use of generative AI. Most companies were not working to mitigate political stability, environmental, or national security risks in 2023, probably considering these fields to be outside the remit of individual businesses.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11st to 21st April, 2023; 1,684 respondents</a:t>
            </a:r>
          </a:p>
          <a:p>
            <a:r>
              <a:rPr sz="600" b="1">
                <a:solidFill>
                  <a:srgbClr val="0F2741"/>
                </a:solidFill>
                <a:latin typeface="Open Sans"/>
              </a:rPr>
              <a:t>Source(s): </a:t>
            </a:r>
            <a:r>
              <a:rPr sz="600" b="0">
                <a:solidFill>
                  <a:srgbClr val="0F2741"/>
                </a:solidFill>
                <a:latin typeface="Open Sans"/>
              </a:rPr>
              <a:t>McKinsey &amp; Company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Generative artificial intelligence (AI) related risks that organizations worldwide consider relevant and are working to mitigate in 2023</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Risks related to generative AI that organizations consider relevant globally in 2023</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among global business and cyber leaders, nearly half percent of respondents highlighted the advance of adversarial capabilities, such as phishing, malware development, and deepfakes, as their greatest concern regarding the impact of generative artificial intelligence (AI) on cybersecurity. In addition, 20 percent of respondents were most concerned about data leaks and exposure of personally identifiable information through generative AI. Other key concerns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June to October 2023; 199 respondents</a:t>
            </a:r>
          </a:p>
          <a:p>
            <a:r>
              <a:rPr sz="600" b="1">
                <a:solidFill>
                  <a:srgbClr val="0F2741"/>
                </a:solidFill>
                <a:latin typeface="Open Sans"/>
              </a:rPr>
              <a:t>Source(s): </a:t>
            </a:r>
            <a:r>
              <a:rPr sz="600" b="0">
                <a:solidFill>
                  <a:srgbClr val="0F2741"/>
                </a:solidFill>
                <a:latin typeface="Open Sans"/>
              </a:rPr>
              <a:t>Accenture; World Economic Forum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What are you most concerned about in regards to generative AI’s impact on cyber?</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Concerns about generative AI's impact on cybersecurity worldwide 2024</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among global business and cyber leaders, cybersecurity was the sector expected to be the most affected by generative artificial intelligence (AI) in the near future, as highlighted by 65 percent of respondents. At the same time, 94 percent of respondents from this industry considered that their organization was at least minimally cyber resilient. On the other hand, 63 percent of respondents from the agriculture, food, and beverage sector anticipated being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June to October 2023; 199 respondents</a:t>
            </a:r>
          </a:p>
          <a:p>
            <a:r>
              <a:rPr sz="600" b="1">
                <a:solidFill>
                  <a:srgbClr val="0F2741"/>
                </a:solidFill>
                <a:latin typeface="Open Sans"/>
              </a:rPr>
              <a:t>Source(s): </a:t>
            </a:r>
            <a:r>
              <a:rPr sz="600" b="0">
                <a:solidFill>
                  <a:srgbClr val="0F2741"/>
                </a:solidFill>
                <a:latin typeface="Open Sans"/>
              </a:rPr>
              <a:t>Accenture; World Economic Forum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Impact of generative AI on cybersecurity and perceived cyber resilience by sector worldwide in 2024</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impact of generative AI on cybersecurity and cyber resilience by sector 2024</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Outlook</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industry and ecosystem collaboration was the area that global business and cyber leaders were most optimistic about, as highlighted by 23 percent of respondents. Cyber governance and culture ranked second, mentioned by 22 percent of respondents. On the other hand, only 15 percent of respondents reported being most optimistic about the future of cyber skills and education.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June to October 2023; 199 respondents</a:t>
            </a:r>
          </a:p>
          <a:p>
            <a:r>
              <a:rPr sz="600" b="1">
                <a:solidFill>
                  <a:srgbClr val="0F2741"/>
                </a:solidFill>
                <a:latin typeface="Open Sans"/>
              </a:rPr>
              <a:t>Source(s): </a:t>
            </a:r>
            <a:r>
              <a:rPr sz="600" b="0">
                <a:solidFill>
                  <a:srgbClr val="0F2741"/>
                </a:solidFill>
                <a:latin typeface="Open Sans"/>
              </a:rPr>
              <a:t>Accenture; World Economic Forum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What are you most optimistic about regarding cyber resilience?</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areas of optimism for cyber resilience worldwide 2024</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when asked about the future impact of artificial intelligence (AI) tools on their DevSecOps processes and workflows, nearly 54 percent of respondents highlighted improved efficiency and accuracy of security measures. At the same time, more than half of respondents considered that AI would increase the complexity and technical requirements of software security. On the other hand, less than one percent of respondents thought that AI would have no significant impact on their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 1,000 respondents; IT professionals with security as part of their role or responsibilities, including developers, AppSec professionals, DevOps engineers, CISOs, and experts.</a:t>
            </a:r>
          </a:p>
          <a:p>
            <a:r>
              <a:rPr sz="600" b="1">
                <a:solidFill>
                  <a:srgbClr val="0F2741"/>
                </a:solidFill>
                <a:latin typeface="Open Sans"/>
              </a:rPr>
              <a:t>Source(s): </a:t>
            </a:r>
            <a:r>
              <a:rPr sz="600" b="0">
                <a:solidFill>
                  <a:srgbClr val="0F2741"/>
                </a:solidFill>
                <a:latin typeface="Open Sans"/>
              </a:rPr>
              <a:t>Synopsys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How do you expect the use of AI tools to impact your DevSecOps processes and workflows?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Impact of AI on DevSecOps processes and workflows worldwide 2023</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among global business and cyber leaders, nearly 56 percent of respondents expected generative artificial intelligence (AI) to provide overall cyber advantage to attackers in the next two years. At the same time, around 35 percent of respondents anticipated overall cyber advantage to remain balanced. On the other hand, only nine percent of respondents claimed that generative AI would benefit cyber defenders.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June to October 2023; 199 respondents</a:t>
            </a:r>
          </a:p>
          <a:p>
            <a:r>
              <a:rPr sz="600" b="1">
                <a:solidFill>
                  <a:srgbClr val="0F2741"/>
                </a:solidFill>
                <a:latin typeface="Open Sans"/>
              </a:rPr>
              <a:t>Source(s): </a:t>
            </a:r>
            <a:r>
              <a:rPr sz="600" b="0">
                <a:solidFill>
                  <a:srgbClr val="0F2741"/>
                </a:solidFill>
                <a:latin typeface="Open Sans"/>
              </a:rPr>
              <a:t>Accenture; World Economic Forum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 the next two years, will generative AI provide overall cyber advantage to attackers or defenders?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Overall influence of generative AI on cybersecurity worldwide 2024</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2023 survey of cybersecurity professionals, over 70 percent of respondents worldwide considered artificial intelligence (AI) programming and development the most needed skills in the future for AI in cybersecurity. Security management ranked second, according to 67 percent of respondents. Overall, 64 percent of respondents expected ethics and responsible AI use to be the most in-demand skills in the future for AI in cybersecurity.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September 2023; 457 respondents; cybersecurity professionals across multiple industries</a:t>
            </a:r>
          </a:p>
          <a:p>
            <a:r>
              <a:rPr sz="600" b="1">
                <a:solidFill>
                  <a:srgbClr val="0F2741"/>
                </a:solidFill>
                <a:latin typeface="Open Sans"/>
              </a:rPr>
              <a:t>Source(s): </a:t>
            </a:r>
            <a:r>
              <a:rPr sz="600" b="0">
                <a:solidFill>
                  <a:srgbClr val="0F2741"/>
                </a:solidFill>
                <a:latin typeface="Open Sans"/>
              </a:rPr>
              <a:t>Arista Networks; Cybersecurity Insiders; Enea; Zscaler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What skills and training do you believe will be most needed in the future for AI in cybersecurity?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needed skills and training for AI in cybersecurity 2023</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Accenture</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Arista Networks</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Bloomberg</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Coleman Parkes Research</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CompTIA</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Cybersecurity Insiders</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Dell</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Enea</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Gartner</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Goldman Sachs</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IBM</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ISC2</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McKinsey &amp; Company</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Nutanix</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PwC</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PwC India</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Rackspace</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Stanford University</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Synopsys</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Tech.co</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Techopedia</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Vanson Bourne</a:t>
            </a:r>
          </a:p>
        </p:txBody>
      </p:sp>
      <p:sp>
        <p:nvSpPr>
          <p:cNvPr id="29" name="New shape" title=""/>
          <p:cNvSpPr/>
          <p:nvPr/>
        </p:nvSpPr>
        <p:spPr>
          <a:xfrm>
            <a:off x="6094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VMware</a:t>
            </a:r>
          </a:p>
        </p:txBody>
      </p:sp>
      <p:sp>
        <p:nvSpPr>
          <p:cNvPr id="30" name="New shape" title=""/>
          <p:cNvSpPr/>
          <p:nvPr/>
        </p:nvSpPr>
        <p:spPr>
          <a:xfrm>
            <a:off x="6094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Economic Forum</a:t>
            </a:r>
          </a:p>
        </p:txBody>
      </p:sp>
      <p:sp>
        <p:nvSpPr>
          <p:cNvPr id="31" name="New shape" title=""/>
          <p:cNvSpPr/>
          <p:nvPr/>
        </p:nvSpPr>
        <p:spPr>
          <a:xfrm>
            <a:off x="6094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Zscaler</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market for artificial intelligence (AI) cybersecurity is expected to show significant growth in the coming years. While valued at 24.3 billion U.S. dollars in 2023, the AI cybersecurity market is forecast to double by 2026, before reaching nearly 134 billion U.S. dollars by 2030.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Techopedia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the artificial intelligence (AI) cybersecurity market worldwide from 2023 to 2030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Value of the AI cybersecurity market worldwide 2023-2030</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generative artificial intelligence (AI) market is expected to rise significantly, from 11 billion U.S. dollars in 2020 to nearly 128 billion U.S. dollars in 2024 and more than 1.3 trillion U.S. dollars in 2032. This is due to an explosion of generative AI tools in recent years such as Bard by Google, ChatGPT by OpenAI, and Midjourney by Midjourney, Inc.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Bloomberg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Generative artificial intelligence (AI) revenue worldwide from 2020 with forecast until 2032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Worldwide generative AI revenue 2020-2032</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2015 barely a percentile of companies mentioned AI in their Russell 3000 earnings calls. This has radically changed in 2023 with over 16.5 percent of companies mentioning the concept of AI in their calls. Only in 2022 and 2020 did the mentions drop somewhat, though the overall growth of the amount of mentions has been steady.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to 2023; Share of companies mentioning AI on Russell 3000 earnings calls</a:t>
            </a:r>
          </a:p>
          <a:p>
            <a:r>
              <a:rPr sz="600" b="1">
                <a:solidFill>
                  <a:srgbClr val="0F2741"/>
                </a:solidFill>
                <a:latin typeface="Open Sans"/>
              </a:rPr>
              <a:t>Source(s): </a:t>
            </a:r>
            <a:r>
              <a:rPr sz="600" b="0">
                <a:solidFill>
                  <a:srgbClr val="0F2741"/>
                </a:solidFill>
                <a:latin typeface="Open Sans"/>
              </a:rPr>
              <a:t>Goldman Sachs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Artificial intelligence (AI) market interest growth 2015 to 2023, by share of companies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Growth of market interest in AI globally 2015-2023, by share of companies</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Global spending on information security has been growing from 2017 to 2023, increasing from just under 100 billion U.S. dollars in 2017 to almost 200 billion U.S. dollars in 2023. Most spending has concentrated in security services, infrastructure protection, and network security equipment. Spending on security services is expected to reach nearly 90 billion U.S. dollars by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2017 to 2023;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Information security spending worldwide from 2017 to 2024, by segment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spending on global information security market 2017-2024, by segment</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the source, cloud security was expected to grow by nearly 25 percent from 2023 to 2024, making it the fastest growing segment in the IT security market, largely due to the growing demand for cloud solutions as an increasing number of companies migrate to the cloud. Overall, the source expects the total IT security spending to increase 14.3 percent in 2024 compared to 2023.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148650" y="1882800"/>
            <a:ext cx="18923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Annual growth rate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IT security spending growth rate worldwide in 2024, by segment</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IT security spending growth 2024, by segment</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information security market has increased considerably over the past years. In 2024, the revenue of the security technology and services market worldwide is expected to peak at 210 billion U.S. dollars. Information security refers to the practice of managing access to information, whether that is securing information from unauthorized access or verifying the identity of those who claim to have authority to access information.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2024;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Gartner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Information security products and services market revenue worldwide from 2011 to 2024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revenue global information security market 2011-2024</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289</Paragraphs>
  <Slides>36</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36</vt:i4>
      </vt:variant>
    </vt:vector>
  </HeadingPairs>
  <TitlesOfParts>
    <vt:vector baseType="lpstr" size="41">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2024-08-19T16:17:25.538</cp:lastPrinted>
  <dcterms:created xsi:type="dcterms:W3CDTF">2024-08-19T14:17:25Z</dcterms:created>
  <dcterms:modified xsi:type="dcterms:W3CDTF">2024-08-19T14:17:25Z</dcterms:modified>
</cp:coreProperties>
</file>