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3"/>
  </p:normalViewPr>
  <p:slideViewPr>
    <p:cSldViewPr snapToGrid="0" snapToObjects="1">
      <p:cViewPr varScale="1">
        <p:scale>
          <a:sx n="74" d="100"/>
          <a:sy n="74" d="100"/>
        </p:scale>
        <p:origin x="-60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B23F6-4DB8-2444-836D-59BFE5B0EE09}" type="datetimeFigureOut">
              <a:rPr lang="en-US" smtClean="0"/>
              <a:t>6/11/2019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856B1-A580-B44E-880E-9DB854281E84}" type="slidenum">
              <a:rPr lang="en-US" smtClean="0"/>
              <a:t>‹#›</a:t>
            </a:fld>
            <a:endParaRPr lang="en-US"/>
          </a:p>
        </p:txBody>
      </p:sp>
    </p:spTree>
    <p:extLst>
      <p:ext uri="{BB962C8B-B14F-4D97-AF65-F5344CB8AC3E}">
        <p14:creationId xmlns:p14="http://schemas.microsoft.com/office/powerpoint/2010/main" val="2286209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8414B3-61EF-D34C-A66A-678C6BC55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C10A315-2386-0041-8172-6E38F9C157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F1DEC12-7E7C-1C42-92BD-FC80998AF63F}"/>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5" name="Footer Placeholder 4">
            <a:extLst>
              <a:ext uri="{FF2B5EF4-FFF2-40B4-BE49-F238E27FC236}">
                <a16:creationId xmlns:a16="http://schemas.microsoft.com/office/drawing/2014/main" xmlns="" id="{578B01BC-FCA6-E044-AA91-773D1E1D8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A4B115-5B0A-7C43-9311-1CEBF2FDCF73}"/>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178522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B73F6-B025-8B4B-9EA8-B45416215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68B4A18-81F0-F348-B22D-354A2DD020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CB1FCC1-E56C-124D-86E4-92476EF9C694}"/>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5" name="Footer Placeholder 4">
            <a:extLst>
              <a:ext uri="{FF2B5EF4-FFF2-40B4-BE49-F238E27FC236}">
                <a16:creationId xmlns:a16="http://schemas.microsoft.com/office/drawing/2014/main" xmlns="" id="{D276E478-9353-7B4A-BA06-F154D84D0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866F4B5-A99D-0B41-9A40-CF1EA8F4B455}"/>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93439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21DA896-9E95-9643-A10D-F04AF8630D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7279D61-2D19-B846-831C-DE276A5AC9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135E7B-AB8D-FF49-A423-6F85F096380C}"/>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5" name="Footer Placeholder 4">
            <a:extLst>
              <a:ext uri="{FF2B5EF4-FFF2-40B4-BE49-F238E27FC236}">
                <a16:creationId xmlns:a16="http://schemas.microsoft.com/office/drawing/2014/main" xmlns="" id="{4180439A-24D4-AC4C-9D7B-5BCABDE5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728F4BD-B686-F245-961D-666AD6800CFF}"/>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261881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44377-1F89-2240-8C88-9FD970233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6B375E0-CA87-5F4A-833D-2E882C9893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3C7E29-4BA8-8941-B2F7-E7F89D609502}"/>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5" name="Footer Placeholder 4">
            <a:extLst>
              <a:ext uri="{FF2B5EF4-FFF2-40B4-BE49-F238E27FC236}">
                <a16:creationId xmlns:a16="http://schemas.microsoft.com/office/drawing/2014/main" xmlns="" id="{69CCB414-F64F-6A4E-89B2-55E842A00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116717-52B8-554A-B31F-7DDCECE1B72F}"/>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130906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8C191-30D2-F44E-899B-4F1F387D7D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5C238A8-3307-194C-BE56-15CC22342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B2AB0F0-BFA4-834B-9DF7-D2193DB050AA}"/>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5" name="Footer Placeholder 4">
            <a:extLst>
              <a:ext uri="{FF2B5EF4-FFF2-40B4-BE49-F238E27FC236}">
                <a16:creationId xmlns:a16="http://schemas.microsoft.com/office/drawing/2014/main" xmlns="" id="{51046339-601F-464D-81CB-89593D587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62845A3-376E-924F-83E5-49684DA5D31E}"/>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127660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995D9-8977-6947-95FF-63211562C4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DC0D3D-DCC9-7244-A263-6EFBC3316B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EC50CA4-23C8-894B-B822-DEB07C4C75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9DEB280-9117-D44F-AC35-74252EEEE945}"/>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6" name="Footer Placeholder 5">
            <a:extLst>
              <a:ext uri="{FF2B5EF4-FFF2-40B4-BE49-F238E27FC236}">
                <a16:creationId xmlns:a16="http://schemas.microsoft.com/office/drawing/2014/main" xmlns="" id="{051C7804-38C9-E540-9027-CEC2E0EE3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A71D87A-D4E8-5C49-ACA6-5E496093D5B0}"/>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226957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619F6-2876-A44B-93D6-2A92F34D02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ECA1696-D3EE-DE45-A033-C0B935E9E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34E28BB-2FFD-6242-BE5E-75A59CD16A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11A8B4E-D9A9-DC4C-9889-D1F1A1DC5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F33EFA6-D413-0C4E-8903-1DD1B79AD7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F7C8754-DA75-7E45-9568-86AF9F3267A0}"/>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8" name="Footer Placeholder 7">
            <a:extLst>
              <a:ext uri="{FF2B5EF4-FFF2-40B4-BE49-F238E27FC236}">
                <a16:creationId xmlns:a16="http://schemas.microsoft.com/office/drawing/2014/main" xmlns="" id="{447D2BB0-2DEC-D24F-9DC0-5B30ED37B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52C1F74-269E-C341-A68D-B724D6A52308}"/>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26378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3A7A1-C767-6947-9E29-C2EC341210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CDAC779-513A-6744-8BC9-8833BAE0AC1C}"/>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4" name="Footer Placeholder 3">
            <a:extLst>
              <a:ext uri="{FF2B5EF4-FFF2-40B4-BE49-F238E27FC236}">
                <a16:creationId xmlns:a16="http://schemas.microsoft.com/office/drawing/2014/main" xmlns="" id="{31356954-75AE-B244-819E-35AC7850AD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86E836D-B170-B34C-8352-DA51D39FED27}"/>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27486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3926F9-1AEF-1C47-8CEB-A06E058F2CB2}"/>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3" name="Footer Placeholder 2">
            <a:extLst>
              <a:ext uri="{FF2B5EF4-FFF2-40B4-BE49-F238E27FC236}">
                <a16:creationId xmlns:a16="http://schemas.microsoft.com/office/drawing/2014/main" xmlns="" id="{A52F7AD2-6EA9-8C44-8882-1CFEAB132E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8CD7C88-4628-494F-80F3-082FCDAF9546}"/>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386661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AD23F-45A4-844A-B864-30695068D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58172F0-AFBC-4347-9F28-4199ABEE0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AF3028B-1F27-FA4E-8BA9-3597369B8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6351DF-9A98-3B4A-B89F-3010D59DE93F}"/>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6" name="Footer Placeholder 5">
            <a:extLst>
              <a:ext uri="{FF2B5EF4-FFF2-40B4-BE49-F238E27FC236}">
                <a16:creationId xmlns:a16="http://schemas.microsoft.com/office/drawing/2014/main" xmlns="" id="{41889C32-BEDE-7A47-970F-185D007B1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B87DDCF-8EE7-394C-BDC5-329061951A3E}"/>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40390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F6958-0E79-B143-8ABD-4C497A14D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6C568B3-6288-8E44-A694-01BECBEFC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6019F7C-3783-7249-899A-4C0CE82D2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C47CA2-DA41-5240-BE67-079E3EEFD693}"/>
              </a:ext>
            </a:extLst>
          </p:cNvPr>
          <p:cNvSpPr>
            <a:spLocks noGrp="1"/>
          </p:cNvSpPr>
          <p:nvPr>
            <p:ph type="dt" sz="half" idx="10"/>
          </p:nvPr>
        </p:nvSpPr>
        <p:spPr/>
        <p:txBody>
          <a:bodyPr/>
          <a:lstStyle/>
          <a:p>
            <a:fld id="{ED8425C4-C482-B746-BEEA-47550BE6C0CC}" type="datetimeFigureOut">
              <a:rPr lang="en-US" smtClean="0"/>
              <a:t>6/11/2019</a:t>
            </a:fld>
            <a:endParaRPr lang="en-US"/>
          </a:p>
        </p:txBody>
      </p:sp>
      <p:sp>
        <p:nvSpPr>
          <p:cNvPr id="6" name="Footer Placeholder 5">
            <a:extLst>
              <a:ext uri="{FF2B5EF4-FFF2-40B4-BE49-F238E27FC236}">
                <a16:creationId xmlns:a16="http://schemas.microsoft.com/office/drawing/2014/main" xmlns="" id="{92EE9C0E-17EB-8E42-93DC-32B32CCF2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884D507-A7DE-0142-BEE5-1A606F422382}"/>
              </a:ext>
            </a:extLst>
          </p:cNvPr>
          <p:cNvSpPr>
            <a:spLocks noGrp="1"/>
          </p:cNvSpPr>
          <p:nvPr>
            <p:ph type="sldNum" sz="quarter" idx="12"/>
          </p:nvPr>
        </p:nvSpPr>
        <p:spPr/>
        <p:txBody>
          <a:bodyPr/>
          <a:lstStyle/>
          <a:p>
            <a:fld id="{693B0391-8628-D241-A7C2-87398FC51DF2}" type="slidenum">
              <a:rPr lang="en-US" smtClean="0"/>
              <a:t>‹#›</a:t>
            </a:fld>
            <a:endParaRPr lang="en-US"/>
          </a:p>
        </p:txBody>
      </p:sp>
    </p:spTree>
    <p:extLst>
      <p:ext uri="{BB962C8B-B14F-4D97-AF65-F5344CB8AC3E}">
        <p14:creationId xmlns:p14="http://schemas.microsoft.com/office/powerpoint/2010/main" val="178242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FC252F-ECEB-FD41-915D-1F6175E281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4DA59A-575E-C14E-921C-8AA3EFD6C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195ED5-8BA8-CE43-A5FD-6D083C3F0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425C4-C482-B746-BEEA-47550BE6C0CC}" type="datetimeFigureOut">
              <a:rPr lang="en-US" smtClean="0"/>
              <a:t>6/11/2019</a:t>
            </a:fld>
            <a:endParaRPr lang="en-US"/>
          </a:p>
        </p:txBody>
      </p:sp>
      <p:sp>
        <p:nvSpPr>
          <p:cNvPr id="5" name="Footer Placeholder 4">
            <a:extLst>
              <a:ext uri="{FF2B5EF4-FFF2-40B4-BE49-F238E27FC236}">
                <a16:creationId xmlns:a16="http://schemas.microsoft.com/office/drawing/2014/main" xmlns="" id="{E94B29A5-954F-EB48-9C4A-118A437BD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94DA6D5-7ADD-314C-A54C-DE8F1A764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B0391-8628-D241-A7C2-87398FC51DF2}" type="slidenum">
              <a:rPr lang="en-US" smtClean="0"/>
              <a:t>‹#›</a:t>
            </a:fld>
            <a:endParaRPr lang="en-US"/>
          </a:p>
        </p:txBody>
      </p:sp>
    </p:spTree>
    <p:extLst>
      <p:ext uri="{BB962C8B-B14F-4D97-AF65-F5344CB8AC3E}">
        <p14:creationId xmlns:p14="http://schemas.microsoft.com/office/powerpoint/2010/main" val="1977457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CDD5071-F5F9-E045-A3C3-B082D2FF90FC}"/>
              </a:ext>
            </a:extLst>
          </p:cNvPr>
          <p:cNvSpPr/>
          <p:nvPr/>
        </p:nvSpPr>
        <p:spPr>
          <a:xfrm>
            <a:off x="469558" y="322457"/>
            <a:ext cx="7633918" cy="5832366"/>
          </a:xfrm>
          <a:prstGeom prst="rect">
            <a:avLst/>
          </a:prstGeom>
        </p:spPr>
        <p:txBody>
          <a:bodyPr wrap="square">
            <a:spAutoFit/>
          </a:bodyPr>
          <a:lstStyle/>
          <a:p>
            <a:pPr algn="just"/>
            <a:r>
              <a:rPr lang="en-IN" sz="2300" b="1" dirty="0"/>
              <a:t>Assignment  – Console Games Sales Analysis</a:t>
            </a:r>
          </a:p>
          <a:p>
            <a:pPr algn="just"/>
            <a:endParaRPr lang="en-IN" sz="1400" b="1" dirty="0"/>
          </a:p>
          <a:p>
            <a:pPr algn="just"/>
            <a:endParaRPr lang="en-IN" sz="1400" b="1" dirty="0"/>
          </a:p>
          <a:p>
            <a:pPr algn="just">
              <a:lnSpc>
                <a:spcPct val="150000"/>
              </a:lnSpc>
            </a:pPr>
            <a:r>
              <a:rPr lang="en-IN" sz="1400" dirty="0"/>
              <a:t>You have been hired to join the in-house Data Science team of a video games design company. The company designs games for computers but is considering getting into the console games business. Note: consoles refer to devices that are attached to TV’s. For example, Play Station.  However, the executives of the company have noticed that other rival console games design companies have been suffering increasing losses in the past couple of years. That’s why they want you to investigate the state of the industry to help them make the decision of whether to get into this business. The dataset with over 16,000 console game titles sold between 1980 and 2015. Sales are broken down into 4 regions and are shown in Millions of Dollars.  </a:t>
            </a:r>
          </a:p>
          <a:p>
            <a:pPr algn="just"/>
            <a:endParaRPr lang="en-IN" sz="1400" dirty="0"/>
          </a:p>
          <a:p>
            <a:pPr algn="just"/>
            <a:r>
              <a:rPr lang="en-IN" sz="1400" b="1" dirty="0"/>
              <a:t>The CSO (Chief Strategy Officer) has posed you the following questions: </a:t>
            </a:r>
          </a:p>
          <a:p>
            <a:pPr algn="just"/>
            <a:endParaRPr lang="en-IN" sz="1400" dirty="0"/>
          </a:p>
          <a:p>
            <a:pPr marL="342900" indent="-342900" algn="just">
              <a:buAutoNum type="arabicPeriod"/>
            </a:pPr>
            <a:r>
              <a:rPr lang="en-IN" sz="1400" dirty="0"/>
              <a:t>How have the total sales of console games been declining over the years by different genres? </a:t>
            </a:r>
          </a:p>
          <a:p>
            <a:pPr marL="342900" indent="-342900" algn="just">
              <a:buAutoNum type="arabicPeriod"/>
            </a:pPr>
            <a:endParaRPr lang="en-IN" sz="1400" dirty="0"/>
          </a:p>
          <a:p>
            <a:pPr marL="342900" indent="-342900" algn="just">
              <a:buAutoNum type="arabicPeriod"/>
            </a:pPr>
            <a:r>
              <a:rPr lang="en-IN" sz="1400" dirty="0"/>
              <a:t>How do different platforms compare side-by-side in terms of aggregate global sales since their inceptions? Who is the leader? </a:t>
            </a:r>
          </a:p>
          <a:p>
            <a:pPr algn="just"/>
            <a:endParaRPr lang="en-IN" sz="1400" dirty="0"/>
          </a:p>
          <a:p>
            <a:pPr marL="342900" indent="-342900" algn="just">
              <a:buAutoNum type="arabicPeriod"/>
            </a:pPr>
            <a:r>
              <a:rPr lang="en-IN" sz="1400" dirty="0"/>
              <a:t>How do the New Generation (New Gen) consoles compare in terms of total global sales for combined 2014 and 2015? New Gen platforms in this dataset are PS4, XOne and WiiU.</a:t>
            </a:r>
          </a:p>
        </p:txBody>
      </p:sp>
      <p:pic>
        <p:nvPicPr>
          <p:cNvPr id="5" name="Picture 2" descr="Image result for console games  clipart">
            <a:extLst>
              <a:ext uri="{FF2B5EF4-FFF2-40B4-BE49-F238E27FC236}">
                <a16:creationId xmlns:a16="http://schemas.microsoft.com/office/drawing/2014/main" xmlns="" id="{D6AF3A76-BC98-8C4B-8DD7-CA319DFA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0015" y="3058510"/>
            <a:ext cx="2921390" cy="1996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356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229</Words>
  <Application>Microsoft Office PowerPoint</Application>
  <PresentationFormat>Custom</PresentationFormat>
  <Paragraphs>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Mathur, Sumir (2015)</dc:creator>
  <cp:lastModifiedBy>User</cp:lastModifiedBy>
  <cp:revision>3</cp:revision>
  <dcterms:created xsi:type="dcterms:W3CDTF">2019-06-08T10:34:10Z</dcterms:created>
  <dcterms:modified xsi:type="dcterms:W3CDTF">2019-06-11T07:04:57Z</dcterms:modified>
</cp:coreProperties>
</file>