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1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2" r:id="rId1"/>
  </p:sldMasterIdLst>
  <p:sldIdLst>
    <p:sldId id="256" r:id="rId2"/>
    <p:sldId id="277" r:id="rId3"/>
    <p:sldId id="257" r:id="rId4"/>
    <p:sldId id="263" r:id="rId5"/>
    <p:sldId id="262" r:id="rId6"/>
    <p:sldId id="260" r:id="rId7"/>
    <p:sldId id="265" r:id="rId8"/>
    <p:sldId id="267" r:id="rId9"/>
    <p:sldId id="269" r:id="rId10"/>
    <p:sldId id="268" r:id="rId11"/>
    <p:sldId id="270" r:id="rId12"/>
    <p:sldId id="271" r:id="rId13"/>
    <p:sldId id="272" r:id="rId14"/>
    <p:sldId id="278" r:id="rId15"/>
    <p:sldId id="273" r:id="rId16"/>
    <p:sldId id="274" r:id="rId17"/>
    <p:sldId id="27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0" autoAdjust="0"/>
    <p:restoredTop sz="94660"/>
  </p:normalViewPr>
  <p:slideViewPr>
    <p:cSldViewPr snapToGrid="0">
      <p:cViewPr varScale="1">
        <p:scale>
          <a:sx n="89" d="100"/>
          <a:sy n="89" d="100"/>
        </p:scale>
        <p:origin x="19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F06566-55E1-4757-88A2-2FE563FE47B8}" type="datetimeFigureOut">
              <a:rPr lang="en-IN" smtClean="0"/>
              <a:t>27-05-2021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7D29DC-0C0C-4735-B5D1-EE7FE81DFC94}" type="slidenum">
              <a:rPr lang="en-IN" smtClean="0"/>
              <a:t>‹#›</a:t>
            </a:fld>
            <a:endParaRPr lang="en-IN"/>
          </a:p>
        </p:txBody>
      </p:sp>
    </p:spTree>
    <p:extLst>
      <p:ext uri="{BB962C8B-B14F-4D97-AF65-F5344CB8AC3E}">
        <p14:creationId xmlns:p14="http://schemas.microsoft.com/office/powerpoint/2010/main" val="2940637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F06566-55E1-4757-88A2-2FE563FE47B8}" type="datetimeFigureOut">
              <a:rPr lang="en-IN" smtClean="0"/>
              <a:t>27-05-2021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7D29DC-0C0C-4735-B5D1-EE7FE81DFC94}" type="slidenum">
              <a:rPr lang="en-IN" smtClean="0"/>
              <a:t>‹#›</a:t>
            </a:fld>
            <a:endParaRPr lang="en-IN"/>
          </a:p>
        </p:txBody>
      </p:sp>
    </p:spTree>
    <p:extLst>
      <p:ext uri="{BB962C8B-B14F-4D97-AF65-F5344CB8AC3E}">
        <p14:creationId xmlns:p14="http://schemas.microsoft.com/office/powerpoint/2010/main" val="207671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5F06566-55E1-4757-88A2-2FE563FE47B8}" type="datetimeFigureOut">
              <a:rPr lang="en-IN" smtClean="0"/>
              <a:t>27-05-2021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7D29DC-0C0C-4735-B5D1-EE7FE81DFC94}" type="slidenum">
              <a:rPr lang="en-IN" smtClean="0"/>
              <a:t>‹#›</a:t>
            </a:fld>
            <a:endParaRPr lang="en-IN"/>
          </a:p>
        </p:txBody>
      </p:sp>
    </p:spTree>
    <p:extLst>
      <p:ext uri="{BB962C8B-B14F-4D97-AF65-F5344CB8AC3E}">
        <p14:creationId xmlns:p14="http://schemas.microsoft.com/office/powerpoint/2010/main" val="3590541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5F06566-55E1-4757-88A2-2FE563FE47B8}" type="datetimeFigureOut">
              <a:rPr lang="en-IN" smtClean="0"/>
              <a:t>27-05-2021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7D29DC-0C0C-4735-B5D1-EE7FE81DFC94}" type="slidenum">
              <a:rPr lang="en-IN" smtClean="0"/>
              <a:t>‹#›</a:t>
            </a:fld>
            <a:endParaRPr lang="en-IN"/>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25237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F06566-55E1-4757-88A2-2FE563FE47B8}" type="datetimeFigureOut">
              <a:rPr lang="en-IN" smtClean="0"/>
              <a:t>27-05-2021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7D29DC-0C0C-4735-B5D1-EE7FE81DFC94}" type="slidenum">
              <a:rPr lang="en-IN" smtClean="0"/>
              <a:t>‹#›</a:t>
            </a:fld>
            <a:endParaRPr lang="en-IN"/>
          </a:p>
        </p:txBody>
      </p:sp>
    </p:spTree>
    <p:extLst>
      <p:ext uri="{BB962C8B-B14F-4D97-AF65-F5344CB8AC3E}">
        <p14:creationId xmlns:p14="http://schemas.microsoft.com/office/powerpoint/2010/main" val="2231241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F06566-55E1-4757-88A2-2FE563FE47B8}" type="datetimeFigureOut">
              <a:rPr lang="en-IN" smtClean="0"/>
              <a:t>27-05-2021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7D29DC-0C0C-4735-B5D1-EE7FE81DFC94}" type="slidenum">
              <a:rPr lang="en-IN" smtClean="0"/>
              <a:t>‹#›</a:t>
            </a:fld>
            <a:endParaRPr lang="en-IN"/>
          </a:p>
        </p:txBody>
      </p:sp>
    </p:spTree>
    <p:extLst>
      <p:ext uri="{BB962C8B-B14F-4D97-AF65-F5344CB8AC3E}">
        <p14:creationId xmlns:p14="http://schemas.microsoft.com/office/powerpoint/2010/main" val="3096301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F06566-55E1-4757-88A2-2FE563FE47B8}" type="datetimeFigureOut">
              <a:rPr lang="en-IN" smtClean="0"/>
              <a:t>27-05-2021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7D29DC-0C0C-4735-B5D1-EE7FE81DFC94}" type="slidenum">
              <a:rPr lang="en-IN" smtClean="0"/>
              <a:t>‹#›</a:t>
            </a:fld>
            <a:endParaRPr lang="en-IN"/>
          </a:p>
        </p:txBody>
      </p:sp>
    </p:spTree>
    <p:extLst>
      <p:ext uri="{BB962C8B-B14F-4D97-AF65-F5344CB8AC3E}">
        <p14:creationId xmlns:p14="http://schemas.microsoft.com/office/powerpoint/2010/main" val="35612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F06566-55E1-4757-88A2-2FE563FE47B8}" type="datetimeFigureOut">
              <a:rPr lang="en-IN" smtClean="0"/>
              <a:t>27-05-2021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7D29DC-0C0C-4735-B5D1-EE7FE81DFC94}" type="slidenum">
              <a:rPr lang="en-IN" smtClean="0"/>
              <a:t>‹#›</a:t>
            </a:fld>
            <a:endParaRPr lang="en-IN"/>
          </a:p>
        </p:txBody>
      </p:sp>
    </p:spTree>
    <p:extLst>
      <p:ext uri="{BB962C8B-B14F-4D97-AF65-F5344CB8AC3E}">
        <p14:creationId xmlns:p14="http://schemas.microsoft.com/office/powerpoint/2010/main" val="29474915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F06566-55E1-4757-88A2-2FE563FE47B8}" type="datetimeFigureOut">
              <a:rPr lang="en-IN" smtClean="0"/>
              <a:t>27-05-2021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7D29DC-0C0C-4735-B5D1-EE7FE81DFC94}" type="slidenum">
              <a:rPr lang="en-IN" smtClean="0"/>
              <a:t>‹#›</a:t>
            </a:fld>
            <a:endParaRPr lang="en-IN"/>
          </a:p>
        </p:txBody>
      </p:sp>
    </p:spTree>
    <p:extLst>
      <p:ext uri="{BB962C8B-B14F-4D97-AF65-F5344CB8AC3E}">
        <p14:creationId xmlns:p14="http://schemas.microsoft.com/office/powerpoint/2010/main" val="819927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F06566-55E1-4757-88A2-2FE563FE47B8}" type="datetimeFigureOut">
              <a:rPr lang="en-IN" smtClean="0"/>
              <a:t>27-05-2021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7D29DC-0C0C-4735-B5D1-EE7FE81DFC94}" type="slidenum">
              <a:rPr lang="en-IN" smtClean="0"/>
              <a:t>‹#›</a:t>
            </a:fld>
            <a:endParaRPr lang="en-IN"/>
          </a:p>
        </p:txBody>
      </p:sp>
    </p:spTree>
    <p:extLst>
      <p:ext uri="{BB962C8B-B14F-4D97-AF65-F5344CB8AC3E}">
        <p14:creationId xmlns:p14="http://schemas.microsoft.com/office/powerpoint/2010/main" val="634620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F06566-55E1-4757-88A2-2FE563FE47B8}" type="datetimeFigureOut">
              <a:rPr lang="en-IN" smtClean="0"/>
              <a:t>27-05-2021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7D29DC-0C0C-4735-B5D1-EE7FE81DFC94}" type="slidenum">
              <a:rPr lang="en-IN" smtClean="0"/>
              <a:t>‹#›</a:t>
            </a:fld>
            <a:endParaRPr lang="en-IN"/>
          </a:p>
        </p:txBody>
      </p:sp>
    </p:spTree>
    <p:extLst>
      <p:ext uri="{BB962C8B-B14F-4D97-AF65-F5344CB8AC3E}">
        <p14:creationId xmlns:p14="http://schemas.microsoft.com/office/powerpoint/2010/main" val="160093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F06566-55E1-4757-88A2-2FE563FE47B8}" type="datetimeFigureOut">
              <a:rPr lang="en-IN" smtClean="0"/>
              <a:t>27-05-2021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7D29DC-0C0C-4735-B5D1-EE7FE81DFC94}" type="slidenum">
              <a:rPr lang="en-IN" smtClean="0"/>
              <a:t>‹#›</a:t>
            </a:fld>
            <a:endParaRPr lang="en-IN"/>
          </a:p>
        </p:txBody>
      </p:sp>
    </p:spTree>
    <p:extLst>
      <p:ext uri="{BB962C8B-B14F-4D97-AF65-F5344CB8AC3E}">
        <p14:creationId xmlns:p14="http://schemas.microsoft.com/office/powerpoint/2010/main" val="2258173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F06566-55E1-4757-88A2-2FE563FE47B8}" type="datetimeFigureOut">
              <a:rPr lang="en-IN" smtClean="0"/>
              <a:t>27-05-2021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7D29DC-0C0C-4735-B5D1-EE7FE81DFC94}" type="slidenum">
              <a:rPr lang="en-IN" smtClean="0"/>
              <a:t>‹#›</a:t>
            </a:fld>
            <a:endParaRPr lang="en-IN"/>
          </a:p>
        </p:txBody>
      </p:sp>
    </p:spTree>
    <p:extLst>
      <p:ext uri="{BB962C8B-B14F-4D97-AF65-F5344CB8AC3E}">
        <p14:creationId xmlns:p14="http://schemas.microsoft.com/office/powerpoint/2010/main" val="2833749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5F06566-55E1-4757-88A2-2FE563FE47B8}" type="datetimeFigureOut">
              <a:rPr lang="en-IN" smtClean="0"/>
              <a:t>27-05-2021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37D29DC-0C0C-4735-B5D1-EE7FE81DFC94}" type="slidenum">
              <a:rPr lang="en-IN" smtClean="0"/>
              <a:t>‹#›</a:t>
            </a:fld>
            <a:endParaRPr lang="en-IN"/>
          </a:p>
        </p:txBody>
      </p:sp>
    </p:spTree>
    <p:extLst>
      <p:ext uri="{BB962C8B-B14F-4D97-AF65-F5344CB8AC3E}">
        <p14:creationId xmlns:p14="http://schemas.microsoft.com/office/powerpoint/2010/main" val="3806194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5F06566-55E1-4757-88A2-2FE563FE47B8}" type="datetimeFigureOut">
              <a:rPr lang="en-IN" smtClean="0"/>
              <a:t>27-05-2021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37D29DC-0C0C-4735-B5D1-EE7FE81DFC94}" type="slidenum">
              <a:rPr lang="en-IN" smtClean="0"/>
              <a:t>‹#›</a:t>
            </a:fld>
            <a:endParaRPr lang="en-IN"/>
          </a:p>
        </p:txBody>
      </p:sp>
    </p:spTree>
    <p:extLst>
      <p:ext uri="{BB962C8B-B14F-4D97-AF65-F5344CB8AC3E}">
        <p14:creationId xmlns:p14="http://schemas.microsoft.com/office/powerpoint/2010/main" val="354162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5F06566-55E1-4757-88A2-2FE563FE47B8}" type="datetimeFigureOut">
              <a:rPr lang="en-IN" smtClean="0"/>
              <a:t>27-05-2021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37D29DC-0C0C-4735-B5D1-EE7FE81DFC94}" type="slidenum">
              <a:rPr lang="en-IN" smtClean="0"/>
              <a:t>‹#›</a:t>
            </a:fld>
            <a:endParaRPr lang="en-IN"/>
          </a:p>
        </p:txBody>
      </p:sp>
    </p:spTree>
    <p:extLst>
      <p:ext uri="{BB962C8B-B14F-4D97-AF65-F5344CB8AC3E}">
        <p14:creationId xmlns:p14="http://schemas.microsoft.com/office/powerpoint/2010/main" val="3264337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F06566-55E1-4757-88A2-2FE563FE47B8}" type="datetimeFigureOut">
              <a:rPr lang="en-IN" smtClean="0"/>
              <a:t>27-05-2021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7D29DC-0C0C-4735-B5D1-EE7FE81DFC94}" type="slidenum">
              <a:rPr lang="en-IN" smtClean="0"/>
              <a:t>‹#›</a:t>
            </a:fld>
            <a:endParaRPr lang="en-IN"/>
          </a:p>
        </p:txBody>
      </p:sp>
    </p:spTree>
    <p:extLst>
      <p:ext uri="{BB962C8B-B14F-4D97-AF65-F5344CB8AC3E}">
        <p14:creationId xmlns:p14="http://schemas.microsoft.com/office/powerpoint/2010/main" val="2924504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5F06566-55E1-4757-88A2-2FE563FE47B8}" type="datetimeFigureOut">
              <a:rPr lang="en-IN" smtClean="0"/>
              <a:t>27-05-2021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37D29DC-0C0C-4735-B5D1-EE7FE81DFC94}" type="slidenum">
              <a:rPr lang="en-IN" smtClean="0"/>
              <a:t>‹#›</a:t>
            </a:fld>
            <a:endParaRPr lang="en-IN"/>
          </a:p>
        </p:txBody>
      </p:sp>
    </p:spTree>
    <p:extLst>
      <p:ext uri="{BB962C8B-B14F-4D97-AF65-F5344CB8AC3E}">
        <p14:creationId xmlns:p14="http://schemas.microsoft.com/office/powerpoint/2010/main" val="4159199813"/>
      </p:ext>
    </p:extLst>
  </p:cSld>
  <p:clrMap bg1="dk1" tx1="lt1" bg2="dk2" tx2="lt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 id="2147484064" r:id="rId12"/>
    <p:sldLayoutId id="2147484065" r:id="rId13"/>
    <p:sldLayoutId id="2147484066" r:id="rId14"/>
    <p:sldLayoutId id="2147484067" r:id="rId15"/>
    <p:sldLayoutId id="2147484068" r:id="rId16"/>
    <p:sldLayoutId id="214748406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Data_transformation" TargetMode="External"/><Relationship Id="rId2" Type="http://schemas.openxmlformats.org/officeDocument/2006/relationships/hyperlink" Target="http://pypi.org/"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8D19A351-3DC1-48E6-AF6E-036DDDE01A37}"/>
              </a:ext>
            </a:extLst>
          </p:cNvPr>
          <p:cNvSpPr txBox="1"/>
          <p:nvPr/>
        </p:nvSpPr>
        <p:spPr>
          <a:xfrm>
            <a:off x="1619135" y="287470"/>
            <a:ext cx="10444480" cy="738664"/>
          </a:xfrm>
          <a:prstGeom prst="rect">
            <a:avLst/>
          </a:prstGeom>
          <a:noFill/>
        </p:spPr>
        <p:txBody>
          <a:bodyPr wrap="square" rtlCol="0">
            <a:spAutoFit/>
          </a:bodyPr>
          <a:lstStyle/>
          <a:p>
            <a:r>
              <a:rPr lang="en-US" sz="2400" b="1" dirty="0"/>
              <a:t>NB NAVALE SINHGAD COLLEGE OF ENGINEERING ,SOLAPUR</a:t>
            </a:r>
          </a:p>
          <a:p>
            <a:r>
              <a:rPr lang="en-US" b="1" dirty="0"/>
              <a:t>                         UNIVERSITY OF PUNYASHLOK AHILYADEVI HOLKAR SOLAPUR</a:t>
            </a:r>
            <a:endParaRPr lang="en-IN" b="1" dirty="0"/>
          </a:p>
        </p:txBody>
      </p:sp>
      <p:sp>
        <p:nvSpPr>
          <p:cNvPr id="5" name="Subtitle 2">
            <a:extLst>
              <a:ext uri="{FF2B5EF4-FFF2-40B4-BE49-F238E27FC236}">
                <a16:creationId xmlns="" xmlns:a16="http://schemas.microsoft.com/office/drawing/2014/main" id="{FC92202F-D73B-4690-BFAD-CF1BD0A51AF6}"/>
              </a:ext>
            </a:extLst>
          </p:cNvPr>
          <p:cNvSpPr>
            <a:spLocks noGrp="1"/>
          </p:cNvSpPr>
          <p:nvPr>
            <p:ph type="subTitle" idx="1"/>
          </p:nvPr>
        </p:nvSpPr>
        <p:spPr>
          <a:xfrm>
            <a:off x="1280160" y="1581862"/>
            <a:ext cx="9144000" cy="706120"/>
          </a:xfrm>
        </p:spPr>
        <p:txBody>
          <a:bodyPr/>
          <a:lstStyle/>
          <a:p>
            <a:r>
              <a:rPr lang="en-US" b="1" dirty="0"/>
              <a:t>                     DEPARTMENT OF COMPUTER SCIENCE AND ENGINEERING  </a:t>
            </a:r>
            <a:endParaRPr lang="en-IN" b="1" dirty="0"/>
          </a:p>
        </p:txBody>
      </p:sp>
      <p:pic>
        <p:nvPicPr>
          <p:cNvPr id="6" name="Picture 5">
            <a:extLst>
              <a:ext uri="{FF2B5EF4-FFF2-40B4-BE49-F238E27FC236}">
                <a16:creationId xmlns="" xmlns:a16="http://schemas.microsoft.com/office/drawing/2014/main" id="{17AAF63D-42EC-4359-839C-AF52BF2FD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7"/>
            <a:ext cx="1280160" cy="16422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a:extLst>
              <a:ext uri="{FF2B5EF4-FFF2-40B4-BE49-F238E27FC236}">
                <a16:creationId xmlns="" xmlns:a16="http://schemas.microsoft.com/office/drawing/2014/main" id="{821A1FE6-DF8D-4BFE-855B-504245BE7307}"/>
              </a:ext>
            </a:extLst>
          </p:cNvPr>
          <p:cNvSpPr txBox="1"/>
          <p:nvPr/>
        </p:nvSpPr>
        <p:spPr>
          <a:xfrm>
            <a:off x="3081250" y="1993395"/>
            <a:ext cx="8432800" cy="369332"/>
          </a:xfrm>
          <a:prstGeom prst="rect">
            <a:avLst/>
          </a:prstGeom>
          <a:noFill/>
        </p:spPr>
        <p:txBody>
          <a:bodyPr wrap="square" rtlCol="0">
            <a:spAutoFit/>
          </a:bodyPr>
          <a:lstStyle/>
          <a:p>
            <a:r>
              <a:rPr lang="en-US" dirty="0">
                <a:latin typeface="Bahnschrift" panose="020B0502040204020203" pitchFamily="34" charset="0"/>
              </a:rPr>
              <a:t>          UNIVERSITY RESULT LEDGER SHEET ANALYSIS </a:t>
            </a:r>
            <a:endParaRPr lang="en-IN" dirty="0">
              <a:latin typeface="Bahnschrift" panose="020B0502040204020203" pitchFamily="34" charset="0"/>
            </a:endParaRPr>
          </a:p>
        </p:txBody>
      </p:sp>
      <p:sp>
        <p:nvSpPr>
          <p:cNvPr id="8" name="TextBox 7">
            <a:extLst>
              <a:ext uri="{FF2B5EF4-FFF2-40B4-BE49-F238E27FC236}">
                <a16:creationId xmlns="" xmlns:a16="http://schemas.microsoft.com/office/drawing/2014/main" id="{9C1A9001-87C5-455B-B228-C8F49FBE4048}"/>
              </a:ext>
            </a:extLst>
          </p:cNvPr>
          <p:cNvSpPr txBox="1"/>
          <p:nvPr/>
        </p:nvSpPr>
        <p:spPr>
          <a:xfrm>
            <a:off x="3081250" y="3026740"/>
            <a:ext cx="9775767" cy="1908215"/>
          </a:xfrm>
          <a:prstGeom prst="rect">
            <a:avLst/>
          </a:prstGeom>
          <a:noFill/>
        </p:spPr>
        <p:txBody>
          <a:bodyPr wrap="square" rtlCol="0">
            <a:spAutoFit/>
          </a:bodyPr>
          <a:lstStyle/>
          <a:p>
            <a:r>
              <a:rPr lang="en-US" dirty="0"/>
              <a:t>                                                                         </a:t>
            </a:r>
          </a:p>
          <a:p>
            <a:endParaRPr lang="en-US" sz="2000" dirty="0"/>
          </a:p>
          <a:p>
            <a:r>
              <a:rPr lang="en-US" sz="2000" b="1" dirty="0">
                <a:latin typeface="Bahnschrift SemiBold" panose="020B0502040204020203" pitchFamily="34" charset="0"/>
              </a:rPr>
              <a:t>1.  </a:t>
            </a:r>
            <a:r>
              <a:rPr lang="en-US" sz="2000" b="1" dirty="0" smtClean="0">
                <a:latin typeface="Bahnschrift SemiBold" panose="020B0502040204020203" pitchFamily="34" charset="0"/>
              </a:rPr>
              <a:t> Mr. Nageshkumar </a:t>
            </a:r>
            <a:r>
              <a:rPr lang="en-US" sz="2000" dirty="0">
                <a:latin typeface="Bahnschrift SemiBold" panose="020B0502040204020203" pitchFamily="34" charset="0"/>
              </a:rPr>
              <a:t>Mhetre                 </a:t>
            </a:r>
            <a:r>
              <a:rPr lang="en-US" sz="2000" dirty="0" smtClean="0">
                <a:latin typeface="Bahnschrift SemiBold" panose="020B0502040204020203" pitchFamily="34" charset="0"/>
              </a:rPr>
              <a:t> Roll </a:t>
            </a:r>
            <a:r>
              <a:rPr lang="en-US" sz="2000" dirty="0">
                <a:latin typeface="Bahnschrift SemiBold" panose="020B0502040204020203" pitchFamily="34" charset="0"/>
              </a:rPr>
              <a:t>no 44</a:t>
            </a:r>
          </a:p>
          <a:p>
            <a:r>
              <a:rPr lang="en-US" sz="2000" dirty="0">
                <a:latin typeface="Bahnschrift SemiBold" panose="020B0502040204020203" pitchFamily="34" charset="0"/>
              </a:rPr>
              <a:t>2.  </a:t>
            </a:r>
            <a:r>
              <a:rPr lang="en-US" sz="2000" dirty="0" smtClean="0">
                <a:latin typeface="Bahnschrift SemiBold" panose="020B0502040204020203" pitchFamily="34" charset="0"/>
              </a:rPr>
              <a:t>Mr. </a:t>
            </a:r>
            <a:r>
              <a:rPr lang="en-US" sz="2000" dirty="0">
                <a:latin typeface="Bahnschrift SemiBold" panose="020B0502040204020203" pitchFamily="34" charset="0"/>
              </a:rPr>
              <a:t>Sandeep Posham                         </a:t>
            </a:r>
            <a:r>
              <a:rPr lang="en-US" sz="2000" dirty="0" smtClean="0">
                <a:latin typeface="Bahnschrift SemiBold" panose="020B0502040204020203" pitchFamily="34" charset="0"/>
              </a:rPr>
              <a:t> Roll </a:t>
            </a:r>
            <a:r>
              <a:rPr lang="en-US" sz="2000" dirty="0">
                <a:latin typeface="Bahnschrift SemiBold" panose="020B0502040204020203" pitchFamily="34" charset="0"/>
              </a:rPr>
              <a:t>no 45</a:t>
            </a:r>
          </a:p>
          <a:p>
            <a:r>
              <a:rPr lang="en-US" sz="2000" dirty="0">
                <a:latin typeface="Bahnschrift SemiBold" panose="020B0502040204020203" pitchFamily="34" charset="0"/>
              </a:rPr>
              <a:t>3.  </a:t>
            </a:r>
            <a:r>
              <a:rPr lang="en-US" sz="2000" dirty="0" smtClean="0">
                <a:latin typeface="Bahnschrift SemiBold" panose="020B0502040204020203" pitchFamily="34" charset="0"/>
              </a:rPr>
              <a:t>Mr. </a:t>
            </a:r>
            <a:r>
              <a:rPr lang="en-US" sz="2000" dirty="0">
                <a:latin typeface="Bahnschrift SemiBold" panose="020B0502040204020203" pitchFamily="34" charset="0"/>
              </a:rPr>
              <a:t>Vitthal Narayankar                        Roll no 46</a:t>
            </a:r>
          </a:p>
          <a:p>
            <a:r>
              <a:rPr lang="en-US" sz="2000" dirty="0">
                <a:latin typeface="Bahnschrift SemiBold" panose="020B0502040204020203" pitchFamily="34" charset="0"/>
              </a:rPr>
              <a:t>4.  </a:t>
            </a:r>
            <a:r>
              <a:rPr lang="en-US" sz="2000" dirty="0" smtClean="0">
                <a:latin typeface="Bahnschrift SemiBold" panose="020B0502040204020203" pitchFamily="34" charset="0"/>
              </a:rPr>
              <a:t>Mr. </a:t>
            </a:r>
            <a:r>
              <a:rPr lang="en-US" sz="2000" dirty="0">
                <a:latin typeface="Bahnschrift SemiBold" panose="020B0502040204020203" pitchFamily="34" charset="0"/>
              </a:rPr>
              <a:t>Sadguru Katakdhond                    Roll no 47</a:t>
            </a:r>
            <a:endParaRPr lang="en-IN" sz="2000" dirty="0">
              <a:latin typeface="Bahnschrift SemiBold" panose="020B0502040204020203" pitchFamily="34" charset="0"/>
            </a:endParaRPr>
          </a:p>
        </p:txBody>
      </p:sp>
      <p:sp>
        <p:nvSpPr>
          <p:cNvPr id="9" name="TextBox 8">
            <a:extLst>
              <a:ext uri="{FF2B5EF4-FFF2-40B4-BE49-F238E27FC236}">
                <a16:creationId xmlns="" xmlns:a16="http://schemas.microsoft.com/office/drawing/2014/main" id="{A82F3C64-2620-4116-92E5-7F67B0967DDD}"/>
              </a:ext>
            </a:extLst>
          </p:cNvPr>
          <p:cNvSpPr txBox="1"/>
          <p:nvPr/>
        </p:nvSpPr>
        <p:spPr>
          <a:xfrm>
            <a:off x="5343236" y="2435322"/>
            <a:ext cx="3230880" cy="369332"/>
          </a:xfrm>
          <a:prstGeom prst="rect">
            <a:avLst/>
          </a:prstGeom>
          <a:noFill/>
        </p:spPr>
        <p:txBody>
          <a:bodyPr wrap="square" rtlCol="0">
            <a:spAutoFit/>
          </a:bodyPr>
          <a:lstStyle/>
          <a:p>
            <a:r>
              <a:rPr lang="en-US" dirty="0"/>
              <a:t>A Project By:</a:t>
            </a:r>
            <a:endParaRPr lang="en-IN" dirty="0"/>
          </a:p>
        </p:txBody>
      </p:sp>
      <p:sp>
        <p:nvSpPr>
          <p:cNvPr id="10" name="TextBox 9">
            <a:extLst>
              <a:ext uri="{FF2B5EF4-FFF2-40B4-BE49-F238E27FC236}">
                <a16:creationId xmlns="" xmlns:a16="http://schemas.microsoft.com/office/drawing/2014/main" id="{513A49F1-3D3A-47D3-82B8-D27E2B826A42}"/>
              </a:ext>
            </a:extLst>
          </p:cNvPr>
          <p:cNvSpPr txBox="1"/>
          <p:nvPr/>
        </p:nvSpPr>
        <p:spPr>
          <a:xfrm>
            <a:off x="3484880" y="5576984"/>
            <a:ext cx="5547360" cy="923330"/>
          </a:xfrm>
          <a:prstGeom prst="rect">
            <a:avLst/>
          </a:prstGeom>
          <a:noFill/>
        </p:spPr>
        <p:txBody>
          <a:bodyPr wrap="square" rtlCol="0">
            <a:spAutoFit/>
          </a:bodyPr>
          <a:lstStyle/>
          <a:p>
            <a:r>
              <a:rPr lang="en-US" b="1" dirty="0"/>
              <a:t>                              Project Guide:</a:t>
            </a:r>
          </a:p>
          <a:p>
            <a:r>
              <a:rPr lang="en-US" dirty="0"/>
              <a:t>                             </a:t>
            </a:r>
            <a:r>
              <a:rPr lang="en-US" b="1" dirty="0"/>
              <a:t>Prof </a:t>
            </a:r>
            <a:r>
              <a:rPr lang="en-US" b="1" dirty="0" smtClean="0"/>
              <a:t>H.T. </a:t>
            </a:r>
            <a:r>
              <a:rPr lang="en-US" b="1" dirty="0"/>
              <a:t>Gurme</a:t>
            </a:r>
          </a:p>
          <a:p>
            <a:r>
              <a:rPr lang="en-US" dirty="0"/>
              <a:t>                         (Department of CSE)</a:t>
            </a:r>
            <a:endParaRPr lang="en-IN" dirty="0"/>
          </a:p>
        </p:txBody>
      </p:sp>
    </p:spTree>
    <p:extLst>
      <p:ext uri="{BB962C8B-B14F-4D97-AF65-F5344CB8AC3E}">
        <p14:creationId xmlns:p14="http://schemas.microsoft.com/office/powerpoint/2010/main" val="41256417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47E16E3-972E-4AA2-8F63-129C84FE90E2}"/>
              </a:ext>
            </a:extLst>
          </p:cNvPr>
          <p:cNvSpPr txBox="1"/>
          <p:nvPr/>
        </p:nvSpPr>
        <p:spPr>
          <a:xfrm>
            <a:off x="4378036" y="443345"/>
            <a:ext cx="3865418" cy="506101"/>
          </a:xfrm>
          <a:prstGeom prst="rect">
            <a:avLst/>
          </a:prstGeom>
          <a:noFill/>
        </p:spPr>
        <p:txBody>
          <a:bodyPr wrap="square" rtlCol="0">
            <a:spAutoFit/>
          </a:bodyPr>
          <a:lstStyle/>
          <a:p>
            <a:pPr marL="7620" indent="-6350" algn="l">
              <a:lnSpc>
                <a:spcPct val="102000"/>
              </a:lnSpc>
              <a:spcAft>
                <a:spcPts val="4430"/>
              </a:spcAft>
            </a:pPr>
            <a:r>
              <a:rPr lang="en-US" sz="2800" b="1" dirty="0">
                <a:solidFill>
                  <a:schemeClr val="bg1"/>
                </a:solidFill>
                <a:effectLst/>
                <a:latin typeface="Times New Roman" panose="02020603050405020304" pitchFamily="18" charset="0"/>
                <a:ea typeface="Times New Roman" panose="02020603050405020304" pitchFamily="18" charset="0"/>
              </a:rPr>
              <a:t>Sequence Diagram</a:t>
            </a:r>
            <a:endParaRPr lang="en-IN" sz="2800" dirty="0">
              <a:solidFill>
                <a:schemeClr val="bg1"/>
              </a:solidFill>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 xmlns:a16="http://schemas.microsoft.com/office/drawing/2014/main" id="{640E01E2-2E90-4291-9568-D561C976214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10973" y="1302327"/>
            <a:ext cx="4940300" cy="5334000"/>
          </a:xfrm>
          <a:prstGeom prst="rect">
            <a:avLst/>
          </a:prstGeom>
          <a:noFill/>
          <a:ln>
            <a:noFill/>
          </a:ln>
        </p:spPr>
      </p:pic>
    </p:spTree>
    <p:extLst>
      <p:ext uri="{BB962C8B-B14F-4D97-AF65-F5344CB8AC3E}">
        <p14:creationId xmlns:p14="http://schemas.microsoft.com/office/powerpoint/2010/main" val="159478593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24BEB0CD-9BAF-49DB-A751-A29002DB1499}"/>
              </a:ext>
            </a:extLst>
          </p:cNvPr>
          <p:cNvSpPr txBox="1"/>
          <p:nvPr/>
        </p:nvSpPr>
        <p:spPr>
          <a:xfrm>
            <a:off x="339436" y="1123522"/>
            <a:ext cx="11513127" cy="6001643"/>
          </a:xfrm>
          <a:prstGeom prst="rect">
            <a:avLst/>
          </a:prstGeom>
          <a:noFill/>
        </p:spPr>
        <p:txBody>
          <a:bodyPr wrap="square">
            <a:spAutoFit/>
          </a:bodyPr>
          <a:lstStyle/>
          <a:p>
            <a:pPr marL="342900" indent="-342900">
              <a:buAutoNum type="arabicPeriod"/>
            </a:pPr>
            <a:r>
              <a:rPr lang="en-US" sz="2400" dirty="0"/>
              <a:t>University declares the result which is in the format of ledger sheet. If staff wants to </a:t>
            </a:r>
            <a:r>
              <a:rPr lang="en-US" sz="2400" dirty="0" smtClean="0"/>
              <a:t>analyze </a:t>
            </a:r>
            <a:r>
              <a:rPr lang="en-US" sz="2400" dirty="0"/>
              <a:t>the result then it'll be difficult </a:t>
            </a:r>
            <a:r>
              <a:rPr lang="en-US" sz="2400" dirty="0" smtClean="0"/>
              <a:t>because </a:t>
            </a:r>
            <a:r>
              <a:rPr lang="en-US" sz="2400" dirty="0"/>
              <a:t>the result is in the pdf format.</a:t>
            </a:r>
          </a:p>
          <a:p>
            <a:pPr marL="342900" indent="-342900">
              <a:buAutoNum type="arabicPeriod"/>
            </a:pPr>
            <a:endParaRPr lang="en-US" sz="2400" dirty="0"/>
          </a:p>
          <a:p>
            <a:pPr marL="342900" indent="-342900">
              <a:buAutoNum type="arabicPeriod"/>
            </a:pPr>
            <a:r>
              <a:rPr lang="en-US" sz="2400" dirty="0"/>
              <a:t> So in our project we are making the process of analysis easy</a:t>
            </a:r>
            <a:r>
              <a:rPr lang="en-US" sz="2400" dirty="0" smtClean="0"/>
              <a:t>. But </a:t>
            </a:r>
            <a:r>
              <a:rPr lang="en-US" sz="2400" dirty="0"/>
              <a:t>we need data in tubular form like excel/CSV to do analysis, so we're converting that pdf file into </a:t>
            </a:r>
            <a:r>
              <a:rPr lang="en-US" sz="2400" dirty="0" smtClean="0"/>
              <a:t>excel/CSV </a:t>
            </a:r>
            <a:r>
              <a:rPr lang="en-US" sz="2400" dirty="0"/>
              <a:t>file so the user can </a:t>
            </a:r>
            <a:r>
              <a:rPr lang="en-US" sz="2400" dirty="0" smtClean="0"/>
              <a:t>analyze </a:t>
            </a:r>
            <a:r>
              <a:rPr lang="en-US" sz="2400" dirty="0"/>
              <a:t>result of each student.</a:t>
            </a:r>
          </a:p>
          <a:p>
            <a:pPr marL="342900" indent="-342900">
              <a:buAutoNum type="arabicPeriod"/>
            </a:pPr>
            <a:endParaRPr lang="en-US" sz="2400" dirty="0"/>
          </a:p>
          <a:p>
            <a:pPr marL="342900" indent="-342900">
              <a:buAutoNum type="arabicPeriod"/>
            </a:pPr>
            <a:r>
              <a:rPr lang="en-US" sz="2400" dirty="0"/>
              <a:t>we're doing this project using python language and using ide as anaconda jupyter.</a:t>
            </a:r>
          </a:p>
          <a:p>
            <a:pPr marL="342900" indent="-342900">
              <a:buAutoNum type="arabicPeriod"/>
            </a:pPr>
            <a:endParaRPr lang="en-US" sz="2400" dirty="0"/>
          </a:p>
          <a:p>
            <a:pPr marL="342900" indent="-342900">
              <a:buAutoNum type="arabicPeriod"/>
            </a:pPr>
            <a:r>
              <a:rPr lang="en-US" sz="2400" dirty="0"/>
              <a:t> Python has libraries that helps to convert data from one file format to another. </a:t>
            </a:r>
          </a:p>
          <a:p>
            <a:pPr marL="342900" indent="-342900">
              <a:buAutoNum type="arabicPeriod"/>
            </a:pPr>
            <a:endParaRPr lang="en-US" sz="2400" dirty="0"/>
          </a:p>
          <a:p>
            <a:pPr marL="342900" indent="-342900">
              <a:buAutoNum type="arabicPeriod"/>
            </a:pPr>
            <a:r>
              <a:rPr lang="en-US" sz="2400" dirty="0"/>
              <a:t>We're currently using PyPDF2 and Numpy libraries for our project. </a:t>
            </a:r>
          </a:p>
          <a:p>
            <a:pPr marL="342900" indent="-342900">
              <a:buAutoNum type="arabicPeriod"/>
            </a:pPr>
            <a:endParaRPr lang="en-IN" sz="2400" dirty="0"/>
          </a:p>
        </p:txBody>
      </p:sp>
      <p:sp>
        <p:nvSpPr>
          <p:cNvPr id="5" name="TextBox 4">
            <a:extLst>
              <a:ext uri="{FF2B5EF4-FFF2-40B4-BE49-F238E27FC236}">
                <a16:creationId xmlns="" xmlns:a16="http://schemas.microsoft.com/office/drawing/2014/main" id="{20329599-DAEF-4A21-ADF2-6D7518382895}"/>
              </a:ext>
            </a:extLst>
          </p:cNvPr>
          <p:cNvSpPr txBox="1"/>
          <p:nvPr/>
        </p:nvSpPr>
        <p:spPr>
          <a:xfrm>
            <a:off x="4142509" y="415636"/>
            <a:ext cx="6664036"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METHODOLOGY</a:t>
            </a:r>
            <a:endParaRPr lang="en-IN" sz="2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9350786"/>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34C2674-B00C-4D44-9D10-010916D561B5}"/>
              </a:ext>
            </a:extLst>
          </p:cNvPr>
          <p:cNvSpPr txBox="1"/>
          <p:nvPr/>
        </p:nvSpPr>
        <p:spPr>
          <a:xfrm>
            <a:off x="831273" y="1717963"/>
            <a:ext cx="10224654" cy="4524315"/>
          </a:xfrm>
          <a:prstGeom prst="rect">
            <a:avLst/>
          </a:prstGeom>
          <a:noFill/>
        </p:spPr>
        <p:txBody>
          <a:bodyPr wrap="square">
            <a:spAutoFit/>
          </a:bodyPr>
          <a:lstStyle/>
          <a:p>
            <a:r>
              <a:rPr lang="en-US" sz="2400" dirty="0"/>
              <a:t>6.PyPDF2 is used for reading the data from pdf file and Numpy is used for working with arrays and lists that we are using for analysis. </a:t>
            </a:r>
          </a:p>
          <a:p>
            <a:endParaRPr lang="en-US" sz="2400" dirty="0"/>
          </a:p>
          <a:p>
            <a:r>
              <a:rPr lang="en-US" sz="2400" dirty="0"/>
              <a:t>7.At the beginning we take input file which is in the pdf format and we read all the data included in that file using PyPDF2 library.</a:t>
            </a:r>
          </a:p>
          <a:p>
            <a:endParaRPr lang="en-US" sz="2400" dirty="0"/>
          </a:p>
          <a:p>
            <a:r>
              <a:rPr lang="en-US" sz="2400" dirty="0"/>
              <a:t>8.Then we extract the only data which we required and store it in another file, after that we convert the data in the file in tables and there we do our final step as analysis.</a:t>
            </a:r>
          </a:p>
          <a:p>
            <a:endParaRPr lang="en-US" sz="2400" dirty="0"/>
          </a:p>
          <a:p>
            <a:r>
              <a:rPr lang="en-US" sz="2400" dirty="0"/>
              <a:t>9.In that we </a:t>
            </a:r>
            <a:r>
              <a:rPr lang="en-US" sz="2400" dirty="0" err="1"/>
              <a:t>analyse</a:t>
            </a:r>
            <a:r>
              <a:rPr lang="en-US" sz="2400" dirty="0"/>
              <a:t> student data such as marks gained by student in each </a:t>
            </a:r>
            <a:r>
              <a:rPr lang="en-US" sz="2400" dirty="0" err="1"/>
              <a:t>subject,students</a:t>
            </a:r>
            <a:r>
              <a:rPr lang="en-US" sz="2400" dirty="0"/>
              <a:t> percentage/</a:t>
            </a:r>
            <a:r>
              <a:rPr lang="en-US" sz="2400" dirty="0" err="1"/>
              <a:t>sgpa</a:t>
            </a:r>
            <a:r>
              <a:rPr lang="en-US" sz="2400" dirty="0"/>
              <a:t>, overall </a:t>
            </a:r>
            <a:r>
              <a:rPr lang="en-US" sz="2400" err="1"/>
              <a:t>marks</a:t>
            </a:r>
            <a:r>
              <a:rPr lang="en-US" sz="2400" smtClean="0"/>
              <a:t>, etc</a:t>
            </a:r>
            <a:r>
              <a:rPr lang="en-US" sz="2400" dirty="0"/>
              <a:t>.</a:t>
            </a:r>
            <a:endParaRPr lang="en-IN" sz="2400" dirty="0"/>
          </a:p>
        </p:txBody>
      </p:sp>
    </p:spTree>
    <p:extLst>
      <p:ext uri="{BB962C8B-B14F-4D97-AF65-F5344CB8AC3E}">
        <p14:creationId xmlns:p14="http://schemas.microsoft.com/office/powerpoint/2010/main" val="2439480254"/>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995FF41-5176-490C-A0F6-F65D26C1B0C6}"/>
              </a:ext>
            </a:extLst>
          </p:cNvPr>
          <p:cNvSpPr txBox="1"/>
          <p:nvPr/>
        </p:nvSpPr>
        <p:spPr>
          <a:xfrm>
            <a:off x="4461422" y="309073"/>
            <a:ext cx="4876800"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Project </a:t>
            </a:r>
            <a:r>
              <a:rPr lang="en-US" sz="2800" b="1" dirty="0" smtClean="0">
                <a:solidFill>
                  <a:schemeClr val="bg1"/>
                </a:solidFill>
                <a:latin typeface="Times New Roman" panose="02020603050405020304" pitchFamily="18" charset="0"/>
                <a:cs typeface="Times New Roman" panose="02020603050405020304" pitchFamily="18" charset="0"/>
              </a:rPr>
              <a:t>flow</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316052" y="1837346"/>
            <a:ext cx="2538101" cy="461665"/>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Input</a:t>
            </a:r>
            <a:r>
              <a:rPr lang="en-US" sz="2400" b="1" dirty="0">
                <a:solidFill>
                  <a:schemeClr val="bg1"/>
                </a:solidFill>
                <a:latin typeface="Times New Roman" panose="02020603050405020304" pitchFamily="18" charset="0"/>
                <a:cs typeface="Times New Roman" panose="02020603050405020304" pitchFamily="18" charset="0"/>
              </a:rPr>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1510" y="2418460"/>
            <a:ext cx="8485974" cy="3603026"/>
          </a:xfrm>
          <a:prstGeom prst="rect">
            <a:avLst/>
          </a:prstGeom>
        </p:spPr>
      </p:pic>
    </p:spTree>
    <p:extLst>
      <p:ext uri="{BB962C8B-B14F-4D97-AF65-F5344CB8AC3E}">
        <p14:creationId xmlns:p14="http://schemas.microsoft.com/office/powerpoint/2010/main" val="24413119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5118" y="410198"/>
            <a:ext cx="4033615" cy="400110"/>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Extracted data from PDF file:</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118" y="1145136"/>
            <a:ext cx="9639656" cy="5454541"/>
          </a:xfrm>
          <a:prstGeom prst="rect">
            <a:avLst/>
          </a:prstGeom>
        </p:spPr>
      </p:pic>
    </p:spTree>
    <p:extLst>
      <p:ext uri="{BB962C8B-B14F-4D97-AF65-F5344CB8AC3E}">
        <p14:creationId xmlns:p14="http://schemas.microsoft.com/office/powerpoint/2010/main" val="517707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3503" y="871671"/>
            <a:ext cx="1922804" cy="400110"/>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Output: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6646" y="1358779"/>
            <a:ext cx="5460763" cy="5409489"/>
          </a:xfrm>
          <a:prstGeom prst="rect">
            <a:avLst/>
          </a:prstGeom>
        </p:spPr>
      </p:pic>
    </p:spTree>
    <p:extLst>
      <p:ext uri="{BB962C8B-B14F-4D97-AF65-F5344CB8AC3E}">
        <p14:creationId xmlns:p14="http://schemas.microsoft.com/office/powerpoint/2010/main" val="1768217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BF2AE011-F834-4D0B-AC63-8C85290EFBF2}"/>
              </a:ext>
            </a:extLst>
          </p:cNvPr>
          <p:cNvSpPr txBox="1"/>
          <p:nvPr/>
        </p:nvSpPr>
        <p:spPr>
          <a:xfrm>
            <a:off x="4932219" y="651164"/>
            <a:ext cx="4558145" cy="461665"/>
          </a:xfrm>
          <a:prstGeom prst="rect">
            <a:avLst/>
          </a:prstGeom>
          <a:noFill/>
        </p:spPr>
        <p:txBody>
          <a:bodyPr wrap="square" rtlCol="0">
            <a:spAutoFit/>
          </a:bodyPr>
          <a:lstStyle/>
          <a:p>
            <a:r>
              <a:rPr lang="en-US" sz="2400" b="1" dirty="0" smtClean="0">
                <a:solidFill>
                  <a:schemeClr val="bg1"/>
                </a:solidFill>
                <a:latin typeface="Times New Roman" panose="02020603050405020304" pitchFamily="18" charset="0"/>
                <a:cs typeface="Times New Roman" panose="02020603050405020304" pitchFamily="18" charset="0"/>
              </a:rPr>
              <a:t>CONCLUSION:</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13BD302A-8783-4B17-98EF-0222ED3E4A3F}"/>
              </a:ext>
            </a:extLst>
          </p:cNvPr>
          <p:cNvSpPr txBox="1"/>
          <p:nvPr/>
        </p:nvSpPr>
        <p:spPr>
          <a:xfrm>
            <a:off x="1011381" y="2715491"/>
            <a:ext cx="9739746" cy="1569660"/>
          </a:xfrm>
          <a:prstGeom prst="rect">
            <a:avLst/>
          </a:prstGeom>
          <a:noFill/>
        </p:spPr>
        <p:txBody>
          <a:bodyPr wrap="square" rtlCol="0">
            <a:spAutoFit/>
          </a:bodyPr>
          <a:lstStyle/>
          <a:p>
            <a:r>
              <a:rPr lang="en-US" sz="2400" dirty="0"/>
              <a:t> In this project provides the final output based on analysis of students data available in PDF ledger sheet.</a:t>
            </a:r>
            <a:endParaRPr lang="en-US" sz="2400" dirty="0">
              <a:effectLst/>
              <a:latin typeface="Times New Roman" panose="02020603050405020304" pitchFamily="18" charset="0"/>
              <a:ea typeface="Times New Roman" panose="02020603050405020304" pitchFamily="18" charset="0"/>
            </a:endParaRPr>
          </a:p>
          <a:p>
            <a:r>
              <a:rPr lang="en-US" sz="2400" dirty="0">
                <a:solidFill>
                  <a:srgbClr val="000000"/>
                </a:solidFill>
                <a:effectLst/>
                <a:latin typeface="Times New Roman" panose="02020603050405020304" pitchFamily="18" charset="0"/>
                <a:ea typeface="Times New Roman" panose="02020603050405020304" pitchFamily="18" charset="0"/>
              </a:rPr>
              <a:t/>
            </a:r>
            <a:br>
              <a:rPr lang="en-US" sz="2400" dirty="0">
                <a:solidFill>
                  <a:srgbClr val="000000"/>
                </a:solidFill>
                <a:effectLst/>
                <a:latin typeface="Times New Roman" panose="02020603050405020304" pitchFamily="18" charset="0"/>
                <a:ea typeface="Times New Roman" panose="02020603050405020304" pitchFamily="18" charset="0"/>
              </a:rPr>
            </a:br>
            <a:endParaRPr lang="en-IN" sz="2400" dirty="0"/>
          </a:p>
        </p:txBody>
      </p:sp>
    </p:spTree>
    <p:extLst>
      <p:ext uri="{BB962C8B-B14F-4D97-AF65-F5344CB8AC3E}">
        <p14:creationId xmlns:p14="http://schemas.microsoft.com/office/powerpoint/2010/main" val="390083060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 xmlns:a16="http://schemas.microsoft.com/office/drawing/2014/main" id="{BAD1D4C1-18A1-443E-B4FB-269A9B143578}"/>
              </a:ext>
            </a:extLst>
          </p:cNvPr>
          <p:cNvSpPr txBox="1"/>
          <p:nvPr/>
        </p:nvSpPr>
        <p:spPr>
          <a:xfrm>
            <a:off x="2743200" y="96982"/>
            <a:ext cx="6400800" cy="4513736"/>
          </a:xfrm>
          <a:prstGeom prst="rect">
            <a:avLst/>
          </a:prstGeom>
          <a:noFill/>
        </p:spPr>
        <p:txBody>
          <a:bodyPr wrap="square">
            <a:spAutoFit/>
          </a:bodyPr>
          <a:lstStyle/>
          <a:p>
            <a:pPr marL="457200" indent="-228600" algn="ctr">
              <a:lnSpc>
                <a:spcPct val="97000"/>
              </a:lnSpc>
              <a:spcAft>
                <a:spcPts val="20"/>
              </a:spcAft>
            </a:pPr>
            <a:endParaRPr lang="en-US" sz="2400" dirty="0">
              <a:solidFill>
                <a:srgbClr val="000000"/>
              </a:solidFill>
              <a:effectLst/>
              <a:latin typeface="Times New Roman" panose="02020603050405020304" pitchFamily="18" charset="0"/>
              <a:ea typeface="Times New Roman" panose="02020603050405020304" pitchFamily="18" charset="0"/>
            </a:endParaRPr>
          </a:p>
          <a:p>
            <a:pPr marL="457200" indent="-228600" algn="ctr">
              <a:lnSpc>
                <a:spcPct val="97000"/>
              </a:lnSpc>
              <a:spcAft>
                <a:spcPts val="20"/>
              </a:spcAft>
            </a:pPr>
            <a:endParaRPr lang="en-US" sz="2400" dirty="0">
              <a:solidFill>
                <a:srgbClr val="000000"/>
              </a:solidFill>
              <a:latin typeface="Times New Roman" panose="02020603050405020304" pitchFamily="18" charset="0"/>
              <a:ea typeface="Times New Roman" panose="02020603050405020304" pitchFamily="18" charset="0"/>
            </a:endParaRPr>
          </a:p>
          <a:p>
            <a:pPr marL="457200" indent="-228600" algn="ctr">
              <a:lnSpc>
                <a:spcPct val="97000"/>
              </a:lnSpc>
              <a:spcAft>
                <a:spcPts val="20"/>
              </a:spcAft>
            </a:pP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b="1" dirty="0">
                <a:solidFill>
                  <a:srgbClr val="000000"/>
                </a:solidFill>
                <a:effectLst/>
                <a:latin typeface="Times New Roman" panose="02020603050405020304" pitchFamily="18" charset="0"/>
                <a:ea typeface="Times New Roman" panose="02020603050405020304" pitchFamily="18" charset="0"/>
              </a:rPr>
              <a:t>BIBLIOGRAPHY:</a:t>
            </a:r>
          </a:p>
          <a:p>
            <a:pPr marL="457200" indent="-228600" algn="ctr">
              <a:lnSpc>
                <a:spcPct val="97000"/>
              </a:lnSpc>
              <a:spcAft>
                <a:spcPts val="20"/>
              </a:spcAft>
            </a:pPr>
            <a:endParaRPr lang="en-US" sz="2800" dirty="0">
              <a:solidFill>
                <a:srgbClr val="000000"/>
              </a:solidFill>
              <a:latin typeface="Times New Roman" panose="02020603050405020304" pitchFamily="18" charset="0"/>
              <a:ea typeface="Times New Roman" panose="02020603050405020304" pitchFamily="18" charset="0"/>
            </a:endParaRPr>
          </a:p>
          <a:p>
            <a:pPr marL="457200" indent="-228600" algn="ctr">
              <a:lnSpc>
                <a:spcPct val="97000"/>
              </a:lnSpc>
              <a:spcAft>
                <a:spcPts val="20"/>
              </a:spcAft>
            </a:pPr>
            <a:endParaRPr lang="en-US" sz="2800" dirty="0">
              <a:solidFill>
                <a:srgbClr val="000000"/>
              </a:solidFill>
              <a:latin typeface="Times New Roman" panose="02020603050405020304" pitchFamily="18" charset="0"/>
              <a:ea typeface="Times New Roman" panose="02020603050405020304" pitchFamily="18" charset="0"/>
            </a:endParaRPr>
          </a:p>
          <a:p>
            <a:pPr marL="457200" indent="-228600" algn="ctr">
              <a:lnSpc>
                <a:spcPct val="97000"/>
              </a:lnSpc>
              <a:spcAft>
                <a:spcPts val="20"/>
              </a:spcAft>
            </a:pPr>
            <a:endParaRPr lang="en-US" sz="2800" dirty="0">
              <a:solidFill>
                <a:srgbClr val="000000"/>
              </a:solidFill>
              <a:effectLst/>
              <a:latin typeface="Times New Roman" panose="02020603050405020304" pitchFamily="18" charset="0"/>
              <a:ea typeface="Times New Roman" panose="02020603050405020304" pitchFamily="18" charset="0"/>
            </a:endParaRPr>
          </a:p>
          <a:p>
            <a:pPr marL="7620" indent="-6350" algn="just">
              <a:lnSpc>
                <a:spcPct val="100000"/>
              </a:lnSpc>
              <a:spcAft>
                <a:spcPts val="20"/>
              </a:spcAft>
            </a:pPr>
            <a:endParaRPr lang="en-US" sz="2800" dirty="0">
              <a:solidFill>
                <a:srgbClr val="000000"/>
              </a:solidFill>
              <a:latin typeface="Times New Roman" panose="02020603050405020304" pitchFamily="18" charset="0"/>
              <a:ea typeface="Times New Roman" panose="02020603050405020304" pitchFamily="18" charset="0"/>
              <a:hlinkClick r:id="rId2"/>
            </a:endParaRPr>
          </a:p>
          <a:p>
            <a:pPr marL="7620" indent="-6350" algn="just">
              <a:lnSpc>
                <a:spcPct val="100000"/>
              </a:lnSpc>
              <a:spcAft>
                <a:spcPts val="20"/>
              </a:spcAft>
            </a:pPr>
            <a:endParaRPr lang="en-US" sz="2800" u="sng" dirty="0">
              <a:solidFill>
                <a:srgbClr val="000000"/>
              </a:solidFill>
              <a:effectLst/>
              <a:latin typeface="Times New Roman" panose="02020603050405020304" pitchFamily="18" charset="0"/>
              <a:ea typeface="Times New Roman" panose="02020603050405020304" pitchFamily="18" charset="0"/>
              <a:hlinkClick r:id="rId2"/>
            </a:endParaRPr>
          </a:p>
          <a:p>
            <a:pPr marL="344170" indent="-342900" algn="just">
              <a:lnSpc>
                <a:spcPct val="100000"/>
              </a:lnSpc>
              <a:spcAft>
                <a:spcPts val="20"/>
              </a:spcAft>
              <a:buFont typeface="Wingdings" panose="05000000000000000000" pitchFamily="2" charset="2"/>
              <a:buChar char="Ø"/>
            </a:pPr>
            <a:r>
              <a:rPr lang="en-US" sz="2000" u="sng" dirty="0" smtClean="0">
                <a:solidFill>
                  <a:srgbClr val="000000"/>
                </a:solidFill>
                <a:effectLst/>
                <a:latin typeface="Times New Roman" panose="02020603050405020304" pitchFamily="18" charset="0"/>
                <a:ea typeface="Times New Roman" panose="02020603050405020304" pitchFamily="18" charset="0"/>
                <a:hlinkClick r:id="rId2"/>
              </a:rPr>
              <a:t>http</a:t>
            </a:r>
            <a:r>
              <a:rPr lang="en-US" sz="2000" u="sng" dirty="0">
                <a:solidFill>
                  <a:srgbClr val="000000"/>
                </a:solidFill>
                <a:effectLst/>
                <a:latin typeface="Times New Roman" panose="02020603050405020304" pitchFamily="18" charset="0"/>
                <a:ea typeface="Times New Roman" panose="02020603050405020304" pitchFamily="18" charset="0"/>
                <a:hlinkClick r:id="rId2"/>
              </a:rPr>
              <a:t>://</a:t>
            </a:r>
            <a:r>
              <a:rPr lang="en-US" sz="2000" u="sng" dirty="0" smtClean="0">
                <a:solidFill>
                  <a:srgbClr val="000000"/>
                </a:solidFill>
                <a:effectLst/>
                <a:latin typeface="Times New Roman" panose="02020603050405020304" pitchFamily="18" charset="0"/>
                <a:ea typeface="Times New Roman" panose="02020603050405020304" pitchFamily="18" charset="0"/>
                <a:hlinkClick r:id="rId2"/>
              </a:rPr>
              <a:t>pypi.org</a:t>
            </a:r>
            <a:endParaRPr lang="en-US" sz="2000" u="sng" dirty="0" smtClean="0">
              <a:solidFill>
                <a:srgbClr val="000000"/>
              </a:solidFill>
              <a:effectLst/>
              <a:latin typeface="Times New Roman" panose="02020603050405020304" pitchFamily="18" charset="0"/>
              <a:ea typeface="Times New Roman" panose="02020603050405020304" pitchFamily="18" charset="0"/>
            </a:endParaRPr>
          </a:p>
          <a:p>
            <a:pPr marL="1270" algn="just">
              <a:lnSpc>
                <a:spcPct val="100000"/>
              </a:lnSpc>
              <a:spcAft>
                <a:spcPts val="20"/>
              </a:spcAft>
            </a:pPr>
            <a:endParaRPr lang="en-IN" sz="20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00000"/>
              </a:lnSpc>
              <a:buFont typeface="Wingdings" panose="05000000000000000000" pitchFamily="2" charset="2"/>
              <a:buChar char=""/>
            </a:pPr>
            <a:r>
              <a:rPr lang="en-US" sz="2000" u="sng" dirty="0">
                <a:solidFill>
                  <a:srgbClr val="000000"/>
                </a:solidFill>
                <a:effectLst/>
                <a:latin typeface="Times New Roman" panose="02020603050405020304" pitchFamily="18" charset="0"/>
                <a:ea typeface="Times New Roman" panose="02020603050405020304" pitchFamily="18" charset="0"/>
                <a:hlinkClick r:id="rId3"/>
              </a:rPr>
              <a:t>https://en.wikipedia.org/wiki/Data_transformation</a:t>
            </a:r>
            <a:endParaRPr lang="en-IN" sz="2000" dirty="0">
              <a:solidFill>
                <a:srgbClr val="000000"/>
              </a:solidFill>
              <a:effectLst/>
              <a:latin typeface="Times New Roman" panose="02020603050405020304" pitchFamily="18" charset="0"/>
              <a:ea typeface="Times New Roman" panose="02020603050405020304" pitchFamily="18" charset="0"/>
            </a:endParaRPr>
          </a:p>
          <a:p>
            <a:pPr marL="458470" indent="-6350" algn="just">
              <a:lnSpc>
                <a:spcPct val="100000"/>
              </a:lnSpc>
              <a:spcAft>
                <a:spcPts val="20"/>
              </a:spcAft>
            </a:pPr>
            <a:r>
              <a:rPr lang="en-US" sz="2000" dirty="0">
                <a:solidFill>
                  <a:srgbClr val="000000"/>
                </a:solidFill>
                <a:effectLst/>
                <a:latin typeface="Times New Roman" panose="02020603050405020304" pitchFamily="18" charset="0"/>
                <a:ea typeface="Times New Roman" panose="02020603050405020304" pitchFamily="18" charset="0"/>
              </a:rPr>
              <a:t> </a:t>
            </a:r>
            <a:endParaRPr lang="en-IN" sz="20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981237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AB66C4A-0B4C-43C8-9795-A9C6718A4C96}"/>
              </a:ext>
            </a:extLst>
          </p:cNvPr>
          <p:cNvSpPr txBox="1"/>
          <p:nvPr/>
        </p:nvSpPr>
        <p:spPr>
          <a:xfrm>
            <a:off x="3532907" y="2824371"/>
            <a:ext cx="5486400" cy="2123658"/>
          </a:xfrm>
          <a:prstGeom prst="rect">
            <a:avLst/>
          </a:prstGeom>
          <a:noFill/>
        </p:spPr>
        <p:txBody>
          <a:bodyPr wrap="square" rtlCol="0">
            <a:spAutoFit/>
          </a:bodyPr>
          <a:lstStyle/>
          <a:p>
            <a:r>
              <a:rPr lang="en-US" sz="6600" dirty="0">
                <a:latin typeface="Arial Rounded MT Bold" panose="020F0704030504030204" pitchFamily="34" charset="0"/>
              </a:rPr>
              <a:t>THANK YOU</a:t>
            </a:r>
          </a:p>
          <a:p>
            <a:endParaRPr lang="en-IN" sz="6600" dirty="0">
              <a:latin typeface="Arial Rounded MT Bold" panose="020F0704030504030204" pitchFamily="34" charset="0"/>
            </a:endParaRPr>
          </a:p>
        </p:txBody>
      </p:sp>
    </p:spTree>
    <p:extLst>
      <p:ext uri="{BB962C8B-B14F-4D97-AF65-F5344CB8AC3E}">
        <p14:creationId xmlns:p14="http://schemas.microsoft.com/office/powerpoint/2010/main" val="192260170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 xmlns:a16="http://schemas.microsoft.com/office/drawing/2014/main" id="{A5678DF4-D812-40CF-BCD2-15A95B926A88}"/>
              </a:ext>
            </a:extLst>
          </p:cNvPr>
          <p:cNvSpPr>
            <a:spLocks noGrp="1"/>
          </p:cNvSpPr>
          <p:nvPr>
            <p:ph idx="1"/>
          </p:nvPr>
        </p:nvSpPr>
        <p:spPr>
          <a:xfrm>
            <a:off x="1121263" y="320920"/>
            <a:ext cx="8945563" cy="5868865"/>
          </a:xfrm>
        </p:spPr>
        <p:txBody>
          <a:bodyPr>
            <a:normAutofit fontScale="25000" lnSpcReduction="20000"/>
          </a:bodyPr>
          <a:lstStyle/>
          <a:p>
            <a:pPr marL="7620" indent="-6350" algn="ctr">
              <a:lnSpc>
                <a:spcPct val="100000"/>
              </a:lnSpc>
              <a:spcAft>
                <a:spcPts val="2330"/>
              </a:spcAft>
            </a:pPr>
            <a:endParaRPr lang="en-IN" sz="1800" dirty="0">
              <a:solidFill>
                <a:srgbClr val="000000"/>
              </a:solidFill>
              <a:effectLst/>
              <a:latin typeface="Times New Roman" panose="02020603050405020304" pitchFamily="18" charset="0"/>
              <a:ea typeface="Times New Roman" panose="02020603050405020304" pitchFamily="18" charset="0"/>
            </a:endParaRPr>
          </a:p>
          <a:p>
            <a:pPr marL="1270" indent="0" algn="ctr">
              <a:lnSpc>
                <a:spcPct val="100000"/>
              </a:lnSpc>
              <a:spcAft>
                <a:spcPts val="2330"/>
              </a:spcAft>
              <a:buNone/>
            </a:pPr>
            <a:r>
              <a:rPr lang="en-US" sz="10400" b="1" dirty="0">
                <a:solidFill>
                  <a:schemeClr val="bg1"/>
                </a:solidFill>
                <a:latin typeface="Times New Roman" panose="02020603050405020304" pitchFamily="18" charset="0"/>
                <a:ea typeface="Times New Roman" panose="02020603050405020304" pitchFamily="18" charset="0"/>
              </a:rPr>
              <a:t>ABSTRACT</a:t>
            </a:r>
          </a:p>
          <a:p>
            <a:pPr marL="1270" indent="0" algn="ctr">
              <a:lnSpc>
                <a:spcPct val="100000"/>
              </a:lnSpc>
              <a:spcAft>
                <a:spcPts val="2330"/>
              </a:spcAft>
              <a:buNone/>
            </a:pPr>
            <a:endParaRPr lang="en-IN" sz="1800" dirty="0">
              <a:solidFill>
                <a:srgbClr val="000000"/>
              </a:solidFill>
              <a:effectLst/>
              <a:latin typeface="Times New Roman" panose="02020603050405020304" pitchFamily="18" charset="0"/>
              <a:ea typeface="Times New Roman" panose="02020603050405020304" pitchFamily="18" charset="0"/>
            </a:endParaRPr>
          </a:p>
          <a:p>
            <a:r>
              <a:rPr lang="en-US" sz="6800" dirty="0"/>
              <a:t>The traditional way used by universities or colleges to analyze the performance of students is time consuming and inconvenient. </a:t>
            </a:r>
          </a:p>
          <a:p>
            <a:r>
              <a:rPr lang="en-US" sz="6800" dirty="0"/>
              <a:t>So we need a new approach to analyze student’s overall performance. </a:t>
            </a:r>
          </a:p>
          <a:p>
            <a:r>
              <a:rPr lang="en-US" sz="6800" dirty="0"/>
              <a:t>To analyze the student’s data (marks) the data should be in particular format on which we can perform analysis.</a:t>
            </a:r>
          </a:p>
          <a:p>
            <a:r>
              <a:rPr lang="en-US" sz="6800" dirty="0"/>
              <a:t>The purpose of this project is to provide an easy way that can help to analyze result of each student. </a:t>
            </a:r>
          </a:p>
          <a:p>
            <a:r>
              <a:rPr lang="en-US" sz="6800" dirty="0"/>
              <a:t>Generally universities declare the results in PDF format.</a:t>
            </a:r>
          </a:p>
          <a:p>
            <a:r>
              <a:rPr lang="en-US" sz="6800" dirty="0"/>
              <a:t>The analysis of data in PDF file format become difficult, because it needs a manual way for analysis. Manual way is always very time consuming and sometimes need to prepare a new Excel file by manually entering data from PDF to Excel file.</a:t>
            </a:r>
          </a:p>
          <a:p>
            <a:r>
              <a:rPr lang="en-US" sz="6800" dirty="0"/>
              <a:t>For an educational institute analysis of student’s data is very important for continuous growth of students. Analysis of data becomes easier in Excel spread sheet. So this program transform the data of PDF file to Excel spread sheet, So further analysis on data will become easy.</a:t>
            </a:r>
          </a:p>
          <a:p>
            <a:endParaRPr lang="en-US" sz="1800" dirty="0"/>
          </a:p>
          <a:p>
            <a:pPr marL="57785" indent="0" algn="just">
              <a:lnSpc>
                <a:spcPct val="100000"/>
              </a:lnSpc>
              <a:spcAft>
                <a:spcPts val="1190"/>
              </a:spcAft>
              <a:buNone/>
            </a:pPr>
            <a:endParaRPr lang="en-IN" sz="18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917345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3C5F0E5-A57E-4D55-B274-64C20CFE41BD}"/>
              </a:ext>
            </a:extLst>
          </p:cNvPr>
          <p:cNvSpPr>
            <a:spLocks noGrp="1"/>
          </p:cNvSpPr>
          <p:nvPr>
            <p:ph idx="1"/>
          </p:nvPr>
        </p:nvSpPr>
        <p:spPr>
          <a:xfrm>
            <a:off x="838200" y="457200"/>
            <a:ext cx="10515600" cy="6330462"/>
          </a:xfrm>
        </p:spPr>
        <p:txBody>
          <a:bodyPr>
            <a:noAutofit/>
          </a:bodyPr>
          <a:lstStyle/>
          <a:p>
            <a:pPr marL="1270" indent="0" algn="ctr">
              <a:lnSpc>
                <a:spcPct val="100000"/>
              </a:lnSpc>
              <a:spcAft>
                <a:spcPts val="1190"/>
              </a:spcAft>
              <a:buNone/>
            </a:pPr>
            <a:r>
              <a:rPr lang="en-US" sz="2800" b="1" dirty="0">
                <a:solidFill>
                  <a:srgbClr val="000000"/>
                </a:solidFill>
                <a:effectLst/>
                <a:latin typeface="Times New Roman" panose="02020603050405020304" pitchFamily="18" charset="0"/>
                <a:ea typeface="Times New Roman" panose="02020603050405020304" pitchFamily="18" charset="0"/>
              </a:rPr>
              <a:t>Contents:</a:t>
            </a:r>
          </a:p>
          <a:p>
            <a:pPr marL="1270" indent="0" algn="ctr">
              <a:lnSpc>
                <a:spcPct val="100000"/>
              </a:lnSpc>
              <a:spcAft>
                <a:spcPts val="1190"/>
              </a:spcAft>
              <a:buNone/>
            </a:pPr>
            <a:endParaRPr lang="en-IN" sz="2400" dirty="0">
              <a:solidFill>
                <a:srgbClr val="000000"/>
              </a:solidFill>
              <a:effectLst/>
              <a:latin typeface="Times New Roman" panose="02020603050405020304" pitchFamily="18" charset="0"/>
              <a:ea typeface="Times New Roman" panose="02020603050405020304" pitchFamily="18" charset="0"/>
            </a:endParaRPr>
          </a:p>
          <a:p>
            <a:pPr marL="342900" lvl="0" indent="-342900" algn="l" fontAlgn="base">
              <a:lnSpc>
                <a:spcPct val="102000"/>
              </a:lnSpc>
              <a:spcAft>
                <a:spcPts val="1085"/>
              </a:spcAft>
              <a:buClr>
                <a:srgbClr val="000000"/>
              </a:buClr>
              <a:buSzPts val="1400"/>
              <a:buFont typeface="+mj-lt"/>
              <a:buAutoNum type="arabicPeriod"/>
            </a:pPr>
            <a:r>
              <a:rPr lang="en-US" sz="18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l" fontAlgn="base">
              <a:lnSpc>
                <a:spcPct val="150000"/>
              </a:lnSpc>
              <a:spcAft>
                <a:spcPts val="1085"/>
              </a:spcAft>
              <a:buClr>
                <a:srgbClr val="000000"/>
              </a:buClr>
              <a:buSzPts val="1400"/>
              <a:buFont typeface="+mj-lt"/>
              <a:buAutoNum type="arabicPeriod"/>
            </a:pPr>
            <a:r>
              <a:rPr lang="en-US" sz="1800" b="1" u="none" strike="noStrike" dirty="0" smtClean="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SYSTEM DESIGN</a:t>
            </a:r>
          </a:p>
          <a:p>
            <a:pPr marL="342900" lvl="0" indent="-342900" algn="l" fontAlgn="base">
              <a:lnSpc>
                <a:spcPct val="150000"/>
              </a:lnSpc>
              <a:spcAft>
                <a:spcPts val="1085"/>
              </a:spcAft>
              <a:buClr>
                <a:srgbClr val="000000"/>
              </a:buClr>
              <a:buSzPts val="1400"/>
              <a:buFont typeface="+mj-lt"/>
              <a:buAutoNum type="arabicPeriod"/>
            </a:pPr>
            <a:r>
              <a:rPr lang="en-US" sz="1800" b="1" dirty="0" smtClean="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SCOPE AND OBJECTIVE</a:t>
            </a:r>
          </a:p>
          <a:p>
            <a:pPr marL="342900" lvl="0" indent="-342900" algn="l" fontAlgn="base">
              <a:lnSpc>
                <a:spcPct val="150000"/>
              </a:lnSpc>
              <a:spcAft>
                <a:spcPts val="1085"/>
              </a:spcAft>
              <a:buClr>
                <a:srgbClr val="000000"/>
              </a:buClr>
              <a:buSzPts val="1400"/>
              <a:buFont typeface="+mj-lt"/>
              <a:buAutoNum type="arabicPeriod"/>
            </a:pPr>
            <a:r>
              <a:rPr lang="en-US" sz="1800" b="1" u="none" strike="noStrike" dirty="0" smtClean="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PROBLEM STATEMENT</a:t>
            </a:r>
            <a:endPar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l" fontAlgn="base">
              <a:lnSpc>
                <a:spcPct val="150000"/>
              </a:lnSpc>
              <a:spcAft>
                <a:spcPts val="1085"/>
              </a:spcAft>
              <a:buClr>
                <a:srgbClr val="000000"/>
              </a:buClr>
              <a:buSzPts val="1400"/>
              <a:buFont typeface="+mj-lt"/>
              <a:buAutoNum type="arabicPeriod"/>
            </a:pPr>
            <a:r>
              <a:rPr lang="en-US" sz="18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REQUIREMENT SPECIFICATION</a:t>
            </a:r>
            <a:endParaRPr lang="en-IN" sz="18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l" fontAlgn="base">
              <a:lnSpc>
                <a:spcPct val="150000"/>
              </a:lnSpc>
              <a:spcAft>
                <a:spcPts val="1085"/>
              </a:spcAft>
              <a:buClr>
                <a:srgbClr val="000000"/>
              </a:buClr>
              <a:buSzPts val="1400"/>
              <a:buFont typeface="+mj-lt"/>
              <a:buAutoNum type="arabicPeriod"/>
            </a:pPr>
            <a:r>
              <a:rPr lang="en-US" sz="18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CONCLUSION</a:t>
            </a:r>
          </a:p>
          <a:p>
            <a:pPr marL="342900" lvl="0" indent="-342900" algn="l" fontAlgn="base">
              <a:lnSpc>
                <a:spcPct val="115000"/>
              </a:lnSpc>
              <a:spcAft>
                <a:spcPts val="1085"/>
              </a:spcAft>
              <a:buClr>
                <a:srgbClr val="000000"/>
              </a:buClr>
              <a:buSzPts val="1400"/>
              <a:buFont typeface="+mj-lt"/>
              <a:buAutoNum type="arabicPeriod"/>
            </a:pPr>
            <a:r>
              <a:rPr lang="en-US" sz="18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BIBLIOGRAPHY</a:t>
            </a:r>
            <a:endPar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114998484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DF09A5C9-C50B-42C1-AEB9-2A65BFDF8C4D}"/>
              </a:ext>
            </a:extLst>
          </p:cNvPr>
          <p:cNvSpPr txBox="1"/>
          <p:nvPr/>
        </p:nvSpPr>
        <p:spPr>
          <a:xfrm>
            <a:off x="671945" y="333245"/>
            <a:ext cx="10848109" cy="6064737"/>
          </a:xfrm>
          <a:prstGeom prst="rect">
            <a:avLst/>
          </a:prstGeom>
          <a:noFill/>
        </p:spPr>
        <p:txBody>
          <a:bodyPr wrap="square">
            <a:spAutoFit/>
          </a:bodyPr>
          <a:lstStyle/>
          <a:p>
            <a:pPr lvl="0" algn="l">
              <a:lnSpc>
                <a:spcPct val="115000"/>
              </a:lnSpc>
              <a:spcAft>
                <a:spcPts val="20"/>
              </a:spcAft>
            </a:pPr>
            <a:r>
              <a:rPr lang="en-US" sz="2800" b="1" dirty="0">
                <a:solidFill>
                  <a:srgbClr val="000000"/>
                </a:solidFill>
                <a:latin typeface="Times New Roman" panose="02020603050405020304" pitchFamily="18" charset="0"/>
                <a:ea typeface="Times New Roman" panose="02020603050405020304" pitchFamily="18" charset="0"/>
              </a:rPr>
              <a:t>     </a:t>
            </a:r>
            <a:r>
              <a:rPr lang="en-US" sz="2800" b="1" dirty="0">
                <a:solidFill>
                  <a:srgbClr val="000000"/>
                </a:solidFill>
                <a:effectLst/>
                <a:latin typeface="Times New Roman" panose="02020603050405020304" pitchFamily="18" charset="0"/>
                <a:ea typeface="Times New Roman" panose="02020603050405020304" pitchFamily="18" charset="0"/>
              </a:rPr>
              <a:t>                                    </a:t>
            </a:r>
          </a:p>
          <a:p>
            <a:pPr lvl="0" algn="l">
              <a:lnSpc>
                <a:spcPct val="115000"/>
              </a:lnSpc>
              <a:spcAft>
                <a:spcPts val="20"/>
              </a:spcAft>
            </a:pPr>
            <a:r>
              <a:rPr lang="en-US" sz="2800" b="1" dirty="0">
                <a:solidFill>
                  <a:srgbClr val="000000"/>
                </a:solidFill>
                <a:effectLst/>
                <a:latin typeface="Times New Roman" panose="02020603050405020304" pitchFamily="18" charset="0"/>
                <a:ea typeface="Times New Roman" panose="02020603050405020304" pitchFamily="18" charset="0"/>
              </a:rPr>
              <a:t>                                         INTRODUCTION:</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32105" indent="-6350" algn="l">
              <a:lnSpc>
                <a:spcPct val="115000"/>
              </a:lnSpc>
              <a:spcAft>
                <a:spcPts val="20"/>
              </a:spcAft>
            </a:pPr>
            <a:r>
              <a:rPr lang="en-US" sz="2000"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32105" indent="-6350" algn="l">
              <a:lnSpc>
                <a:spcPct val="115000"/>
              </a:lnSpc>
              <a:spcAft>
                <a:spcPts val="20"/>
              </a:spcAft>
            </a:pPr>
            <a:r>
              <a:rPr lang="en-US" sz="2000" dirty="0">
                <a:solidFill>
                  <a:srgbClr val="000000"/>
                </a:solidFill>
                <a:effectLst/>
                <a:latin typeface="Times New Roman" panose="02020603050405020304" pitchFamily="18" charset="0"/>
                <a:ea typeface="Times New Roman" panose="02020603050405020304" pitchFamily="18" charset="0"/>
              </a:rPr>
              <a:t> </a:t>
            </a:r>
          </a:p>
          <a:p>
            <a:pPr marL="332105" indent="-6350" algn="l">
              <a:lnSpc>
                <a:spcPct val="115000"/>
              </a:lnSpc>
              <a:spcAft>
                <a:spcPts val="20"/>
              </a:spcAft>
            </a:pPr>
            <a:endParaRPr lang="en-US" sz="2000" dirty="0">
              <a:solidFill>
                <a:srgbClr val="000000"/>
              </a:solidFill>
              <a:latin typeface="Times New Roman" panose="02020603050405020304" pitchFamily="18" charset="0"/>
              <a:ea typeface="Times New Roman" panose="02020603050405020304" pitchFamily="18" charset="0"/>
            </a:endParaRPr>
          </a:p>
          <a:p>
            <a:pPr marL="332105" indent="-6350" algn="l">
              <a:lnSpc>
                <a:spcPct val="115000"/>
              </a:lnSpc>
              <a:spcAft>
                <a:spcPts val="20"/>
              </a:spcAft>
            </a:pPr>
            <a:endParaRPr lang="en-IN" sz="1800" dirty="0">
              <a:solidFill>
                <a:srgbClr val="000000"/>
              </a:solidFill>
              <a:effectLst/>
              <a:latin typeface="Times New Roman" panose="02020603050405020304" pitchFamily="18" charset="0"/>
              <a:ea typeface="Times New Roman" panose="02020603050405020304" pitchFamily="18" charset="0"/>
            </a:endParaRPr>
          </a:p>
          <a:p>
            <a:r>
              <a:rPr lang="en-US" dirty="0"/>
              <a:t>PDF is a versatile document format, but it can be difficult to read and edit it. To easily extract a table or edit text in a spreadsheet format, you can to convert PDF to editable Excel spreadsheets. There few applications or online PDF to Excel convertors, but these applications convert the whole PDF in Excel. Many of the times PDF has some irrelevant data that also get converted to Excel. </a:t>
            </a:r>
            <a:endParaRPr lang="en-US" dirty="0" smtClean="0"/>
          </a:p>
          <a:p>
            <a:endParaRPr lang="en-US" dirty="0"/>
          </a:p>
          <a:p>
            <a:pPr marL="7620" indent="-6350" algn="just">
              <a:spcAft>
                <a:spcPts val="20"/>
              </a:spcAft>
            </a:pPr>
            <a:r>
              <a:rPr lang="en-US" dirty="0"/>
              <a:t>To perform analysis the data must be in appropriate format with required relevant data</a:t>
            </a:r>
            <a:r>
              <a:rPr lang="en-US" dirty="0" smtClean="0"/>
              <a:t>.</a:t>
            </a:r>
          </a:p>
          <a:p>
            <a:pPr marL="7620" indent="-6350" algn="just">
              <a:spcAft>
                <a:spcPts val="20"/>
              </a:spcAft>
            </a:pPr>
            <a:endParaRPr lang="en-US" dirty="0"/>
          </a:p>
          <a:p>
            <a:pPr marL="7620" indent="-6350" algn="just">
              <a:spcAft>
                <a:spcPts val="20"/>
              </a:spcAft>
            </a:pPr>
            <a:r>
              <a:rPr lang="en-US" dirty="0"/>
              <a:t>An Excel/CSV file store the data in tabular form that helps analyst to analyze data without any difficulty on other hand these things cannot be performed on PDF. Traditionally data analysis performed on data in Excel/CSV, but there is not a reliable way available to get PDF data into Excel.</a:t>
            </a:r>
          </a:p>
          <a:p>
            <a:pPr marL="7620" indent="-6350" algn="just">
              <a:lnSpc>
                <a:spcPct val="100000"/>
              </a:lnSpc>
              <a:spcAft>
                <a:spcPts val="20"/>
              </a:spcAft>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5624115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E04F39-1C86-4CBC-B6BD-7D5ED8594ACA}"/>
              </a:ext>
            </a:extLst>
          </p:cNvPr>
          <p:cNvSpPr>
            <a:spLocks noGrp="1"/>
          </p:cNvSpPr>
          <p:nvPr>
            <p:ph type="title"/>
          </p:nvPr>
        </p:nvSpPr>
        <p:spPr>
          <a:xfrm>
            <a:off x="-1579417" y="466573"/>
            <a:ext cx="12087452" cy="1400530"/>
          </a:xfrm>
        </p:spPr>
        <p:txBody>
          <a:bodyPr/>
          <a:lstStyle/>
          <a:p>
            <a:r>
              <a:rPr lang="en-US" sz="2800" b="1" dirty="0">
                <a:solidFill>
                  <a:srgbClr val="000000"/>
                </a:solidFill>
                <a:effectLst/>
                <a:latin typeface="Times New Roman" panose="02020603050405020304" pitchFamily="18" charset="0"/>
                <a:ea typeface="Times New Roman" panose="02020603050405020304" pitchFamily="18" charset="0"/>
              </a:rPr>
              <a:t>                                                                     Scope and Objective</a:t>
            </a:r>
            <a:r>
              <a:rPr lang="en-IN" sz="1800" dirty="0">
                <a:solidFill>
                  <a:srgbClr val="000000"/>
                </a:solidFill>
                <a:effectLst/>
                <a:latin typeface="Times New Roman" panose="02020603050405020304" pitchFamily="18" charset="0"/>
                <a:ea typeface="Times New Roman" panose="02020603050405020304" pitchFamily="18" charset="0"/>
              </a:rPr>
              <a:t/>
            </a:r>
            <a:br>
              <a:rPr lang="en-IN" sz="1800" dirty="0">
                <a:solidFill>
                  <a:srgbClr val="000000"/>
                </a:solidFill>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 xmlns:a16="http://schemas.microsoft.com/office/drawing/2014/main" id="{A8DAECF8-3D30-4EFD-BF6C-E1C40665BC9F}"/>
              </a:ext>
            </a:extLst>
          </p:cNvPr>
          <p:cNvSpPr>
            <a:spLocks noGrp="1"/>
          </p:cNvSpPr>
          <p:nvPr>
            <p:ph idx="1"/>
          </p:nvPr>
        </p:nvSpPr>
        <p:spPr>
          <a:xfrm>
            <a:off x="838200" y="2964873"/>
            <a:ext cx="10515600" cy="2202872"/>
          </a:xfrm>
        </p:spPr>
        <p:txBody>
          <a:bodyPr/>
          <a:lstStyle/>
          <a:p>
            <a:pPr lvl="0"/>
            <a:r>
              <a:rPr lang="en-US" sz="1800" dirty="0"/>
              <a:t>Students and staff will be able to analyze result of students and get the overall status of each student.</a:t>
            </a:r>
          </a:p>
          <a:p>
            <a:pPr lvl="0" fontAlgn="base"/>
            <a:r>
              <a:rPr lang="en-US" sz="1800" dirty="0"/>
              <a:t>It is very easy and best way to manage and display the result as per the performance of the students.</a:t>
            </a:r>
          </a:p>
          <a:p>
            <a:pPr lvl="0" fontAlgn="base"/>
            <a:r>
              <a:rPr lang="en-US" sz="1800" dirty="0"/>
              <a:t>One can easily analyze the result and compare.</a:t>
            </a:r>
          </a:p>
          <a:p>
            <a:pPr lvl="0" fontAlgn="base"/>
            <a:r>
              <a:rPr lang="en-IN" sz="1800" dirty="0"/>
              <a:t>User friendly and hassle free for the sides.</a:t>
            </a:r>
            <a:endParaRPr lang="en-US" sz="1800" dirty="0"/>
          </a:p>
          <a:p>
            <a:endParaRPr lang="en-IN" dirty="0"/>
          </a:p>
        </p:txBody>
      </p:sp>
    </p:spTree>
    <p:extLst>
      <p:ext uri="{BB962C8B-B14F-4D97-AF65-F5344CB8AC3E}">
        <p14:creationId xmlns:p14="http://schemas.microsoft.com/office/powerpoint/2010/main" val="3661906990"/>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3F830C-12D6-4E96-8C0C-1F578A83F8D0}"/>
              </a:ext>
            </a:extLst>
          </p:cNvPr>
          <p:cNvSpPr>
            <a:spLocks noGrp="1"/>
          </p:cNvSpPr>
          <p:nvPr>
            <p:ph type="title"/>
          </p:nvPr>
        </p:nvSpPr>
        <p:spPr>
          <a:xfrm>
            <a:off x="874220" y="425009"/>
            <a:ext cx="9404723" cy="1400530"/>
          </a:xfrm>
        </p:spPr>
        <p:txBody>
          <a:bodyPr/>
          <a:lstStyle/>
          <a:p>
            <a:r>
              <a:rPr lang="en-US" sz="2800" dirty="0">
                <a:latin typeface="Arial Black" panose="020B0A04020102020204" pitchFamily="34" charset="0"/>
              </a:rPr>
              <a:t>                                </a:t>
            </a:r>
            <a:r>
              <a:rPr lang="en-US" sz="2800" b="1" dirty="0">
                <a:solidFill>
                  <a:schemeClr val="bg1"/>
                </a:solidFill>
                <a:latin typeface="Times New Roman" panose="02020603050405020304" pitchFamily="18" charset="0"/>
                <a:cs typeface="Times New Roman" panose="02020603050405020304" pitchFamily="18" charset="0"/>
              </a:rPr>
              <a:t>Problem statement</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BEE6BB86-94F6-4114-8580-7286E5716A19}"/>
              </a:ext>
            </a:extLst>
          </p:cNvPr>
          <p:cNvSpPr>
            <a:spLocks noGrp="1"/>
          </p:cNvSpPr>
          <p:nvPr>
            <p:ph idx="1"/>
          </p:nvPr>
        </p:nvSpPr>
        <p:spPr/>
        <p:txBody>
          <a:bodyPr/>
          <a:lstStyle/>
          <a:p>
            <a:pPr lvl="0"/>
            <a:r>
              <a:rPr lang="en-US" sz="1800" dirty="0"/>
              <a:t>To find efficient way to provide the PDF result data in tabular format and compare the performance of students by analyzing the data.</a:t>
            </a:r>
          </a:p>
        </p:txBody>
      </p:sp>
    </p:spTree>
    <p:extLst>
      <p:ext uri="{BB962C8B-B14F-4D97-AF65-F5344CB8AC3E}">
        <p14:creationId xmlns:p14="http://schemas.microsoft.com/office/powerpoint/2010/main" val="158221806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F6100B-7307-4659-B309-62C557C55100}"/>
              </a:ext>
            </a:extLst>
          </p:cNvPr>
          <p:cNvSpPr>
            <a:spLocks noGrp="1"/>
          </p:cNvSpPr>
          <p:nvPr>
            <p:ph type="title"/>
          </p:nvPr>
        </p:nvSpPr>
        <p:spPr>
          <a:xfrm>
            <a:off x="3574473" y="652790"/>
            <a:ext cx="8636409" cy="691100"/>
          </a:xfrm>
        </p:spPr>
        <p:txBody>
          <a:bodyPr/>
          <a:lstStyle/>
          <a:p>
            <a:r>
              <a:rPr lang="en-US" sz="2800" b="1" kern="0" dirty="0">
                <a:solidFill>
                  <a:srgbClr val="000000"/>
                </a:solidFill>
                <a:effectLst/>
                <a:latin typeface="Times New Roman" panose="02020603050405020304" pitchFamily="18" charset="0"/>
                <a:ea typeface="Times New Roman" panose="02020603050405020304" pitchFamily="18" charset="0"/>
              </a:rPr>
              <a:t>REQUIREMENT SPECIFICATION</a:t>
            </a:r>
            <a:r>
              <a:rPr lang="en-IN" sz="2800" b="1" kern="0" dirty="0">
                <a:solidFill>
                  <a:srgbClr val="000000"/>
                </a:solidFill>
                <a:effectLst/>
                <a:latin typeface="Times New Roman" panose="02020603050405020304" pitchFamily="18" charset="0"/>
                <a:ea typeface="Times New Roman" panose="02020603050405020304" pitchFamily="18" charset="0"/>
              </a:rPr>
              <a:t/>
            </a:r>
            <a:br>
              <a:rPr lang="en-IN" sz="2800" b="1" kern="0" dirty="0">
                <a:solidFill>
                  <a:srgbClr val="000000"/>
                </a:solidFill>
                <a:effectLst/>
                <a:latin typeface="Times New Roman" panose="02020603050405020304" pitchFamily="18" charset="0"/>
                <a:ea typeface="Times New Roman" panose="02020603050405020304" pitchFamily="18" charset="0"/>
              </a:rPr>
            </a:br>
            <a:endParaRPr lang="en-IN" sz="2800" dirty="0"/>
          </a:p>
        </p:txBody>
      </p:sp>
      <p:sp>
        <p:nvSpPr>
          <p:cNvPr id="3" name="Content Placeholder 2">
            <a:extLst>
              <a:ext uri="{FF2B5EF4-FFF2-40B4-BE49-F238E27FC236}">
                <a16:creationId xmlns="" xmlns:a16="http://schemas.microsoft.com/office/drawing/2014/main" id="{BAC12DC5-32E0-40F7-B1FB-94C3B0F3A408}"/>
              </a:ext>
            </a:extLst>
          </p:cNvPr>
          <p:cNvSpPr>
            <a:spLocks noGrp="1"/>
          </p:cNvSpPr>
          <p:nvPr>
            <p:ph sz="half" idx="1"/>
          </p:nvPr>
        </p:nvSpPr>
        <p:spPr>
          <a:xfrm>
            <a:off x="838200" y="1925781"/>
            <a:ext cx="5181600" cy="4251181"/>
          </a:xfrm>
        </p:spPr>
        <p:txBody>
          <a:bodyPr/>
          <a:lstStyle/>
          <a:p>
            <a:pPr marL="0" indent="0">
              <a:buNone/>
            </a:pPr>
            <a:endParaRPr lang="en-IN" sz="1800" u="none" strike="noStrike" dirty="0">
              <a:solidFill>
                <a:srgbClr val="000000"/>
              </a:solidFill>
              <a:effectLst/>
              <a:uFill>
                <a:solidFill>
                  <a:srgbClr val="000000"/>
                </a:solidFill>
              </a:uFill>
              <a:latin typeface="Arial Black" panose="020B0A04020102020204" pitchFamily="34" charset="0"/>
              <a:ea typeface="Wingdings" panose="05000000000000000000" pitchFamily="2" charset="2"/>
              <a:cs typeface="Wingdings" panose="05000000000000000000" pitchFamily="2" charset="2"/>
            </a:endParaRPr>
          </a:p>
          <a:p>
            <a:r>
              <a:rPr lang="en-IN" dirty="0">
                <a:latin typeface="Times New Roman" panose="02020603050405020304" pitchFamily="18" charset="0"/>
                <a:cs typeface="Times New Roman" panose="02020603050405020304" pitchFamily="18" charset="0"/>
              </a:rPr>
              <a:t>HARDWARE REQUIREMENTS</a:t>
            </a:r>
          </a:p>
          <a:p>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2 GB or </a:t>
            </a: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above</a:t>
            </a:r>
          </a:p>
          <a:p>
            <a:pPr lvl="0"/>
            <a:r>
              <a:rPr lang="en-US" b="1" dirty="0"/>
              <a:t>CPU :</a:t>
            </a:r>
            <a:r>
              <a:rPr lang="en-US" dirty="0"/>
              <a:t>- PENTIUM 4 and </a:t>
            </a:r>
            <a:r>
              <a:rPr lang="en-US" dirty="0" smtClean="0"/>
              <a:t>above</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b="1" dirty="0"/>
              <a:t>Display</a:t>
            </a:r>
            <a:r>
              <a:rPr lang="en-US" b="1" dirty="0" smtClean="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Any Device</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
        <p:nvSpPr>
          <p:cNvPr id="4" name="Content Placeholder 3">
            <a:extLst>
              <a:ext uri="{FF2B5EF4-FFF2-40B4-BE49-F238E27FC236}">
                <a16:creationId xmlns="" xmlns:a16="http://schemas.microsoft.com/office/drawing/2014/main" id="{4CA4D033-D81A-4042-AA39-A51A12B722E6}"/>
              </a:ext>
            </a:extLst>
          </p:cNvPr>
          <p:cNvSpPr>
            <a:spLocks noGrp="1"/>
          </p:cNvSpPr>
          <p:nvPr>
            <p:ph sz="half" idx="2"/>
          </p:nvPr>
        </p:nvSpPr>
        <p:spPr>
          <a:xfrm>
            <a:off x="6172200" y="2230581"/>
            <a:ext cx="5181600" cy="3946381"/>
          </a:xfrm>
        </p:spPr>
        <p:txBody>
          <a:bodyPr/>
          <a:lstStyle/>
          <a:p>
            <a:r>
              <a:rPr lang="en-US" dirty="0">
                <a:latin typeface="Times New Roman" panose="02020603050405020304" pitchFamily="18" charset="0"/>
                <a:cs typeface="Times New Roman" panose="02020603050405020304" pitchFamily="18" charset="0"/>
              </a:rPr>
              <a:t>SOFTWARE REQUIREMENTS</a:t>
            </a:r>
          </a:p>
          <a:p>
            <a:pPr lvl="0" fontAlgn="base"/>
            <a:r>
              <a:rPr lang="en-US" b="1" dirty="0"/>
              <a:t>Operating System :- </a:t>
            </a:r>
            <a:r>
              <a:rPr lang="en-US" dirty="0"/>
              <a:t>Windows / Linux</a:t>
            </a:r>
          </a:p>
          <a:p>
            <a:r>
              <a:rPr lang="en-US" b="1" dirty="0"/>
              <a:t>Developing Tool :- </a:t>
            </a:r>
            <a:r>
              <a:rPr lang="en-US" dirty="0"/>
              <a:t>Python 3.0, </a:t>
            </a:r>
            <a:r>
              <a:rPr lang="en-US" dirty="0" smtClean="0"/>
              <a:t>Pycharm/Anaconda (IDE)</a:t>
            </a:r>
          </a:p>
          <a:p>
            <a:r>
              <a:rPr lang="en-US" b="1" dirty="0" smtClean="0"/>
              <a:t>Libraries</a:t>
            </a:r>
            <a:r>
              <a:rPr lang="en-US" dirty="0" smtClean="0"/>
              <a:t> </a:t>
            </a:r>
            <a:r>
              <a:rPr lang="en-US" dirty="0"/>
              <a:t>:- PyPDF2, Numpy</a:t>
            </a:r>
          </a:p>
          <a:p>
            <a:pPr marL="0" indent="0">
              <a:buNone/>
            </a:pPr>
            <a:endParaRPr lang="en-IN" dirty="0"/>
          </a:p>
        </p:txBody>
      </p:sp>
      <p:sp>
        <p:nvSpPr>
          <p:cNvPr id="8" name="Rectangle 5">
            <a:extLst>
              <a:ext uri="{FF2B5EF4-FFF2-40B4-BE49-F238E27FC236}">
                <a16:creationId xmlns="" xmlns:a16="http://schemas.microsoft.com/office/drawing/2014/main" id="{86784756-1BD7-4B93-9A49-C83E7A74BC1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7">
            <a:extLst>
              <a:ext uri="{FF2B5EF4-FFF2-40B4-BE49-F238E27FC236}">
                <a16:creationId xmlns="" xmlns:a16="http://schemas.microsoft.com/office/drawing/2014/main" id="{502D4C1D-1DC1-4441-A6BB-1F29A4AFBBC3}"/>
              </a:ext>
            </a:extLst>
          </p:cNvPr>
          <p:cNvSpPr>
            <a:spLocks noChangeArrowheads="1"/>
          </p:cNvSpPr>
          <p:nvPr/>
        </p:nvSpPr>
        <p:spPr bwMode="auto">
          <a:xfrm>
            <a:off x="0" y="652790"/>
            <a:ext cx="110799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865478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6CFFF22-2549-45D6-8BA7-B3E18CCF0C44}"/>
              </a:ext>
            </a:extLst>
          </p:cNvPr>
          <p:cNvSpPr txBox="1"/>
          <p:nvPr/>
        </p:nvSpPr>
        <p:spPr>
          <a:xfrm>
            <a:off x="4890654" y="115567"/>
            <a:ext cx="4475019" cy="800219"/>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System design</a:t>
            </a:r>
          </a:p>
          <a:p>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 xmlns:a16="http://schemas.microsoft.com/office/drawing/2014/main" id="{4CFB2216-8984-4E00-A0D4-A29CCFC932D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7855" y="1600200"/>
            <a:ext cx="9199417" cy="4648200"/>
          </a:xfrm>
          <a:prstGeom prst="rect">
            <a:avLst/>
          </a:prstGeom>
          <a:noFill/>
          <a:ln>
            <a:noFill/>
          </a:ln>
        </p:spPr>
      </p:pic>
      <p:sp>
        <p:nvSpPr>
          <p:cNvPr id="4" name="TextBox 3">
            <a:extLst>
              <a:ext uri="{FF2B5EF4-FFF2-40B4-BE49-F238E27FC236}">
                <a16:creationId xmlns="" xmlns:a16="http://schemas.microsoft.com/office/drawing/2014/main" id="{7ED77B83-539E-41E7-BC64-95393BF7C16F}"/>
              </a:ext>
            </a:extLst>
          </p:cNvPr>
          <p:cNvSpPr txBox="1"/>
          <p:nvPr/>
        </p:nvSpPr>
        <p:spPr>
          <a:xfrm>
            <a:off x="263236" y="915786"/>
            <a:ext cx="2660073" cy="358368"/>
          </a:xfrm>
          <a:prstGeom prst="rect">
            <a:avLst/>
          </a:prstGeom>
          <a:noFill/>
        </p:spPr>
        <p:txBody>
          <a:bodyPr wrap="square" rtlCol="0">
            <a:spAutoFit/>
          </a:bodyPr>
          <a:lstStyle/>
          <a:p>
            <a:pPr indent="-6350">
              <a:lnSpc>
                <a:spcPct val="102000"/>
              </a:lnSpc>
              <a:spcAft>
                <a:spcPts val="1210"/>
              </a:spcAft>
            </a:pPr>
            <a:r>
              <a:rPr lang="en-US" sz="1800" b="1" dirty="0">
                <a:effectLst/>
                <a:latin typeface="Times New Roman" panose="02020603050405020304" pitchFamily="18" charset="0"/>
                <a:ea typeface="Times New Roman" panose="02020603050405020304" pitchFamily="18" charset="0"/>
              </a:rPr>
              <a:t>DFD Level 0</a:t>
            </a:r>
            <a:endParaRPr lang="en-IN"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7564018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6CFFF22-2549-45D6-8BA7-B3E18CCF0C44}"/>
              </a:ext>
            </a:extLst>
          </p:cNvPr>
          <p:cNvSpPr txBox="1"/>
          <p:nvPr/>
        </p:nvSpPr>
        <p:spPr>
          <a:xfrm>
            <a:off x="5084618" y="231016"/>
            <a:ext cx="4475019" cy="830997"/>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System design</a:t>
            </a:r>
          </a:p>
          <a:p>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7ED77B83-539E-41E7-BC64-95393BF7C16F}"/>
              </a:ext>
            </a:extLst>
          </p:cNvPr>
          <p:cNvSpPr txBox="1"/>
          <p:nvPr/>
        </p:nvSpPr>
        <p:spPr>
          <a:xfrm>
            <a:off x="734290" y="1870364"/>
            <a:ext cx="2660073" cy="374846"/>
          </a:xfrm>
          <a:prstGeom prst="rect">
            <a:avLst/>
          </a:prstGeom>
          <a:noFill/>
        </p:spPr>
        <p:txBody>
          <a:bodyPr wrap="square" rtlCol="0">
            <a:spAutoFit/>
          </a:bodyPr>
          <a:lstStyle/>
          <a:p>
            <a:pPr indent="-6350">
              <a:lnSpc>
                <a:spcPct val="102000"/>
              </a:lnSpc>
              <a:spcAft>
                <a:spcPts val="1210"/>
              </a:spcAft>
            </a:pPr>
            <a:r>
              <a:rPr lang="en-US" sz="1800" b="1" dirty="0">
                <a:effectLst/>
                <a:latin typeface="Times New Roman" panose="02020603050405020304" pitchFamily="18" charset="0"/>
                <a:ea typeface="Times New Roman" panose="02020603050405020304" pitchFamily="18" charset="0"/>
              </a:rPr>
              <a:t>DFD Level </a:t>
            </a:r>
            <a:r>
              <a:rPr lang="en-US" sz="1800" b="1" dirty="0" smtClean="0">
                <a:effectLst/>
                <a:latin typeface="Times New Roman" panose="02020603050405020304" pitchFamily="18" charset="0"/>
                <a:ea typeface="Times New Roman" panose="02020603050405020304" pitchFamily="18" charset="0"/>
              </a:rPr>
              <a:t>1:</a:t>
            </a:r>
            <a:endParaRPr lang="en-IN" sz="1800" b="1" dirty="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 xmlns:a16="http://schemas.microsoft.com/office/drawing/2014/main" id="{F87A0DA3-02DC-48A9-A816-39F27BB2A71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6180" y="2716703"/>
            <a:ext cx="6102985" cy="3364230"/>
          </a:xfrm>
          <a:prstGeom prst="rect">
            <a:avLst/>
          </a:prstGeom>
          <a:noFill/>
          <a:ln>
            <a:noFill/>
          </a:ln>
        </p:spPr>
      </p:pic>
    </p:spTree>
    <p:extLst>
      <p:ext uri="{BB962C8B-B14F-4D97-AF65-F5344CB8AC3E}">
        <p14:creationId xmlns:p14="http://schemas.microsoft.com/office/powerpoint/2010/main" val="4122091848"/>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435</TotalTime>
  <Words>706</Words>
  <Application>Microsoft Office PowerPoint</Application>
  <PresentationFormat>Widescreen</PresentationFormat>
  <Paragraphs>107</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Arial Black</vt:lpstr>
      <vt:lpstr>Arial Rounded MT Bold</vt:lpstr>
      <vt:lpstr>Bahnschrift</vt:lpstr>
      <vt:lpstr>Bahnschrift SemiBold</vt:lpstr>
      <vt:lpstr>Century Gothic</vt:lpstr>
      <vt:lpstr>Times New Roman</vt:lpstr>
      <vt:lpstr>Wingdings</vt:lpstr>
      <vt:lpstr>Wingdings 3</vt:lpstr>
      <vt:lpstr>Ion</vt:lpstr>
      <vt:lpstr>PowerPoint Presentation</vt:lpstr>
      <vt:lpstr>PowerPoint Presentation</vt:lpstr>
      <vt:lpstr>PowerPoint Presentation</vt:lpstr>
      <vt:lpstr>PowerPoint Presentation</vt:lpstr>
      <vt:lpstr>                                                                     Scope and Objective </vt:lpstr>
      <vt:lpstr>                                Problem statement</vt:lpstr>
      <vt:lpstr>REQUIREMENT SPECIFICATION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narayankar</dc:creator>
  <cp:lastModifiedBy>shree</cp:lastModifiedBy>
  <cp:revision>32</cp:revision>
  <dcterms:created xsi:type="dcterms:W3CDTF">2021-05-24T13:49:42Z</dcterms:created>
  <dcterms:modified xsi:type="dcterms:W3CDTF">2021-05-27T15:50:35Z</dcterms:modified>
</cp:coreProperties>
</file>