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2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26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16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02358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Introduction to e-Commerce sales analysis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856440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Understanding e-Commerce sales is crucial for making informed business decisions.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83382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19" y="5841444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817156"/>
            <a:ext cx="293846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by Nagesh surpurkar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49436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Problem statement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4521994"/>
            <a:ext cx="3518059" cy="8886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0163" y="57439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Identify Issues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60163" y="6224349"/>
            <a:ext cx="307371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Analyze challenges affecting sales performance.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4521994"/>
            <a:ext cx="3518178" cy="8886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78222" y="57439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Evaluate Impact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778222" y="6224349"/>
            <a:ext cx="307383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Assess the effect on overall revenue and customer experience.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4521994"/>
            <a:ext cx="3518178" cy="88868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296400" y="57439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Develop Solutions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9296400" y="6224349"/>
            <a:ext cx="30738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Plan strategies to overcome identified issues.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7558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sources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803213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Internal Data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4513421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Utilize transactional and customer data from the e-Commerce platform.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803213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External Data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27276" y="4513421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Include market research, industry reports, and customer feedback.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4870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Methodology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673" y="3291602"/>
            <a:ext cx="15287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Gather relevant e-Commerce transaction and customer behavior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499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6433" y="3291602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32624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80666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 statistical and machine learning techniques to derive insights.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1076" y="5310307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3449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Visualization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825371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Create visual representations of the data for easy interpretation.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9445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Expected Outcomes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Insights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113609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Reveal patterns and trends affecting sales performance.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024318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Identify customer preferences and buying behaviors.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5442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Recommendations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113609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Strategies to enhance customer engagement and retention.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024318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Optimization of product offerings and pricing strategy.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61116"/>
            <a:ext cx="101562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Tools and technologies using Power BI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9983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Visualization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467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Create interactive reports and dashboards to understand trends and metrics.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9983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066342"/>
            <a:ext cx="29601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Insightful Dashboards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54675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Display key metrics, trends, and data visualizations for easy analysis.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39983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066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Integration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54675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Connect to various data sources for comprehensive analysis and reporting.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806291" y="929997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74169" y="970240"/>
            <a:ext cx="147876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540" dirty="0"/>
          </a:p>
        </p:txBody>
      </p:sp>
      <p:sp>
        <p:nvSpPr>
          <p:cNvPr id="7" name="Text 4"/>
          <p:cNvSpPr/>
          <p:nvPr/>
        </p:nvSpPr>
        <p:spPr>
          <a:xfrm>
            <a:off x="1505069" y="1003935"/>
            <a:ext cx="2687836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6"/>
              </a:lnSpc>
              <a:buNone/>
            </a:pPr>
            <a:r>
              <a:rPr lang="en-US" sz="21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Risk 1</a:t>
            </a:r>
            <a:endParaRPr lang="en-US" sz="2116" dirty="0"/>
          </a:p>
        </p:txBody>
      </p:sp>
      <p:sp>
        <p:nvSpPr>
          <p:cNvPr id="8" name="Text 5"/>
          <p:cNvSpPr/>
          <p:nvPr/>
        </p:nvSpPr>
        <p:spPr>
          <a:xfrm>
            <a:off x="1505069" y="1468874"/>
            <a:ext cx="3873818" cy="3439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9"/>
              </a:lnSpc>
              <a:buNone/>
            </a:pPr>
            <a:r>
              <a:rPr lang="en-US" sz="16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Description of Risk 1</a:t>
            </a:r>
            <a:endParaRPr lang="en-US" sz="1693" dirty="0"/>
          </a:p>
        </p:txBody>
      </p:sp>
      <p:sp>
        <p:nvSpPr>
          <p:cNvPr id="9" name="Shape 6"/>
          <p:cNvSpPr/>
          <p:nvPr/>
        </p:nvSpPr>
        <p:spPr>
          <a:xfrm>
            <a:off x="5593913" y="929997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37979" y="970240"/>
            <a:ext cx="195501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540" dirty="0"/>
          </a:p>
        </p:txBody>
      </p:sp>
      <p:sp>
        <p:nvSpPr>
          <p:cNvPr id="11" name="Text 8"/>
          <p:cNvSpPr/>
          <p:nvPr/>
        </p:nvSpPr>
        <p:spPr>
          <a:xfrm>
            <a:off x="6292691" y="1003935"/>
            <a:ext cx="2687836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6"/>
              </a:lnSpc>
              <a:buNone/>
            </a:pPr>
            <a:r>
              <a:rPr lang="en-US" sz="21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Risk 2</a:t>
            </a:r>
            <a:endParaRPr lang="en-US" sz="2116" dirty="0"/>
          </a:p>
        </p:txBody>
      </p:sp>
      <p:sp>
        <p:nvSpPr>
          <p:cNvPr id="12" name="Text 9"/>
          <p:cNvSpPr/>
          <p:nvPr/>
        </p:nvSpPr>
        <p:spPr>
          <a:xfrm>
            <a:off x="6292691" y="1468874"/>
            <a:ext cx="3873818" cy="3439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9"/>
              </a:lnSpc>
              <a:buNone/>
            </a:pPr>
            <a:r>
              <a:rPr lang="en-US" sz="16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Description of Risk 2</a:t>
            </a:r>
            <a:endParaRPr lang="en-US" sz="1693" dirty="0"/>
          </a:p>
        </p:txBody>
      </p:sp>
      <p:sp>
        <p:nvSpPr>
          <p:cNvPr id="13" name="Shape 10"/>
          <p:cNvSpPr/>
          <p:nvPr/>
        </p:nvSpPr>
        <p:spPr>
          <a:xfrm>
            <a:off x="806291" y="2195751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59167" y="2235994"/>
            <a:ext cx="177998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540" dirty="0"/>
          </a:p>
        </p:txBody>
      </p:sp>
      <p:sp>
        <p:nvSpPr>
          <p:cNvPr id="15" name="Text 12"/>
          <p:cNvSpPr/>
          <p:nvPr/>
        </p:nvSpPr>
        <p:spPr>
          <a:xfrm>
            <a:off x="1505069" y="2269688"/>
            <a:ext cx="2687836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6"/>
              </a:lnSpc>
              <a:buNone/>
            </a:pPr>
            <a:r>
              <a:rPr lang="en-US" sz="21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Risk 3</a:t>
            </a:r>
            <a:endParaRPr lang="en-US" sz="2116" dirty="0"/>
          </a:p>
        </p:txBody>
      </p:sp>
      <p:sp>
        <p:nvSpPr>
          <p:cNvPr id="16" name="Text 13"/>
          <p:cNvSpPr/>
          <p:nvPr/>
        </p:nvSpPr>
        <p:spPr>
          <a:xfrm>
            <a:off x="1505069" y="2734628"/>
            <a:ext cx="8661440" cy="3439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9"/>
              </a:lnSpc>
              <a:buNone/>
            </a:pPr>
            <a:r>
              <a:rPr lang="en-US" sz="16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Description of Risk 3</a:t>
            </a:r>
            <a:endParaRPr lang="en-US" sz="1693" dirty="0"/>
          </a:p>
        </p:txBody>
      </p:sp>
      <p:sp>
        <p:nvSpPr>
          <p:cNvPr id="17" name="Shape 14"/>
          <p:cNvSpPr/>
          <p:nvPr/>
        </p:nvSpPr>
        <p:spPr>
          <a:xfrm>
            <a:off x="1107400" y="3320415"/>
            <a:ext cx="42982" cy="4146947"/>
          </a:xfrm>
          <a:prstGeom prst="roundRect">
            <a:avLst>
              <a:gd name="adj" fmla="val 225128"/>
            </a:avLst>
          </a:prstGeom>
          <a:solidFill>
            <a:srgbClr val="414A70"/>
          </a:solidFill>
          <a:ln/>
        </p:spPr>
      </p:sp>
      <p:sp>
        <p:nvSpPr>
          <p:cNvPr id="18" name="Shape 15"/>
          <p:cNvSpPr/>
          <p:nvPr/>
        </p:nvSpPr>
        <p:spPr>
          <a:xfrm>
            <a:off x="1370707" y="3708618"/>
            <a:ext cx="752594" cy="42982"/>
          </a:xfrm>
          <a:prstGeom prst="roundRect">
            <a:avLst>
              <a:gd name="adj" fmla="val 225128"/>
            </a:avLst>
          </a:prstGeom>
          <a:solidFill>
            <a:srgbClr val="414A70"/>
          </a:solidFill>
          <a:ln/>
        </p:spPr>
      </p:sp>
      <p:sp>
        <p:nvSpPr>
          <p:cNvPr id="19" name="Shape 16"/>
          <p:cNvSpPr/>
          <p:nvPr/>
        </p:nvSpPr>
        <p:spPr>
          <a:xfrm>
            <a:off x="886956" y="3488293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1054834" y="3528536"/>
            <a:ext cx="147876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540" dirty="0"/>
          </a:p>
        </p:txBody>
      </p:sp>
      <p:sp>
        <p:nvSpPr>
          <p:cNvPr id="21" name="Text 18"/>
          <p:cNvSpPr/>
          <p:nvPr/>
        </p:nvSpPr>
        <p:spPr>
          <a:xfrm>
            <a:off x="2311479" y="3535442"/>
            <a:ext cx="2687836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6"/>
              </a:lnSpc>
              <a:buNone/>
            </a:pPr>
            <a:r>
              <a:rPr lang="en-US" sz="21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Security</a:t>
            </a:r>
            <a:endParaRPr lang="en-US" sz="2116" dirty="0"/>
          </a:p>
        </p:txBody>
      </p:sp>
      <p:sp>
        <p:nvSpPr>
          <p:cNvPr id="22" name="Text 19"/>
          <p:cNvSpPr/>
          <p:nvPr/>
        </p:nvSpPr>
        <p:spPr>
          <a:xfrm>
            <a:off x="2311479" y="4000381"/>
            <a:ext cx="7855029" cy="3439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9"/>
              </a:lnSpc>
              <a:buNone/>
            </a:pPr>
            <a:r>
              <a:rPr lang="en-US" sz="16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Ensure confidentiality and protection of sensitive business data.</a:t>
            </a:r>
            <a:endParaRPr lang="en-US" sz="1693" dirty="0"/>
          </a:p>
        </p:txBody>
      </p:sp>
      <p:sp>
        <p:nvSpPr>
          <p:cNvPr id="23" name="Shape 20"/>
          <p:cNvSpPr/>
          <p:nvPr/>
        </p:nvSpPr>
        <p:spPr>
          <a:xfrm>
            <a:off x="1370707" y="5162610"/>
            <a:ext cx="752594" cy="42982"/>
          </a:xfrm>
          <a:prstGeom prst="roundRect">
            <a:avLst>
              <a:gd name="adj" fmla="val 225128"/>
            </a:avLst>
          </a:prstGeom>
          <a:solidFill>
            <a:srgbClr val="414A70"/>
          </a:solidFill>
          <a:ln/>
        </p:spPr>
      </p:sp>
      <p:sp>
        <p:nvSpPr>
          <p:cNvPr id="24" name="Shape 21"/>
          <p:cNvSpPr/>
          <p:nvPr/>
        </p:nvSpPr>
        <p:spPr>
          <a:xfrm>
            <a:off x="886956" y="4942284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5" name="Text 22"/>
          <p:cNvSpPr/>
          <p:nvPr/>
        </p:nvSpPr>
        <p:spPr>
          <a:xfrm>
            <a:off x="1031022" y="4982528"/>
            <a:ext cx="195501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540" dirty="0"/>
          </a:p>
        </p:txBody>
      </p:sp>
      <p:sp>
        <p:nvSpPr>
          <p:cNvPr id="26" name="Text 23"/>
          <p:cNvSpPr/>
          <p:nvPr/>
        </p:nvSpPr>
        <p:spPr>
          <a:xfrm>
            <a:off x="2311479" y="4989433"/>
            <a:ext cx="2687836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6"/>
              </a:lnSpc>
              <a:buNone/>
            </a:pPr>
            <a:r>
              <a:rPr lang="en-US" sz="21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Quality</a:t>
            </a:r>
            <a:endParaRPr lang="en-US" sz="2116" dirty="0"/>
          </a:p>
        </p:txBody>
      </p:sp>
      <p:sp>
        <p:nvSpPr>
          <p:cNvPr id="27" name="Text 24"/>
          <p:cNvSpPr/>
          <p:nvPr/>
        </p:nvSpPr>
        <p:spPr>
          <a:xfrm>
            <a:off x="2311479" y="5454372"/>
            <a:ext cx="7855029" cy="3439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9"/>
              </a:lnSpc>
              <a:buNone/>
            </a:pPr>
            <a:r>
              <a:rPr lang="en-US" sz="16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Address inaccuracies and inconsistencies in the collected data.</a:t>
            </a:r>
            <a:endParaRPr lang="en-US" sz="1693" dirty="0"/>
          </a:p>
        </p:txBody>
      </p:sp>
      <p:sp>
        <p:nvSpPr>
          <p:cNvPr id="28" name="Shape 25"/>
          <p:cNvSpPr/>
          <p:nvPr/>
        </p:nvSpPr>
        <p:spPr>
          <a:xfrm>
            <a:off x="1370707" y="6616601"/>
            <a:ext cx="752594" cy="42982"/>
          </a:xfrm>
          <a:prstGeom prst="roundRect">
            <a:avLst>
              <a:gd name="adj" fmla="val 225128"/>
            </a:avLst>
          </a:prstGeom>
          <a:solidFill>
            <a:srgbClr val="414A70"/>
          </a:solidFill>
          <a:ln/>
        </p:spPr>
      </p:sp>
      <p:sp>
        <p:nvSpPr>
          <p:cNvPr id="29" name="Shape 26"/>
          <p:cNvSpPr/>
          <p:nvPr/>
        </p:nvSpPr>
        <p:spPr>
          <a:xfrm>
            <a:off x="886956" y="6396276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30" name="Text 27"/>
          <p:cNvSpPr/>
          <p:nvPr/>
        </p:nvSpPr>
        <p:spPr>
          <a:xfrm>
            <a:off x="1039832" y="6436519"/>
            <a:ext cx="177998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540" dirty="0"/>
          </a:p>
        </p:txBody>
      </p:sp>
      <p:sp>
        <p:nvSpPr>
          <p:cNvPr id="31" name="Text 28"/>
          <p:cNvSpPr/>
          <p:nvPr/>
        </p:nvSpPr>
        <p:spPr>
          <a:xfrm>
            <a:off x="2311479" y="6443424"/>
            <a:ext cx="3334226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6"/>
              </a:lnSpc>
              <a:buNone/>
            </a:pPr>
            <a:r>
              <a:rPr lang="en-US" sz="21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Technological Limitations</a:t>
            </a:r>
            <a:endParaRPr lang="en-US" sz="2116" dirty="0"/>
          </a:p>
        </p:txBody>
      </p:sp>
      <p:sp>
        <p:nvSpPr>
          <p:cNvPr id="32" name="Text 29"/>
          <p:cNvSpPr/>
          <p:nvPr/>
        </p:nvSpPr>
        <p:spPr>
          <a:xfrm>
            <a:off x="2311479" y="6908363"/>
            <a:ext cx="7855029" cy="3439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9"/>
              </a:lnSpc>
              <a:buNone/>
            </a:pPr>
            <a:r>
              <a:rPr lang="en-US" sz="16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Overcome constraints in handling and processing large volumes of data.</a:t>
            </a:r>
            <a:endParaRPr lang="en-US" sz="169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108155" y="57567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5593913" y="929997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737979" y="970240"/>
            <a:ext cx="195501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540" dirty="0"/>
          </a:p>
        </p:txBody>
      </p:sp>
      <p:sp>
        <p:nvSpPr>
          <p:cNvPr id="11" name="Text 8"/>
          <p:cNvSpPr/>
          <p:nvPr/>
        </p:nvSpPr>
        <p:spPr>
          <a:xfrm>
            <a:off x="6292691" y="1003935"/>
            <a:ext cx="2687836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6"/>
              </a:lnSpc>
              <a:buNone/>
            </a:pPr>
            <a:r>
              <a:rPr lang="en-US" sz="21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Risk 2</a:t>
            </a:r>
            <a:endParaRPr lang="en-US" sz="2116" dirty="0"/>
          </a:p>
        </p:txBody>
      </p:sp>
      <p:sp>
        <p:nvSpPr>
          <p:cNvPr id="12" name="Text 9"/>
          <p:cNvSpPr/>
          <p:nvPr/>
        </p:nvSpPr>
        <p:spPr>
          <a:xfrm>
            <a:off x="6292691" y="1468874"/>
            <a:ext cx="3873818" cy="3439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9"/>
              </a:lnSpc>
              <a:buNone/>
            </a:pPr>
            <a:r>
              <a:rPr lang="en-US" sz="16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Description of Risk 2</a:t>
            </a:r>
            <a:endParaRPr lang="en-US" sz="1693" dirty="0"/>
          </a:p>
        </p:txBody>
      </p:sp>
      <p:sp>
        <p:nvSpPr>
          <p:cNvPr id="15" name="Text 12"/>
          <p:cNvSpPr/>
          <p:nvPr/>
        </p:nvSpPr>
        <p:spPr>
          <a:xfrm>
            <a:off x="1505069" y="2269688"/>
            <a:ext cx="2687836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6"/>
              </a:lnSpc>
              <a:buNone/>
            </a:pPr>
            <a:r>
              <a:rPr lang="en-US" sz="21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Risk 3</a:t>
            </a:r>
            <a:endParaRPr lang="en-US" sz="2116" dirty="0"/>
          </a:p>
        </p:txBody>
      </p:sp>
      <p:sp>
        <p:nvSpPr>
          <p:cNvPr id="18" name="Shape 15"/>
          <p:cNvSpPr/>
          <p:nvPr/>
        </p:nvSpPr>
        <p:spPr>
          <a:xfrm>
            <a:off x="1370707" y="3708618"/>
            <a:ext cx="752594" cy="42982"/>
          </a:xfrm>
          <a:prstGeom prst="roundRect">
            <a:avLst>
              <a:gd name="adj" fmla="val 225128"/>
            </a:avLst>
          </a:prstGeom>
          <a:solidFill>
            <a:srgbClr val="414A70"/>
          </a:solidFill>
          <a:ln/>
        </p:spPr>
      </p:sp>
      <p:sp>
        <p:nvSpPr>
          <p:cNvPr id="21" name="Text 18"/>
          <p:cNvSpPr/>
          <p:nvPr/>
        </p:nvSpPr>
        <p:spPr>
          <a:xfrm>
            <a:off x="2311479" y="3535442"/>
            <a:ext cx="2687836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6"/>
              </a:lnSpc>
              <a:buNone/>
            </a:pPr>
            <a:r>
              <a:rPr lang="en-US" sz="21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Security</a:t>
            </a:r>
            <a:endParaRPr lang="en-US" sz="2116" dirty="0"/>
          </a:p>
        </p:txBody>
      </p:sp>
      <p:sp>
        <p:nvSpPr>
          <p:cNvPr id="22" name="Text 19"/>
          <p:cNvSpPr/>
          <p:nvPr/>
        </p:nvSpPr>
        <p:spPr>
          <a:xfrm>
            <a:off x="2311479" y="4000381"/>
            <a:ext cx="7855029" cy="3439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9"/>
              </a:lnSpc>
              <a:buNone/>
            </a:pPr>
            <a:r>
              <a:rPr lang="en-US" sz="16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Ensure confidentiality and protection of sensitive business data.</a:t>
            </a:r>
            <a:endParaRPr lang="en-US" sz="1693" dirty="0"/>
          </a:p>
        </p:txBody>
      </p:sp>
      <p:sp>
        <p:nvSpPr>
          <p:cNvPr id="23" name="Shape 20"/>
          <p:cNvSpPr/>
          <p:nvPr/>
        </p:nvSpPr>
        <p:spPr>
          <a:xfrm>
            <a:off x="1370707" y="5162610"/>
            <a:ext cx="752594" cy="42982"/>
          </a:xfrm>
          <a:prstGeom prst="roundRect">
            <a:avLst>
              <a:gd name="adj" fmla="val 225128"/>
            </a:avLst>
          </a:prstGeom>
          <a:solidFill>
            <a:srgbClr val="414A70"/>
          </a:solidFill>
          <a:ln/>
        </p:spPr>
      </p:sp>
      <p:sp>
        <p:nvSpPr>
          <p:cNvPr id="24" name="Shape 21"/>
          <p:cNvSpPr/>
          <p:nvPr/>
        </p:nvSpPr>
        <p:spPr>
          <a:xfrm>
            <a:off x="886956" y="4942284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5" name="Text 22"/>
          <p:cNvSpPr/>
          <p:nvPr/>
        </p:nvSpPr>
        <p:spPr>
          <a:xfrm>
            <a:off x="1031022" y="4982528"/>
            <a:ext cx="195501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540" dirty="0"/>
          </a:p>
        </p:txBody>
      </p:sp>
      <p:sp>
        <p:nvSpPr>
          <p:cNvPr id="26" name="Text 23"/>
          <p:cNvSpPr/>
          <p:nvPr/>
        </p:nvSpPr>
        <p:spPr>
          <a:xfrm>
            <a:off x="2311479" y="4989433"/>
            <a:ext cx="2687836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46"/>
              </a:lnSpc>
              <a:buNone/>
            </a:pPr>
            <a:r>
              <a:rPr lang="en-US" sz="2116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 Quality</a:t>
            </a:r>
            <a:endParaRPr lang="en-US" sz="2116" dirty="0"/>
          </a:p>
        </p:txBody>
      </p:sp>
      <p:sp>
        <p:nvSpPr>
          <p:cNvPr id="27" name="Text 24"/>
          <p:cNvSpPr/>
          <p:nvPr/>
        </p:nvSpPr>
        <p:spPr>
          <a:xfrm>
            <a:off x="2311479" y="5454372"/>
            <a:ext cx="7855029" cy="3439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9"/>
              </a:lnSpc>
              <a:buNone/>
            </a:pPr>
            <a:r>
              <a:rPr lang="en-US" sz="1693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Address inaccuracies and inconsistencies in the collected data.</a:t>
            </a:r>
            <a:endParaRPr lang="en-US" sz="1693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AC24C7C-E06C-A48B-F56C-E1B815739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21" y="212527"/>
            <a:ext cx="10150720" cy="572311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85E1630-FB39-B522-B31C-28071B6E2024}"/>
              </a:ext>
            </a:extLst>
          </p:cNvPr>
          <p:cNvSpPr txBox="1"/>
          <p:nvPr/>
        </p:nvSpPr>
        <p:spPr>
          <a:xfrm>
            <a:off x="511277" y="6499123"/>
            <a:ext cx="10428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A dashboard that is been created after analysis of the data, where we can interpret Sales, Profit, Quantity, </a:t>
            </a:r>
          </a:p>
          <a:p>
            <a:r>
              <a:rPr lang="en-IN" dirty="0">
                <a:solidFill>
                  <a:schemeClr val="bg1"/>
                </a:solidFill>
              </a:rPr>
              <a:t>      No of Orders and Profit Margin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We can also Interpret the Graphs according to the different </a:t>
            </a:r>
            <a:r>
              <a:rPr lang="en-IN">
                <a:solidFill>
                  <a:schemeClr val="bg1"/>
                </a:solidFill>
              </a:rPr>
              <a:t>attributes against Sales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2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50075"/>
            <a:ext cx="10554414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 and recommendations for optimizing e-Commerce sales performance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88619"/>
            <a:ext cx="329588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2168128" y="5132784"/>
            <a:ext cx="303549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Data-Driven Strategies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61320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Utilize analytical insights to drive targeted marketing and sales tactics.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667137" y="4188619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5926336" y="51327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User Experience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667137" y="56132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Enhance the e-Commerce platform to improve customer satisfaction and loyalty.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296400" y="4188619"/>
            <a:ext cx="329600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4</a:t>
            </a:r>
            <a:endParaRPr lang="en-US" sz="5249" dirty="0"/>
          </a:p>
        </p:txBody>
      </p:sp>
      <p:sp>
        <p:nvSpPr>
          <p:cNvPr id="12" name="Text 10"/>
          <p:cNvSpPr/>
          <p:nvPr/>
        </p:nvSpPr>
        <p:spPr>
          <a:xfrm>
            <a:off x="9397603" y="5132784"/>
            <a:ext cx="309348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Continuous Monitoring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296400" y="561320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Regularly evaluate performance metrics and adjust strategies accordingly.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387</Words>
  <Application>Microsoft Office PowerPoint</Application>
  <PresentationFormat>Custom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Epilogue</vt:lpstr>
      <vt:lpstr>Fraunces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nagesh surpurkar</cp:lastModifiedBy>
  <cp:revision>3</cp:revision>
  <dcterms:created xsi:type="dcterms:W3CDTF">2024-03-19T06:31:57Z</dcterms:created>
  <dcterms:modified xsi:type="dcterms:W3CDTF">2024-03-20T18:43:26Z</dcterms:modified>
</cp:coreProperties>
</file>