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27"/>
  </p:notesMasterIdLst>
  <p:sldIdLst>
    <p:sldId id="1864" r:id="rId5"/>
    <p:sldId id="1869" r:id="rId6"/>
    <p:sldId id="1846" r:id="rId7"/>
    <p:sldId id="1868" r:id="rId8"/>
    <p:sldId id="1849" r:id="rId9"/>
    <p:sldId id="1870" r:id="rId10"/>
    <p:sldId id="1848" r:id="rId11"/>
    <p:sldId id="1866" r:id="rId12"/>
    <p:sldId id="1852" r:id="rId13"/>
    <p:sldId id="1885" r:id="rId14"/>
    <p:sldId id="1886" r:id="rId15"/>
    <p:sldId id="1873" r:id="rId16"/>
    <p:sldId id="1877" r:id="rId17"/>
    <p:sldId id="1879" r:id="rId18"/>
    <p:sldId id="1871" r:id="rId19"/>
    <p:sldId id="1872" r:id="rId20"/>
    <p:sldId id="1887" r:id="rId21"/>
    <p:sldId id="1888" r:id="rId22"/>
    <p:sldId id="1889" r:id="rId23"/>
    <p:sldId id="1883" r:id="rId24"/>
    <p:sldId id="1884" r:id="rId25"/>
    <p:sldId id="1859" r:id="rId2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2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524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054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12509" y="1331866"/>
            <a:ext cx="6220101" cy="1325563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Number Plate Detection System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2580815-5BAB-A990-7DDF-932F010AC8A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4010872"/>
            <a:ext cx="4782070" cy="123204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200000"/>
              </a:lnSpc>
              <a:spcAft>
                <a:spcPts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AJAY RAMCHANDRA GOLE(138_C)</a:t>
            </a:r>
          </a:p>
          <a:p>
            <a:pPr algn="ctr" fontAlgn="auto">
              <a:lnSpc>
                <a:spcPct val="200000"/>
              </a:lnSpc>
              <a:spcAft>
                <a:spcPts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NAGESH SANTOSH LOHAR(161_C)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B12BB8-E4B8-C2F6-3CF2-4E6E178F2D3D}"/>
              </a:ext>
            </a:extLst>
          </p:cNvPr>
          <p:cNvSpPr txBox="1">
            <a:spLocks noChangeArrowheads="1"/>
          </p:cNvSpPr>
          <p:nvPr/>
        </p:nvSpPr>
        <p:spPr>
          <a:xfrm>
            <a:off x="6992907" y="211280"/>
            <a:ext cx="2859306" cy="123204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</a:t>
            </a:r>
          </a:p>
          <a:p>
            <a:pPr algn="ctr" fontAlgn="auto">
              <a:spcAft>
                <a:spcPts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spcAft>
                <a:spcPts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1ED451-3529-86BF-A8CA-810E50375B26}"/>
              </a:ext>
            </a:extLst>
          </p:cNvPr>
          <p:cNvSpPr txBox="1">
            <a:spLocks noChangeArrowheads="1"/>
          </p:cNvSpPr>
          <p:nvPr/>
        </p:nvSpPr>
        <p:spPr>
          <a:xfrm>
            <a:off x="7490447" y="3416770"/>
            <a:ext cx="1864223" cy="4507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by 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749D-E96D-8531-11D7-1D8E7FCF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15120"/>
            <a:ext cx="5326072" cy="615553"/>
          </a:xfrm>
        </p:spPr>
        <p:txBody>
          <a:bodyPr/>
          <a:lstStyle/>
          <a:p>
            <a:r>
              <a:rPr lang="en-US" dirty="0"/>
              <a:t>ANALYSIS &amp; DESIGN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51F2E-FE87-4229-7CEA-9C62F60905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5301" y="2835885"/>
            <a:ext cx="1685411" cy="441719"/>
          </a:xfrm>
        </p:spPr>
        <p:txBody>
          <a:bodyPr/>
          <a:lstStyle/>
          <a:p>
            <a:r>
              <a:rPr lang="en-US" dirty="0"/>
              <a:t>0th Level DFD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974E6D-387A-138F-471B-0E790E1E3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661" y="1473470"/>
            <a:ext cx="7579829" cy="31665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9402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749D-E96D-8531-11D7-1D8E7FCF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15120"/>
            <a:ext cx="5326072" cy="615553"/>
          </a:xfrm>
        </p:spPr>
        <p:txBody>
          <a:bodyPr/>
          <a:lstStyle/>
          <a:p>
            <a:r>
              <a:rPr lang="en-US" dirty="0"/>
              <a:t>ANALYSIS &amp; DESIGN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51F2E-FE87-4229-7CEA-9C62F60905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5301" y="2835885"/>
            <a:ext cx="1685411" cy="441719"/>
          </a:xfrm>
        </p:spPr>
        <p:txBody>
          <a:bodyPr/>
          <a:lstStyle/>
          <a:p>
            <a:r>
              <a:rPr lang="en-US" dirty="0"/>
              <a:t>1st Level DFD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87643-9ED0-0A94-86EE-5335C6941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523" y="1126165"/>
            <a:ext cx="6487147" cy="417019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5952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749D-E96D-8531-11D7-1D8E7FCF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25" y="435608"/>
            <a:ext cx="5812475" cy="615553"/>
          </a:xfrm>
        </p:spPr>
        <p:txBody>
          <a:bodyPr/>
          <a:lstStyle/>
          <a:p>
            <a:r>
              <a:rPr lang="en-US" dirty="0"/>
              <a:t>ANALYSIS &amp; DESIGN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51F2E-FE87-4229-7CEA-9C62F60905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7603" y="2774131"/>
            <a:ext cx="1685411" cy="441719"/>
          </a:xfrm>
        </p:spPr>
        <p:txBody>
          <a:bodyPr/>
          <a:lstStyle/>
          <a:p>
            <a:r>
              <a:rPr lang="en-US" dirty="0"/>
              <a:t>Activity Diagram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82D49-772D-63AD-8F59-D5FE655FF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13" r="68889" b="5162"/>
          <a:stretch/>
        </p:blipFill>
        <p:spPr>
          <a:xfrm>
            <a:off x="6096000" y="0"/>
            <a:ext cx="5512904" cy="598998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022975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749D-E96D-8531-11D7-1D8E7FCF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1" y="385125"/>
            <a:ext cx="5856159" cy="615553"/>
          </a:xfrm>
        </p:spPr>
        <p:txBody>
          <a:bodyPr/>
          <a:lstStyle/>
          <a:p>
            <a:r>
              <a:rPr lang="en-US" dirty="0"/>
              <a:t>ANALYSIS &amp; DESIGN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51F2E-FE87-4229-7CEA-9C62F60905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1791" y="2833767"/>
            <a:ext cx="2075809" cy="441719"/>
          </a:xfrm>
        </p:spPr>
        <p:txBody>
          <a:bodyPr/>
          <a:lstStyle/>
          <a:p>
            <a:r>
              <a:rPr lang="en-US" dirty="0"/>
              <a:t>Use Case Diagram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FCA3BD-2C01-44DE-8BC4-35D4377D6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217" y="266285"/>
            <a:ext cx="6054942" cy="548515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1796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749D-E96D-8531-11D7-1D8E7FCF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2034" y="395852"/>
            <a:ext cx="5816402" cy="615553"/>
          </a:xfrm>
        </p:spPr>
        <p:txBody>
          <a:bodyPr/>
          <a:lstStyle/>
          <a:p>
            <a:r>
              <a:rPr lang="en-US" dirty="0"/>
              <a:t>ANALYSIS &amp; DESIGN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51F2E-FE87-4229-7CEA-9C62F60905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07104" y="2750107"/>
            <a:ext cx="2103505" cy="441719"/>
          </a:xfrm>
        </p:spPr>
        <p:txBody>
          <a:bodyPr/>
          <a:lstStyle/>
          <a:p>
            <a:r>
              <a:rPr lang="en-US" dirty="0"/>
              <a:t>Sequence Diagram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304D79-8C5A-4C5D-2089-467B4EBF7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48" y="194848"/>
            <a:ext cx="6882848" cy="55831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3089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749D-E96D-8531-11D7-1D8E7FCF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74" y="451527"/>
            <a:ext cx="5044622" cy="615553"/>
          </a:xfrm>
        </p:spPr>
        <p:txBody>
          <a:bodyPr/>
          <a:lstStyle/>
          <a:p>
            <a:r>
              <a:rPr lang="en-US" dirty="0"/>
              <a:t>ANALYSIS &amp; DESIGN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51F2E-FE87-4229-7CEA-9C62F60905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72771" y="2987281"/>
            <a:ext cx="1685411" cy="441719"/>
          </a:xfrm>
        </p:spPr>
        <p:txBody>
          <a:bodyPr/>
          <a:lstStyle/>
          <a:p>
            <a:r>
              <a:rPr lang="en-US" dirty="0"/>
              <a:t>ER Diagram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8E803-0764-6970-B412-E19FC3073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096" y="39293"/>
            <a:ext cx="6928609" cy="58959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16487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749D-E96D-8531-11D7-1D8E7FCF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26" y="329591"/>
            <a:ext cx="5233309" cy="615553"/>
          </a:xfrm>
        </p:spPr>
        <p:txBody>
          <a:bodyPr/>
          <a:lstStyle/>
          <a:p>
            <a:r>
              <a:rPr lang="en-US" dirty="0"/>
              <a:t>ANALYSIS &amp; DESIGN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51F2E-FE87-4229-7CEA-9C62F60905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68646" y="2747627"/>
            <a:ext cx="1685411" cy="441719"/>
          </a:xfrm>
        </p:spPr>
        <p:txBody>
          <a:bodyPr/>
          <a:lstStyle/>
          <a:p>
            <a:r>
              <a:rPr lang="en-US" dirty="0"/>
              <a:t>Class Diagram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658F1E-F6B9-814F-CEDD-D026A7336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113" y="0"/>
            <a:ext cx="6770561" cy="593697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12193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368D-931B-1E6A-35FC-2B91CE7C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26911"/>
            <a:ext cx="9141397" cy="615553"/>
          </a:xfrm>
        </p:spPr>
        <p:txBody>
          <a:bodyPr/>
          <a:lstStyle/>
          <a:p>
            <a:r>
              <a:rPr lang="en-US" dirty="0"/>
              <a:t>User Interface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F183B-716A-4350-67F7-164545FDB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938" y="1614694"/>
            <a:ext cx="5314122" cy="3527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ACAADC-7A0D-AC31-FBAB-F38238C48B13}"/>
              </a:ext>
            </a:extLst>
          </p:cNvPr>
          <p:cNvSpPr txBox="1"/>
          <p:nvPr/>
        </p:nvSpPr>
        <p:spPr>
          <a:xfrm>
            <a:off x="821635" y="993913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 Admin Login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82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368D-931B-1E6A-35FC-2B91CE7C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26911"/>
            <a:ext cx="9141397" cy="615553"/>
          </a:xfrm>
        </p:spPr>
        <p:txBody>
          <a:bodyPr/>
          <a:lstStyle/>
          <a:p>
            <a:r>
              <a:rPr lang="en-US" dirty="0"/>
              <a:t>User Interface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CAADC-7A0D-AC31-FBAB-F38238C48B13}"/>
              </a:ext>
            </a:extLst>
          </p:cNvPr>
          <p:cNvSpPr txBox="1"/>
          <p:nvPr/>
        </p:nvSpPr>
        <p:spPr>
          <a:xfrm>
            <a:off x="821635" y="993913"/>
            <a:ext cx="428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2. Admin Login Successful Interface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22B02-2C00-3D87-F7C8-DB28B253B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348" y="1614694"/>
            <a:ext cx="5274365" cy="28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18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368D-931B-1E6A-35FC-2B91CE7C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26911"/>
            <a:ext cx="9141397" cy="615553"/>
          </a:xfrm>
        </p:spPr>
        <p:txBody>
          <a:bodyPr/>
          <a:lstStyle/>
          <a:p>
            <a:r>
              <a:rPr lang="en-US" dirty="0"/>
              <a:t>User Interface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CAADC-7A0D-AC31-FBAB-F38238C48B13}"/>
              </a:ext>
            </a:extLst>
          </p:cNvPr>
          <p:cNvSpPr txBox="1"/>
          <p:nvPr/>
        </p:nvSpPr>
        <p:spPr>
          <a:xfrm>
            <a:off x="821635" y="993913"/>
            <a:ext cx="339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 User Registration Form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45894-0264-5F49-D156-B156F2899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757" y="1457739"/>
            <a:ext cx="5804452" cy="40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6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F3A7-EC26-85A2-ADC6-3B013C44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0012C-5986-C59D-D041-67D622C495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310480"/>
            <a:ext cx="7371644" cy="5051777"/>
          </a:xfrm>
        </p:spPr>
        <p:txBody>
          <a:bodyPr/>
          <a:lstStyle/>
          <a:p>
            <a:pPr marL="480060" algn="just">
              <a:lnSpc>
                <a:spcPct val="115000"/>
              </a:lnSpc>
            </a:pPr>
            <a:r>
              <a:rPr lang="en-US" b="0" dirty="0">
                <a:latin typeface="Söhne"/>
              </a:rPr>
              <a:t>	</a:t>
            </a:r>
          </a:p>
          <a:p>
            <a:pPr marL="480060" algn="just">
              <a:lnSpc>
                <a:spcPct val="115000"/>
              </a:lnSpc>
            </a:pPr>
            <a:r>
              <a:rPr lang="en-US" b="0" dirty="0">
                <a:latin typeface="Söhne"/>
              </a:rPr>
              <a:t>	Manual entry processes are not only time-consuming but also prone to errors, leading to inefficiencies and potential security risks. To address these challenges, the development of a smart number plate detection system emerges as a promising solution.</a:t>
            </a:r>
            <a:endParaRPr lang="en-IN" b="0" dirty="0">
              <a:latin typeface="Söhne"/>
            </a:endParaRPr>
          </a:p>
          <a:p>
            <a:pPr marL="480060" algn="just">
              <a:lnSpc>
                <a:spcPct val="115000"/>
              </a:lnSpc>
              <a:spcAft>
                <a:spcPts val="1000"/>
              </a:spcAft>
            </a:pPr>
            <a:r>
              <a:rPr lang="en-US" b="0" dirty="0">
                <a:latin typeface="Söhne"/>
              </a:rPr>
              <a:t>	The primary objective of this project is to design and implement a robust system capable of accurately detecting and recognizing vehicle number plates in real-time. This system aims to automate the entry management process, enhancing efficiency, accuracy, and security.</a:t>
            </a:r>
            <a:endParaRPr lang="en-IN" b="0" dirty="0"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71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264712"/>
            <a:ext cx="5334000" cy="747077"/>
          </a:xfrm>
        </p:spPr>
        <p:txBody>
          <a:bodyPr/>
          <a:lstStyle/>
          <a:p>
            <a:r>
              <a:rPr lang="en-US" dirty="0"/>
              <a:t>DATA DICTIONARY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E86AB0-A429-58BB-88DE-FA9D851F2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921657"/>
              </p:ext>
            </p:extLst>
          </p:nvPr>
        </p:nvGraphicFramePr>
        <p:xfrm>
          <a:off x="739139" y="1500731"/>
          <a:ext cx="10922773" cy="1854200"/>
        </p:xfrm>
        <a:graphic>
          <a:graphicData uri="http://schemas.openxmlformats.org/drawingml/2006/table">
            <a:tbl>
              <a:tblPr firstRow="1" bandRow="1"/>
              <a:tblGrid>
                <a:gridCol w="2160713">
                  <a:extLst>
                    <a:ext uri="{9D8B030D-6E8A-4147-A177-3AD203B41FA5}">
                      <a16:colId xmlns:a16="http://schemas.microsoft.com/office/drawing/2014/main" val="1588632975"/>
                    </a:ext>
                  </a:extLst>
                </a:gridCol>
                <a:gridCol w="1497597">
                  <a:extLst>
                    <a:ext uri="{9D8B030D-6E8A-4147-A177-3AD203B41FA5}">
                      <a16:colId xmlns:a16="http://schemas.microsoft.com/office/drawing/2014/main" val="2387888390"/>
                    </a:ext>
                  </a:extLst>
                </a:gridCol>
                <a:gridCol w="1949630">
                  <a:extLst>
                    <a:ext uri="{9D8B030D-6E8A-4147-A177-3AD203B41FA5}">
                      <a16:colId xmlns:a16="http://schemas.microsoft.com/office/drawing/2014/main" val="771538293"/>
                    </a:ext>
                  </a:extLst>
                </a:gridCol>
                <a:gridCol w="5314833">
                  <a:extLst>
                    <a:ext uri="{9D8B030D-6E8A-4147-A177-3AD203B41FA5}">
                      <a16:colId xmlns:a16="http://schemas.microsoft.com/office/drawing/2014/main" val="297119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Constraint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8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Owner Name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Varchar(30)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None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Display Owner Name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101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Number Plate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Varchar(30)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Display Number Plate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22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Owner Contact No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Int(12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Unique Key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Display Owner Contact Number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5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Owner Designation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Varchar(30)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None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Display Owner Designation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99893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A031C4-293F-4E5C-BA26-CDEBB7438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480116"/>
              </p:ext>
            </p:extLst>
          </p:nvPr>
        </p:nvGraphicFramePr>
        <p:xfrm>
          <a:off x="716280" y="4176557"/>
          <a:ext cx="10713720" cy="1112520"/>
        </p:xfrm>
        <a:graphic>
          <a:graphicData uri="http://schemas.openxmlformats.org/drawingml/2006/table">
            <a:tbl>
              <a:tblPr firstRow="1" bandRow="1"/>
              <a:tblGrid>
                <a:gridCol w="1748624">
                  <a:extLst>
                    <a:ext uri="{9D8B030D-6E8A-4147-A177-3AD203B41FA5}">
                      <a16:colId xmlns:a16="http://schemas.microsoft.com/office/drawing/2014/main" val="1588632975"/>
                    </a:ext>
                  </a:extLst>
                </a:gridCol>
                <a:gridCol w="1417983">
                  <a:extLst>
                    <a:ext uri="{9D8B030D-6E8A-4147-A177-3AD203B41FA5}">
                      <a16:colId xmlns:a16="http://schemas.microsoft.com/office/drawing/2014/main" val="2387888390"/>
                    </a:ext>
                  </a:extLst>
                </a:gridCol>
                <a:gridCol w="1842052">
                  <a:extLst>
                    <a:ext uri="{9D8B030D-6E8A-4147-A177-3AD203B41FA5}">
                      <a16:colId xmlns:a16="http://schemas.microsoft.com/office/drawing/2014/main" val="771538293"/>
                    </a:ext>
                  </a:extLst>
                </a:gridCol>
                <a:gridCol w="5705061">
                  <a:extLst>
                    <a:ext uri="{9D8B030D-6E8A-4147-A177-3AD203B41FA5}">
                      <a16:colId xmlns:a16="http://schemas.microsoft.com/office/drawing/2014/main" val="297119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Constraint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8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Camera Id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Int(20)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System Generated Camera ID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101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Resolution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Varchar(20)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None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Display camera resolution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22279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FE75A93-2C16-288B-D891-A1FF59A8C9C7}"/>
              </a:ext>
            </a:extLst>
          </p:cNvPr>
          <p:cNvSpPr txBox="1"/>
          <p:nvPr/>
        </p:nvSpPr>
        <p:spPr>
          <a:xfrm>
            <a:off x="739140" y="3760544"/>
            <a:ext cx="22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Camera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B63D17-00D5-4649-E760-6A323DC2B106}"/>
              </a:ext>
            </a:extLst>
          </p:cNvPr>
          <p:cNvSpPr txBox="1"/>
          <p:nvPr/>
        </p:nvSpPr>
        <p:spPr>
          <a:xfrm>
            <a:off x="739140" y="1068757"/>
            <a:ext cx="22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User Data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3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462"/>
            <a:ext cx="5334000" cy="747077"/>
          </a:xfrm>
        </p:spPr>
        <p:txBody>
          <a:bodyPr/>
          <a:lstStyle/>
          <a:p>
            <a:r>
              <a:rPr lang="en-US" dirty="0"/>
              <a:t>DATA DICTIONARY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E86AB0-A429-58BB-88DE-FA9D851F2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951187"/>
              </p:ext>
            </p:extLst>
          </p:nvPr>
        </p:nvGraphicFramePr>
        <p:xfrm>
          <a:off x="762000" y="1342639"/>
          <a:ext cx="9813234" cy="1854200"/>
        </p:xfrm>
        <a:graphic>
          <a:graphicData uri="http://schemas.openxmlformats.org/drawingml/2006/table">
            <a:tbl>
              <a:tblPr firstRow="1" bandRow="1"/>
              <a:tblGrid>
                <a:gridCol w="1729626">
                  <a:extLst>
                    <a:ext uri="{9D8B030D-6E8A-4147-A177-3AD203B41FA5}">
                      <a16:colId xmlns:a16="http://schemas.microsoft.com/office/drawing/2014/main" val="1588632975"/>
                    </a:ext>
                  </a:extLst>
                </a:gridCol>
                <a:gridCol w="1314771">
                  <a:extLst>
                    <a:ext uri="{9D8B030D-6E8A-4147-A177-3AD203B41FA5}">
                      <a16:colId xmlns:a16="http://schemas.microsoft.com/office/drawing/2014/main" val="2387888390"/>
                    </a:ext>
                  </a:extLst>
                </a:gridCol>
                <a:gridCol w="1684949">
                  <a:extLst>
                    <a:ext uri="{9D8B030D-6E8A-4147-A177-3AD203B41FA5}">
                      <a16:colId xmlns:a16="http://schemas.microsoft.com/office/drawing/2014/main" val="771538293"/>
                    </a:ext>
                  </a:extLst>
                </a:gridCol>
                <a:gridCol w="5083888">
                  <a:extLst>
                    <a:ext uri="{9D8B030D-6E8A-4147-A177-3AD203B41FA5}">
                      <a16:colId xmlns:a16="http://schemas.microsoft.com/office/drawing/2014/main" val="297119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Constraint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8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Video Id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Int(20)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System Generated Camera ID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101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Video Duration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Int(20)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None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Display Video Time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22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File Path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Varchar(30)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None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Display File Path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5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Number Plate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Varchar(30)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Foreign Key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Display Number Plate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0597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A031C4-293F-4E5C-BA26-CDEBB7438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535112"/>
              </p:ext>
            </p:extLst>
          </p:nvPr>
        </p:nvGraphicFramePr>
        <p:xfrm>
          <a:off x="762000" y="3980722"/>
          <a:ext cx="8951843" cy="2026920"/>
        </p:xfrm>
        <a:graphic>
          <a:graphicData uri="http://schemas.openxmlformats.org/drawingml/2006/table">
            <a:tbl>
              <a:tblPr firstRow="1" bandRow="1"/>
              <a:tblGrid>
                <a:gridCol w="1782417">
                  <a:extLst>
                    <a:ext uri="{9D8B030D-6E8A-4147-A177-3AD203B41FA5}">
                      <a16:colId xmlns:a16="http://schemas.microsoft.com/office/drawing/2014/main" val="1588632975"/>
                    </a:ext>
                  </a:extLst>
                </a:gridCol>
                <a:gridCol w="1364974">
                  <a:extLst>
                    <a:ext uri="{9D8B030D-6E8A-4147-A177-3AD203B41FA5}">
                      <a16:colId xmlns:a16="http://schemas.microsoft.com/office/drawing/2014/main" val="2387888390"/>
                    </a:ext>
                  </a:extLst>
                </a:gridCol>
                <a:gridCol w="1590261">
                  <a:extLst>
                    <a:ext uri="{9D8B030D-6E8A-4147-A177-3AD203B41FA5}">
                      <a16:colId xmlns:a16="http://schemas.microsoft.com/office/drawing/2014/main" val="771538293"/>
                    </a:ext>
                  </a:extLst>
                </a:gridCol>
                <a:gridCol w="4214191">
                  <a:extLst>
                    <a:ext uri="{9D8B030D-6E8A-4147-A177-3AD203B41FA5}">
                      <a16:colId xmlns:a16="http://schemas.microsoft.com/office/drawing/2014/main" val="297119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Constraint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8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Image Id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Int(20)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System Generated Camera ID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101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File Path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Varchar(30)///////////08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None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Display File Path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22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Number Plate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Varchar(30)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Foreign Key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Display Number Plate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2917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0C2556E-F037-D6A2-079A-41B25822A6B0}"/>
              </a:ext>
            </a:extLst>
          </p:cNvPr>
          <p:cNvSpPr txBox="1"/>
          <p:nvPr/>
        </p:nvSpPr>
        <p:spPr>
          <a:xfrm>
            <a:off x="762000" y="3563939"/>
            <a:ext cx="22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Capture Image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F83C3-F984-51B4-262E-D56065D173C5}"/>
              </a:ext>
            </a:extLst>
          </p:cNvPr>
          <p:cNvSpPr txBox="1"/>
          <p:nvPr/>
        </p:nvSpPr>
        <p:spPr>
          <a:xfrm>
            <a:off x="762000" y="907894"/>
            <a:ext cx="22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 Record Video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6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EXISTING SYSTEM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676402"/>
            <a:ext cx="6340929" cy="3276600"/>
          </a:xfrm>
        </p:spPr>
        <p:txBody>
          <a:bodyPr/>
          <a:lstStyle/>
          <a:p>
            <a:pPr marL="285750" lvl="0" indent="-285750"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Söhne"/>
              </a:rPr>
              <a:t>Manual Entry Management System</a:t>
            </a:r>
          </a:p>
          <a:p>
            <a:pPr algn="just">
              <a:lnSpc>
                <a:spcPct val="115000"/>
              </a:lnSpc>
            </a:pPr>
            <a:endParaRPr lang="en-IN" b="0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b="1" i="0" dirty="0">
                <a:effectLst/>
                <a:latin typeface="Söhne"/>
              </a:rPr>
              <a:t>Toll Collection Systems</a:t>
            </a:r>
            <a:endParaRPr lang="en-IN" b="0" i="0" dirty="0"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44" y="546628"/>
            <a:ext cx="6477000" cy="1189038"/>
          </a:xfrm>
        </p:spPr>
        <p:txBody>
          <a:bodyPr/>
          <a:lstStyle/>
          <a:p>
            <a:r>
              <a:rPr lang="en-US" dirty="0"/>
              <a:t>NEED OF THE SYSTEM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4934" y="1352812"/>
            <a:ext cx="6340929" cy="2675965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dirty="0">
                <a:latin typeface="Söhne"/>
              </a:rPr>
              <a:t>Security: </a:t>
            </a:r>
            <a:r>
              <a:rPr lang="en-US" b="0" dirty="0">
                <a:latin typeface="Söhne"/>
              </a:rPr>
              <a:t>Keep unwanted or unauthorized vehicles out while letting in only those allowed.</a:t>
            </a:r>
          </a:p>
          <a:p>
            <a:pPr algn="l">
              <a:buFont typeface="+mj-lt"/>
              <a:buAutoNum type="arabicPeriod"/>
            </a:pPr>
            <a:endParaRPr lang="en-US" b="0" dirty="0"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dirty="0">
                <a:latin typeface="Söhne"/>
              </a:rPr>
              <a:t>Efficiency: </a:t>
            </a:r>
            <a:r>
              <a:rPr lang="en-US" b="0" dirty="0">
                <a:latin typeface="Söhne"/>
              </a:rPr>
              <a:t>Make entering places faster and easier by automating the process.</a:t>
            </a:r>
          </a:p>
          <a:p>
            <a:pPr algn="l">
              <a:buFont typeface="+mj-lt"/>
              <a:buAutoNum type="arabicPeriod"/>
            </a:pPr>
            <a:endParaRPr lang="en-US" dirty="0"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dirty="0">
                <a:latin typeface="Söhne"/>
              </a:rPr>
              <a:t>Record-keeping</a:t>
            </a:r>
            <a:r>
              <a:rPr lang="en-US" b="0" dirty="0">
                <a:latin typeface="Söhne"/>
              </a:rPr>
              <a:t>: Keep a good track of which vehicles come and go for safety and management.</a:t>
            </a:r>
          </a:p>
          <a:p>
            <a:pPr algn="l"/>
            <a:endParaRPr lang="en-US" b="0" dirty="0">
              <a:latin typeface="Söhne"/>
            </a:endParaRPr>
          </a:p>
          <a:p>
            <a:pPr algn="l"/>
            <a:r>
              <a:rPr lang="en-US" dirty="0">
                <a:latin typeface="Söhne"/>
              </a:rPr>
              <a:t>4.Ease of Use: </a:t>
            </a:r>
            <a:r>
              <a:rPr lang="en-US" b="0" dirty="0">
                <a:latin typeface="Söhne"/>
              </a:rPr>
              <a:t>Make it simple for both users and security staff to manage entries and exits.</a:t>
            </a:r>
          </a:p>
          <a:p>
            <a:pPr marL="285750" indent="-285750">
              <a:spcBef>
                <a:spcPts val="5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b="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1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824" y="670806"/>
            <a:ext cx="6477000" cy="1189037"/>
          </a:xfrm>
        </p:spPr>
        <p:txBody>
          <a:bodyPr/>
          <a:lstStyle/>
          <a:p>
            <a:r>
              <a:rPr lang="en-US" dirty="0"/>
              <a:t>Project Objectives: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824" y="1515533"/>
            <a:ext cx="7236176" cy="4165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Automated Entry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Automatically open gates or barriers for recognized vehicles, reducing the need for manual checks.</a:t>
            </a: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Faster Entry Process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Speed up vehicle entry by eliminating the need for manual registration or checks.</a:t>
            </a:r>
          </a:p>
          <a:p>
            <a:pPr marL="342900" indent="-342900">
              <a:buFont typeface="+mj-lt"/>
              <a:buAutoNum type="arabicPeriod"/>
            </a:pPr>
            <a:endParaRPr lang="en-US" b="0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Unauthorized Vehicle Alerts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Instantly notify security personnel when an unrecognized vehicle attempts to enter.</a:t>
            </a: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Improved Security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Enhance security by restricting access to authorized vehicles only.</a:t>
            </a: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B359-489A-4240-260A-981411FB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5BD7C-1C8A-F562-2687-E9430EFA0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0133" y="1464734"/>
            <a:ext cx="6340929" cy="3276600"/>
          </a:xfrm>
        </p:spPr>
        <p:txBody>
          <a:bodyPr/>
          <a:lstStyle/>
          <a:p>
            <a:pPr marL="480060" algn="just">
              <a:lnSpc>
                <a:spcPct val="115000"/>
              </a:lnSpc>
            </a:pPr>
            <a:r>
              <a:rPr lang="en-US" b="0" dirty="0">
                <a:latin typeface="Söhne"/>
              </a:rPr>
              <a:t>	In response to the limitations of traditional manual entry management systems, the proposed smart number plate detection system aims to revolutionize entry management processes by leveraging cutting-edge technologies in computer vision, image processing, and machine learning. This system offers a comprehensive solution for automated entry management in various domains such as parking lots, toll booths, and security checkpoints.</a:t>
            </a:r>
          </a:p>
          <a:p>
            <a:pPr marL="765810" indent="-285750"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Söhne"/>
              </a:rPr>
              <a:t>Number Plate Detection: </a:t>
            </a:r>
            <a:endParaRPr lang="en-US" dirty="0">
              <a:latin typeface="Söhne"/>
            </a:endParaRPr>
          </a:p>
          <a:p>
            <a:pPr marL="765810" indent="-285750"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Söhne"/>
              </a:rPr>
              <a:t>Preprocessing:</a:t>
            </a:r>
            <a:endParaRPr lang="en-US" dirty="0">
              <a:latin typeface="Söhne"/>
            </a:endParaRPr>
          </a:p>
          <a:p>
            <a:pPr marL="765810" indent="-285750"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Söhne"/>
              </a:rPr>
              <a:t>Entry Management:</a:t>
            </a:r>
          </a:p>
        </p:txBody>
      </p:sp>
    </p:spTree>
    <p:extLst>
      <p:ext uri="{BB962C8B-B14F-4D97-AF65-F5344CB8AC3E}">
        <p14:creationId xmlns:p14="http://schemas.microsoft.com/office/powerpoint/2010/main" val="214996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/>
              <a:t>Module Specification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C6A9FD9-630E-44B9-BED8-AFEA6C84A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1" y="1362296"/>
            <a:ext cx="10667999" cy="445725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Söhne"/>
              </a:rPr>
              <a:t>Administration:</a:t>
            </a:r>
            <a:endParaRPr lang="en-IN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effectLst/>
                <a:latin typeface="Söhne"/>
              </a:rPr>
              <a:t>Manage user accounts, system settings, and security. Log and audit activities to ensure accountability.</a:t>
            </a:r>
          </a:p>
          <a:p>
            <a:pPr marL="742950" lvl="1" indent="-285750" algn="l">
              <a:buFont typeface="+mj-lt"/>
              <a:buAutoNum type="arabicPeriod"/>
            </a:pPr>
            <a:endParaRPr lang="en-IN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Söhne"/>
              </a:rPr>
              <a:t>Number Plate Detection:</a:t>
            </a:r>
            <a:endParaRPr lang="en-IN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effectLst/>
                <a:latin typeface="Söhne"/>
              </a:rPr>
              <a:t>Utilize advanced algorithms to capture and interpret vehicle license plates accurately, supporting real-time processing for efficient identification.</a:t>
            </a:r>
          </a:p>
          <a:p>
            <a:pPr marL="742950" lvl="1" indent="-285750" algn="l">
              <a:buFont typeface="+mj-lt"/>
              <a:buAutoNum type="arabicPeriod"/>
            </a:pPr>
            <a:endParaRPr lang="en-IN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Söhne"/>
              </a:rPr>
              <a:t>Database Storage:</a:t>
            </a:r>
            <a:endParaRPr lang="en-IN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effectLst/>
                <a:latin typeface="Söhne"/>
              </a:rPr>
              <a:t>Design and implement a structured database to store recognized number plates, timestamps, and metadata, enabling seamless data retrieval, analysis, and reporting for system functionality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39" y="571585"/>
            <a:ext cx="11780520" cy="646332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Operating Environment-Hardware and Software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52EDA-7F85-46DD-9A9E-95E0E3EC3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0540" y="1551260"/>
            <a:ext cx="10667999" cy="47351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Intel i3 and above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Memory: Min 2 GB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space:1GB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Camera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 7 or above.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Spyder/vs code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Server: MySQL Server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Technology</a:t>
            </a:r>
            <a:r>
              <a:rPr lang="en-I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Technology</a:t>
            </a:r>
            <a:r>
              <a:rPr lang="en-I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Python, MySQL</a:t>
            </a:r>
            <a:endParaRPr lang="en-US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723</TotalTime>
  <Words>728</Words>
  <Application>Microsoft Office PowerPoint</Application>
  <PresentationFormat>Widescreen</PresentationFormat>
  <Paragraphs>157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Söhne</vt:lpstr>
      <vt:lpstr>Times New Roman</vt:lpstr>
      <vt:lpstr>Wingdings</vt:lpstr>
      <vt:lpstr>Office Theme</vt:lpstr>
      <vt:lpstr>Smart Number Plate Detection System</vt:lpstr>
      <vt:lpstr>Introduction</vt:lpstr>
      <vt:lpstr>EXISTING SYSTEM</vt:lpstr>
      <vt:lpstr>NEED OF THE SYSTEM</vt:lpstr>
      <vt:lpstr>Project Objectives: </vt:lpstr>
      <vt:lpstr>Proposed System</vt:lpstr>
      <vt:lpstr>Module Specification</vt:lpstr>
      <vt:lpstr>Operating Environment-Hardware and Software </vt:lpstr>
      <vt:lpstr>Technology Used</vt:lpstr>
      <vt:lpstr>ANALYSIS &amp; DESIGN</vt:lpstr>
      <vt:lpstr>ANALYSIS &amp; DESIGN</vt:lpstr>
      <vt:lpstr>ANALYSIS &amp; DESIGN</vt:lpstr>
      <vt:lpstr>ANALYSIS &amp; DESIGN</vt:lpstr>
      <vt:lpstr>ANALYSIS &amp; DESIGN</vt:lpstr>
      <vt:lpstr>ANALYSIS &amp; DESIGN</vt:lpstr>
      <vt:lpstr>ANALYSIS &amp; DESIGN</vt:lpstr>
      <vt:lpstr>User Interface</vt:lpstr>
      <vt:lpstr>User Interface</vt:lpstr>
      <vt:lpstr>User Interface</vt:lpstr>
      <vt:lpstr>DATA DICTIONARY</vt:lpstr>
      <vt:lpstr>DATA DICTIONARY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 TRACKING SYSTEM</dc:title>
  <dc:subject/>
  <dc:creator>NAGESH LOHAR</dc:creator>
  <cp:keywords/>
  <dc:description/>
  <cp:lastModifiedBy>HP</cp:lastModifiedBy>
  <cp:revision>28</cp:revision>
  <dcterms:created xsi:type="dcterms:W3CDTF">2023-12-15T02:40:24Z</dcterms:created>
  <dcterms:modified xsi:type="dcterms:W3CDTF">2024-04-23T20:04:53Z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