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oboto Slab"/>
      <p:regular r:id="rId42"/>
      <p:bold r:id="rId43"/>
    </p:embeddedFont>
    <p:embeddedFont>
      <p:font typeface="Roboto"/>
      <p:regular r:id="rId44"/>
      <p:bold r:id="rId45"/>
      <p:italic r:id="rId46"/>
      <p:boldItalic r:id="rId47"/>
    </p:embeddedFont>
    <p:embeddedFont>
      <p:font typeface="Lora"/>
      <p:regular r:id="rId48"/>
      <p:bold r:id="rId49"/>
      <p:italic r:id="rId50"/>
      <p:boldItalic r:id="rId51"/>
    </p:embeddedFont>
    <p:embeddedFont>
      <p:font typeface="Lexend"/>
      <p:regular r:id="rId52"/>
      <p:bold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obotoSlab-regular.fntdata"/><Relationship Id="rId41" Type="http://schemas.openxmlformats.org/officeDocument/2006/relationships/slide" Target="slides/slide36.xml"/><Relationship Id="rId44" Type="http://schemas.openxmlformats.org/officeDocument/2006/relationships/font" Target="fonts/Roboto-regular.fntdata"/><Relationship Id="rId43" Type="http://schemas.openxmlformats.org/officeDocument/2006/relationships/font" Target="fonts/RobotoSlab-bold.fntdata"/><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ora-regular.fntdata"/><Relationship Id="rId47" Type="http://schemas.openxmlformats.org/officeDocument/2006/relationships/font" Target="fonts/Roboto-boldItalic.fntdata"/><Relationship Id="rId49" Type="http://schemas.openxmlformats.org/officeDocument/2006/relationships/font" Target="fonts/Lor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ora-boldItalic.fntdata"/><Relationship Id="rId50" Type="http://schemas.openxmlformats.org/officeDocument/2006/relationships/font" Target="fonts/Lora-italic.fntdata"/><Relationship Id="rId53" Type="http://schemas.openxmlformats.org/officeDocument/2006/relationships/font" Target="fonts/Lexend-bold.fntdata"/><Relationship Id="rId52" Type="http://schemas.openxmlformats.org/officeDocument/2006/relationships/font" Target="fonts/Lexen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3c15bc031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b3c15bc031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3c15bc03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b3c15bc03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3c15bc03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3c15bc03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b3c15bc03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b3c15bc03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b3c15bc031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b3c15bc031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b3c15bc031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b3c15bc031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3c15bc031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b3c15bc031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3c15bc031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3c15bc03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3c15bc031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b3c15bc031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b3c15bc031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b3c15bc031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b3c15bc03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b3c15bc03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b3c15bc031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b3c15bc031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b3c15bc031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b3c15bc031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b3c15bc031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b3c15bc031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b3c15bc031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b3c15bc031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b3c15bc031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b3c15bc031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b3c15bc031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b3c15bc031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b3c15bc031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b3c15bc031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b3c15bc031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b3c15bc031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b3c15bc031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b3c15bc031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b3c15bc031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b3c15bc031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b3c15bc03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b3c15bc03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b3c15bc031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b3c15bc031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b3c15bc031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b3c15bc031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b3c15bc031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b3c15bc031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b3c15bc031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b3c15bc031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b3c15bc031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b3c15bc031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b3c15bc031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b3c15bc031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b3c15bc031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b3c15bc031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b3c15bc03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b3c15bc03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b3c15bc03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b3c15bc03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b3c15bc03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b3c15bc03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3c15bc03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b3c15bc03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b3c15bc03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b3c15bc03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3c15bc03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3c15bc03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5000"/>
              <a:t>Generative AI</a:t>
            </a:r>
            <a:endParaRPr sz="5000"/>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000">
                <a:solidFill>
                  <a:srgbClr val="ADADAD"/>
                </a:solidFill>
              </a:rPr>
              <a:t>Roadmap 2024</a:t>
            </a:r>
            <a:endParaRPr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18" name="Google Shape;118;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GB" sz="3250">
                <a:solidFill>
                  <a:srgbClr val="FFFF00"/>
                </a:solidFill>
                <a:latin typeface="Roboto Slab"/>
                <a:ea typeface="Roboto Slab"/>
                <a:cs typeface="Roboto Slab"/>
                <a:sym typeface="Roboto Slab"/>
              </a:rPr>
              <a:t>Reason by you should Nosql Database: </a:t>
            </a:r>
            <a:endParaRPr sz="3250">
              <a:solidFill>
                <a:srgbClr val="FFFF00"/>
              </a:solidFill>
              <a:latin typeface="Roboto Slab"/>
              <a:ea typeface="Roboto Slab"/>
              <a:cs typeface="Roboto Slab"/>
              <a:sym typeface="Roboto Slab"/>
            </a:endParaRPr>
          </a:p>
          <a:p>
            <a:pPr indent="-357584" lvl="0" marL="457200" rtl="0" algn="l">
              <a:spcBef>
                <a:spcPts val="1200"/>
              </a:spcBef>
              <a:spcAft>
                <a:spcPts val="0"/>
              </a:spcAft>
              <a:buClr>
                <a:srgbClr val="ADADAD"/>
              </a:buClr>
              <a:buSzPct val="100000"/>
              <a:buFont typeface="Roboto Slab"/>
              <a:buChar char="●"/>
            </a:pPr>
            <a:r>
              <a:rPr lang="en-GB" sz="3250">
                <a:solidFill>
                  <a:srgbClr val="ADADAD"/>
                </a:solidFill>
                <a:latin typeface="Roboto Slab"/>
                <a:ea typeface="Roboto Slab"/>
                <a:cs typeface="Roboto Slab"/>
                <a:sym typeface="Roboto Slab"/>
              </a:rPr>
              <a:t>Scalability and Flexibility</a:t>
            </a:r>
            <a:endParaRPr sz="3250">
              <a:solidFill>
                <a:srgbClr val="ADADAD"/>
              </a:solidFill>
              <a:latin typeface="Roboto Slab"/>
              <a:ea typeface="Roboto Slab"/>
              <a:cs typeface="Roboto Slab"/>
              <a:sym typeface="Roboto Slab"/>
            </a:endParaRPr>
          </a:p>
          <a:p>
            <a:pPr indent="-357584" lvl="0" marL="457200" rtl="0" algn="l">
              <a:spcBef>
                <a:spcPts val="0"/>
              </a:spcBef>
              <a:spcAft>
                <a:spcPts val="0"/>
              </a:spcAft>
              <a:buClr>
                <a:srgbClr val="ADADAD"/>
              </a:buClr>
              <a:buSzPct val="100000"/>
              <a:buFont typeface="Roboto Slab"/>
              <a:buChar char="●"/>
            </a:pPr>
            <a:r>
              <a:rPr lang="en-GB" sz="3250">
                <a:solidFill>
                  <a:srgbClr val="ADADAD"/>
                </a:solidFill>
                <a:latin typeface="Roboto Slab"/>
                <a:ea typeface="Roboto Slab"/>
                <a:cs typeface="Roboto Slab"/>
                <a:sym typeface="Roboto Slab"/>
              </a:rPr>
              <a:t>Variety of Data Types</a:t>
            </a:r>
            <a:endParaRPr sz="3250">
              <a:solidFill>
                <a:srgbClr val="ADADAD"/>
              </a:solidFill>
              <a:latin typeface="Roboto Slab"/>
              <a:ea typeface="Roboto Slab"/>
              <a:cs typeface="Roboto Slab"/>
              <a:sym typeface="Roboto Slab"/>
            </a:endParaRPr>
          </a:p>
          <a:p>
            <a:pPr indent="-357584" lvl="0" marL="457200" rtl="0" algn="l">
              <a:spcBef>
                <a:spcPts val="0"/>
              </a:spcBef>
              <a:spcAft>
                <a:spcPts val="0"/>
              </a:spcAft>
              <a:buClr>
                <a:srgbClr val="ADADAD"/>
              </a:buClr>
              <a:buSzPct val="100000"/>
              <a:buFont typeface="Roboto Slab"/>
              <a:buChar char="●"/>
            </a:pPr>
            <a:r>
              <a:rPr lang="en-GB" sz="3250">
                <a:solidFill>
                  <a:srgbClr val="ADADAD"/>
                </a:solidFill>
                <a:latin typeface="Roboto Slab"/>
                <a:ea typeface="Roboto Slab"/>
                <a:cs typeface="Roboto Slab"/>
                <a:sym typeface="Roboto Slab"/>
              </a:rPr>
              <a:t>Real-time Data Ingestion</a:t>
            </a:r>
            <a:endParaRPr sz="3250">
              <a:solidFill>
                <a:srgbClr val="ADADAD"/>
              </a:solidFill>
              <a:latin typeface="Roboto Slab"/>
              <a:ea typeface="Roboto Slab"/>
              <a:cs typeface="Roboto Slab"/>
              <a:sym typeface="Roboto Slab"/>
            </a:endParaRPr>
          </a:p>
          <a:p>
            <a:pPr indent="-357584" lvl="0" marL="457200" rtl="0" algn="l">
              <a:spcBef>
                <a:spcPts val="0"/>
              </a:spcBef>
              <a:spcAft>
                <a:spcPts val="0"/>
              </a:spcAft>
              <a:buClr>
                <a:srgbClr val="ADADAD"/>
              </a:buClr>
              <a:buSzPct val="100000"/>
              <a:buFont typeface="Roboto Slab"/>
              <a:buChar char="●"/>
            </a:pPr>
            <a:r>
              <a:rPr lang="en-GB" sz="3250">
                <a:solidFill>
                  <a:srgbClr val="ADADAD"/>
                </a:solidFill>
                <a:latin typeface="Roboto Slab"/>
                <a:ea typeface="Roboto Slab"/>
                <a:cs typeface="Roboto Slab"/>
                <a:sym typeface="Roboto Slab"/>
              </a:rPr>
              <a:t>Distributed Computing</a:t>
            </a:r>
            <a:endParaRPr sz="3250">
              <a:solidFill>
                <a:srgbClr val="ADADAD"/>
              </a:solidFill>
              <a:latin typeface="Roboto Slab"/>
              <a:ea typeface="Roboto Slab"/>
              <a:cs typeface="Roboto Slab"/>
              <a:sym typeface="Roboto Slab"/>
            </a:endParaRPr>
          </a:p>
          <a:p>
            <a:pPr indent="-357584" lvl="0" marL="457200" rtl="0" algn="l">
              <a:spcBef>
                <a:spcPts val="0"/>
              </a:spcBef>
              <a:spcAft>
                <a:spcPts val="0"/>
              </a:spcAft>
              <a:buClr>
                <a:srgbClr val="ADADAD"/>
              </a:buClr>
              <a:buSzPct val="100000"/>
              <a:buFont typeface="Roboto Slab"/>
              <a:buChar char="●"/>
            </a:pPr>
            <a:r>
              <a:rPr lang="en-GB" sz="3250">
                <a:solidFill>
                  <a:srgbClr val="ADADAD"/>
                </a:solidFill>
                <a:latin typeface="Roboto Slab"/>
                <a:ea typeface="Roboto Slab"/>
                <a:cs typeface="Roboto Slab"/>
                <a:sym typeface="Roboto Slab"/>
              </a:rPr>
              <a:t>Schema-less Design</a:t>
            </a:r>
            <a:endParaRPr sz="3250">
              <a:solidFill>
                <a:srgbClr val="ADADAD"/>
              </a:solidFill>
              <a:latin typeface="Roboto Slab"/>
              <a:ea typeface="Roboto Slab"/>
              <a:cs typeface="Roboto Slab"/>
              <a:sym typeface="Roboto Slab"/>
            </a:endParaRPr>
          </a:p>
          <a:p>
            <a:pPr indent="0" lvl="0" marL="0" rtl="0" algn="l">
              <a:spcBef>
                <a:spcPts val="1200"/>
              </a:spcBef>
              <a:spcAft>
                <a:spcPts val="0"/>
              </a:spcAft>
              <a:buNone/>
            </a:pPr>
            <a:r>
              <a:rPr lang="en-GB" sz="3250">
                <a:solidFill>
                  <a:srgbClr val="ADADAD"/>
                </a:solidFill>
                <a:latin typeface="Roboto Slab"/>
                <a:ea typeface="Roboto Slab"/>
                <a:cs typeface="Roboto Slab"/>
                <a:sym typeface="Roboto Slab"/>
              </a:rPr>
              <a:t>My Preference: </a:t>
            </a:r>
            <a:r>
              <a:rPr lang="en-GB" sz="3250">
                <a:solidFill>
                  <a:srgbClr val="F1C232"/>
                </a:solidFill>
                <a:latin typeface="Roboto Slab"/>
                <a:ea typeface="Roboto Slab"/>
                <a:cs typeface="Roboto Slab"/>
                <a:sym typeface="Roboto Slab"/>
              </a:rPr>
              <a:t>MongoDB </a:t>
            </a:r>
            <a:r>
              <a:rPr lang="en-GB" sz="3250">
                <a:solidFill>
                  <a:srgbClr val="ADADAD"/>
                </a:solidFill>
                <a:latin typeface="Roboto Slab"/>
                <a:ea typeface="Roboto Slab"/>
                <a:cs typeface="Roboto Slab"/>
                <a:sym typeface="Roboto Slab"/>
              </a:rPr>
              <a:t>or</a:t>
            </a:r>
            <a:r>
              <a:rPr lang="en-GB" sz="3250">
                <a:solidFill>
                  <a:srgbClr val="F1C232"/>
                </a:solidFill>
                <a:latin typeface="Roboto Slab"/>
                <a:ea typeface="Roboto Slab"/>
                <a:cs typeface="Roboto Slab"/>
                <a:sym typeface="Roboto Slab"/>
              </a:rPr>
              <a:t> </a:t>
            </a:r>
            <a:r>
              <a:rPr lang="en-GB" sz="3250">
                <a:solidFill>
                  <a:srgbClr val="D9D2E9"/>
                </a:solidFill>
                <a:latin typeface="Roboto Slab"/>
                <a:ea typeface="Roboto Slab"/>
                <a:cs typeface="Roboto Slab"/>
                <a:sym typeface="Roboto Slab"/>
              </a:rPr>
              <a:t>Cassandra DB </a:t>
            </a:r>
            <a:endParaRPr sz="3250">
              <a:solidFill>
                <a:srgbClr val="D9D2E9"/>
              </a:solidFill>
              <a:latin typeface="Roboto Slab"/>
              <a:ea typeface="Roboto Slab"/>
              <a:cs typeface="Roboto Slab"/>
              <a:sym typeface="Roboto Slab"/>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en-GB" sz="2800"/>
              <a:t>Fundamentals</a:t>
            </a:r>
            <a:endParaRPr sz="4000"/>
          </a:p>
        </p:txBody>
      </p:sp>
      <p:sp>
        <p:nvSpPr>
          <p:cNvPr id="124" name="Google Shape;124;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solidFill>
                  <a:srgbClr val="FF9900"/>
                </a:solidFill>
                <a:latin typeface="Roboto Slab"/>
                <a:ea typeface="Roboto Slab"/>
                <a:cs typeface="Roboto Slab"/>
                <a:sym typeface="Roboto Slab"/>
              </a:rPr>
              <a:t>Math and Statistics for Data Science</a:t>
            </a:r>
            <a:endParaRPr sz="2400">
              <a:solidFill>
                <a:srgbClr val="FF9900"/>
              </a:solidFill>
              <a:latin typeface="Roboto Slab"/>
              <a:ea typeface="Roboto Slab"/>
              <a:cs typeface="Roboto Slab"/>
              <a:sym typeface="Roboto Slab"/>
            </a:endParaRPr>
          </a:p>
          <a:p>
            <a:pPr indent="0" lvl="0" marL="0" rtl="0" algn="l">
              <a:spcBef>
                <a:spcPts val="1200"/>
              </a:spcBef>
              <a:spcAft>
                <a:spcPts val="0"/>
              </a:spcAft>
              <a:buNone/>
            </a:pPr>
            <a:r>
              <a:rPr lang="en-GB" sz="2400">
                <a:solidFill>
                  <a:srgbClr val="ADADAD"/>
                </a:solidFill>
                <a:latin typeface="Roboto Slab"/>
                <a:ea typeface="Roboto Slab"/>
                <a:cs typeface="Roboto Slab"/>
                <a:sym typeface="Roboto Slab"/>
              </a:rPr>
              <a:t>Reason why we need to learn it- </a:t>
            </a:r>
            <a:endParaRPr sz="2400">
              <a:solidFill>
                <a:srgbClr val="ADADAD"/>
              </a:solidFill>
              <a:latin typeface="Roboto Slab"/>
              <a:ea typeface="Roboto Slab"/>
              <a:cs typeface="Roboto Slab"/>
              <a:sym typeface="Roboto Slab"/>
            </a:endParaRPr>
          </a:p>
          <a:p>
            <a:pPr indent="0" lvl="0" marL="0" rtl="0" algn="l">
              <a:spcBef>
                <a:spcPts val="1200"/>
              </a:spcBef>
              <a:spcAft>
                <a:spcPts val="1200"/>
              </a:spcAft>
              <a:buNone/>
            </a:pPr>
            <a:r>
              <a:rPr lang="en-GB" sz="2400">
                <a:solidFill>
                  <a:srgbClr val="ADADAD"/>
                </a:solidFill>
                <a:latin typeface="Roboto Slab"/>
                <a:ea typeface="Roboto Slab"/>
                <a:cs typeface="Roboto Slab"/>
                <a:sym typeface="Roboto Slab"/>
              </a:rPr>
              <a:t>Math and statistics are fundamental for data science and AI as they draw meaningful insights from complex datasets.</a:t>
            </a:r>
            <a:endParaRPr sz="2800">
              <a:solidFill>
                <a:srgbClr val="FFFF00"/>
              </a:solidFill>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30" name="Google Shape;130;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2000">
                <a:solidFill>
                  <a:srgbClr val="FF9900"/>
                </a:solidFill>
                <a:latin typeface="Roboto Slab"/>
                <a:ea typeface="Roboto Slab"/>
                <a:cs typeface="Roboto Slab"/>
                <a:sym typeface="Roboto Slab"/>
              </a:rPr>
              <a:t>Topics to Learn in Statistics</a:t>
            </a:r>
            <a:endParaRPr sz="2000">
              <a:solidFill>
                <a:srgbClr val="FF9900"/>
              </a:solidFill>
              <a:latin typeface="Roboto Slab"/>
              <a:ea typeface="Roboto Slab"/>
              <a:cs typeface="Roboto Slab"/>
              <a:sym typeface="Roboto Slab"/>
            </a:endParaRPr>
          </a:p>
          <a:p>
            <a:pPr indent="0" lvl="0" marL="0" rtl="0" algn="l">
              <a:lnSpc>
                <a:spcPct val="100000"/>
              </a:lnSpc>
              <a:spcBef>
                <a:spcPts val="0"/>
              </a:spcBef>
              <a:spcAft>
                <a:spcPts val="0"/>
              </a:spcAft>
              <a:buNone/>
            </a:pPr>
            <a:r>
              <a:t/>
            </a:r>
            <a:endParaRPr sz="2000">
              <a:latin typeface="Roboto Slab"/>
              <a:ea typeface="Roboto Slab"/>
              <a:cs typeface="Roboto Slab"/>
              <a:sym typeface="Roboto Slab"/>
            </a:endParaRPr>
          </a:p>
          <a:p>
            <a:pPr indent="-355600" lvl="0" marL="457200" rtl="0" algn="l">
              <a:lnSpc>
                <a:spcPct val="100000"/>
              </a:lnSpc>
              <a:spcBef>
                <a:spcPts val="0"/>
              </a:spcBef>
              <a:spcAft>
                <a:spcPts val="0"/>
              </a:spcAft>
              <a:buClr>
                <a:srgbClr val="ADADAD"/>
              </a:buClr>
              <a:buSzPts val="2000"/>
              <a:buFont typeface="Roboto Slab"/>
              <a:buChar char="●"/>
            </a:pPr>
            <a:r>
              <a:rPr lang="en-GB" sz="2000">
                <a:solidFill>
                  <a:srgbClr val="ADADAD"/>
                </a:solidFill>
                <a:latin typeface="Roboto Slab"/>
                <a:ea typeface="Roboto Slab"/>
                <a:cs typeface="Roboto Slab"/>
                <a:sym typeface="Roboto Slab"/>
              </a:rPr>
              <a:t>Descriptive </a:t>
            </a:r>
            <a:r>
              <a:rPr lang="en-GB" sz="2000">
                <a:solidFill>
                  <a:srgbClr val="ADADAD"/>
                </a:solidFill>
                <a:latin typeface="Roboto Slab"/>
                <a:ea typeface="Roboto Slab"/>
                <a:cs typeface="Roboto Slab"/>
                <a:sym typeface="Roboto Slab"/>
              </a:rPr>
              <a:t>statistics</a:t>
            </a:r>
            <a:endParaRPr sz="2000">
              <a:solidFill>
                <a:srgbClr val="ADADAD"/>
              </a:solidFill>
              <a:latin typeface="Roboto Slab"/>
              <a:ea typeface="Roboto Slab"/>
              <a:cs typeface="Roboto Slab"/>
              <a:sym typeface="Roboto Slab"/>
            </a:endParaRPr>
          </a:p>
          <a:p>
            <a:pPr indent="-355600" lvl="0" marL="457200" rtl="0" algn="l">
              <a:lnSpc>
                <a:spcPct val="100000"/>
              </a:lnSpc>
              <a:spcBef>
                <a:spcPts val="0"/>
              </a:spcBef>
              <a:spcAft>
                <a:spcPts val="0"/>
              </a:spcAft>
              <a:buClr>
                <a:srgbClr val="ADADAD"/>
              </a:buClr>
              <a:buSzPts val="2000"/>
              <a:buFont typeface="Roboto Slab"/>
              <a:buChar char="●"/>
            </a:pPr>
            <a:r>
              <a:rPr lang="en-GB" sz="2000">
                <a:solidFill>
                  <a:srgbClr val="ADADAD"/>
                </a:solidFill>
                <a:latin typeface="Roboto Slab"/>
                <a:ea typeface="Roboto Slab"/>
                <a:cs typeface="Roboto Slab"/>
                <a:sym typeface="Roboto Slab"/>
              </a:rPr>
              <a:t>Inferential statistics</a:t>
            </a:r>
            <a:endParaRPr sz="2000">
              <a:solidFill>
                <a:srgbClr val="ADADAD"/>
              </a:solidFill>
              <a:latin typeface="Roboto Slab"/>
              <a:ea typeface="Roboto Slab"/>
              <a:cs typeface="Roboto Slab"/>
              <a:sym typeface="Roboto Slab"/>
            </a:endParaRPr>
          </a:p>
          <a:p>
            <a:pPr indent="-355600" lvl="0" marL="457200" rtl="0" algn="l">
              <a:lnSpc>
                <a:spcPct val="100000"/>
              </a:lnSpc>
              <a:spcBef>
                <a:spcPts val="0"/>
              </a:spcBef>
              <a:spcAft>
                <a:spcPts val="0"/>
              </a:spcAft>
              <a:buClr>
                <a:srgbClr val="ADADAD"/>
              </a:buClr>
              <a:buSzPts val="2000"/>
              <a:buFont typeface="Roboto Slab"/>
              <a:buChar char="●"/>
            </a:pPr>
            <a:r>
              <a:rPr lang="en-GB" sz="2000">
                <a:solidFill>
                  <a:srgbClr val="ADADAD"/>
                </a:solidFill>
                <a:latin typeface="Roboto Slab"/>
                <a:ea typeface="Roboto Slab"/>
                <a:cs typeface="Roboto Slab"/>
                <a:sym typeface="Roboto Slab"/>
              </a:rPr>
              <a:t>Basic plot in statistics</a:t>
            </a:r>
            <a:endParaRPr sz="2000">
              <a:solidFill>
                <a:srgbClr val="ADADAD"/>
              </a:solidFill>
              <a:latin typeface="Roboto Slab"/>
              <a:ea typeface="Roboto Slab"/>
              <a:cs typeface="Roboto Slab"/>
              <a:sym typeface="Roboto Slab"/>
            </a:endParaRPr>
          </a:p>
          <a:p>
            <a:pPr indent="-355600" lvl="0" marL="457200" rtl="0" algn="l">
              <a:lnSpc>
                <a:spcPct val="100000"/>
              </a:lnSpc>
              <a:spcBef>
                <a:spcPts val="0"/>
              </a:spcBef>
              <a:spcAft>
                <a:spcPts val="0"/>
              </a:spcAft>
              <a:buClr>
                <a:srgbClr val="ADADAD"/>
              </a:buClr>
              <a:buSzPts val="2000"/>
              <a:buFont typeface="Roboto Slab"/>
              <a:buChar char="●"/>
            </a:pPr>
            <a:r>
              <a:rPr lang="en-GB" sz="2000">
                <a:solidFill>
                  <a:srgbClr val="ADADAD"/>
                </a:solidFill>
                <a:latin typeface="Roboto Slab"/>
                <a:ea typeface="Roboto Slab"/>
                <a:cs typeface="Roboto Slab"/>
                <a:sym typeface="Roboto Slab"/>
              </a:rPr>
              <a:t>Measure of central tendency</a:t>
            </a:r>
            <a:endParaRPr sz="2000">
              <a:solidFill>
                <a:srgbClr val="ADADAD"/>
              </a:solidFill>
              <a:latin typeface="Roboto Slab"/>
              <a:ea typeface="Roboto Slab"/>
              <a:cs typeface="Roboto Slab"/>
              <a:sym typeface="Roboto Slab"/>
            </a:endParaRPr>
          </a:p>
          <a:p>
            <a:pPr indent="-355600" lvl="0" marL="457200" rtl="0" algn="l">
              <a:lnSpc>
                <a:spcPct val="100000"/>
              </a:lnSpc>
              <a:spcBef>
                <a:spcPts val="0"/>
              </a:spcBef>
              <a:spcAft>
                <a:spcPts val="0"/>
              </a:spcAft>
              <a:buClr>
                <a:srgbClr val="ADADAD"/>
              </a:buClr>
              <a:buSzPts val="2000"/>
              <a:buFont typeface="Roboto Slab"/>
              <a:buChar char="●"/>
            </a:pPr>
            <a:r>
              <a:rPr lang="en-GB" sz="2000">
                <a:solidFill>
                  <a:srgbClr val="ADADAD"/>
                </a:solidFill>
                <a:latin typeface="Roboto Slab"/>
                <a:ea typeface="Roboto Slab"/>
                <a:cs typeface="Roboto Slab"/>
                <a:sym typeface="Roboto Slab"/>
              </a:rPr>
              <a:t>Types of distributions</a:t>
            </a:r>
            <a:endParaRPr sz="2000">
              <a:solidFill>
                <a:srgbClr val="ADADAD"/>
              </a:solidFill>
              <a:latin typeface="Roboto Slab"/>
              <a:ea typeface="Roboto Slab"/>
              <a:cs typeface="Roboto Slab"/>
              <a:sym typeface="Roboto Slab"/>
            </a:endParaRPr>
          </a:p>
          <a:p>
            <a:pPr indent="-355600" lvl="0" marL="457200" rtl="0" algn="l">
              <a:lnSpc>
                <a:spcPct val="100000"/>
              </a:lnSpc>
              <a:spcBef>
                <a:spcPts val="0"/>
              </a:spcBef>
              <a:spcAft>
                <a:spcPts val="0"/>
              </a:spcAft>
              <a:buClr>
                <a:srgbClr val="ADADAD"/>
              </a:buClr>
              <a:buSzPts val="2000"/>
              <a:buFont typeface="Roboto Slab"/>
              <a:buChar char="●"/>
            </a:pPr>
            <a:r>
              <a:rPr lang="en-GB" sz="2000">
                <a:solidFill>
                  <a:srgbClr val="ADADAD"/>
                </a:solidFill>
                <a:latin typeface="Roboto Slab"/>
                <a:ea typeface="Roboto Slab"/>
                <a:cs typeface="Roboto Slab"/>
                <a:sym typeface="Roboto Slab"/>
              </a:rPr>
              <a:t>Central limit theorem</a:t>
            </a:r>
            <a:endParaRPr sz="2000">
              <a:solidFill>
                <a:srgbClr val="ADADAD"/>
              </a:solidFill>
              <a:latin typeface="Roboto Slab"/>
              <a:ea typeface="Roboto Slab"/>
              <a:cs typeface="Roboto Slab"/>
              <a:sym typeface="Roboto Slab"/>
            </a:endParaRPr>
          </a:p>
          <a:p>
            <a:pPr indent="-355600" lvl="0" marL="457200" rtl="0" algn="l">
              <a:lnSpc>
                <a:spcPct val="100000"/>
              </a:lnSpc>
              <a:spcBef>
                <a:spcPts val="0"/>
              </a:spcBef>
              <a:spcAft>
                <a:spcPts val="0"/>
              </a:spcAft>
              <a:buClr>
                <a:srgbClr val="ADADAD"/>
              </a:buClr>
              <a:buSzPts val="2000"/>
              <a:buFont typeface="Roboto Slab"/>
              <a:buChar char="●"/>
            </a:pPr>
            <a:r>
              <a:rPr lang="en-GB" sz="2000">
                <a:solidFill>
                  <a:srgbClr val="ADADAD"/>
                </a:solidFill>
                <a:latin typeface="Roboto Slab"/>
                <a:ea typeface="Roboto Slab"/>
                <a:cs typeface="Roboto Slab"/>
                <a:sym typeface="Roboto Slab"/>
              </a:rPr>
              <a:t>Correlation and </a:t>
            </a:r>
            <a:r>
              <a:rPr lang="en-GB" sz="2000">
                <a:solidFill>
                  <a:srgbClr val="ADADAD"/>
                </a:solidFill>
                <a:latin typeface="Roboto Slab"/>
                <a:ea typeface="Roboto Slab"/>
                <a:cs typeface="Roboto Slab"/>
                <a:sym typeface="Roboto Slab"/>
              </a:rPr>
              <a:t>covariance</a:t>
            </a:r>
            <a:endParaRPr sz="2000">
              <a:solidFill>
                <a:srgbClr val="ADADAD"/>
              </a:solidFill>
              <a:latin typeface="Roboto Slab"/>
              <a:ea typeface="Roboto Slab"/>
              <a:cs typeface="Roboto Slab"/>
              <a:sym typeface="Roboto Slab"/>
            </a:endParaRPr>
          </a:p>
          <a:p>
            <a:pPr indent="-355600" lvl="0" marL="457200" rtl="0" algn="l">
              <a:lnSpc>
                <a:spcPct val="100000"/>
              </a:lnSpc>
              <a:spcBef>
                <a:spcPts val="0"/>
              </a:spcBef>
              <a:spcAft>
                <a:spcPts val="0"/>
              </a:spcAft>
              <a:buClr>
                <a:srgbClr val="ADADAD"/>
              </a:buClr>
              <a:buSzPts val="2000"/>
              <a:buFont typeface="Roboto Slab"/>
              <a:buChar char="●"/>
            </a:pPr>
            <a:r>
              <a:rPr lang="en-GB" sz="2000">
                <a:solidFill>
                  <a:srgbClr val="ADADAD"/>
                </a:solidFill>
                <a:latin typeface="Roboto Slab"/>
                <a:ea typeface="Roboto Slab"/>
                <a:cs typeface="Roboto Slab"/>
                <a:sym typeface="Roboto Slab"/>
              </a:rPr>
              <a:t>Hypothesis</a:t>
            </a:r>
            <a:r>
              <a:rPr lang="en-GB" sz="2000">
                <a:solidFill>
                  <a:srgbClr val="ADADAD"/>
                </a:solidFill>
                <a:latin typeface="Roboto Slab"/>
                <a:ea typeface="Roboto Slab"/>
                <a:cs typeface="Roboto Slab"/>
                <a:sym typeface="Roboto Slab"/>
              </a:rPr>
              <a:t> testing</a:t>
            </a:r>
            <a:endParaRPr sz="2000">
              <a:solidFill>
                <a:srgbClr val="ADADAD"/>
              </a:solidFill>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36" name="Google Shape;136;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solidFill>
                  <a:srgbClr val="FF9900"/>
                </a:solidFill>
                <a:latin typeface="Roboto Slab"/>
                <a:ea typeface="Roboto Slab"/>
                <a:cs typeface="Roboto Slab"/>
                <a:sym typeface="Roboto Slab"/>
              </a:rPr>
              <a:t>Topics to Learn in Mathematics </a:t>
            </a:r>
            <a:endParaRPr sz="2400">
              <a:solidFill>
                <a:srgbClr val="FF9900"/>
              </a:solidFill>
              <a:latin typeface="Roboto Slab"/>
              <a:ea typeface="Roboto Slab"/>
              <a:cs typeface="Roboto Slab"/>
              <a:sym typeface="Roboto Slab"/>
            </a:endParaRPr>
          </a:p>
          <a:p>
            <a:pPr indent="-381000" lvl="0" marL="457200" rtl="0" algn="l">
              <a:spcBef>
                <a:spcPts val="1200"/>
              </a:spcBef>
              <a:spcAft>
                <a:spcPts val="0"/>
              </a:spcAft>
              <a:buClr>
                <a:srgbClr val="ADADAD"/>
              </a:buClr>
              <a:buSzPts val="2400"/>
              <a:buFont typeface="Roboto Slab"/>
              <a:buChar char="●"/>
            </a:pPr>
            <a:r>
              <a:rPr lang="en-GB" sz="2400">
                <a:solidFill>
                  <a:srgbClr val="ADADAD"/>
                </a:solidFill>
                <a:latin typeface="Roboto Slab"/>
                <a:ea typeface="Roboto Slab"/>
                <a:cs typeface="Roboto Slab"/>
                <a:sym typeface="Roboto Slab"/>
              </a:rPr>
              <a:t>Probability</a:t>
            </a:r>
            <a:endParaRPr sz="2400">
              <a:solidFill>
                <a:srgbClr val="ADADAD"/>
              </a:solidFill>
              <a:latin typeface="Roboto Slab"/>
              <a:ea typeface="Roboto Slab"/>
              <a:cs typeface="Roboto Slab"/>
              <a:sym typeface="Roboto Slab"/>
            </a:endParaRPr>
          </a:p>
          <a:p>
            <a:pPr indent="-381000" lvl="0" marL="457200" rtl="0" algn="l">
              <a:spcBef>
                <a:spcPts val="0"/>
              </a:spcBef>
              <a:spcAft>
                <a:spcPts val="0"/>
              </a:spcAft>
              <a:buClr>
                <a:srgbClr val="ADADAD"/>
              </a:buClr>
              <a:buSzPts val="2400"/>
              <a:buFont typeface="Roboto Slab"/>
              <a:buChar char="●"/>
            </a:pPr>
            <a:r>
              <a:rPr lang="en-GB" sz="2400">
                <a:solidFill>
                  <a:srgbClr val="ADADAD"/>
                </a:solidFill>
                <a:latin typeface="Roboto Slab"/>
                <a:ea typeface="Roboto Slab"/>
                <a:cs typeface="Roboto Slab"/>
                <a:sym typeface="Roboto Slab"/>
              </a:rPr>
              <a:t>Linear Algebra </a:t>
            </a:r>
            <a:endParaRPr sz="2400">
              <a:solidFill>
                <a:srgbClr val="ADADAD"/>
              </a:solidFill>
              <a:latin typeface="Roboto Slab"/>
              <a:ea typeface="Roboto Slab"/>
              <a:cs typeface="Roboto Slab"/>
              <a:sym typeface="Roboto Slab"/>
            </a:endParaRPr>
          </a:p>
          <a:p>
            <a:pPr indent="-381000" lvl="0" marL="457200" rtl="0" algn="l">
              <a:spcBef>
                <a:spcPts val="0"/>
              </a:spcBef>
              <a:spcAft>
                <a:spcPts val="0"/>
              </a:spcAft>
              <a:buClr>
                <a:srgbClr val="ADADAD"/>
              </a:buClr>
              <a:buSzPts val="2400"/>
              <a:buFont typeface="Roboto Slab"/>
              <a:buChar char="●"/>
            </a:pPr>
            <a:r>
              <a:rPr lang="en-GB" sz="2400">
                <a:solidFill>
                  <a:srgbClr val="ADADAD"/>
                </a:solidFill>
                <a:latin typeface="Roboto Slab"/>
                <a:ea typeface="Roboto Slab"/>
                <a:cs typeface="Roboto Slab"/>
                <a:sym typeface="Roboto Slab"/>
              </a:rPr>
              <a:t>Calculus</a:t>
            </a:r>
            <a:endParaRPr sz="2400">
              <a:latin typeface="Roboto Slab"/>
              <a:ea typeface="Roboto Slab"/>
              <a:cs typeface="Roboto Slab"/>
              <a:sym typeface="Roboto Slab"/>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42" name="Google Shape;142;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9900"/>
                </a:solidFill>
                <a:latin typeface="Roboto Slab"/>
                <a:ea typeface="Roboto Slab"/>
                <a:cs typeface="Roboto Slab"/>
                <a:sym typeface="Roboto Slab"/>
              </a:rPr>
              <a:t>Basic Deep Learning</a:t>
            </a:r>
            <a:endParaRPr>
              <a:solidFill>
                <a:srgbClr val="FF9900"/>
              </a:solidFill>
              <a:latin typeface="Roboto Slab"/>
              <a:ea typeface="Roboto Slab"/>
              <a:cs typeface="Roboto Slab"/>
              <a:sym typeface="Roboto Slab"/>
            </a:endParaRPr>
          </a:p>
          <a:p>
            <a:pPr indent="0" lvl="0" marL="0" rtl="0" algn="l">
              <a:spcBef>
                <a:spcPts val="0"/>
              </a:spcBef>
              <a:spcAft>
                <a:spcPts val="0"/>
              </a:spcAft>
              <a:buNone/>
            </a:pPr>
            <a:r>
              <a:t/>
            </a:r>
            <a:endParaRPr>
              <a:latin typeface="Roboto Slab"/>
              <a:ea typeface="Roboto Slab"/>
              <a:cs typeface="Roboto Slab"/>
              <a:sym typeface="Roboto Slab"/>
            </a:endParaRPr>
          </a:p>
          <a:p>
            <a:pPr indent="-342900" lvl="0" marL="457200" rtl="0" algn="l">
              <a:spcBef>
                <a:spcPts val="0"/>
              </a:spcBef>
              <a:spcAft>
                <a:spcPts val="0"/>
              </a:spcAft>
              <a:buClr>
                <a:srgbClr val="ADADAD"/>
              </a:buClr>
              <a:buSzPts val="1800"/>
              <a:buFont typeface="Roboto Slab"/>
              <a:buChar char="●"/>
            </a:pPr>
            <a:r>
              <a:rPr lang="en-GB">
                <a:solidFill>
                  <a:srgbClr val="ADADAD"/>
                </a:solidFill>
                <a:latin typeface="Roboto Slab"/>
                <a:ea typeface="Roboto Slab"/>
                <a:cs typeface="Roboto Slab"/>
                <a:sym typeface="Roboto Slab"/>
              </a:rPr>
              <a:t>Artificial Neural Networks</a:t>
            </a:r>
            <a:endParaRPr>
              <a:solidFill>
                <a:srgbClr val="ADADAD"/>
              </a:solidFill>
              <a:latin typeface="Roboto Slab"/>
              <a:ea typeface="Roboto Slab"/>
              <a:cs typeface="Roboto Slab"/>
              <a:sym typeface="Roboto Slab"/>
            </a:endParaRPr>
          </a:p>
          <a:p>
            <a:pPr indent="-342900" lvl="0" marL="457200" rtl="0" algn="l">
              <a:spcBef>
                <a:spcPts val="0"/>
              </a:spcBef>
              <a:spcAft>
                <a:spcPts val="0"/>
              </a:spcAft>
              <a:buClr>
                <a:srgbClr val="ADADAD"/>
              </a:buClr>
              <a:buSzPts val="1800"/>
              <a:buFont typeface="Roboto Slab"/>
              <a:buChar char="●"/>
            </a:pPr>
            <a:r>
              <a:rPr lang="en-GB">
                <a:solidFill>
                  <a:srgbClr val="ADADAD"/>
                </a:solidFill>
                <a:latin typeface="Roboto Slab"/>
                <a:ea typeface="Roboto Slab"/>
                <a:cs typeface="Roboto Slab"/>
                <a:sym typeface="Roboto Slab"/>
              </a:rPr>
              <a:t>activation functions and Loss functions</a:t>
            </a:r>
            <a:endParaRPr>
              <a:solidFill>
                <a:srgbClr val="ADADAD"/>
              </a:solidFill>
              <a:latin typeface="Roboto Slab"/>
              <a:ea typeface="Roboto Slab"/>
              <a:cs typeface="Roboto Slab"/>
              <a:sym typeface="Roboto Slab"/>
            </a:endParaRPr>
          </a:p>
          <a:p>
            <a:pPr indent="-342900" lvl="0" marL="457200" rtl="0" algn="l">
              <a:spcBef>
                <a:spcPts val="0"/>
              </a:spcBef>
              <a:spcAft>
                <a:spcPts val="0"/>
              </a:spcAft>
              <a:buClr>
                <a:srgbClr val="ADADAD"/>
              </a:buClr>
              <a:buSzPts val="1800"/>
              <a:buFont typeface="Roboto Slab"/>
              <a:buChar char="●"/>
            </a:pPr>
            <a:r>
              <a:rPr lang="en-GB">
                <a:solidFill>
                  <a:srgbClr val="ADADAD"/>
                </a:solidFill>
                <a:latin typeface="Roboto Slab"/>
                <a:ea typeface="Roboto Slab"/>
                <a:cs typeface="Roboto Slab"/>
                <a:sym typeface="Roboto Slab"/>
              </a:rPr>
              <a:t>Backpropagation, optimizers</a:t>
            </a:r>
            <a:endParaRPr>
              <a:solidFill>
                <a:srgbClr val="ADADAD"/>
              </a:solidFill>
              <a:latin typeface="Roboto Slab"/>
              <a:ea typeface="Roboto Slab"/>
              <a:cs typeface="Roboto Slab"/>
              <a:sym typeface="Roboto Slab"/>
            </a:endParaRPr>
          </a:p>
          <a:p>
            <a:pPr indent="-342900" lvl="0" marL="457200" rtl="0" algn="l">
              <a:spcBef>
                <a:spcPts val="0"/>
              </a:spcBef>
              <a:spcAft>
                <a:spcPts val="0"/>
              </a:spcAft>
              <a:buClr>
                <a:srgbClr val="ADADAD"/>
              </a:buClr>
              <a:buSzPts val="1800"/>
              <a:buFont typeface="Roboto Slab"/>
              <a:buChar char="●"/>
            </a:pPr>
            <a:r>
              <a:rPr lang="en-GB">
                <a:solidFill>
                  <a:srgbClr val="ADADAD"/>
                </a:solidFill>
                <a:latin typeface="Roboto Slab"/>
                <a:ea typeface="Roboto Slab"/>
                <a:cs typeface="Roboto Slab"/>
                <a:sym typeface="Roboto Slab"/>
              </a:rPr>
              <a:t>Regularisation, Normalisation</a:t>
            </a:r>
            <a:endParaRPr>
              <a:solidFill>
                <a:srgbClr val="ADADAD"/>
              </a:solidFill>
              <a:latin typeface="Roboto Slab"/>
              <a:ea typeface="Roboto Slab"/>
              <a:cs typeface="Roboto Slab"/>
              <a:sym typeface="Roboto Slab"/>
            </a:endParaRPr>
          </a:p>
          <a:p>
            <a:pPr indent="-342900" lvl="0" marL="457200" rtl="0" algn="l">
              <a:spcBef>
                <a:spcPts val="0"/>
              </a:spcBef>
              <a:spcAft>
                <a:spcPts val="0"/>
              </a:spcAft>
              <a:buClr>
                <a:srgbClr val="ADADAD"/>
              </a:buClr>
              <a:buSzPts val="1800"/>
              <a:buFont typeface="Roboto Slab"/>
              <a:buChar char="●"/>
            </a:pPr>
            <a:r>
              <a:rPr lang="en-GB">
                <a:solidFill>
                  <a:srgbClr val="ADADAD"/>
                </a:solidFill>
                <a:latin typeface="Roboto Slab"/>
                <a:ea typeface="Roboto Slab"/>
                <a:cs typeface="Roboto Slab"/>
                <a:sym typeface="Roboto Slab"/>
              </a:rPr>
              <a:t>Convolutional  Neural Networks (CNNs)</a:t>
            </a:r>
            <a:endParaRPr>
              <a:solidFill>
                <a:srgbClr val="ADADAD"/>
              </a:solidFill>
              <a:latin typeface="Roboto Slab"/>
              <a:ea typeface="Roboto Slab"/>
              <a:cs typeface="Roboto Slab"/>
              <a:sym typeface="Roboto Slab"/>
            </a:endParaRPr>
          </a:p>
          <a:p>
            <a:pPr indent="-342900" lvl="0" marL="457200" rtl="0" algn="l">
              <a:spcBef>
                <a:spcPts val="0"/>
              </a:spcBef>
              <a:spcAft>
                <a:spcPts val="0"/>
              </a:spcAft>
              <a:buClr>
                <a:srgbClr val="ADADAD"/>
              </a:buClr>
              <a:buSzPts val="1800"/>
              <a:buFont typeface="Roboto Slab"/>
              <a:buChar char="●"/>
            </a:pPr>
            <a:r>
              <a:rPr lang="en-GB">
                <a:solidFill>
                  <a:srgbClr val="ADADAD"/>
                </a:solidFill>
                <a:latin typeface="Roboto Slab"/>
                <a:ea typeface="Roboto Slab"/>
                <a:cs typeface="Roboto Slab"/>
                <a:sym typeface="Roboto Slab"/>
              </a:rPr>
              <a:t>Recurrent Neural Networks (RNNs)</a:t>
            </a:r>
            <a:endParaRPr>
              <a:solidFill>
                <a:srgbClr val="ADADAD"/>
              </a:solidFill>
              <a:latin typeface="Roboto Slab"/>
              <a:ea typeface="Roboto Slab"/>
              <a:cs typeface="Roboto Slab"/>
              <a:sym typeface="Roboto Slab"/>
            </a:endParaRPr>
          </a:p>
          <a:p>
            <a:pPr indent="-342900" lvl="0" marL="457200" rtl="0" algn="l">
              <a:spcBef>
                <a:spcPts val="0"/>
              </a:spcBef>
              <a:spcAft>
                <a:spcPts val="0"/>
              </a:spcAft>
              <a:buClr>
                <a:srgbClr val="ADADAD"/>
              </a:buClr>
              <a:buSzPts val="1800"/>
              <a:buFont typeface="Roboto Slab"/>
              <a:buChar char="●"/>
            </a:pPr>
            <a:r>
              <a:rPr lang="en-GB">
                <a:solidFill>
                  <a:srgbClr val="ADADAD"/>
                </a:solidFill>
                <a:latin typeface="Roboto Slab"/>
                <a:ea typeface="Roboto Slab"/>
                <a:cs typeface="Roboto Slab"/>
                <a:sym typeface="Roboto Slab"/>
              </a:rPr>
              <a:t>Get hands-on experience with frameworks like TensorFlow or PyTorch</a:t>
            </a:r>
            <a:endParaRPr>
              <a:solidFill>
                <a:srgbClr val="ADADAD"/>
              </a:solidFill>
              <a:latin typeface="Roboto Slab"/>
              <a:ea typeface="Roboto Slab"/>
              <a:cs typeface="Roboto Slab"/>
              <a:sym typeface="Roboto Slab"/>
            </a:endParaRPr>
          </a:p>
          <a:p>
            <a:pPr indent="0" lvl="0" marL="0" rtl="0" algn="l">
              <a:spcBef>
                <a:spcPts val="0"/>
              </a:spcBef>
              <a:spcAft>
                <a:spcPts val="0"/>
              </a:spcAft>
              <a:buNone/>
            </a:pPr>
            <a:r>
              <a:t/>
            </a:r>
            <a:endParaRPr b="1" sz="1900">
              <a:solidFill>
                <a:srgbClr val="000000"/>
              </a:solidFill>
              <a:latin typeface="Lora"/>
              <a:ea typeface="Lora"/>
              <a:cs typeface="Lora"/>
              <a:sym typeface="Lor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48" name="Google Shape;148;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2200">
                <a:solidFill>
                  <a:srgbClr val="FF9900"/>
                </a:solidFill>
                <a:latin typeface="Roboto Slab"/>
                <a:ea typeface="Roboto Slab"/>
                <a:cs typeface="Roboto Slab"/>
                <a:sym typeface="Roboto Slab"/>
              </a:rPr>
              <a:t>Basics of Natural Language Processing</a:t>
            </a:r>
            <a:endParaRPr sz="2200">
              <a:solidFill>
                <a:srgbClr val="FF9900"/>
              </a:solidFill>
              <a:latin typeface="Roboto Slab"/>
              <a:ea typeface="Roboto Slab"/>
              <a:cs typeface="Roboto Slab"/>
              <a:sym typeface="Roboto Slab"/>
            </a:endParaRPr>
          </a:p>
          <a:p>
            <a:pPr indent="0" lvl="0" marL="0" rtl="0" algn="l">
              <a:spcBef>
                <a:spcPts val="0"/>
              </a:spcBef>
              <a:spcAft>
                <a:spcPts val="0"/>
              </a:spcAft>
              <a:buNone/>
            </a:pPr>
            <a:r>
              <a:t/>
            </a:r>
            <a:endParaRPr b="1" sz="1600">
              <a:solidFill>
                <a:srgbClr val="000000"/>
              </a:solidFill>
              <a:latin typeface="Lora"/>
              <a:ea typeface="Lora"/>
              <a:cs typeface="Lora"/>
              <a:sym typeface="Lora"/>
            </a:endParaRPr>
          </a:p>
          <a:p>
            <a:pPr indent="-368300" lvl="0" marL="457200" rtl="0" algn="l">
              <a:spcBef>
                <a:spcPts val="0"/>
              </a:spcBef>
              <a:spcAft>
                <a:spcPts val="0"/>
              </a:spcAft>
              <a:buClr>
                <a:srgbClr val="ADADAD"/>
              </a:buClr>
              <a:buSzPts val="2200"/>
              <a:buFont typeface="Roboto Slab"/>
              <a:buChar char="●"/>
            </a:pPr>
            <a:r>
              <a:rPr lang="en-GB" sz="2200">
                <a:solidFill>
                  <a:srgbClr val="ADADAD"/>
                </a:solidFill>
                <a:latin typeface="Roboto Slab"/>
                <a:ea typeface="Roboto Slab"/>
                <a:cs typeface="Roboto Slab"/>
                <a:sym typeface="Roboto Slab"/>
              </a:rPr>
              <a:t>Text Preprocessing: Regex,Lowercasing,Tokenization,Removing Punctuation,Removing Stop Words,Stemming,Lemmatization</a:t>
            </a:r>
            <a:endParaRPr sz="2200">
              <a:solidFill>
                <a:srgbClr val="ADADAD"/>
              </a:solidFill>
              <a:latin typeface="Roboto Slab"/>
              <a:ea typeface="Roboto Slab"/>
              <a:cs typeface="Roboto Slab"/>
              <a:sym typeface="Roboto Slab"/>
            </a:endParaRPr>
          </a:p>
          <a:p>
            <a:pPr indent="-368300" lvl="0" marL="457200" rtl="0" algn="l">
              <a:spcBef>
                <a:spcPts val="0"/>
              </a:spcBef>
              <a:spcAft>
                <a:spcPts val="0"/>
              </a:spcAft>
              <a:buClr>
                <a:srgbClr val="ADADAD"/>
              </a:buClr>
              <a:buSzPts val="2200"/>
              <a:buFont typeface="Roboto Slab"/>
              <a:buChar char="●"/>
            </a:pPr>
            <a:r>
              <a:rPr lang="en-GB" sz="2200">
                <a:solidFill>
                  <a:srgbClr val="ADADAD"/>
                </a:solidFill>
                <a:latin typeface="Roboto Slab"/>
                <a:ea typeface="Roboto Slab"/>
                <a:cs typeface="Roboto Slab"/>
                <a:sym typeface="Roboto Slab"/>
              </a:rPr>
              <a:t>Text Representation: </a:t>
            </a:r>
            <a:r>
              <a:rPr lang="en-GB" sz="2200">
                <a:solidFill>
                  <a:srgbClr val="ADADAD"/>
                </a:solidFill>
                <a:latin typeface="Roboto Slab"/>
                <a:ea typeface="Roboto Slab"/>
                <a:cs typeface="Roboto Slab"/>
                <a:sym typeface="Roboto Slab"/>
              </a:rPr>
              <a:t>Countvectorizer</a:t>
            </a:r>
            <a:r>
              <a:rPr lang="en-GB" sz="2200">
                <a:solidFill>
                  <a:srgbClr val="ADADAD"/>
                </a:solidFill>
                <a:latin typeface="Roboto Slab"/>
                <a:ea typeface="Roboto Slab"/>
                <a:cs typeface="Roboto Slab"/>
                <a:sym typeface="Roboto Slab"/>
              </a:rPr>
              <a:t>, TF-IDF, BOW,OHE</a:t>
            </a:r>
            <a:endParaRPr sz="2200">
              <a:solidFill>
                <a:srgbClr val="ADADAD"/>
              </a:solidFill>
              <a:latin typeface="Roboto Slab"/>
              <a:ea typeface="Roboto Slab"/>
              <a:cs typeface="Roboto Slab"/>
              <a:sym typeface="Roboto Slab"/>
            </a:endParaRPr>
          </a:p>
          <a:p>
            <a:pPr indent="-368300" lvl="0" marL="457200" rtl="0" algn="l">
              <a:spcBef>
                <a:spcPts val="0"/>
              </a:spcBef>
              <a:spcAft>
                <a:spcPts val="0"/>
              </a:spcAft>
              <a:buClr>
                <a:srgbClr val="ADADAD"/>
              </a:buClr>
              <a:buSzPts val="2200"/>
              <a:buFont typeface="Roboto Slab"/>
              <a:buChar char="●"/>
            </a:pPr>
            <a:r>
              <a:rPr lang="en-GB" sz="2200">
                <a:solidFill>
                  <a:srgbClr val="ADADAD"/>
                </a:solidFill>
                <a:latin typeface="Roboto Slab"/>
                <a:ea typeface="Roboto Slab"/>
                <a:cs typeface="Roboto Slab"/>
                <a:sym typeface="Roboto Slab"/>
              </a:rPr>
              <a:t>Text Classification: Naive Bayes </a:t>
            </a:r>
            <a:endParaRPr sz="2200">
              <a:solidFill>
                <a:srgbClr val="ADADAD"/>
              </a:solidFill>
              <a:latin typeface="Roboto Slab"/>
              <a:ea typeface="Roboto Slab"/>
              <a:cs typeface="Roboto Slab"/>
              <a:sym typeface="Roboto Slab"/>
            </a:endParaRPr>
          </a:p>
          <a:p>
            <a:pPr indent="-368300" lvl="0" marL="457200" rtl="0" algn="l">
              <a:spcBef>
                <a:spcPts val="0"/>
              </a:spcBef>
              <a:spcAft>
                <a:spcPts val="0"/>
              </a:spcAft>
              <a:buClr>
                <a:srgbClr val="ADADAD"/>
              </a:buClr>
              <a:buSzPts val="2200"/>
              <a:buFont typeface="Roboto Slab"/>
              <a:buChar char="●"/>
            </a:pPr>
            <a:r>
              <a:rPr lang="en-GB" sz="2200">
                <a:solidFill>
                  <a:srgbClr val="ADADAD"/>
                </a:solidFill>
                <a:latin typeface="Roboto Slab"/>
                <a:ea typeface="Roboto Slab"/>
                <a:cs typeface="Roboto Slab"/>
                <a:sym typeface="Roboto Slab"/>
              </a:rPr>
              <a:t>Fundamental library: Spacy &amp; NLTK</a:t>
            </a:r>
            <a:endParaRPr sz="2300">
              <a:solidFill>
                <a:srgbClr val="ADADAD"/>
              </a:solidFill>
              <a:latin typeface="Roboto Slab"/>
              <a:ea typeface="Roboto Slab"/>
              <a:cs typeface="Roboto Slab"/>
              <a:sym typeface="Roboto Sla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54" name="Google Shape;154;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solidFill>
                  <a:srgbClr val="FF9900"/>
                </a:solidFill>
                <a:latin typeface="Roboto Slab"/>
                <a:ea typeface="Roboto Slab"/>
                <a:cs typeface="Roboto Slab"/>
                <a:sym typeface="Roboto Slab"/>
              </a:rPr>
              <a:t>Word Embedding Techniques</a:t>
            </a:r>
            <a:endParaRPr b="1" sz="2200">
              <a:solidFill>
                <a:srgbClr val="FF9900"/>
              </a:solidFill>
              <a:latin typeface="Roboto Slab"/>
              <a:ea typeface="Roboto Slab"/>
              <a:cs typeface="Roboto Slab"/>
              <a:sym typeface="Roboto Slab"/>
            </a:endParaRPr>
          </a:p>
          <a:p>
            <a:pPr indent="0" lvl="0" marL="0" rtl="0" algn="l">
              <a:spcBef>
                <a:spcPts val="0"/>
              </a:spcBef>
              <a:spcAft>
                <a:spcPts val="0"/>
              </a:spcAft>
              <a:buNone/>
            </a:pPr>
            <a:r>
              <a:t/>
            </a:r>
            <a:endParaRPr b="1" sz="1400">
              <a:solidFill>
                <a:srgbClr val="000000"/>
              </a:solidFill>
              <a:latin typeface="Lora"/>
              <a:ea typeface="Lora"/>
              <a:cs typeface="Lora"/>
              <a:sym typeface="Lora"/>
            </a:endParaRPr>
          </a:p>
          <a:p>
            <a:pPr indent="-368300" lvl="0" marL="457200" rtl="0" algn="l">
              <a:spcBef>
                <a:spcPts val="0"/>
              </a:spcBef>
              <a:spcAft>
                <a:spcPts val="0"/>
              </a:spcAft>
              <a:buClr>
                <a:srgbClr val="ADADAD"/>
              </a:buClr>
              <a:buSzPts val="2200"/>
              <a:buFont typeface="Lora"/>
              <a:buChar char="●"/>
            </a:pPr>
            <a:r>
              <a:rPr lang="en-GB" sz="2200">
                <a:solidFill>
                  <a:srgbClr val="ADADAD"/>
                </a:solidFill>
                <a:latin typeface="Lora"/>
                <a:ea typeface="Lora"/>
                <a:cs typeface="Lora"/>
                <a:sym typeface="Lora"/>
              </a:rPr>
              <a:t>Word2Vec</a:t>
            </a:r>
            <a:endParaRPr sz="2200">
              <a:solidFill>
                <a:srgbClr val="ADADAD"/>
              </a:solidFill>
              <a:latin typeface="Lora"/>
              <a:ea typeface="Lora"/>
              <a:cs typeface="Lora"/>
              <a:sym typeface="Lora"/>
            </a:endParaRPr>
          </a:p>
          <a:p>
            <a:pPr indent="-368300" lvl="0" marL="457200" rtl="0" algn="l">
              <a:spcBef>
                <a:spcPts val="0"/>
              </a:spcBef>
              <a:spcAft>
                <a:spcPts val="0"/>
              </a:spcAft>
              <a:buClr>
                <a:srgbClr val="ADADAD"/>
              </a:buClr>
              <a:buSzPts val="2200"/>
              <a:buFont typeface="Lora"/>
              <a:buChar char="●"/>
            </a:pPr>
            <a:r>
              <a:rPr lang="en-GB" sz="2200">
                <a:solidFill>
                  <a:srgbClr val="ADADAD"/>
                </a:solidFill>
                <a:latin typeface="Lora"/>
                <a:ea typeface="Lora"/>
                <a:cs typeface="Lora"/>
                <a:sym typeface="Lora"/>
              </a:rPr>
              <a:t>GloVe</a:t>
            </a:r>
            <a:endParaRPr sz="2200">
              <a:solidFill>
                <a:srgbClr val="ADADAD"/>
              </a:solidFill>
              <a:latin typeface="Lora"/>
              <a:ea typeface="Lora"/>
              <a:cs typeface="Lora"/>
              <a:sym typeface="Lora"/>
            </a:endParaRPr>
          </a:p>
          <a:p>
            <a:pPr indent="-368300" lvl="0" marL="457200" rtl="0" algn="l">
              <a:spcBef>
                <a:spcPts val="0"/>
              </a:spcBef>
              <a:spcAft>
                <a:spcPts val="0"/>
              </a:spcAft>
              <a:buClr>
                <a:srgbClr val="ADADAD"/>
              </a:buClr>
              <a:buSzPts val="2200"/>
              <a:buFont typeface="Lora"/>
              <a:buChar char="●"/>
            </a:pPr>
            <a:r>
              <a:rPr lang="en-GB" sz="2200">
                <a:solidFill>
                  <a:srgbClr val="ADADAD"/>
                </a:solidFill>
                <a:latin typeface="Lora"/>
                <a:ea typeface="Lora"/>
                <a:cs typeface="Lora"/>
                <a:sym typeface="Lora"/>
              </a:rPr>
              <a:t>ELMO</a:t>
            </a:r>
            <a:endParaRPr sz="2200">
              <a:solidFill>
                <a:srgbClr val="ADADAD"/>
              </a:solidFill>
              <a:latin typeface="Lora"/>
              <a:ea typeface="Lora"/>
              <a:cs typeface="Lora"/>
              <a:sym typeface="Lora"/>
            </a:endParaRPr>
          </a:p>
          <a:p>
            <a:pPr indent="-368300" lvl="0" marL="457200" rtl="0" algn="l">
              <a:spcBef>
                <a:spcPts val="0"/>
              </a:spcBef>
              <a:spcAft>
                <a:spcPts val="0"/>
              </a:spcAft>
              <a:buClr>
                <a:srgbClr val="ADADAD"/>
              </a:buClr>
              <a:buSzPts val="2200"/>
              <a:buFont typeface="Lora"/>
              <a:buChar char="●"/>
            </a:pPr>
            <a:r>
              <a:rPr lang="en-GB" sz="2200">
                <a:solidFill>
                  <a:srgbClr val="ADADAD"/>
                </a:solidFill>
                <a:latin typeface="Lora"/>
                <a:ea typeface="Lora"/>
                <a:cs typeface="Lora"/>
                <a:sym typeface="Lora"/>
              </a:rPr>
              <a:t>Fast Text</a:t>
            </a:r>
            <a:endParaRPr b="1" sz="2200">
              <a:solidFill>
                <a:srgbClr val="ADADAD"/>
              </a:solidFill>
              <a:latin typeface="Lora"/>
              <a:ea typeface="Lora"/>
              <a:cs typeface="Lora"/>
              <a:sym typeface="Lor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60" name="Google Shape;160;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2300">
                <a:solidFill>
                  <a:srgbClr val="FF9900"/>
                </a:solidFill>
                <a:latin typeface="Lora"/>
                <a:ea typeface="Lora"/>
                <a:cs typeface="Lora"/>
                <a:sym typeface="Lora"/>
              </a:rPr>
              <a:t>Advance NLP Concepts</a:t>
            </a:r>
            <a:endParaRPr sz="2300">
              <a:solidFill>
                <a:srgbClr val="FF9900"/>
              </a:solidFill>
              <a:latin typeface="Lora"/>
              <a:ea typeface="Lora"/>
              <a:cs typeface="Lora"/>
              <a:sym typeface="Lora"/>
            </a:endParaRPr>
          </a:p>
          <a:p>
            <a:pPr indent="0" lvl="0" marL="0" rtl="0" algn="l">
              <a:lnSpc>
                <a:spcPct val="95000"/>
              </a:lnSpc>
              <a:spcBef>
                <a:spcPts val="0"/>
              </a:spcBef>
              <a:spcAft>
                <a:spcPts val="0"/>
              </a:spcAft>
              <a:buNone/>
            </a:pPr>
            <a:r>
              <a:t/>
            </a:r>
            <a:endParaRPr sz="2300">
              <a:latin typeface="Lora"/>
              <a:ea typeface="Lora"/>
              <a:cs typeface="Lora"/>
              <a:sym typeface="Lora"/>
            </a:endParaRPr>
          </a:p>
          <a:p>
            <a:pPr indent="-361950" lvl="0" marL="457200" rtl="0" algn="l">
              <a:lnSpc>
                <a:spcPct val="95000"/>
              </a:lnSpc>
              <a:spcBef>
                <a:spcPts val="0"/>
              </a:spcBef>
              <a:spcAft>
                <a:spcPts val="0"/>
              </a:spcAft>
              <a:buClr>
                <a:srgbClr val="ADADAD"/>
              </a:buClr>
              <a:buSzPts val="2100"/>
              <a:buFont typeface="Lora"/>
              <a:buChar char="●"/>
            </a:pPr>
            <a:r>
              <a:rPr lang="en-GB" sz="2100">
                <a:solidFill>
                  <a:srgbClr val="ADADAD"/>
                </a:solidFill>
                <a:latin typeface="Lora"/>
                <a:ea typeface="Lora"/>
                <a:cs typeface="Lora"/>
                <a:sym typeface="Lora"/>
              </a:rPr>
              <a:t>Advance RNN like LSTM &amp; GRU</a:t>
            </a:r>
            <a:endParaRPr sz="2100">
              <a:solidFill>
                <a:srgbClr val="ADADAD"/>
              </a:solidFill>
              <a:latin typeface="Lora"/>
              <a:ea typeface="Lora"/>
              <a:cs typeface="Lora"/>
              <a:sym typeface="Lora"/>
            </a:endParaRPr>
          </a:p>
          <a:p>
            <a:pPr indent="-361950" lvl="0" marL="457200" rtl="0" algn="l">
              <a:lnSpc>
                <a:spcPct val="95000"/>
              </a:lnSpc>
              <a:spcBef>
                <a:spcPts val="0"/>
              </a:spcBef>
              <a:spcAft>
                <a:spcPts val="0"/>
              </a:spcAft>
              <a:buClr>
                <a:srgbClr val="ADADAD"/>
              </a:buClr>
              <a:buSzPts val="2100"/>
              <a:buFont typeface="Lora"/>
              <a:buChar char="●"/>
            </a:pPr>
            <a:r>
              <a:rPr lang="en-GB" sz="2100">
                <a:solidFill>
                  <a:srgbClr val="ADADAD"/>
                </a:solidFill>
                <a:latin typeface="Lora"/>
                <a:ea typeface="Lora"/>
                <a:cs typeface="Lora"/>
                <a:sym typeface="Lora"/>
              </a:rPr>
              <a:t>Encoder decoder &amp; Encoder decoder with Attention Mechanism </a:t>
            </a:r>
            <a:endParaRPr sz="2100">
              <a:solidFill>
                <a:srgbClr val="ADADAD"/>
              </a:solidFill>
              <a:latin typeface="Lora"/>
              <a:ea typeface="Lora"/>
              <a:cs typeface="Lora"/>
              <a:sym typeface="Lora"/>
            </a:endParaRPr>
          </a:p>
          <a:p>
            <a:pPr indent="-361950" lvl="0" marL="457200" rtl="0" algn="l">
              <a:lnSpc>
                <a:spcPct val="95000"/>
              </a:lnSpc>
              <a:spcBef>
                <a:spcPts val="0"/>
              </a:spcBef>
              <a:spcAft>
                <a:spcPts val="0"/>
              </a:spcAft>
              <a:buClr>
                <a:srgbClr val="ADADAD"/>
              </a:buClr>
              <a:buSzPts val="2100"/>
              <a:buFont typeface="Lora"/>
              <a:buChar char="●"/>
            </a:pPr>
            <a:r>
              <a:rPr lang="en-GB" sz="2100">
                <a:solidFill>
                  <a:srgbClr val="ADADAD"/>
                </a:solidFill>
                <a:latin typeface="Lora"/>
                <a:ea typeface="Lora"/>
                <a:cs typeface="Lora"/>
                <a:sym typeface="Lora"/>
              </a:rPr>
              <a:t>Transformer architecture: Self attention mechanism, key, query, value(KQV), Layer Normalisation &amp; Positional Encoding</a:t>
            </a:r>
            <a:endParaRPr sz="2100">
              <a:solidFill>
                <a:srgbClr val="ADADAD"/>
              </a:solidFill>
              <a:latin typeface="Lora"/>
              <a:ea typeface="Lora"/>
              <a:cs typeface="Lora"/>
              <a:sym typeface="Lora"/>
            </a:endParaRPr>
          </a:p>
          <a:p>
            <a:pPr indent="-361950" lvl="0" marL="457200" rtl="0" algn="l">
              <a:lnSpc>
                <a:spcPct val="95000"/>
              </a:lnSpc>
              <a:spcBef>
                <a:spcPts val="0"/>
              </a:spcBef>
              <a:spcAft>
                <a:spcPts val="0"/>
              </a:spcAft>
              <a:buClr>
                <a:srgbClr val="ADADAD"/>
              </a:buClr>
              <a:buSzPts val="2100"/>
              <a:buFont typeface="Lora"/>
              <a:buChar char="●"/>
            </a:pPr>
            <a:r>
              <a:rPr lang="en-GB" sz="2100">
                <a:solidFill>
                  <a:srgbClr val="ADADAD"/>
                </a:solidFill>
                <a:latin typeface="Lora"/>
                <a:ea typeface="Lora"/>
                <a:cs typeface="Lora"/>
                <a:sym typeface="Lora"/>
              </a:rPr>
              <a:t>BERT: Contextual embedding and mask language modelling </a:t>
            </a:r>
            <a:endParaRPr sz="2100">
              <a:solidFill>
                <a:srgbClr val="ADADAD"/>
              </a:solidFill>
              <a:latin typeface="Lora"/>
              <a:ea typeface="Lora"/>
              <a:cs typeface="Lora"/>
              <a:sym typeface="Lora"/>
            </a:endParaRPr>
          </a:p>
          <a:p>
            <a:pPr indent="-361950" lvl="0" marL="457200" rtl="0" algn="l">
              <a:lnSpc>
                <a:spcPct val="95000"/>
              </a:lnSpc>
              <a:spcBef>
                <a:spcPts val="0"/>
              </a:spcBef>
              <a:spcAft>
                <a:spcPts val="0"/>
              </a:spcAft>
              <a:buClr>
                <a:srgbClr val="ADADAD"/>
              </a:buClr>
              <a:buSzPts val="2100"/>
              <a:buFont typeface="Lora"/>
              <a:buChar char="●"/>
            </a:pPr>
            <a:r>
              <a:rPr lang="en-GB" sz="2100">
                <a:solidFill>
                  <a:srgbClr val="ADADAD"/>
                </a:solidFill>
                <a:latin typeface="Lora"/>
                <a:ea typeface="Lora"/>
                <a:cs typeface="Lora"/>
                <a:sym typeface="Lora"/>
              </a:rPr>
              <a:t>GPT: Autoregressive Modelling</a:t>
            </a:r>
            <a:endParaRPr sz="2100">
              <a:solidFill>
                <a:srgbClr val="ADADAD"/>
              </a:solidFill>
              <a:latin typeface="Lora"/>
              <a:ea typeface="Lora"/>
              <a:cs typeface="Lora"/>
              <a:sym typeface="Lora"/>
            </a:endParaRPr>
          </a:p>
          <a:p>
            <a:pPr indent="0" lvl="0" marL="0" rtl="0" algn="l">
              <a:lnSpc>
                <a:spcPct val="95000"/>
              </a:lnSpc>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66" name="Google Shape;166;p3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rgbClr val="351C75"/>
                </a:solidFill>
                <a:highlight>
                  <a:srgbClr val="FFFFFF"/>
                </a:highlight>
                <a:latin typeface="Roboto Slab"/>
                <a:ea typeface="Roboto Slab"/>
                <a:cs typeface="Roboto Slab"/>
                <a:sym typeface="Roboto Slab"/>
              </a:rPr>
              <a:t>An important concept needs to be learnt. </a:t>
            </a:r>
            <a:endParaRPr b="1" sz="2000">
              <a:solidFill>
                <a:srgbClr val="351C75"/>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sz="1900">
              <a:solidFill>
                <a:srgbClr val="000000"/>
              </a:solidFill>
              <a:latin typeface="Roboto Slab"/>
              <a:ea typeface="Roboto Slab"/>
              <a:cs typeface="Roboto Slab"/>
              <a:sym typeface="Roboto Slab"/>
            </a:endParaRPr>
          </a:p>
          <a:p>
            <a:pPr indent="0" lvl="0" marL="0" rtl="0" algn="l">
              <a:spcBef>
                <a:spcPts val="0"/>
              </a:spcBef>
              <a:spcAft>
                <a:spcPts val="0"/>
              </a:spcAft>
              <a:buNone/>
            </a:pPr>
            <a:r>
              <a:rPr lang="en-GB" sz="1900">
                <a:solidFill>
                  <a:srgbClr val="FF9900"/>
                </a:solidFill>
                <a:latin typeface="Roboto Slab"/>
                <a:ea typeface="Roboto Slab"/>
                <a:cs typeface="Roboto Slab"/>
                <a:sym typeface="Roboto Slab"/>
              </a:rPr>
              <a:t>Transfer Learning:</a:t>
            </a:r>
            <a:r>
              <a:rPr lang="en-GB" sz="1900">
                <a:solidFill>
                  <a:srgbClr val="000000"/>
                </a:solidFill>
                <a:latin typeface="Roboto Slab"/>
                <a:ea typeface="Roboto Slab"/>
                <a:cs typeface="Roboto Slab"/>
                <a:sym typeface="Roboto Slab"/>
              </a:rPr>
              <a:t> </a:t>
            </a:r>
            <a:r>
              <a:rPr lang="en-GB" sz="1900">
                <a:solidFill>
                  <a:srgbClr val="E36B00"/>
                </a:solidFill>
                <a:highlight>
                  <a:srgbClr val="F3F3F3"/>
                </a:highlight>
                <a:latin typeface="Roboto Slab"/>
                <a:ea typeface="Roboto Slab"/>
                <a:cs typeface="Roboto Slab"/>
                <a:sym typeface="Roboto Slab"/>
              </a:rPr>
              <a:t>learned </a:t>
            </a:r>
            <a:r>
              <a:rPr lang="en-GB" sz="1900">
                <a:solidFill>
                  <a:srgbClr val="252525"/>
                </a:solidFill>
                <a:highlight>
                  <a:srgbClr val="F3F3F3"/>
                </a:highlight>
                <a:latin typeface="Roboto Slab"/>
                <a:ea typeface="Roboto Slab"/>
                <a:cs typeface="Roboto Slab"/>
                <a:sym typeface="Roboto Slab"/>
              </a:rPr>
              <a:t>from </a:t>
            </a:r>
            <a:r>
              <a:rPr lang="en-GB" sz="1900">
                <a:solidFill>
                  <a:srgbClr val="E36B00"/>
                </a:solidFill>
                <a:highlight>
                  <a:srgbClr val="F3F3F3"/>
                </a:highlight>
                <a:latin typeface="Roboto Slab"/>
                <a:ea typeface="Roboto Slab"/>
                <a:cs typeface="Roboto Slab"/>
                <a:sym typeface="Roboto Slab"/>
              </a:rPr>
              <a:t>past </a:t>
            </a:r>
            <a:r>
              <a:rPr lang="en-GB" sz="1900">
                <a:solidFill>
                  <a:srgbClr val="252525"/>
                </a:solidFill>
                <a:highlight>
                  <a:srgbClr val="F3F3F3"/>
                </a:highlight>
                <a:latin typeface="Roboto Slab"/>
                <a:ea typeface="Roboto Slab"/>
                <a:cs typeface="Roboto Slab"/>
                <a:sym typeface="Roboto Slab"/>
              </a:rPr>
              <a:t>work </a:t>
            </a:r>
            <a:r>
              <a:rPr lang="en-GB" sz="1900">
                <a:solidFill>
                  <a:srgbClr val="E36B00"/>
                </a:solidFill>
                <a:highlight>
                  <a:srgbClr val="F3F3F3"/>
                </a:highlight>
                <a:latin typeface="Roboto Slab"/>
                <a:ea typeface="Roboto Slab"/>
                <a:cs typeface="Roboto Slab"/>
                <a:sym typeface="Roboto Slab"/>
              </a:rPr>
              <a:t>and applied it </a:t>
            </a:r>
            <a:r>
              <a:rPr lang="en-GB" sz="1900">
                <a:solidFill>
                  <a:srgbClr val="252525"/>
                </a:solidFill>
                <a:highlight>
                  <a:srgbClr val="F3F3F3"/>
                </a:highlight>
                <a:latin typeface="Roboto Slab"/>
                <a:ea typeface="Roboto Slab"/>
                <a:cs typeface="Roboto Slab"/>
                <a:sym typeface="Roboto Slab"/>
              </a:rPr>
              <a:t>to the </a:t>
            </a:r>
            <a:r>
              <a:rPr lang="en-GB" sz="1900">
                <a:solidFill>
                  <a:srgbClr val="E36B00"/>
                </a:solidFill>
                <a:highlight>
                  <a:srgbClr val="F3F3F3"/>
                </a:highlight>
                <a:latin typeface="Roboto Slab"/>
                <a:ea typeface="Roboto Slab"/>
                <a:cs typeface="Roboto Slab"/>
                <a:sym typeface="Roboto Slab"/>
              </a:rPr>
              <a:t>current challenge.</a:t>
            </a:r>
            <a:endParaRPr sz="1900">
              <a:solidFill>
                <a:srgbClr val="E36B00"/>
              </a:solidFill>
              <a:highlight>
                <a:srgbClr val="F3F3F3"/>
              </a:highlight>
              <a:latin typeface="Roboto Slab"/>
              <a:ea typeface="Roboto Slab"/>
              <a:cs typeface="Roboto Slab"/>
              <a:sym typeface="Roboto Slab"/>
            </a:endParaRPr>
          </a:p>
          <a:p>
            <a:pPr indent="0" lvl="0" marL="0" rtl="0" algn="l">
              <a:spcBef>
                <a:spcPts val="0"/>
              </a:spcBef>
              <a:spcAft>
                <a:spcPts val="0"/>
              </a:spcAft>
              <a:buNone/>
            </a:pPr>
            <a:r>
              <a:t/>
            </a:r>
            <a:endParaRPr sz="1900">
              <a:solidFill>
                <a:srgbClr val="E36B00"/>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rPr lang="en-GB" sz="1900">
                <a:solidFill>
                  <a:srgbClr val="E36B00"/>
                </a:solidFill>
                <a:latin typeface="Roboto Slab"/>
                <a:ea typeface="Roboto Slab"/>
                <a:cs typeface="Roboto Slab"/>
                <a:sym typeface="Roboto Slab"/>
              </a:rPr>
              <a:t>Fine-Tuning of Model:</a:t>
            </a:r>
            <a:r>
              <a:rPr lang="en-GB" sz="1900">
                <a:solidFill>
                  <a:srgbClr val="000000"/>
                </a:solidFill>
                <a:latin typeface="Roboto Slab"/>
                <a:ea typeface="Roboto Slab"/>
                <a:cs typeface="Roboto Slab"/>
                <a:sym typeface="Roboto Slab"/>
              </a:rPr>
              <a:t> </a:t>
            </a:r>
            <a:r>
              <a:rPr lang="en-GB" sz="1900">
                <a:solidFill>
                  <a:schemeClr val="lt2"/>
                </a:solidFill>
                <a:latin typeface="Roboto Slab"/>
                <a:ea typeface="Roboto Slab"/>
                <a:cs typeface="Roboto Slab"/>
                <a:sym typeface="Roboto Slab"/>
              </a:rPr>
              <a:t>Fine-tuning refers to the process of taking a pre-trained model and further training it on a  domain specific task.</a:t>
            </a:r>
            <a:endParaRPr sz="1900">
              <a:solidFill>
                <a:schemeClr val="lt2"/>
              </a:solidFill>
              <a:latin typeface="Roboto Slab"/>
              <a:ea typeface="Roboto Slab"/>
              <a:cs typeface="Roboto Slab"/>
              <a:sym typeface="Roboto Slab"/>
            </a:endParaRPr>
          </a:p>
          <a:p>
            <a:pPr indent="0" lvl="0" marL="0" rtl="0" algn="l">
              <a:spcBef>
                <a:spcPts val="0"/>
              </a:spcBef>
              <a:spcAft>
                <a:spcPts val="0"/>
              </a:spcAft>
              <a:buNone/>
            </a:pPr>
            <a:r>
              <a:t/>
            </a:r>
            <a:endParaRPr sz="1900">
              <a:solidFill>
                <a:schemeClr val="lt2"/>
              </a:solidFill>
              <a:latin typeface="Roboto Slab"/>
              <a:ea typeface="Roboto Slab"/>
              <a:cs typeface="Roboto Slab"/>
              <a:sym typeface="Roboto Slab"/>
            </a:endParaRPr>
          </a:p>
          <a:p>
            <a:pPr indent="0" lvl="0" marL="0" rtl="0" algn="l">
              <a:spcBef>
                <a:spcPts val="0"/>
              </a:spcBef>
              <a:spcAft>
                <a:spcPts val="0"/>
              </a:spcAft>
              <a:buNone/>
            </a:pPr>
            <a:r>
              <a:rPr lang="en-GB" sz="1900">
                <a:solidFill>
                  <a:schemeClr val="lt2"/>
                </a:solidFill>
                <a:latin typeface="Roboto Slab"/>
                <a:ea typeface="Roboto Slab"/>
                <a:cs typeface="Roboto Slab"/>
                <a:sym typeface="Roboto Slab"/>
              </a:rPr>
              <a:t>Different Sequence mapping: One to Many, Many to One, Many to Many</a:t>
            </a:r>
            <a:endParaRPr sz="2300">
              <a:solidFill>
                <a:schemeClr val="lt2"/>
              </a:solidFill>
              <a:latin typeface="Roboto Slab"/>
              <a:ea typeface="Roboto Slab"/>
              <a:cs typeface="Roboto Slab"/>
              <a:sym typeface="Roboto Slab"/>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Core Generative AI Models: </a:t>
            </a:r>
            <a:r>
              <a:rPr lang="en-GB"/>
              <a:t>LLMs</a:t>
            </a:r>
            <a:endParaRPr sz="4300"/>
          </a:p>
        </p:txBody>
      </p:sp>
      <p:sp>
        <p:nvSpPr>
          <p:cNvPr id="172" name="Google Shape;172;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rgbClr val="93C47D"/>
                </a:solidFill>
                <a:latin typeface="Roboto Slab"/>
                <a:ea typeface="Roboto Slab"/>
                <a:cs typeface="Roboto Slab"/>
                <a:sym typeface="Roboto Slab"/>
              </a:rPr>
              <a:t>Milestone LLM Models</a:t>
            </a:r>
            <a:endParaRPr sz="1700">
              <a:solidFill>
                <a:srgbClr val="93C47D"/>
              </a:solidFill>
              <a:latin typeface="Roboto Slab"/>
              <a:ea typeface="Roboto Slab"/>
              <a:cs typeface="Roboto Slab"/>
              <a:sym typeface="Roboto Slab"/>
            </a:endParaRPr>
          </a:p>
          <a:p>
            <a:pPr indent="0" lvl="0" marL="0" rtl="0" algn="l">
              <a:spcBef>
                <a:spcPts val="0"/>
              </a:spcBef>
              <a:spcAft>
                <a:spcPts val="0"/>
              </a:spcAft>
              <a:buNone/>
            </a:pPr>
            <a:r>
              <a:t/>
            </a:r>
            <a:endParaRPr b="1" sz="1100">
              <a:latin typeface="Roboto Slab"/>
              <a:ea typeface="Roboto Slab"/>
              <a:cs typeface="Roboto Slab"/>
              <a:sym typeface="Roboto Slab"/>
            </a:endParaRPr>
          </a:p>
          <a:p>
            <a:pPr indent="-304800" lvl="1" marL="914400" rtl="0" algn="l">
              <a:spcBef>
                <a:spcPts val="0"/>
              </a:spcBef>
              <a:spcAft>
                <a:spcPts val="0"/>
              </a:spcAft>
              <a:buClr>
                <a:srgbClr val="F9CB9C"/>
              </a:buClr>
              <a:buSzPts val="1200"/>
              <a:buFont typeface="Lora"/>
              <a:buChar char="○"/>
            </a:pPr>
            <a:r>
              <a:rPr b="1" lang="en-GB" sz="1200">
                <a:solidFill>
                  <a:srgbClr val="F9CB9C"/>
                </a:solidFill>
                <a:latin typeface="Roboto Slab"/>
                <a:ea typeface="Roboto Slab"/>
                <a:cs typeface="Roboto Slab"/>
                <a:sym typeface="Roboto Slab"/>
              </a:rPr>
              <a:t>BERT: </a:t>
            </a:r>
            <a:r>
              <a:rPr lang="en-GB" sz="1200">
                <a:solidFill>
                  <a:srgbClr val="F9CB9C"/>
                </a:solidFill>
                <a:latin typeface="Roboto Slab"/>
                <a:ea typeface="Roboto Slab"/>
                <a:cs typeface="Roboto Slab"/>
                <a:sym typeface="Roboto Slab"/>
              </a:rPr>
              <a:t>Bidirectional Encoder Representations from Transformers (BERT) was developed by Google</a:t>
            </a:r>
            <a:endParaRPr sz="1200">
              <a:solidFill>
                <a:srgbClr val="F9CB9C"/>
              </a:solidFill>
              <a:latin typeface="Roboto Slab"/>
              <a:ea typeface="Roboto Slab"/>
              <a:cs typeface="Roboto Slab"/>
              <a:sym typeface="Roboto Slab"/>
            </a:endParaRPr>
          </a:p>
          <a:p>
            <a:pPr indent="0" lvl="0" marL="914400" rtl="0" algn="l">
              <a:spcBef>
                <a:spcPts val="0"/>
              </a:spcBef>
              <a:spcAft>
                <a:spcPts val="0"/>
              </a:spcAft>
              <a:buNone/>
            </a:pPr>
            <a:r>
              <a:t/>
            </a:r>
            <a:endParaRPr sz="1200">
              <a:solidFill>
                <a:srgbClr val="F9CB9C"/>
              </a:solidFill>
              <a:latin typeface="Roboto Slab"/>
              <a:ea typeface="Roboto Slab"/>
              <a:cs typeface="Roboto Slab"/>
              <a:sym typeface="Roboto Slab"/>
            </a:endParaRPr>
          </a:p>
          <a:p>
            <a:pPr indent="-304800" lvl="1" marL="914400" rtl="0" algn="l">
              <a:spcBef>
                <a:spcPts val="0"/>
              </a:spcBef>
              <a:spcAft>
                <a:spcPts val="0"/>
              </a:spcAft>
              <a:buClr>
                <a:srgbClr val="F9CB9C"/>
              </a:buClr>
              <a:buSzPts val="1200"/>
              <a:buFont typeface="Lora"/>
              <a:buChar char="○"/>
            </a:pPr>
            <a:r>
              <a:rPr b="1" lang="en-GB" sz="1200">
                <a:solidFill>
                  <a:srgbClr val="F9CB9C"/>
                </a:solidFill>
                <a:latin typeface="Roboto Slab"/>
                <a:ea typeface="Roboto Slab"/>
                <a:cs typeface="Roboto Slab"/>
                <a:sym typeface="Roboto Slab"/>
              </a:rPr>
              <a:t>GPT:</a:t>
            </a:r>
            <a:r>
              <a:rPr lang="en-GB" sz="1200">
                <a:solidFill>
                  <a:srgbClr val="F9CB9C"/>
                </a:solidFill>
                <a:latin typeface="Roboto Slab"/>
                <a:ea typeface="Roboto Slab"/>
                <a:cs typeface="Roboto Slab"/>
                <a:sym typeface="Roboto Slab"/>
              </a:rPr>
              <a:t> GPT stands for "Generative Pre-trained Transformer".The model was developed by OpenAI </a:t>
            </a:r>
            <a:endParaRPr sz="1200">
              <a:solidFill>
                <a:srgbClr val="F9CB9C"/>
              </a:solidFill>
              <a:latin typeface="Roboto Slab"/>
              <a:ea typeface="Roboto Slab"/>
              <a:cs typeface="Roboto Slab"/>
              <a:sym typeface="Roboto Slab"/>
            </a:endParaRPr>
          </a:p>
          <a:p>
            <a:pPr indent="0" lvl="0" marL="914400" rtl="0" algn="l">
              <a:spcBef>
                <a:spcPts val="0"/>
              </a:spcBef>
              <a:spcAft>
                <a:spcPts val="0"/>
              </a:spcAft>
              <a:buNone/>
            </a:pPr>
            <a:r>
              <a:t/>
            </a:r>
            <a:endParaRPr sz="1200">
              <a:solidFill>
                <a:srgbClr val="F9CB9C"/>
              </a:solidFill>
              <a:latin typeface="Roboto Slab"/>
              <a:ea typeface="Roboto Slab"/>
              <a:cs typeface="Roboto Slab"/>
              <a:sym typeface="Roboto Slab"/>
            </a:endParaRPr>
          </a:p>
          <a:p>
            <a:pPr indent="-304800" lvl="1" marL="914400" rtl="0" algn="l">
              <a:spcBef>
                <a:spcPts val="0"/>
              </a:spcBef>
              <a:spcAft>
                <a:spcPts val="0"/>
              </a:spcAft>
              <a:buClr>
                <a:srgbClr val="F9CB9C"/>
              </a:buClr>
              <a:buSzPts val="1200"/>
              <a:buFont typeface="Lora"/>
              <a:buChar char="○"/>
            </a:pPr>
            <a:r>
              <a:rPr b="1" lang="en-GB" sz="1200">
                <a:solidFill>
                  <a:srgbClr val="F9CB9C"/>
                </a:solidFill>
                <a:latin typeface="Roboto Slab"/>
                <a:ea typeface="Roboto Slab"/>
                <a:cs typeface="Roboto Slab"/>
                <a:sym typeface="Roboto Slab"/>
              </a:rPr>
              <a:t>XLM:</a:t>
            </a:r>
            <a:r>
              <a:rPr lang="en-GB" sz="1200">
                <a:solidFill>
                  <a:srgbClr val="F9CB9C"/>
                </a:solidFill>
                <a:latin typeface="Roboto Slab"/>
                <a:ea typeface="Roboto Slab"/>
                <a:cs typeface="Roboto Slab"/>
                <a:sym typeface="Roboto Slab"/>
              </a:rPr>
              <a:t> Cross-lingual Language Model Pretraining by Guillaume Lample, Alexis Conneau.</a:t>
            </a:r>
            <a:endParaRPr sz="1200">
              <a:solidFill>
                <a:srgbClr val="F9CB9C"/>
              </a:solidFill>
              <a:latin typeface="Roboto Slab"/>
              <a:ea typeface="Roboto Slab"/>
              <a:cs typeface="Roboto Slab"/>
              <a:sym typeface="Roboto Slab"/>
            </a:endParaRPr>
          </a:p>
          <a:p>
            <a:pPr indent="0" lvl="0" marL="914400" rtl="0" algn="l">
              <a:spcBef>
                <a:spcPts val="0"/>
              </a:spcBef>
              <a:spcAft>
                <a:spcPts val="0"/>
              </a:spcAft>
              <a:buNone/>
            </a:pPr>
            <a:r>
              <a:t/>
            </a:r>
            <a:endParaRPr sz="1200">
              <a:solidFill>
                <a:srgbClr val="F9CB9C"/>
              </a:solidFill>
              <a:latin typeface="Roboto Slab"/>
              <a:ea typeface="Roboto Slab"/>
              <a:cs typeface="Roboto Slab"/>
              <a:sym typeface="Roboto Slab"/>
            </a:endParaRPr>
          </a:p>
          <a:p>
            <a:pPr indent="-304800" lvl="1" marL="914400" rtl="0" algn="l">
              <a:spcBef>
                <a:spcPts val="0"/>
              </a:spcBef>
              <a:spcAft>
                <a:spcPts val="0"/>
              </a:spcAft>
              <a:buClr>
                <a:srgbClr val="F9CB9C"/>
              </a:buClr>
              <a:buSzPts val="1200"/>
              <a:buFont typeface="Lora"/>
              <a:buChar char="○"/>
            </a:pPr>
            <a:r>
              <a:rPr b="1" lang="en-GB" sz="1200">
                <a:solidFill>
                  <a:srgbClr val="F9CB9C"/>
                </a:solidFill>
                <a:latin typeface="Roboto Slab"/>
                <a:ea typeface="Roboto Slab"/>
                <a:cs typeface="Roboto Slab"/>
                <a:sym typeface="Roboto Slab"/>
              </a:rPr>
              <a:t>T5:</a:t>
            </a:r>
            <a:r>
              <a:rPr lang="en-GB" sz="1200">
                <a:solidFill>
                  <a:srgbClr val="F9CB9C"/>
                </a:solidFill>
                <a:latin typeface="Roboto Slab"/>
                <a:ea typeface="Roboto Slab"/>
                <a:cs typeface="Roboto Slab"/>
                <a:sym typeface="Roboto Slab"/>
              </a:rPr>
              <a:t> The Text-to-Text Transfer Transformer It was created by Google AI</a:t>
            </a:r>
            <a:endParaRPr sz="1200">
              <a:solidFill>
                <a:srgbClr val="F9CB9C"/>
              </a:solidFill>
              <a:latin typeface="Roboto Slab"/>
              <a:ea typeface="Roboto Slab"/>
              <a:cs typeface="Roboto Slab"/>
              <a:sym typeface="Roboto Slab"/>
            </a:endParaRPr>
          </a:p>
          <a:p>
            <a:pPr indent="0" lvl="0" marL="914400" rtl="0" algn="l">
              <a:spcBef>
                <a:spcPts val="0"/>
              </a:spcBef>
              <a:spcAft>
                <a:spcPts val="0"/>
              </a:spcAft>
              <a:buNone/>
            </a:pPr>
            <a:r>
              <a:t/>
            </a:r>
            <a:endParaRPr sz="1200">
              <a:solidFill>
                <a:srgbClr val="F9CB9C"/>
              </a:solidFill>
              <a:latin typeface="Roboto Slab"/>
              <a:ea typeface="Roboto Slab"/>
              <a:cs typeface="Roboto Slab"/>
              <a:sym typeface="Roboto Slab"/>
            </a:endParaRPr>
          </a:p>
          <a:p>
            <a:pPr indent="-304800" lvl="1" marL="914400" rtl="0" algn="l">
              <a:spcBef>
                <a:spcPts val="0"/>
              </a:spcBef>
              <a:spcAft>
                <a:spcPts val="0"/>
              </a:spcAft>
              <a:buClr>
                <a:srgbClr val="F9CB9C"/>
              </a:buClr>
              <a:buSzPts val="1200"/>
              <a:buFont typeface="Lora"/>
              <a:buChar char="○"/>
            </a:pPr>
            <a:r>
              <a:rPr b="1" lang="en-GB" sz="1200">
                <a:solidFill>
                  <a:srgbClr val="F9CB9C"/>
                </a:solidFill>
                <a:latin typeface="Roboto Slab"/>
                <a:ea typeface="Roboto Slab"/>
                <a:cs typeface="Roboto Slab"/>
                <a:sym typeface="Roboto Slab"/>
              </a:rPr>
              <a:t>Megatron:</a:t>
            </a:r>
            <a:r>
              <a:rPr lang="en-GB" sz="1200">
                <a:solidFill>
                  <a:srgbClr val="F9CB9C"/>
                </a:solidFill>
                <a:latin typeface="Roboto Slab"/>
                <a:ea typeface="Roboto Slab"/>
                <a:cs typeface="Roboto Slab"/>
                <a:sym typeface="Roboto Slab"/>
              </a:rPr>
              <a:t> Megatron is a large, powerful transformer developed by the Applied Deep Learning Research team at NVIDIA</a:t>
            </a:r>
            <a:endParaRPr sz="1200">
              <a:solidFill>
                <a:srgbClr val="F9CB9C"/>
              </a:solidFill>
              <a:latin typeface="Roboto Slab"/>
              <a:ea typeface="Roboto Slab"/>
              <a:cs typeface="Roboto Slab"/>
              <a:sym typeface="Roboto Slab"/>
            </a:endParaRPr>
          </a:p>
          <a:p>
            <a:pPr indent="0" lvl="0" marL="914400" rtl="0" algn="l">
              <a:spcBef>
                <a:spcPts val="0"/>
              </a:spcBef>
              <a:spcAft>
                <a:spcPts val="0"/>
              </a:spcAft>
              <a:buNone/>
            </a:pPr>
            <a:r>
              <a:t/>
            </a:r>
            <a:endParaRPr sz="1200">
              <a:solidFill>
                <a:srgbClr val="F9CB9C"/>
              </a:solidFill>
              <a:latin typeface="Roboto Slab"/>
              <a:ea typeface="Roboto Slab"/>
              <a:cs typeface="Roboto Slab"/>
              <a:sym typeface="Roboto Slab"/>
            </a:endParaRPr>
          </a:p>
          <a:p>
            <a:pPr indent="-304800" lvl="1" marL="914400" rtl="0" algn="l">
              <a:spcBef>
                <a:spcPts val="0"/>
              </a:spcBef>
              <a:spcAft>
                <a:spcPts val="0"/>
              </a:spcAft>
              <a:buClr>
                <a:srgbClr val="F9CB9C"/>
              </a:buClr>
              <a:buSzPts val="1200"/>
              <a:buFont typeface="Lora"/>
              <a:buChar char="○"/>
            </a:pPr>
            <a:r>
              <a:rPr b="1" lang="en-GB" sz="1200">
                <a:solidFill>
                  <a:srgbClr val="F9CB9C"/>
                </a:solidFill>
                <a:latin typeface="Roboto Slab"/>
                <a:ea typeface="Roboto Slab"/>
                <a:cs typeface="Roboto Slab"/>
                <a:sym typeface="Roboto Slab"/>
              </a:rPr>
              <a:t>M2M-100:</a:t>
            </a:r>
            <a:r>
              <a:rPr lang="en-GB" sz="1200">
                <a:solidFill>
                  <a:srgbClr val="F9CB9C"/>
                </a:solidFill>
                <a:latin typeface="Roboto Slab"/>
                <a:ea typeface="Roboto Slab"/>
                <a:cs typeface="Roboto Slab"/>
                <a:sym typeface="Roboto Slab"/>
              </a:rPr>
              <a:t> multilingual encoder-decoder (seq-to-seq) model researchers at Facebook</a:t>
            </a:r>
            <a:endParaRPr sz="1200">
              <a:solidFill>
                <a:srgbClr val="F9CB9C"/>
              </a:solidFill>
              <a:latin typeface="Roboto Slab"/>
              <a:ea typeface="Roboto Slab"/>
              <a:cs typeface="Roboto Slab"/>
              <a:sym typeface="Roboto Slab"/>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From Basics to Advanced</a:t>
            </a:r>
            <a:endParaRPr sz="3200"/>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solidFill>
                  <a:srgbClr val="ADADAD"/>
                </a:solidFill>
                <a:latin typeface="Roboto Slab"/>
                <a:ea typeface="Roboto Slab"/>
                <a:cs typeface="Roboto Slab"/>
                <a:sym typeface="Roboto Slab"/>
              </a:rPr>
              <a:t>Here's a step-by-step guide designed for absolute beginners looking to acquire skills in Generative AI. </a:t>
            </a:r>
            <a:endParaRPr sz="2200">
              <a:solidFill>
                <a:srgbClr val="ADADAD"/>
              </a:solidFill>
              <a:latin typeface="Roboto Slab"/>
              <a:ea typeface="Roboto Slab"/>
              <a:cs typeface="Roboto Slab"/>
              <a:sym typeface="Roboto Slab"/>
            </a:endParaRPr>
          </a:p>
          <a:p>
            <a:pPr indent="0" lvl="0" marL="0" rtl="0" algn="l">
              <a:spcBef>
                <a:spcPts val="1200"/>
              </a:spcBef>
              <a:spcAft>
                <a:spcPts val="0"/>
              </a:spcAft>
              <a:buNone/>
            </a:pPr>
            <a:r>
              <a:rPr lang="en-GB" sz="2200">
                <a:solidFill>
                  <a:srgbClr val="ADADAD"/>
                </a:solidFill>
                <a:latin typeface="Roboto Slab"/>
                <a:ea typeface="Roboto Slab"/>
                <a:cs typeface="Roboto Slab"/>
                <a:sym typeface="Roboto Slab"/>
              </a:rPr>
              <a:t>Different Positions or Different Levels:  </a:t>
            </a:r>
            <a:endParaRPr sz="2200">
              <a:solidFill>
                <a:srgbClr val="ADADAD"/>
              </a:solidFill>
              <a:latin typeface="Roboto Slab"/>
              <a:ea typeface="Roboto Slab"/>
              <a:cs typeface="Roboto Slab"/>
              <a:sym typeface="Roboto Slab"/>
            </a:endParaRPr>
          </a:p>
          <a:p>
            <a:pPr indent="-368300" lvl="0" marL="457200" rtl="0" algn="l">
              <a:spcBef>
                <a:spcPts val="1200"/>
              </a:spcBef>
              <a:spcAft>
                <a:spcPts val="0"/>
              </a:spcAft>
              <a:buClr>
                <a:srgbClr val="ADADAD"/>
              </a:buClr>
              <a:buSzPts val="2200"/>
              <a:buFont typeface="Roboto Slab"/>
              <a:buChar char="●"/>
            </a:pPr>
            <a:r>
              <a:rPr lang="en-GB" sz="2200">
                <a:solidFill>
                  <a:srgbClr val="ADADAD"/>
                </a:solidFill>
                <a:latin typeface="Roboto Slab"/>
                <a:ea typeface="Roboto Slab"/>
                <a:cs typeface="Roboto Slab"/>
                <a:sym typeface="Roboto Slab"/>
              </a:rPr>
              <a:t>Developer Level 1 or Beginner Level </a:t>
            </a:r>
            <a:endParaRPr sz="2200">
              <a:solidFill>
                <a:srgbClr val="ADADAD"/>
              </a:solidFill>
              <a:latin typeface="Roboto Slab"/>
              <a:ea typeface="Roboto Slab"/>
              <a:cs typeface="Roboto Slab"/>
              <a:sym typeface="Roboto Slab"/>
            </a:endParaRPr>
          </a:p>
          <a:p>
            <a:pPr indent="-368300" lvl="0" marL="457200" rtl="0" algn="l">
              <a:spcBef>
                <a:spcPts val="0"/>
              </a:spcBef>
              <a:spcAft>
                <a:spcPts val="0"/>
              </a:spcAft>
              <a:buClr>
                <a:srgbClr val="ADADAD"/>
              </a:buClr>
              <a:buSzPts val="2200"/>
              <a:buFont typeface="Roboto Slab"/>
              <a:buChar char="●"/>
            </a:pPr>
            <a:r>
              <a:rPr lang="en-GB" sz="2200">
                <a:solidFill>
                  <a:srgbClr val="ADADAD"/>
                </a:solidFill>
                <a:latin typeface="Roboto Slab"/>
                <a:ea typeface="Roboto Slab"/>
                <a:cs typeface="Roboto Slab"/>
                <a:sym typeface="Roboto Slab"/>
              </a:rPr>
              <a:t>Developer Level 2 or Senior Level</a:t>
            </a:r>
            <a:endParaRPr sz="2200">
              <a:solidFill>
                <a:srgbClr val="ADADAD"/>
              </a:solidFill>
              <a:latin typeface="Roboto Slab"/>
              <a:ea typeface="Roboto Slab"/>
              <a:cs typeface="Roboto Slab"/>
              <a:sym typeface="Roboto Slab"/>
            </a:endParaRPr>
          </a:p>
          <a:p>
            <a:pPr indent="-368300" lvl="0" marL="457200" rtl="0" algn="l">
              <a:spcBef>
                <a:spcPts val="0"/>
              </a:spcBef>
              <a:spcAft>
                <a:spcPts val="0"/>
              </a:spcAft>
              <a:buClr>
                <a:srgbClr val="ADADAD"/>
              </a:buClr>
              <a:buSzPts val="2200"/>
              <a:buFont typeface="Roboto Slab"/>
              <a:buChar char="●"/>
            </a:pPr>
            <a:r>
              <a:rPr lang="en-GB" sz="2200">
                <a:solidFill>
                  <a:srgbClr val="ADADAD"/>
                </a:solidFill>
                <a:latin typeface="Roboto Slab"/>
                <a:ea typeface="Roboto Slab"/>
                <a:cs typeface="Roboto Slab"/>
                <a:sym typeface="Roboto Slab"/>
              </a:rPr>
              <a:t> Researcher Leve</a:t>
            </a:r>
            <a:endParaRPr sz="2200">
              <a:latin typeface="Roboto Slab"/>
              <a:ea typeface="Roboto Slab"/>
              <a:cs typeface="Roboto Slab"/>
              <a:sym typeface="Roboto Slab"/>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78" name="Google Shape;178;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sz="2472">
                <a:solidFill>
                  <a:srgbClr val="93C47D"/>
                </a:solidFill>
                <a:latin typeface="Roboto Slab"/>
                <a:ea typeface="Roboto Slab"/>
                <a:cs typeface="Roboto Slab"/>
                <a:sym typeface="Roboto Slab"/>
              </a:rPr>
              <a:t>OpenAI LLM Models</a:t>
            </a:r>
            <a:endParaRPr sz="2472">
              <a:solidFill>
                <a:srgbClr val="93C47D"/>
              </a:solidFill>
              <a:latin typeface="Roboto Slab"/>
              <a:ea typeface="Roboto Slab"/>
              <a:cs typeface="Roboto Slab"/>
              <a:sym typeface="Roboto Slab"/>
            </a:endParaRPr>
          </a:p>
          <a:p>
            <a:pPr indent="0" lvl="0" marL="0" rtl="0" algn="l">
              <a:spcBef>
                <a:spcPts val="0"/>
              </a:spcBef>
              <a:spcAft>
                <a:spcPts val="0"/>
              </a:spcAft>
              <a:buNone/>
            </a:pPr>
            <a:r>
              <a:t/>
            </a:r>
            <a:endParaRPr b="1" sz="1400">
              <a:latin typeface="Roboto Slab"/>
              <a:ea typeface="Roboto Slab"/>
              <a:cs typeface="Roboto Slab"/>
              <a:sym typeface="Roboto Slab"/>
            </a:endParaRPr>
          </a:p>
          <a:p>
            <a:pPr indent="-318685" lvl="1" marL="914400" rtl="0" algn="l">
              <a:spcBef>
                <a:spcPts val="0"/>
              </a:spcBef>
              <a:spcAft>
                <a:spcPts val="0"/>
              </a:spcAft>
              <a:buClr>
                <a:srgbClr val="FCE5CD"/>
              </a:buClr>
              <a:buSzPct val="100000"/>
              <a:buFont typeface="Lora"/>
              <a:buChar char="○"/>
            </a:pPr>
            <a:r>
              <a:rPr b="1" lang="en-GB" sz="2026">
                <a:solidFill>
                  <a:srgbClr val="FCE5CD"/>
                </a:solidFill>
                <a:latin typeface="Roboto Slab"/>
                <a:ea typeface="Roboto Slab"/>
                <a:cs typeface="Roboto Slab"/>
                <a:sym typeface="Roboto Slab"/>
              </a:rPr>
              <a:t>GPT-4 and GPT-4 Turbo</a:t>
            </a:r>
            <a:r>
              <a:rPr lang="en-GB" sz="2026">
                <a:solidFill>
                  <a:srgbClr val="FCE5CD"/>
                </a:solidFill>
                <a:latin typeface="Roboto Slab"/>
                <a:ea typeface="Roboto Slab"/>
                <a:cs typeface="Roboto Slab"/>
                <a:sym typeface="Roboto Slab"/>
              </a:rPr>
              <a:t>: A set of models that improve on GPT-3.5 and can understand as well as generate natural language or code</a:t>
            </a:r>
            <a:endParaRPr sz="2026">
              <a:solidFill>
                <a:srgbClr val="FCE5CD"/>
              </a:solidFill>
              <a:latin typeface="Roboto Slab"/>
              <a:ea typeface="Roboto Slab"/>
              <a:cs typeface="Roboto Slab"/>
              <a:sym typeface="Roboto Slab"/>
            </a:endParaRPr>
          </a:p>
          <a:p>
            <a:pPr indent="0" lvl="0" marL="914400" rtl="0" algn="l">
              <a:spcBef>
                <a:spcPts val="0"/>
              </a:spcBef>
              <a:spcAft>
                <a:spcPts val="0"/>
              </a:spcAft>
              <a:buNone/>
            </a:pPr>
            <a:r>
              <a:t/>
            </a:r>
            <a:endParaRPr sz="2026">
              <a:solidFill>
                <a:srgbClr val="FCE5CD"/>
              </a:solidFill>
              <a:latin typeface="Roboto Slab"/>
              <a:ea typeface="Roboto Slab"/>
              <a:cs typeface="Roboto Slab"/>
              <a:sym typeface="Roboto Slab"/>
            </a:endParaRPr>
          </a:p>
          <a:p>
            <a:pPr indent="-318685" lvl="1" marL="914400" rtl="0" algn="l">
              <a:spcBef>
                <a:spcPts val="0"/>
              </a:spcBef>
              <a:spcAft>
                <a:spcPts val="0"/>
              </a:spcAft>
              <a:buClr>
                <a:srgbClr val="FCE5CD"/>
              </a:buClr>
              <a:buSzPct val="100000"/>
              <a:buFont typeface="Lora"/>
              <a:buChar char="○"/>
            </a:pPr>
            <a:r>
              <a:rPr b="1" lang="en-GB" sz="2026">
                <a:solidFill>
                  <a:srgbClr val="FCE5CD"/>
                </a:solidFill>
                <a:latin typeface="Roboto Slab"/>
                <a:ea typeface="Roboto Slab"/>
                <a:cs typeface="Roboto Slab"/>
                <a:sym typeface="Roboto Slab"/>
              </a:rPr>
              <a:t>GPT-3.5:</a:t>
            </a:r>
            <a:r>
              <a:rPr lang="en-GB" sz="2026">
                <a:solidFill>
                  <a:srgbClr val="FCE5CD"/>
                </a:solidFill>
                <a:latin typeface="Roboto Slab"/>
                <a:ea typeface="Roboto Slab"/>
                <a:cs typeface="Roboto Slab"/>
                <a:sym typeface="Roboto Slab"/>
              </a:rPr>
              <a:t> A set of models that improve on GPT-3 and can understand as well as generate natural language or code</a:t>
            </a:r>
            <a:endParaRPr sz="2026">
              <a:solidFill>
                <a:srgbClr val="FCE5CD"/>
              </a:solidFill>
              <a:latin typeface="Roboto Slab"/>
              <a:ea typeface="Roboto Slab"/>
              <a:cs typeface="Roboto Slab"/>
              <a:sym typeface="Roboto Slab"/>
            </a:endParaRPr>
          </a:p>
          <a:p>
            <a:pPr indent="0" lvl="0" marL="914400" rtl="0" algn="l">
              <a:spcBef>
                <a:spcPts val="0"/>
              </a:spcBef>
              <a:spcAft>
                <a:spcPts val="0"/>
              </a:spcAft>
              <a:buNone/>
            </a:pPr>
            <a:r>
              <a:t/>
            </a:r>
            <a:endParaRPr sz="2026">
              <a:solidFill>
                <a:srgbClr val="FCE5CD"/>
              </a:solidFill>
              <a:latin typeface="Roboto Slab"/>
              <a:ea typeface="Roboto Slab"/>
              <a:cs typeface="Roboto Slab"/>
              <a:sym typeface="Roboto Slab"/>
            </a:endParaRPr>
          </a:p>
          <a:p>
            <a:pPr indent="-318685" lvl="1" marL="914400" rtl="0" algn="l">
              <a:spcBef>
                <a:spcPts val="0"/>
              </a:spcBef>
              <a:spcAft>
                <a:spcPts val="0"/>
              </a:spcAft>
              <a:buClr>
                <a:srgbClr val="FCE5CD"/>
              </a:buClr>
              <a:buSzPct val="100000"/>
              <a:buFont typeface="Lora"/>
              <a:buChar char="○"/>
            </a:pPr>
            <a:r>
              <a:rPr b="1" lang="en-GB" sz="2026">
                <a:solidFill>
                  <a:srgbClr val="FCE5CD"/>
                </a:solidFill>
                <a:latin typeface="Roboto Slab"/>
                <a:ea typeface="Roboto Slab"/>
                <a:cs typeface="Roboto Slab"/>
                <a:sym typeface="Roboto Slab"/>
              </a:rPr>
              <a:t>DALL·E: </a:t>
            </a:r>
            <a:r>
              <a:rPr lang="en-GB" sz="2026">
                <a:solidFill>
                  <a:srgbClr val="FCE5CD"/>
                </a:solidFill>
                <a:latin typeface="Roboto Slab"/>
                <a:ea typeface="Roboto Slab"/>
                <a:cs typeface="Roboto Slab"/>
                <a:sym typeface="Roboto Slab"/>
              </a:rPr>
              <a:t>A model that can generate and edit images given a natural language prompt</a:t>
            </a:r>
            <a:endParaRPr sz="2026">
              <a:solidFill>
                <a:srgbClr val="FCE5CD"/>
              </a:solidFill>
              <a:latin typeface="Roboto Slab"/>
              <a:ea typeface="Roboto Slab"/>
              <a:cs typeface="Roboto Slab"/>
              <a:sym typeface="Roboto Slab"/>
            </a:endParaRPr>
          </a:p>
          <a:p>
            <a:pPr indent="0" lvl="0" marL="914400" rtl="0" algn="l">
              <a:spcBef>
                <a:spcPts val="0"/>
              </a:spcBef>
              <a:spcAft>
                <a:spcPts val="0"/>
              </a:spcAft>
              <a:buNone/>
            </a:pPr>
            <a:r>
              <a:t/>
            </a:r>
            <a:endParaRPr sz="2026">
              <a:solidFill>
                <a:srgbClr val="FCE5CD"/>
              </a:solidFill>
              <a:latin typeface="Roboto Slab"/>
              <a:ea typeface="Roboto Slab"/>
              <a:cs typeface="Roboto Slab"/>
              <a:sym typeface="Roboto Slab"/>
            </a:endParaRPr>
          </a:p>
          <a:p>
            <a:pPr indent="-318685" lvl="1" marL="914400" rtl="0" algn="l">
              <a:spcBef>
                <a:spcPts val="0"/>
              </a:spcBef>
              <a:spcAft>
                <a:spcPts val="0"/>
              </a:spcAft>
              <a:buClr>
                <a:srgbClr val="FCE5CD"/>
              </a:buClr>
              <a:buSzPct val="100000"/>
              <a:buFont typeface="Lora"/>
              <a:buChar char="○"/>
            </a:pPr>
            <a:r>
              <a:rPr b="1" lang="en-GB" sz="2026">
                <a:solidFill>
                  <a:srgbClr val="FCE5CD"/>
                </a:solidFill>
                <a:latin typeface="Roboto Slab"/>
                <a:ea typeface="Roboto Slab"/>
                <a:cs typeface="Roboto Slab"/>
                <a:sym typeface="Roboto Slab"/>
              </a:rPr>
              <a:t>TTS: </a:t>
            </a:r>
            <a:r>
              <a:rPr lang="en-GB" sz="2026">
                <a:solidFill>
                  <a:srgbClr val="FCE5CD"/>
                </a:solidFill>
                <a:latin typeface="Roboto Slab"/>
                <a:ea typeface="Roboto Slab"/>
                <a:cs typeface="Roboto Slab"/>
                <a:sym typeface="Roboto Slab"/>
              </a:rPr>
              <a:t>A set of models that can convert text into natural sounding spoken audio</a:t>
            </a:r>
            <a:endParaRPr sz="2026">
              <a:solidFill>
                <a:srgbClr val="FCE5CD"/>
              </a:solidFill>
              <a:latin typeface="Roboto Slab"/>
              <a:ea typeface="Roboto Slab"/>
              <a:cs typeface="Roboto Slab"/>
              <a:sym typeface="Roboto Slab"/>
            </a:endParaRPr>
          </a:p>
          <a:p>
            <a:pPr indent="0" lvl="0" marL="914400" rtl="0" algn="l">
              <a:spcBef>
                <a:spcPts val="0"/>
              </a:spcBef>
              <a:spcAft>
                <a:spcPts val="0"/>
              </a:spcAft>
              <a:buNone/>
            </a:pPr>
            <a:r>
              <a:t/>
            </a:r>
            <a:endParaRPr sz="2026">
              <a:solidFill>
                <a:srgbClr val="FCE5CD"/>
              </a:solidFill>
              <a:latin typeface="Roboto Slab"/>
              <a:ea typeface="Roboto Slab"/>
              <a:cs typeface="Roboto Slab"/>
              <a:sym typeface="Roboto Slab"/>
            </a:endParaRPr>
          </a:p>
          <a:p>
            <a:pPr indent="-318685" lvl="1" marL="914400" rtl="0" algn="l">
              <a:spcBef>
                <a:spcPts val="0"/>
              </a:spcBef>
              <a:spcAft>
                <a:spcPts val="0"/>
              </a:spcAft>
              <a:buClr>
                <a:srgbClr val="FCE5CD"/>
              </a:buClr>
              <a:buSzPct val="100000"/>
              <a:buFont typeface="Lora"/>
              <a:buChar char="○"/>
            </a:pPr>
            <a:r>
              <a:rPr b="1" lang="en-GB" sz="2026">
                <a:solidFill>
                  <a:srgbClr val="FCE5CD"/>
                </a:solidFill>
                <a:latin typeface="Roboto Slab"/>
                <a:ea typeface="Roboto Slab"/>
                <a:cs typeface="Roboto Slab"/>
                <a:sym typeface="Roboto Slab"/>
              </a:rPr>
              <a:t>Whisper: </a:t>
            </a:r>
            <a:r>
              <a:rPr lang="en-GB" sz="2026">
                <a:solidFill>
                  <a:srgbClr val="FCE5CD"/>
                </a:solidFill>
                <a:latin typeface="Roboto Slab"/>
                <a:ea typeface="Roboto Slab"/>
                <a:cs typeface="Roboto Slab"/>
                <a:sym typeface="Roboto Slab"/>
              </a:rPr>
              <a:t>A model that can convert audio into text</a:t>
            </a:r>
            <a:endParaRPr sz="2026">
              <a:solidFill>
                <a:srgbClr val="FCE5CD"/>
              </a:solidFill>
              <a:latin typeface="Roboto Slab"/>
              <a:ea typeface="Roboto Slab"/>
              <a:cs typeface="Roboto Slab"/>
              <a:sym typeface="Roboto Slab"/>
            </a:endParaRPr>
          </a:p>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84" name="Google Shape;184;p3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solidFill>
                  <a:srgbClr val="93C47D"/>
                </a:solidFill>
                <a:latin typeface="Roboto Slab"/>
                <a:ea typeface="Roboto Slab"/>
                <a:cs typeface="Roboto Slab"/>
                <a:sym typeface="Roboto Slab"/>
              </a:rPr>
              <a:t>Google AI LLM models</a:t>
            </a:r>
            <a:endParaRPr sz="2200">
              <a:solidFill>
                <a:srgbClr val="93C47D"/>
              </a:solidFill>
              <a:latin typeface="Roboto Slab"/>
              <a:ea typeface="Roboto Slab"/>
              <a:cs typeface="Roboto Slab"/>
              <a:sym typeface="Roboto Slab"/>
            </a:endParaRPr>
          </a:p>
          <a:p>
            <a:pPr indent="0" lvl="0" marL="0" rtl="0" algn="l">
              <a:spcBef>
                <a:spcPts val="0"/>
              </a:spcBef>
              <a:spcAft>
                <a:spcPts val="0"/>
              </a:spcAft>
              <a:buNone/>
            </a:pPr>
            <a:r>
              <a:t/>
            </a:r>
            <a:endParaRPr b="1" sz="2200">
              <a:latin typeface="Roboto Slab"/>
              <a:ea typeface="Roboto Slab"/>
              <a:cs typeface="Roboto Slab"/>
              <a:sym typeface="Roboto Slab"/>
            </a:endParaRPr>
          </a:p>
          <a:p>
            <a:pPr indent="-342900" lvl="1" marL="914400" rtl="0" algn="l">
              <a:spcBef>
                <a:spcPts val="0"/>
              </a:spcBef>
              <a:spcAft>
                <a:spcPts val="0"/>
              </a:spcAft>
              <a:buClr>
                <a:srgbClr val="F9CB9C"/>
              </a:buClr>
              <a:buSzPts val="1800"/>
              <a:buFont typeface="Roboto Slab"/>
              <a:buChar char="○"/>
            </a:pPr>
            <a:r>
              <a:rPr lang="en-GB" sz="1800">
                <a:solidFill>
                  <a:srgbClr val="F9CB9C"/>
                </a:solidFill>
                <a:latin typeface="Roboto Slab"/>
                <a:ea typeface="Roboto Slab"/>
                <a:cs typeface="Roboto Slab"/>
                <a:sym typeface="Roboto Slab"/>
              </a:rPr>
              <a:t>PaLM2</a:t>
            </a:r>
            <a:endParaRPr sz="1800">
              <a:solidFill>
                <a:srgbClr val="F9CB9C"/>
              </a:solidFill>
              <a:latin typeface="Roboto Slab"/>
              <a:ea typeface="Roboto Slab"/>
              <a:cs typeface="Roboto Slab"/>
              <a:sym typeface="Roboto Slab"/>
            </a:endParaRPr>
          </a:p>
          <a:p>
            <a:pPr indent="-342900" lvl="1" marL="914400" rtl="0" algn="l">
              <a:spcBef>
                <a:spcPts val="0"/>
              </a:spcBef>
              <a:spcAft>
                <a:spcPts val="0"/>
              </a:spcAft>
              <a:buClr>
                <a:srgbClr val="F9CB9C"/>
              </a:buClr>
              <a:buSzPts val="1800"/>
              <a:buFont typeface="Roboto Slab"/>
              <a:buChar char="○"/>
            </a:pPr>
            <a:r>
              <a:rPr lang="en-GB" sz="1800">
                <a:solidFill>
                  <a:srgbClr val="F9CB9C"/>
                </a:solidFill>
                <a:latin typeface="Roboto Slab"/>
                <a:ea typeface="Roboto Slab"/>
                <a:cs typeface="Roboto Slab"/>
                <a:sym typeface="Roboto Slab"/>
              </a:rPr>
              <a:t>Gemini-pro</a:t>
            </a:r>
            <a:endParaRPr sz="1800">
              <a:solidFill>
                <a:srgbClr val="F9CB9C"/>
              </a:solidFill>
              <a:latin typeface="Roboto Slab"/>
              <a:ea typeface="Roboto Slab"/>
              <a:cs typeface="Roboto Slab"/>
              <a:sym typeface="Roboto Slab"/>
            </a:endParaRPr>
          </a:p>
          <a:p>
            <a:pPr indent="-342900" lvl="1" marL="914400" rtl="0" algn="l">
              <a:spcBef>
                <a:spcPts val="0"/>
              </a:spcBef>
              <a:spcAft>
                <a:spcPts val="0"/>
              </a:spcAft>
              <a:buClr>
                <a:srgbClr val="F9CB9C"/>
              </a:buClr>
              <a:buSzPts val="1800"/>
              <a:buFont typeface="Roboto Slab"/>
              <a:buChar char="○"/>
            </a:pPr>
            <a:r>
              <a:rPr lang="en-GB" sz="1800">
                <a:solidFill>
                  <a:srgbClr val="F9CB9C"/>
                </a:solidFill>
                <a:latin typeface="Roboto Slab"/>
                <a:ea typeface="Roboto Slab"/>
                <a:cs typeface="Roboto Slab"/>
                <a:sym typeface="Roboto Slab"/>
              </a:rPr>
              <a:t>Gemini -pro-vision</a:t>
            </a:r>
            <a:endParaRPr sz="1800">
              <a:solidFill>
                <a:srgbClr val="F9CB9C"/>
              </a:solidFill>
              <a:latin typeface="Roboto Slab"/>
              <a:ea typeface="Roboto Slab"/>
              <a:cs typeface="Roboto Slab"/>
              <a:sym typeface="Roboto Sla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90" name="Google Shape;190;p3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55000" lnSpcReduction="10000"/>
          </a:bodyPr>
          <a:lstStyle/>
          <a:p>
            <a:pPr indent="-321500" lvl="0" marL="457200" rtl="0" algn="l">
              <a:spcBef>
                <a:spcPts val="0"/>
              </a:spcBef>
              <a:spcAft>
                <a:spcPts val="0"/>
              </a:spcAft>
              <a:buClr>
                <a:srgbClr val="93C47D"/>
              </a:buClr>
              <a:buSzPct val="100000"/>
              <a:buFont typeface="Lora"/>
              <a:buChar char="●"/>
            </a:pPr>
            <a:r>
              <a:rPr b="1" lang="en-GB" sz="2660">
                <a:solidFill>
                  <a:srgbClr val="93C47D"/>
                </a:solidFill>
                <a:latin typeface="Roboto Slab"/>
                <a:ea typeface="Roboto Slab"/>
                <a:cs typeface="Roboto Slab"/>
                <a:sym typeface="Roboto Slab"/>
              </a:rPr>
              <a:t>Meta AI LLM Models</a:t>
            </a:r>
            <a:r>
              <a:rPr lang="en-GB" sz="2660">
                <a:solidFill>
                  <a:srgbClr val="93C47D"/>
                </a:solidFill>
                <a:latin typeface="Roboto Slab"/>
                <a:ea typeface="Roboto Slab"/>
                <a:cs typeface="Roboto Slab"/>
                <a:sym typeface="Roboto Slab"/>
              </a:rPr>
              <a:t> </a:t>
            </a:r>
            <a:endParaRPr sz="2660">
              <a:solidFill>
                <a:srgbClr val="93C47D"/>
              </a:solidFill>
              <a:latin typeface="Roboto Slab"/>
              <a:ea typeface="Roboto Slab"/>
              <a:cs typeface="Roboto Slab"/>
              <a:sym typeface="Roboto Slab"/>
            </a:endParaRPr>
          </a:p>
          <a:p>
            <a:pPr indent="-321500" lvl="1" marL="914400" rtl="0" algn="l">
              <a:spcBef>
                <a:spcPts val="0"/>
              </a:spcBef>
              <a:spcAft>
                <a:spcPts val="0"/>
              </a:spcAft>
              <a:buClr>
                <a:schemeClr val="dk2"/>
              </a:buClr>
              <a:buSzPct val="100000"/>
              <a:buFont typeface="Roboto Slab"/>
              <a:buChar char="○"/>
            </a:pPr>
            <a:r>
              <a:rPr lang="en-GB" sz="2660">
                <a:solidFill>
                  <a:schemeClr val="dk2"/>
                </a:solidFill>
                <a:highlight>
                  <a:srgbClr val="FFFFFF"/>
                </a:highlight>
                <a:latin typeface="Roboto Slab"/>
                <a:ea typeface="Roboto Slab"/>
                <a:cs typeface="Roboto Slab"/>
                <a:sym typeface="Roboto Slab"/>
              </a:rPr>
              <a:t>LlaMA &amp; LlaMA2</a:t>
            </a:r>
            <a:endParaRPr sz="2660">
              <a:solidFill>
                <a:schemeClr val="dk2"/>
              </a:solidFill>
              <a:latin typeface="Roboto Slab"/>
              <a:ea typeface="Roboto Slab"/>
              <a:cs typeface="Roboto Slab"/>
              <a:sym typeface="Roboto Slab"/>
            </a:endParaRPr>
          </a:p>
          <a:p>
            <a:pPr indent="0" lvl="0" marL="0" rtl="0" algn="l">
              <a:spcBef>
                <a:spcPts val="0"/>
              </a:spcBef>
              <a:spcAft>
                <a:spcPts val="0"/>
              </a:spcAft>
              <a:buNone/>
            </a:pPr>
            <a:r>
              <a:t/>
            </a:r>
            <a:endParaRPr sz="2660">
              <a:latin typeface="Roboto Slab"/>
              <a:ea typeface="Roboto Slab"/>
              <a:cs typeface="Roboto Slab"/>
              <a:sym typeface="Roboto Slab"/>
            </a:endParaRPr>
          </a:p>
          <a:p>
            <a:pPr indent="-321500" lvl="0" marL="457200" rtl="0" algn="l">
              <a:spcBef>
                <a:spcPts val="0"/>
              </a:spcBef>
              <a:spcAft>
                <a:spcPts val="0"/>
              </a:spcAft>
              <a:buClr>
                <a:srgbClr val="93C47D"/>
              </a:buClr>
              <a:buSzPct val="100000"/>
              <a:buFont typeface="Roboto Slab"/>
              <a:buChar char="●"/>
            </a:pPr>
            <a:r>
              <a:rPr b="1" lang="en-GB" sz="2660">
                <a:solidFill>
                  <a:srgbClr val="93C47D"/>
                </a:solidFill>
                <a:latin typeface="Roboto Slab"/>
                <a:ea typeface="Roboto Slab"/>
                <a:cs typeface="Roboto Slab"/>
                <a:sym typeface="Roboto Slab"/>
              </a:rPr>
              <a:t>Open Source LLM Models</a:t>
            </a:r>
            <a:endParaRPr b="1" sz="2660">
              <a:solidFill>
                <a:srgbClr val="93C47D"/>
              </a:solidFill>
              <a:latin typeface="Roboto Slab"/>
              <a:ea typeface="Roboto Slab"/>
              <a:cs typeface="Roboto Slab"/>
              <a:sym typeface="Roboto Slab"/>
            </a:endParaRPr>
          </a:p>
          <a:p>
            <a:pPr indent="-321500" lvl="1" marL="914400" rtl="0" algn="l">
              <a:spcBef>
                <a:spcPts val="0"/>
              </a:spcBef>
              <a:spcAft>
                <a:spcPts val="0"/>
              </a:spcAft>
              <a:buSzPct val="100000"/>
              <a:buFont typeface="Roboto Slab"/>
              <a:buChar char="○"/>
            </a:pPr>
            <a:r>
              <a:rPr lang="en-GB" sz="2660">
                <a:latin typeface="Roboto Slab"/>
                <a:ea typeface="Roboto Slab"/>
                <a:cs typeface="Roboto Slab"/>
                <a:sym typeface="Roboto Slab"/>
              </a:rPr>
              <a:t>BLOOM</a:t>
            </a:r>
            <a:endParaRPr sz="2660">
              <a:latin typeface="Roboto Slab"/>
              <a:ea typeface="Roboto Slab"/>
              <a:cs typeface="Roboto Slab"/>
              <a:sym typeface="Roboto Slab"/>
            </a:endParaRPr>
          </a:p>
          <a:p>
            <a:pPr indent="-321500" lvl="1" marL="914400" rtl="0" algn="l">
              <a:spcBef>
                <a:spcPts val="0"/>
              </a:spcBef>
              <a:spcAft>
                <a:spcPts val="0"/>
              </a:spcAft>
              <a:buSzPct val="100000"/>
              <a:buFont typeface="Roboto Slab"/>
              <a:buChar char="○"/>
            </a:pPr>
            <a:r>
              <a:rPr lang="en-GB" sz="2660">
                <a:latin typeface="Roboto Slab"/>
                <a:ea typeface="Roboto Slab"/>
                <a:cs typeface="Roboto Slab"/>
                <a:sym typeface="Roboto Slab"/>
              </a:rPr>
              <a:t>Llama 2</a:t>
            </a:r>
            <a:endParaRPr sz="2660">
              <a:latin typeface="Roboto Slab"/>
              <a:ea typeface="Roboto Slab"/>
              <a:cs typeface="Roboto Slab"/>
              <a:sym typeface="Roboto Slab"/>
            </a:endParaRPr>
          </a:p>
          <a:p>
            <a:pPr indent="-321500" lvl="1" marL="914400" rtl="0" algn="l">
              <a:spcBef>
                <a:spcPts val="0"/>
              </a:spcBef>
              <a:spcAft>
                <a:spcPts val="0"/>
              </a:spcAft>
              <a:buSzPct val="100000"/>
              <a:buFont typeface="Roboto Slab"/>
              <a:buChar char="○"/>
            </a:pPr>
            <a:r>
              <a:rPr lang="en-GB" sz="2660">
                <a:latin typeface="Roboto Slab"/>
                <a:ea typeface="Roboto Slab"/>
                <a:cs typeface="Roboto Slab"/>
                <a:sym typeface="Roboto Slab"/>
              </a:rPr>
              <a:t>PaLM </a:t>
            </a:r>
            <a:endParaRPr sz="2660">
              <a:latin typeface="Roboto Slab"/>
              <a:ea typeface="Roboto Slab"/>
              <a:cs typeface="Roboto Slab"/>
              <a:sym typeface="Roboto Slab"/>
            </a:endParaRPr>
          </a:p>
          <a:p>
            <a:pPr indent="-321500" lvl="1" marL="914400" rtl="0" algn="l">
              <a:spcBef>
                <a:spcPts val="0"/>
              </a:spcBef>
              <a:spcAft>
                <a:spcPts val="0"/>
              </a:spcAft>
              <a:buSzPct val="100000"/>
              <a:buFont typeface="Roboto Slab"/>
              <a:buChar char="○"/>
            </a:pPr>
            <a:r>
              <a:rPr lang="en-GB" sz="2660">
                <a:latin typeface="Roboto Slab"/>
                <a:ea typeface="Roboto Slab"/>
                <a:cs typeface="Roboto Slab"/>
                <a:sym typeface="Roboto Slab"/>
              </a:rPr>
              <a:t>Falcon </a:t>
            </a:r>
            <a:endParaRPr sz="2660">
              <a:latin typeface="Roboto Slab"/>
              <a:ea typeface="Roboto Slab"/>
              <a:cs typeface="Roboto Slab"/>
              <a:sym typeface="Roboto Slab"/>
            </a:endParaRPr>
          </a:p>
          <a:p>
            <a:pPr indent="-321500" lvl="1" marL="914400" rtl="0" algn="l">
              <a:spcBef>
                <a:spcPts val="0"/>
              </a:spcBef>
              <a:spcAft>
                <a:spcPts val="0"/>
              </a:spcAft>
              <a:buSzPct val="100000"/>
              <a:buFont typeface="Roboto Slab"/>
              <a:buChar char="○"/>
            </a:pPr>
            <a:r>
              <a:rPr lang="en-GB" sz="2660">
                <a:latin typeface="Roboto Slab"/>
                <a:ea typeface="Roboto Slab"/>
                <a:cs typeface="Roboto Slab"/>
                <a:sym typeface="Roboto Slab"/>
              </a:rPr>
              <a:t>Claude</a:t>
            </a:r>
            <a:endParaRPr sz="2660">
              <a:latin typeface="Roboto Slab"/>
              <a:ea typeface="Roboto Slab"/>
              <a:cs typeface="Roboto Slab"/>
              <a:sym typeface="Roboto Slab"/>
            </a:endParaRPr>
          </a:p>
          <a:p>
            <a:pPr indent="-321500" lvl="1" marL="914400" rtl="0" algn="l">
              <a:spcBef>
                <a:spcPts val="0"/>
              </a:spcBef>
              <a:spcAft>
                <a:spcPts val="0"/>
              </a:spcAft>
              <a:buSzPct val="100000"/>
              <a:buFont typeface="Roboto Slab"/>
              <a:buChar char="○"/>
            </a:pPr>
            <a:r>
              <a:rPr lang="en-GB" sz="2660">
                <a:latin typeface="Roboto Slab"/>
                <a:ea typeface="Roboto Slab"/>
                <a:cs typeface="Roboto Slab"/>
                <a:sym typeface="Roboto Slab"/>
              </a:rPr>
              <a:t>MPT-30B</a:t>
            </a:r>
            <a:endParaRPr sz="2660">
              <a:latin typeface="Roboto Slab"/>
              <a:ea typeface="Roboto Slab"/>
              <a:cs typeface="Roboto Slab"/>
              <a:sym typeface="Roboto Slab"/>
            </a:endParaRPr>
          </a:p>
          <a:p>
            <a:pPr indent="-321500" lvl="1" marL="914400" rtl="0" algn="l">
              <a:spcBef>
                <a:spcPts val="0"/>
              </a:spcBef>
              <a:spcAft>
                <a:spcPts val="0"/>
              </a:spcAft>
              <a:buSzPct val="100000"/>
              <a:buFont typeface="Roboto Slab"/>
              <a:buChar char="○"/>
            </a:pPr>
            <a:r>
              <a:rPr lang="en-GB" sz="2660">
                <a:latin typeface="Roboto Slab"/>
                <a:ea typeface="Roboto Slab"/>
                <a:cs typeface="Roboto Slab"/>
                <a:sym typeface="Roboto Slab"/>
              </a:rPr>
              <a:t>Stablelm</a:t>
            </a:r>
            <a:endParaRPr sz="2660">
              <a:latin typeface="Roboto Slab"/>
              <a:ea typeface="Roboto Slab"/>
              <a:cs typeface="Roboto Slab"/>
              <a:sym typeface="Roboto Slab"/>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96" name="Google Shape;196;p3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2300">
                <a:solidFill>
                  <a:srgbClr val="93C47D"/>
                </a:solidFill>
                <a:latin typeface="Roboto Slab"/>
                <a:ea typeface="Roboto Slab"/>
                <a:cs typeface="Roboto Slab"/>
                <a:sym typeface="Roboto Slab"/>
              </a:rPr>
              <a:t>Prompt Engineering</a:t>
            </a:r>
            <a:endParaRPr sz="2300">
              <a:solidFill>
                <a:srgbClr val="93C47D"/>
              </a:solidFill>
              <a:latin typeface="Roboto Slab"/>
              <a:ea typeface="Roboto Slab"/>
              <a:cs typeface="Roboto Slab"/>
              <a:sym typeface="Roboto Slab"/>
            </a:endParaRPr>
          </a:p>
          <a:p>
            <a:pPr indent="0" lvl="0" marL="0" rtl="0" algn="l">
              <a:spcBef>
                <a:spcPts val="0"/>
              </a:spcBef>
              <a:spcAft>
                <a:spcPts val="0"/>
              </a:spcAft>
              <a:buNone/>
            </a:pPr>
            <a:r>
              <a:t/>
            </a:r>
            <a:endParaRPr b="1" sz="1400">
              <a:solidFill>
                <a:srgbClr val="000000"/>
              </a:solidFill>
              <a:latin typeface="Roboto Slab"/>
              <a:ea typeface="Roboto Slab"/>
              <a:cs typeface="Roboto Slab"/>
              <a:sym typeface="Roboto Slab"/>
            </a:endParaRPr>
          </a:p>
          <a:p>
            <a:pPr indent="-342900" lvl="0" marL="457200" rtl="0" algn="l">
              <a:spcBef>
                <a:spcPts val="0"/>
              </a:spcBef>
              <a:spcAft>
                <a:spcPts val="0"/>
              </a:spcAft>
              <a:buClr>
                <a:srgbClr val="FCE5CD"/>
              </a:buClr>
              <a:buSzPts val="1800"/>
              <a:buFont typeface="Roboto Slab"/>
              <a:buChar char="●"/>
            </a:pPr>
            <a:r>
              <a:rPr lang="en-GB">
                <a:solidFill>
                  <a:srgbClr val="FCE5CD"/>
                </a:solidFill>
                <a:latin typeface="Roboto Slab"/>
                <a:ea typeface="Roboto Slab"/>
                <a:cs typeface="Roboto Slab"/>
                <a:sym typeface="Roboto Slab"/>
              </a:rPr>
              <a:t>Type of Prompting:</a:t>
            </a:r>
            <a:endParaRPr>
              <a:solidFill>
                <a:srgbClr val="FCE5CD"/>
              </a:solidFill>
              <a:latin typeface="Roboto Slab"/>
              <a:ea typeface="Roboto Slab"/>
              <a:cs typeface="Roboto Slab"/>
              <a:sym typeface="Roboto Slab"/>
            </a:endParaRPr>
          </a:p>
          <a:p>
            <a:pPr indent="-342900" lvl="1" marL="914400" rtl="0" algn="l">
              <a:spcBef>
                <a:spcPts val="0"/>
              </a:spcBef>
              <a:spcAft>
                <a:spcPts val="0"/>
              </a:spcAft>
              <a:buClr>
                <a:srgbClr val="FCE5CD"/>
              </a:buClr>
              <a:buSzPts val="1800"/>
              <a:buFont typeface="Roboto Slab"/>
              <a:buChar char="○"/>
            </a:pPr>
            <a:r>
              <a:rPr lang="en-GB" sz="1800">
                <a:solidFill>
                  <a:srgbClr val="FCE5CD"/>
                </a:solidFill>
                <a:latin typeface="Roboto Slab"/>
                <a:ea typeface="Roboto Slab"/>
                <a:cs typeface="Roboto Slab"/>
                <a:sym typeface="Roboto Slab"/>
              </a:rPr>
              <a:t>Zero shot prompting(Direct Prompting)</a:t>
            </a:r>
            <a:endParaRPr sz="1800">
              <a:solidFill>
                <a:srgbClr val="FCE5CD"/>
              </a:solidFill>
              <a:latin typeface="Roboto Slab"/>
              <a:ea typeface="Roboto Slab"/>
              <a:cs typeface="Roboto Slab"/>
              <a:sym typeface="Roboto Slab"/>
            </a:endParaRPr>
          </a:p>
          <a:p>
            <a:pPr indent="-342900" lvl="1" marL="914400" rtl="0" algn="l">
              <a:spcBef>
                <a:spcPts val="0"/>
              </a:spcBef>
              <a:spcAft>
                <a:spcPts val="0"/>
              </a:spcAft>
              <a:buClr>
                <a:srgbClr val="FCE5CD"/>
              </a:buClr>
              <a:buSzPts val="1800"/>
              <a:buFont typeface="Roboto Slab"/>
              <a:buChar char="○"/>
            </a:pPr>
            <a:r>
              <a:rPr lang="en-GB" sz="1800">
                <a:solidFill>
                  <a:srgbClr val="FCE5CD"/>
                </a:solidFill>
                <a:latin typeface="Roboto Slab"/>
                <a:ea typeface="Roboto Slab"/>
                <a:cs typeface="Roboto Slab"/>
                <a:sym typeface="Roboto Slab"/>
              </a:rPr>
              <a:t>Few shot prompting</a:t>
            </a:r>
            <a:endParaRPr sz="1800">
              <a:solidFill>
                <a:srgbClr val="FCE5CD"/>
              </a:solidFill>
              <a:latin typeface="Roboto Slab"/>
              <a:ea typeface="Roboto Slab"/>
              <a:cs typeface="Roboto Slab"/>
              <a:sym typeface="Roboto Slab"/>
            </a:endParaRPr>
          </a:p>
          <a:p>
            <a:pPr indent="-342900" lvl="1" marL="914400" rtl="0" algn="l">
              <a:spcBef>
                <a:spcPts val="0"/>
              </a:spcBef>
              <a:spcAft>
                <a:spcPts val="0"/>
              </a:spcAft>
              <a:buClr>
                <a:srgbClr val="FCE5CD"/>
              </a:buClr>
              <a:buSzPts val="1800"/>
              <a:buFont typeface="Roboto Slab"/>
              <a:buChar char="○"/>
            </a:pPr>
            <a:r>
              <a:rPr lang="en-GB" sz="1800">
                <a:solidFill>
                  <a:srgbClr val="FCE5CD"/>
                </a:solidFill>
                <a:latin typeface="Roboto Slab"/>
                <a:ea typeface="Roboto Slab"/>
                <a:cs typeface="Roboto Slab"/>
                <a:sym typeface="Roboto Slab"/>
              </a:rPr>
              <a:t>Chain-of-thoughts prompting</a:t>
            </a:r>
            <a:endParaRPr sz="1800">
              <a:solidFill>
                <a:srgbClr val="FCE5CD"/>
              </a:solidFill>
              <a:latin typeface="Roboto Slab"/>
              <a:ea typeface="Roboto Slab"/>
              <a:cs typeface="Roboto Slab"/>
              <a:sym typeface="Roboto Slab"/>
            </a:endParaRPr>
          </a:p>
          <a:p>
            <a:pPr indent="-342900" lvl="1" marL="914400" rtl="0" algn="l">
              <a:spcBef>
                <a:spcPts val="0"/>
              </a:spcBef>
              <a:spcAft>
                <a:spcPts val="0"/>
              </a:spcAft>
              <a:buClr>
                <a:srgbClr val="FCE5CD"/>
              </a:buClr>
              <a:buSzPts val="1800"/>
              <a:buFont typeface="Roboto Slab"/>
              <a:buChar char="○"/>
            </a:pPr>
            <a:r>
              <a:t/>
            </a:r>
            <a:endParaRPr sz="1800">
              <a:solidFill>
                <a:srgbClr val="FCE5CD"/>
              </a:solidFill>
              <a:latin typeface="Roboto Slab"/>
              <a:ea typeface="Roboto Slab"/>
              <a:cs typeface="Roboto Slab"/>
              <a:sym typeface="Roboto Slab"/>
            </a:endParaRPr>
          </a:p>
          <a:p>
            <a:pPr indent="-342900" lvl="0" marL="457200" rtl="0" algn="l">
              <a:spcBef>
                <a:spcPts val="0"/>
              </a:spcBef>
              <a:spcAft>
                <a:spcPts val="0"/>
              </a:spcAft>
              <a:buClr>
                <a:srgbClr val="FCE5CD"/>
              </a:buClr>
              <a:buSzPts val="1800"/>
              <a:buFont typeface="Roboto Slab"/>
              <a:buChar char="●"/>
            </a:pPr>
            <a:r>
              <a:rPr lang="en-GB">
                <a:solidFill>
                  <a:srgbClr val="FCE5CD"/>
                </a:solidFill>
                <a:latin typeface="Roboto Slab"/>
                <a:ea typeface="Roboto Slab"/>
                <a:cs typeface="Roboto Slab"/>
                <a:sym typeface="Roboto Slab"/>
              </a:rPr>
              <a:t>Prompt Creation: Length,context structure and specific instruction</a:t>
            </a:r>
            <a:endParaRPr>
              <a:solidFill>
                <a:srgbClr val="FCE5CD"/>
              </a:solidFill>
              <a:latin typeface="Roboto Slab"/>
              <a:ea typeface="Roboto Slab"/>
              <a:cs typeface="Roboto Slab"/>
              <a:sym typeface="Roboto Slab"/>
            </a:endParaRPr>
          </a:p>
          <a:p>
            <a:pPr indent="-342900" lvl="0" marL="457200" rtl="0" algn="l">
              <a:spcBef>
                <a:spcPts val="0"/>
              </a:spcBef>
              <a:spcAft>
                <a:spcPts val="0"/>
              </a:spcAft>
              <a:buClr>
                <a:srgbClr val="FCE5CD"/>
              </a:buClr>
              <a:buSzPts val="1800"/>
              <a:buFont typeface="Roboto Slab"/>
              <a:buChar char="●"/>
            </a:pPr>
            <a:r>
              <a:rPr lang="en-GB">
                <a:solidFill>
                  <a:srgbClr val="FCE5CD"/>
                </a:solidFill>
                <a:latin typeface="Roboto Slab"/>
                <a:ea typeface="Roboto Slab"/>
                <a:cs typeface="Roboto Slab"/>
                <a:sym typeface="Roboto Slab"/>
              </a:rPr>
              <a:t>Prompt Communities: </a:t>
            </a:r>
            <a:r>
              <a:rPr lang="en-GB">
                <a:solidFill>
                  <a:srgbClr val="FCE5CD"/>
                </a:solidFill>
                <a:latin typeface="Roboto Slab"/>
                <a:ea typeface="Roboto Slab"/>
                <a:cs typeface="Roboto Slab"/>
                <a:sym typeface="Roboto Slab"/>
              </a:rPr>
              <a:t>Prompt Hero</a:t>
            </a:r>
            <a:r>
              <a:rPr lang="en-GB">
                <a:solidFill>
                  <a:srgbClr val="FCE5CD"/>
                </a:solidFill>
                <a:latin typeface="Roboto Slab"/>
                <a:ea typeface="Roboto Slab"/>
                <a:cs typeface="Roboto Slab"/>
                <a:sym typeface="Roboto Slab"/>
              </a:rPr>
              <a:t>, FlowGPT, Snack Prompt</a:t>
            </a:r>
            <a:endParaRPr>
              <a:solidFill>
                <a:srgbClr val="FCE5CD"/>
              </a:solidFill>
              <a:latin typeface="Roboto Slab"/>
              <a:ea typeface="Roboto Slab"/>
              <a:cs typeface="Roboto Slab"/>
              <a:sym typeface="Roboto Slab"/>
            </a:endParaRPr>
          </a:p>
          <a:p>
            <a:pPr indent="0" lvl="0" marL="0" rtl="0" algn="l">
              <a:spcBef>
                <a:spcPts val="0"/>
              </a:spcBef>
              <a:spcAft>
                <a:spcPts val="0"/>
              </a:spcAft>
              <a:buNone/>
            </a:pPr>
            <a:r>
              <a:t/>
            </a:r>
            <a:endParaRPr sz="1400">
              <a:solidFill>
                <a:srgbClr val="000000"/>
              </a:solidFill>
              <a:latin typeface="Lora"/>
              <a:ea typeface="Lora"/>
              <a:cs typeface="Lora"/>
              <a:sym typeface="Lora"/>
            </a:endParaRPr>
          </a:p>
          <a:p>
            <a:pPr indent="0" lvl="0" marL="0" rtl="0" algn="l">
              <a:spcBef>
                <a:spcPts val="0"/>
              </a:spcBef>
              <a:spcAft>
                <a:spcPts val="0"/>
              </a:spcAft>
              <a:buNone/>
            </a:pPr>
            <a:r>
              <a:t/>
            </a:r>
            <a:endParaRPr b="1" sz="1400">
              <a:solidFill>
                <a:srgbClr val="000000"/>
              </a:solidFill>
              <a:latin typeface="Lora"/>
              <a:ea typeface="Lora"/>
              <a:cs typeface="Lora"/>
              <a:sym typeface="Lor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None/>
            </a:pPr>
            <a:r>
              <a:rPr lang="en-GB"/>
              <a:t>Developed</a:t>
            </a:r>
            <a:r>
              <a:rPr lang="en-GB"/>
              <a:t> application </a:t>
            </a:r>
            <a:r>
              <a:rPr lang="en-GB"/>
              <a:t>powered</a:t>
            </a:r>
            <a:r>
              <a:rPr lang="en-GB"/>
              <a:t> by LLMs</a:t>
            </a:r>
            <a:endParaRPr/>
          </a:p>
        </p:txBody>
      </p:sp>
      <p:sp>
        <p:nvSpPr>
          <p:cNvPr id="202" name="Google Shape;202;p3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solidFill>
                  <a:srgbClr val="DD7E6B"/>
                </a:solidFill>
                <a:latin typeface="Lora"/>
                <a:ea typeface="Lora"/>
                <a:cs typeface="Lora"/>
                <a:sym typeface="Lora"/>
              </a:rPr>
              <a:t>Explore Generative Model APIs</a:t>
            </a:r>
            <a:endParaRPr sz="2400">
              <a:solidFill>
                <a:srgbClr val="DD7E6B"/>
              </a:solidFill>
              <a:latin typeface="Lora"/>
              <a:ea typeface="Lora"/>
              <a:cs typeface="Lora"/>
              <a:sym typeface="Lora"/>
            </a:endParaRPr>
          </a:p>
          <a:p>
            <a:pPr indent="0" lvl="0" marL="0" rtl="0" algn="l">
              <a:spcBef>
                <a:spcPts val="0"/>
              </a:spcBef>
              <a:spcAft>
                <a:spcPts val="0"/>
              </a:spcAft>
              <a:buNone/>
            </a:pPr>
            <a:r>
              <a:t/>
            </a:r>
            <a:endParaRPr sz="2400">
              <a:latin typeface="Lora"/>
              <a:ea typeface="Lora"/>
              <a:cs typeface="Lora"/>
              <a:sym typeface="Lora"/>
            </a:endParaRPr>
          </a:p>
          <a:p>
            <a:pPr indent="-381000" lvl="0" marL="457200" rtl="0" algn="l">
              <a:spcBef>
                <a:spcPts val="0"/>
              </a:spcBef>
              <a:spcAft>
                <a:spcPts val="0"/>
              </a:spcAft>
              <a:buSzPts val="2400"/>
              <a:buFont typeface="Lora"/>
              <a:buChar char="●"/>
            </a:pPr>
            <a:r>
              <a:rPr lang="en-GB" sz="2400">
                <a:latin typeface="Lora"/>
                <a:ea typeface="Lora"/>
                <a:cs typeface="Lora"/>
                <a:sym typeface="Lora"/>
              </a:rPr>
              <a:t>OpenAI API</a:t>
            </a:r>
            <a:endParaRPr sz="2400">
              <a:latin typeface="Lora"/>
              <a:ea typeface="Lora"/>
              <a:cs typeface="Lora"/>
              <a:sym typeface="Lora"/>
            </a:endParaRPr>
          </a:p>
          <a:p>
            <a:pPr indent="-381000" lvl="0" marL="457200" rtl="0" algn="l">
              <a:spcBef>
                <a:spcPts val="0"/>
              </a:spcBef>
              <a:spcAft>
                <a:spcPts val="0"/>
              </a:spcAft>
              <a:buSzPts val="2400"/>
              <a:buFont typeface="Lora"/>
              <a:buChar char="●"/>
            </a:pPr>
            <a:r>
              <a:rPr lang="en-GB" sz="2400">
                <a:latin typeface="Lora"/>
                <a:ea typeface="Lora"/>
                <a:cs typeface="Lora"/>
                <a:sym typeface="Lora"/>
              </a:rPr>
              <a:t>Hugging Face API</a:t>
            </a:r>
            <a:endParaRPr sz="2400">
              <a:latin typeface="Lora"/>
              <a:ea typeface="Lora"/>
              <a:cs typeface="Lora"/>
              <a:sym typeface="Lora"/>
            </a:endParaRPr>
          </a:p>
          <a:p>
            <a:pPr indent="-381000" lvl="0" marL="457200" rtl="0" algn="l">
              <a:spcBef>
                <a:spcPts val="0"/>
              </a:spcBef>
              <a:spcAft>
                <a:spcPts val="0"/>
              </a:spcAft>
              <a:buSzPts val="2400"/>
              <a:buFont typeface="Lora"/>
              <a:buChar char="●"/>
            </a:pPr>
            <a:r>
              <a:rPr lang="en-GB" sz="2400">
                <a:latin typeface="Lora"/>
                <a:ea typeface="Lora"/>
                <a:cs typeface="Lora"/>
                <a:sym typeface="Lora"/>
              </a:rPr>
              <a:t>Gemini API</a:t>
            </a:r>
            <a:endParaRPr sz="2400">
              <a:latin typeface="Lora"/>
              <a:ea typeface="Lora"/>
              <a:cs typeface="Lora"/>
              <a:sym typeface="Lora"/>
            </a:endParaRPr>
          </a:p>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08" name="Google Shape;208;p3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solidFill>
                  <a:srgbClr val="DD7E6B"/>
                </a:solidFill>
                <a:latin typeface="Lora"/>
                <a:ea typeface="Lora"/>
                <a:cs typeface="Lora"/>
                <a:sym typeface="Lora"/>
              </a:rPr>
              <a:t>Framework for Developing LLM application</a:t>
            </a:r>
            <a:endParaRPr sz="2400">
              <a:solidFill>
                <a:srgbClr val="DD7E6B"/>
              </a:solidFill>
              <a:latin typeface="Lora"/>
              <a:ea typeface="Lora"/>
              <a:cs typeface="Lora"/>
              <a:sym typeface="Lora"/>
            </a:endParaRPr>
          </a:p>
          <a:p>
            <a:pPr indent="0" lvl="0" marL="0" rtl="0" algn="l">
              <a:spcBef>
                <a:spcPts val="0"/>
              </a:spcBef>
              <a:spcAft>
                <a:spcPts val="0"/>
              </a:spcAft>
              <a:buNone/>
            </a:pPr>
            <a:r>
              <a:t/>
            </a:r>
            <a:endParaRPr sz="2400">
              <a:latin typeface="Lora"/>
              <a:ea typeface="Lora"/>
              <a:cs typeface="Lora"/>
              <a:sym typeface="Lora"/>
            </a:endParaRPr>
          </a:p>
          <a:p>
            <a:pPr indent="-381000" lvl="0" marL="457200" rtl="0" algn="l">
              <a:spcBef>
                <a:spcPts val="0"/>
              </a:spcBef>
              <a:spcAft>
                <a:spcPts val="0"/>
              </a:spcAft>
              <a:buSzPts val="2400"/>
              <a:buFont typeface="Lora"/>
              <a:buChar char="●"/>
            </a:pPr>
            <a:r>
              <a:rPr lang="en-GB" sz="2400">
                <a:latin typeface="Lora"/>
                <a:ea typeface="Lora"/>
                <a:cs typeface="Lora"/>
                <a:sym typeface="Lora"/>
              </a:rPr>
              <a:t>LangChain</a:t>
            </a:r>
            <a:endParaRPr sz="2400">
              <a:latin typeface="Lora"/>
              <a:ea typeface="Lora"/>
              <a:cs typeface="Lora"/>
              <a:sym typeface="Lora"/>
            </a:endParaRPr>
          </a:p>
          <a:p>
            <a:pPr indent="-381000" lvl="0" marL="457200" rtl="0" algn="l">
              <a:spcBef>
                <a:spcPts val="0"/>
              </a:spcBef>
              <a:spcAft>
                <a:spcPts val="0"/>
              </a:spcAft>
              <a:buSzPts val="2400"/>
              <a:buFont typeface="Lora"/>
              <a:buChar char="●"/>
            </a:pPr>
            <a:r>
              <a:rPr lang="en-GB" sz="2400">
                <a:latin typeface="Lora"/>
                <a:ea typeface="Lora"/>
                <a:cs typeface="Lora"/>
                <a:sym typeface="Lora"/>
              </a:rPr>
              <a:t>Chainlit</a:t>
            </a:r>
            <a:endParaRPr sz="2400">
              <a:latin typeface="Lora"/>
              <a:ea typeface="Lora"/>
              <a:cs typeface="Lora"/>
              <a:sym typeface="Lora"/>
            </a:endParaRPr>
          </a:p>
          <a:p>
            <a:pPr indent="-381000" lvl="0" marL="457200" rtl="0" algn="l">
              <a:spcBef>
                <a:spcPts val="0"/>
              </a:spcBef>
              <a:spcAft>
                <a:spcPts val="0"/>
              </a:spcAft>
              <a:buSzPts val="2400"/>
              <a:buFont typeface="Lora"/>
              <a:buChar char="●"/>
            </a:pPr>
            <a:r>
              <a:rPr lang="en-GB" sz="2400">
                <a:latin typeface="Lora"/>
                <a:ea typeface="Lora"/>
                <a:cs typeface="Lora"/>
                <a:sym typeface="Lora"/>
              </a:rPr>
              <a:t>Llama Index2</a:t>
            </a:r>
            <a:endParaRPr sz="2400">
              <a:highlight>
                <a:srgbClr val="FF0000"/>
              </a:highlight>
              <a:latin typeface="Lora"/>
              <a:ea typeface="Lora"/>
              <a:cs typeface="Lora"/>
              <a:sym typeface="Lora"/>
            </a:endParaRPr>
          </a:p>
          <a:p>
            <a:pPr indent="0" lvl="0" marL="0" rtl="0" algn="l">
              <a:spcBef>
                <a:spcPts val="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14" name="Google Shape;214;p3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DD7E6B"/>
                </a:solidFill>
                <a:latin typeface="Lora"/>
                <a:ea typeface="Lora"/>
                <a:cs typeface="Lora"/>
                <a:sym typeface="Lora"/>
              </a:rPr>
              <a:t>Vector Databases</a:t>
            </a:r>
            <a:endParaRPr sz="2400">
              <a:solidFill>
                <a:srgbClr val="DD7E6B"/>
              </a:solidFill>
              <a:latin typeface="Lora"/>
              <a:ea typeface="Lora"/>
              <a:cs typeface="Lora"/>
              <a:sym typeface="Lora"/>
            </a:endParaRPr>
          </a:p>
          <a:p>
            <a:pPr indent="0" lvl="0" marL="0" rtl="0" algn="l">
              <a:spcBef>
                <a:spcPts val="0"/>
              </a:spcBef>
              <a:spcAft>
                <a:spcPts val="0"/>
              </a:spcAft>
              <a:buNone/>
            </a:pPr>
            <a:r>
              <a:t/>
            </a:r>
            <a:endParaRPr sz="2300">
              <a:latin typeface="Lora"/>
              <a:ea typeface="Lora"/>
              <a:cs typeface="Lora"/>
              <a:sym typeface="Lora"/>
            </a:endParaRPr>
          </a:p>
          <a:p>
            <a:pPr indent="-374650" lvl="0" marL="457200" rtl="0" algn="l">
              <a:spcBef>
                <a:spcPts val="0"/>
              </a:spcBef>
              <a:spcAft>
                <a:spcPts val="0"/>
              </a:spcAft>
              <a:buSzPts val="2300"/>
              <a:buFont typeface="Lora"/>
              <a:buChar char="●"/>
            </a:pPr>
            <a:r>
              <a:rPr lang="en-GB" sz="2300">
                <a:latin typeface="Lora"/>
                <a:ea typeface="Lora"/>
                <a:cs typeface="Lora"/>
                <a:sym typeface="Lora"/>
              </a:rPr>
              <a:t>ChromaDB</a:t>
            </a:r>
            <a:endParaRPr sz="2300">
              <a:latin typeface="Lora"/>
              <a:ea typeface="Lora"/>
              <a:cs typeface="Lora"/>
              <a:sym typeface="Lora"/>
            </a:endParaRPr>
          </a:p>
          <a:p>
            <a:pPr indent="-374650" lvl="0" marL="457200" rtl="0" algn="l">
              <a:spcBef>
                <a:spcPts val="0"/>
              </a:spcBef>
              <a:spcAft>
                <a:spcPts val="0"/>
              </a:spcAft>
              <a:buSzPts val="2300"/>
              <a:buFont typeface="Lora"/>
              <a:buChar char="●"/>
            </a:pPr>
            <a:r>
              <a:rPr lang="en-GB" sz="2300">
                <a:latin typeface="Lora"/>
                <a:ea typeface="Lora"/>
                <a:cs typeface="Lora"/>
                <a:sym typeface="Lora"/>
              </a:rPr>
              <a:t>Waviet</a:t>
            </a:r>
            <a:endParaRPr sz="2300">
              <a:latin typeface="Lora"/>
              <a:ea typeface="Lora"/>
              <a:cs typeface="Lora"/>
              <a:sym typeface="Lora"/>
            </a:endParaRPr>
          </a:p>
          <a:p>
            <a:pPr indent="-374650" lvl="0" marL="457200" rtl="0" algn="l">
              <a:spcBef>
                <a:spcPts val="0"/>
              </a:spcBef>
              <a:spcAft>
                <a:spcPts val="0"/>
              </a:spcAft>
              <a:buSzPts val="2300"/>
              <a:buFont typeface="Lora"/>
              <a:buChar char="●"/>
            </a:pPr>
            <a:r>
              <a:rPr lang="en-GB" sz="2300">
                <a:latin typeface="Lora"/>
                <a:ea typeface="Lora"/>
                <a:cs typeface="Lora"/>
                <a:sym typeface="Lora"/>
              </a:rPr>
              <a:t>Pinecone</a:t>
            </a:r>
            <a:endParaRPr sz="2300">
              <a:latin typeface="Lora"/>
              <a:ea typeface="Lora"/>
              <a:cs typeface="Lora"/>
              <a:sym typeface="Lora"/>
            </a:endParaRPr>
          </a:p>
          <a:p>
            <a:pPr indent="-374650" lvl="0" marL="457200" rtl="0" algn="l">
              <a:spcBef>
                <a:spcPts val="0"/>
              </a:spcBef>
              <a:spcAft>
                <a:spcPts val="0"/>
              </a:spcAft>
              <a:buSzPts val="2300"/>
              <a:buFont typeface="Lora"/>
              <a:buChar char="●"/>
            </a:pPr>
            <a:r>
              <a:rPr lang="en-GB" sz="2300">
                <a:latin typeface="Lora"/>
                <a:ea typeface="Lora"/>
                <a:cs typeface="Lora"/>
                <a:sym typeface="Lora"/>
              </a:rPr>
              <a:t>OpenAI Faiss</a:t>
            </a:r>
            <a:endParaRPr sz="2300">
              <a:latin typeface="Lora"/>
              <a:ea typeface="Lora"/>
              <a:cs typeface="Lora"/>
              <a:sym typeface="Lora"/>
            </a:endParaRPr>
          </a:p>
          <a:p>
            <a:pPr indent="0" lvl="0" marL="0" rtl="0" algn="l">
              <a:spcBef>
                <a:spcPts val="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20" name="Google Shape;220;p3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DD7E6B"/>
                </a:solidFill>
                <a:latin typeface="Roboto Slab"/>
                <a:ea typeface="Roboto Slab"/>
                <a:cs typeface="Roboto Slab"/>
                <a:sym typeface="Roboto Slab"/>
              </a:rPr>
              <a:t>T</a:t>
            </a:r>
            <a:r>
              <a:rPr lang="en-GB" sz="2400">
                <a:solidFill>
                  <a:srgbClr val="DD7E6B"/>
                </a:solidFill>
                <a:latin typeface="Roboto Slab"/>
                <a:ea typeface="Roboto Slab"/>
                <a:cs typeface="Roboto Slab"/>
                <a:sym typeface="Roboto Slab"/>
              </a:rPr>
              <a:t>ools</a:t>
            </a:r>
            <a:r>
              <a:rPr lang="en-GB" sz="2400">
                <a:solidFill>
                  <a:srgbClr val="DD7E6B"/>
                </a:solidFill>
                <a:latin typeface="Roboto Slab"/>
                <a:ea typeface="Roboto Slab"/>
                <a:cs typeface="Roboto Slab"/>
                <a:sym typeface="Roboto Slab"/>
              </a:rPr>
              <a:t> and Framework for Web-Application</a:t>
            </a:r>
            <a:endParaRPr sz="2400">
              <a:solidFill>
                <a:srgbClr val="DD7E6B"/>
              </a:solidFill>
              <a:latin typeface="Roboto Slab"/>
              <a:ea typeface="Roboto Slab"/>
              <a:cs typeface="Roboto Slab"/>
              <a:sym typeface="Roboto Slab"/>
            </a:endParaRPr>
          </a:p>
          <a:p>
            <a:pPr indent="0" lvl="0" marL="0" rtl="0" algn="l">
              <a:spcBef>
                <a:spcPts val="0"/>
              </a:spcBef>
              <a:spcAft>
                <a:spcPts val="0"/>
              </a:spcAft>
              <a:buNone/>
            </a:pPr>
            <a:r>
              <a:t/>
            </a:r>
            <a:endParaRPr sz="2400">
              <a:latin typeface="Roboto Slab"/>
              <a:ea typeface="Roboto Slab"/>
              <a:cs typeface="Roboto Slab"/>
              <a:sym typeface="Roboto Slab"/>
            </a:endParaRPr>
          </a:p>
          <a:p>
            <a:pPr indent="-381000" lvl="0" marL="457200" rtl="0" algn="l">
              <a:spcBef>
                <a:spcPts val="0"/>
              </a:spcBef>
              <a:spcAft>
                <a:spcPts val="0"/>
              </a:spcAft>
              <a:buSzPts val="2400"/>
              <a:buFont typeface="Roboto Slab"/>
              <a:buChar char="●"/>
            </a:pPr>
            <a:r>
              <a:rPr lang="en-GB" sz="2400">
                <a:latin typeface="Roboto Slab"/>
                <a:ea typeface="Roboto Slab"/>
                <a:cs typeface="Roboto Slab"/>
                <a:sym typeface="Roboto Slab"/>
              </a:rPr>
              <a:t>Streamlit </a:t>
            </a:r>
            <a:endParaRPr sz="2400">
              <a:latin typeface="Roboto Slab"/>
              <a:ea typeface="Roboto Slab"/>
              <a:cs typeface="Roboto Slab"/>
              <a:sym typeface="Roboto Slab"/>
            </a:endParaRPr>
          </a:p>
          <a:p>
            <a:pPr indent="-381000" lvl="0" marL="457200" rtl="0" algn="l">
              <a:spcBef>
                <a:spcPts val="0"/>
              </a:spcBef>
              <a:spcAft>
                <a:spcPts val="0"/>
              </a:spcAft>
              <a:buSzPts val="2400"/>
              <a:buFont typeface="Roboto Slab"/>
              <a:buChar char="●"/>
            </a:pPr>
            <a:r>
              <a:rPr lang="en-GB" sz="2400">
                <a:latin typeface="Roboto Slab"/>
                <a:ea typeface="Roboto Slab"/>
                <a:cs typeface="Roboto Slab"/>
                <a:sym typeface="Roboto Slab"/>
              </a:rPr>
              <a:t>Gradio</a:t>
            </a:r>
            <a:endParaRPr sz="2400">
              <a:latin typeface="Roboto Slab"/>
              <a:ea typeface="Roboto Slab"/>
              <a:cs typeface="Roboto Slab"/>
              <a:sym typeface="Roboto Slab"/>
            </a:endParaRPr>
          </a:p>
          <a:p>
            <a:pPr indent="-381000" lvl="0" marL="457200" rtl="0" algn="l">
              <a:spcBef>
                <a:spcPts val="0"/>
              </a:spcBef>
              <a:spcAft>
                <a:spcPts val="0"/>
              </a:spcAft>
              <a:buSzPts val="2400"/>
              <a:buFont typeface="Roboto Slab"/>
              <a:buChar char="●"/>
            </a:pPr>
            <a:r>
              <a:rPr lang="en-GB" sz="2400">
                <a:latin typeface="Roboto Slab"/>
                <a:ea typeface="Roboto Slab"/>
                <a:cs typeface="Roboto Slab"/>
                <a:sym typeface="Roboto Slab"/>
              </a:rPr>
              <a:t>FastAPI</a:t>
            </a:r>
            <a:endParaRPr sz="2400">
              <a:latin typeface="Roboto Slab"/>
              <a:ea typeface="Roboto Slab"/>
              <a:cs typeface="Roboto Slab"/>
              <a:sym typeface="Roboto Slab"/>
            </a:endParaRPr>
          </a:p>
          <a:p>
            <a:pPr indent="-381000" lvl="0" marL="457200" rtl="0" algn="l">
              <a:spcBef>
                <a:spcPts val="0"/>
              </a:spcBef>
              <a:spcAft>
                <a:spcPts val="0"/>
              </a:spcAft>
              <a:buSzPts val="2400"/>
              <a:buFont typeface="Roboto Slab"/>
              <a:buChar char="●"/>
            </a:pPr>
            <a:r>
              <a:rPr lang="en-GB" sz="2400">
                <a:latin typeface="Roboto Slab"/>
                <a:ea typeface="Roboto Slab"/>
                <a:cs typeface="Roboto Slab"/>
                <a:sym typeface="Roboto Slab"/>
              </a:rPr>
              <a:t>Flask</a:t>
            </a:r>
            <a:endParaRPr sz="2400">
              <a:latin typeface="Roboto Slab"/>
              <a:ea typeface="Roboto Slab"/>
              <a:cs typeface="Roboto Slab"/>
              <a:sym typeface="Roboto Slab"/>
            </a:endParaRPr>
          </a:p>
          <a:p>
            <a:pPr indent="0" lvl="0" marL="0" rtl="0" algn="l">
              <a:spcBef>
                <a:spcPts val="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26" name="Google Shape;226;p4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DD7E6B"/>
                </a:solidFill>
                <a:latin typeface="Roboto Slab"/>
                <a:ea typeface="Roboto Slab"/>
                <a:cs typeface="Roboto Slab"/>
                <a:sym typeface="Roboto Slab"/>
              </a:rPr>
              <a:t>Deployment of LLM model</a:t>
            </a:r>
            <a:endParaRPr sz="2400">
              <a:solidFill>
                <a:srgbClr val="DD7E6B"/>
              </a:solidFill>
              <a:latin typeface="Roboto Slab"/>
              <a:ea typeface="Roboto Slab"/>
              <a:cs typeface="Roboto Slab"/>
              <a:sym typeface="Roboto Slab"/>
            </a:endParaRPr>
          </a:p>
          <a:p>
            <a:pPr indent="0" lvl="0" marL="0" rtl="0" algn="l">
              <a:spcBef>
                <a:spcPts val="0"/>
              </a:spcBef>
              <a:spcAft>
                <a:spcPts val="0"/>
              </a:spcAft>
              <a:buNone/>
            </a:pPr>
            <a:r>
              <a:t/>
            </a:r>
            <a:endParaRPr b="1" sz="2000">
              <a:latin typeface="Roboto Slab"/>
              <a:ea typeface="Roboto Slab"/>
              <a:cs typeface="Roboto Slab"/>
              <a:sym typeface="Roboto Slab"/>
            </a:endParaRPr>
          </a:p>
          <a:p>
            <a:pPr indent="-368300" lvl="0" marL="457200" rtl="0" algn="l">
              <a:spcBef>
                <a:spcPts val="0"/>
              </a:spcBef>
              <a:spcAft>
                <a:spcPts val="0"/>
              </a:spcAft>
              <a:buSzPts val="2200"/>
              <a:buFont typeface="Roboto Slab"/>
              <a:buChar char="●"/>
            </a:pPr>
            <a:r>
              <a:rPr lang="en-GB" sz="2200">
                <a:latin typeface="Roboto Slab"/>
                <a:ea typeface="Roboto Slab"/>
                <a:cs typeface="Roboto Slab"/>
                <a:sym typeface="Roboto Slab"/>
              </a:rPr>
              <a:t>AWS </a:t>
            </a:r>
            <a:endParaRPr sz="2200">
              <a:latin typeface="Roboto Slab"/>
              <a:ea typeface="Roboto Slab"/>
              <a:cs typeface="Roboto Slab"/>
              <a:sym typeface="Roboto Slab"/>
            </a:endParaRPr>
          </a:p>
          <a:p>
            <a:pPr indent="-368300" lvl="0" marL="457200" rtl="0" algn="l">
              <a:spcBef>
                <a:spcPts val="0"/>
              </a:spcBef>
              <a:spcAft>
                <a:spcPts val="0"/>
              </a:spcAft>
              <a:buSzPts val="2200"/>
              <a:buFont typeface="Roboto Slab"/>
              <a:buChar char="●"/>
            </a:pPr>
            <a:r>
              <a:rPr lang="en-GB" sz="2200">
                <a:latin typeface="Roboto Slab"/>
                <a:ea typeface="Roboto Slab"/>
                <a:cs typeface="Roboto Slab"/>
                <a:sym typeface="Roboto Slab"/>
              </a:rPr>
              <a:t>GCP</a:t>
            </a:r>
            <a:endParaRPr sz="2200">
              <a:latin typeface="Roboto Slab"/>
              <a:ea typeface="Roboto Slab"/>
              <a:cs typeface="Roboto Slab"/>
              <a:sym typeface="Roboto Slab"/>
            </a:endParaRPr>
          </a:p>
          <a:p>
            <a:pPr indent="-368300" lvl="0" marL="457200" rtl="0" algn="l">
              <a:spcBef>
                <a:spcPts val="0"/>
              </a:spcBef>
              <a:spcAft>
                <a:spcPts val="0"/>
              </a:spcAft>
              <a:buSzPts val="2200"/>
              <a:buFont typeface="Roboto Slab"/>
              <a:buChar char="●"/>
            </a:pPr>
            <a:r>
              <a:rPr lang="en-GB" sz="2200">
                <a:latin typeface="Roboto Slab"/>
                <a:ea typeface="Roboto Slab"/>
                <a:cs typeface="Roboto Slab"/>
                <a:sym typeface="Roboto Slab"/>
              </a:rPr>
              <a:t>Azure</a:t>
            </a:r>
            <a:endParaRPr sz="2200">
              <a:latin typeface="Roboto Slab"/>
              <a:ea typeface="Roboto Slab"/>
              <a:cs typeface="Roboto Slab"/>
              <a:sym typeface="Roboto Slab"/>
            </a:endParaRPr>
          </a:p>
          <a:p>
            <a:pPr indent="-368300" lvl="0" marL="457200" rtl="0" algn="l">
              <a:spcBef>
                <a:spcPts val="0"/>
              </a:spcBef>
              <a:spcAft>
                <a:spcPts val="0"/>
              </a:spcAft>
              <a:buSzPts val="2200"/>
              <a:buFont typeface="Roboto Slab"/>
              <a:buChar char="●"/>
            </a:pPr>
            <a:r>
              <a:rPr lang="en-GB" sz="2200">
                <a:latin typeface="Roboto Slab"/>
                <a:ea typeface="Roboto Slab"/>
                <a:cs typeface="Roboto Slab"/>
                <a:sym typeface="Roboto Slab"/>
              </a:rPr>
              <a:t>LangServe</a:t>
            </a:r>
            <a:endParaRPr sz="2200">
              <a:latin typeface="Roboto Slab"/>
              <a:ea typeface="Roboto Slab"/>
              <a:cs typeface="Roboto Slab"/>
              <a:sym typeface="Roboto Slab"/>
            </a:endParaRPr>
          </a:p>
          <a:p>
            <a:pPr indent="-368300" lvl="0" marL="457200" rtl="0" algn="l">
              <a:spcBef>
                <a:spcPts val="0"/>
              </a:spcBef>
              <a:spcAft>
                <a:spcPts val="0"/>
              </a:spcAft>
              <a:buSzPts val="2200"/>
              <a:buFont typeface="Roboto Slab"/>
              <a:buChar char="●"/>
            </a:pPr>
            <a:r>
              <a:rPr lang="en-GB" sz="2200">
                <a:latin typeface="Roboto Slab"/>
                <a:ea typeface="Roboto Slab"/>
                <a:cs typeface="Roboto Slab"/>
                <a:sym typeface="Roboto Slab"/>
              </a:rPr>
              <a:t>Hugging Face</a:t>
            </a:r>
            <a:r>
              <a:rPr lang="en-GB" sz="2200">
                <a:latin typeface="Roboto Slab"/>
                <a:ea typeface="Roboto Slab"/>
                <a:cs typeface="Roboto Slab"/>
                <a:sym typeface="Roboto Slab"/>
              </a:rPr>
              <a:t> Spaces</a:t>
            </a:r>
            <a:endParaRPr b="1" sz="2200">
              <a:latin typeface="Roboto Slab"/>
              <a:ea typeface="Roboto Slab"/>
              <a:cs typeface="Roboto Slab"/>
              <a:sym typeface="Roboto Slab"/>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32" name="Google Shape;232;p4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GB" sz="2850">
                <a:solidFill>
                  <a:srgbClr val="DD7E6B"/>
                </a:solidFill>
                <a:latin typeface="Roboto Slab"/>
                <a:ea typeface="Roboto Slab"/>
                <a:cs typeface="Roboto Slab"/>
                <a:sym typeface="Roboto Slab"/>
              </a:rPr>
              <a:t>Few Advance Topics:</a:t>
            </a:r>
            <a:endParaRPr sz="2850">
              <a:solidFill>
                <a:srgbClr val="DD7E6B"/>
              </a:solidFill>
              <a:latin typeface="Roboto Slab"/>
              <a:ea typeface="Roboto Slab"/>
              <a:cs typeface="Roboto Slab"/>
              <a:sym typeface="Roboto Slab"/>
            </a:endParaRPr>
          </a:p>
          <a:p>
            <a:pPr indent="0" lvl="0" marL="0" rtl="0" algn="l">
              <a:spcBef>
                <a:spcPts val="0"/>
              </a:spcBef>
              <a:spcAft>
                <a:spcPts val="0"/>
              </a:spcAft>
              <a:buNone/>
            </a:pPr>
            <a:r>
              <a:t/>
            </a:r>
            <a:endParaRPr sz="2850">
              <a:latin typeface="Roboto Slab"/>
              <a:ea typeface="Roboto Slab"/>
              <a:cs typeface="Roboto Slab"/>
              <a:sym typeface="Roboto Slab"/>
            </a:endParaRPr>
          </a:p>
          <a:p>
            <a:pPr indent="-341709" lvl="0" marL="457200" rtl="0" algn="l">
              <a:spcBef>
                <a:spcPts val="0"/>
              </a:spcBef>
              <a:spcAft>
                <a:spcPts val="0"/>
              </a:spcAft>
              <a:buSzPct val="100000"/>
              <a:buFont typeface="Lora"/>
              <a:buChar char="●"/>
            </a:pPr>
            <a:r>
              <a:rPr lang="en-GB" sz="2850">
                <a:latin typeface="Roboto Slab"/>
                <a:ea typeface="Roboto Slab"/>
                <a:cs typeface="Roboto Slab"/>
                <a:sym typeface="Roboto Slab"/>
              </a:rPr>
              <a:t>ChatGPT: Understanding of Chat Gpt Training and RLHF (Reinforcement learning through human feedback) Concept</a:t>
            </a:r>
            <a:endParaRPr sz="2850">
              <a:latin typeface="Roboto Slab"/>
              <a:ea typeface="Roboto Slab"/>
              <a:cs typeface="Roboto Slab"/>
              <a:sym typeface="Roboto Slab"/>
            </a:endParaRPr>
          </a:p>
          <a:p>
            <a:pPr indent="-341709" lvl="0" marL="457200" rtl="0" algn="l">
              <a:spcBef>
                <a:spcPts val="0"/>
              </a:spcBef>
              <a:spcAft>
                <a:spcPts val="0"/>
              </a:spcAft>
              <a:buClr>
                <a:srgbClr val="000000"/>
              </a:buClr>
              <a:buSzPct val="100000"/>
              <a:buFont typeface="Lora"/>
              <a:buChar char="●"/>
            </a:pPr>
            <a:r>
              <a:rPr lang="en-GB" sz="2850">
                <a:solidFill>
                  <a:srgbClr val="000000"/>
                </a:solidFill>
                <a:highlight>
                  <a:srgbClr val="FFFFFF"/>
                </a:highlight>
                <a:latin typeface="Roboto Slab"/>
                <a:ea typeface="Roboto Slab"/>
                <a:cs typeface="Roboto Slab"/>
                <a:sym typeface="Roboto Slab"/>
              </a:rPr>
              <a:t>RAG :Retrieval-Augmented Generation (RAG) Systems</a:t>
            </a:r>
            <a:endParaRPr sz="2850">
              <a:solidFill>
                <a:srgbClr val="000000"/>
              </a:solidFill>
              <a:highlight>
                <a:srgbClr val="FFFFFF"/>
              </a:highlight>
              <a:latin typeface="Roboto Slab"/>
              <a:ea typeface="Roboto Slab"/>
              <a:cs typeface="Roboto Slab"/>
              <a:sym typeface="Roboto Slab"/>
            </a:endParaRPr>
          </a:p>
          <a:p>
            <a:pPr indent="-341709" lvl="0" marL="457200" rtl="0" algn="l">
              <a:spcBef>
                <a:spcPts val="0"/>
              </a:spcBef>
              <a:spcAft>
                <a:spcPts val="0"/>
              </a:spcAft>
              <a:buClr>
                <a:srgbClr val="000000"/>
              </a:buClr>
              <a:buSzPct val="100000"/>
              <a:buFont typeface="Lora"/>
              <a:buChar char="●"/>
            </a:pPr>
            <a:r>
              <a:rPr lang="en-GB" sz="2850">
                <a:solidFill>
                  <a:srgbClr val="000000"/>
                </a:solidFill>
                <a:highlight>
                  <a:srgbClr val="FFFFFF"/>
                </a:highlight>
                <a:latin typeface="Roboto Slab"/>
                <a:ea typeface="Roboto Slab"/>
                <a:cs typeface="Roboto Slab"/>
                <a:sym typeface="Roboto Slab"/>
              </a:rPr>
              <a:t>PEFT :Parametric efficient fine tuning</a:t>
            </a:r>
            <a:endParaRPr sz="2850">
              <a:solidFill>
                <a:srgbClr val="000000"/>
              </a:solidFill>
              <a:highlight>
                <a:srgbClr val="FFFFFF"/>
              </a:highlight>
              <a:latin typeface="Roboto Slab"/>
              <a:ea typeface="Roboto Slab"/>
              <a:cs typeface="Roboto Slab"/>
              <a:sym typeface="Roboto Slab"/>
            </a:endParaRPr>
          </a:p>
          <a:p>
            <a:pPr indent="-341709" lvl="0" marL="457200" rtl="0" algn="l">
              <a:spcBef>
                <a:spcPts val="0"/>
              </a:spcBef>
              <a:spcAft>
                <a:spcPts val="0"/>
              </a:spcAft>
              <a:buClr>
                <a:srgbClr val="000000"/>
              </a:buClr>
              <a:buSzPct val="100000"/>
              <a:buFont typeface="Lora"/>
              <a:buChar char="●"/>
            </a:pPr>
            <a:r>
              <a:rPr lang="en-GB" sz="2850">
                <a:solidFill>
                  <a:srgbClr val="000000"/>
                </a:solidFill>
                <a:highlight>
                  <a:srgbClr val="FFFFFF"/>
                </a:highlight>
                <a:latin typeface="Roboto Slab"/>
                <a:ea typeface="Roboto Slab"/>
                <a:cs typeface="Roboto Slab"/>
                <a:sym typeface="Roboto Slab"/>
              </a:rPr>
              <a:t>Adaptive Ranking: low rank adaptation(LoRa) and </a:t>
            </a:r>
            <a:r>
              <a:rPr lang="en-GB" sz="2850">
                <a:solidFill>
                  <a:srgbClr val="242424"/>
                </a:solidFill>
                <a:highlight>
                  <a:srgbClr val="FFFFFF"/>
                </a:highlight>
                <a:latin typeface="Roboto Slab"/>
                <a:ea typeface="Roboto Slab"/>
                <a:cs typeface="Roboto Slab"/>
                <a:sym typeface="Roboto Slab"/>
              </a:rPr>
              <a:t>Quantized Low Rank Adaptation(</a:t>
            </a:r>
            <a:r>
              <a:rPr lang="en-GB" sz="2850">
                <a:solidFill>
                  <a:srgbClr val="000000"/>
                </a:solidFill>
                <a:highlight>
                  <a:srgbClr val="FFFFFF"/>
                </a:highlight>
                <a:latin typeface="Roboto Slab"/>
                <a:ea typeface="Roboto Slab"/>
                <a:cs typeface="Roboto Slab"/>
                <a:sym typeface="Roboto Slab"/>
              </a:rPr>
              <a:t>Qlora)</a:t>
            </a:r>
            <a:endParaRPr sz="2850">
              <a:solidFill>
                <a:srgbClr val="000000"/>
              </a:solidFill>
              <a:highlight>
                <a:srgbClr val="FFFFFF"/>
              </a:highlight>
              <a:latin typeface="Roboto Slab"/>
              <a:ea typeface="Roboto Slab"/>
              <a:cs typeface="Roboto Slab"/>
              <a:sym typeface="Roboto Slab"/>
            </a:endParaRPr>
          </a:p>
          <a:p>
            <a:pPr indent="-341709" lvl="0" marL="457200" rtl="0" algn="l">
              <a:spcBef>
                <a:spcPts val="0"/>
              </a:spcBef>
              <a:spcAft>
                <a:spcPts val="0"/>
              </a:spcAft>
              <a:buSzPct val="100000"/>
              <a:buFont typeface="Lora"/>
              <a:buChar char="●"/>
            </a:pPr>
            <a:r>
              <a:rPr lang="en-GB" sz="2850">
                <a:latin typeface="Roboto Slab"/>
                <a:ea typeface="Roboto Slab"/>
                <a:cs typeface="Roboto Slab"/>
                <a:sym typeface="Roboto Slab"/>
              </a:rPr>
              <a:t>Evaluation of LLMs: Find evaluation metrics of results generated by LLM</a:t>
            </a:r>
            <a:endParaRPr sz="2850">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b="1" sz="1600">
              <a:solidFill>
                <a:srgbClr val="000000"/>
              </a:solidFill>
              <a:latin typeface="Lora"/>
              <a:ea typeface="Lora"/>
              <a:cs typeface="Lora"/>
              <a:sym typeface="Lora"/>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This is broken into many sections:</a:t>
            </a:r>
            <a:endParaRPr sz="3200"/>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ADADAD"/>
              </a:buClr>
              <a:buSzPts val="2200"/>
              <a:buFont typeface="Roboto Slab"/>
              <a:buChar char="●"/>
            </a:pPr>
            <a:r>
              <a:rPr lang="en-GB" sz="2200">
                <a:solidFill>
                  <a:srgbClr val="ADADAD"/>
                </a:solidFill>
                <a:latin typeface="Roboto Slab"/>
                <a:ea typeface="Roboto Slab"/>
                <a:cs typeface="Roboto Slab"/>
                <a:sym typeface="Roboto Slab"/>
              </a:rPr>
              <a:t>Prerequisite</a:t>
            </a:r>
            <a:endParaRPr sz="2200">
              <a:solidFill>
                <a:srgbClr val="ADADAD"/>
              </a:solidFill>
              <a:latin typeface="Roboto Slab"/>
              <a:ea typeface="Roboto Slab"/>
              <a:cs typeface="Roboto Slab"/>
              <a:sym typeface="Roboto Slab"/>
            </a:endParaRPr>
          </a:p>
          <a:p>
            <a:pPr indent="-368300" lvl="0" marL="457200" rtl="0" algn="l">
              <a:spcBef>
                <a:spcPts val="0"/>
              </a:spcBef>
              <a:spcAft>
                <a:spcPts val="0"/>
              </a:spcAft>
              <a:buClr>
                <a:srgbClr val="ADADAD"/>
              </a:buClr>
              <a:buSzPts val="2200"/>
              <a:buFont typeface="Roboto Slab"/>
              <a:buChar char="●"/>
            </a:pPr>
            <a:r>
              <a:rPr lang="en-GB" sz="2200">
                <a:solidFill>
                  <a:srgbClr val="ADADAD"/>
                </a:solidFill>
                <a:latin typeface="Roboto Slab"/>
                <a:ea typeface="Roboto Slab"/>
                <a:cs typeface="Roboto Slab"/>
                <a:sym typeface="Roboto Slab"/>
              </a:rPr>
              <a:t>Fundamentals</a:t>
            </a:r>
            <a:endParaRPr sz="2200">
              <a:solidFill>
                <a:srgbClr val="ADADAD"/>
              </a:solidFill>
              <a:latin typeface="Roboto Slab"/>
              <a:ea typeface="Roboto Slab"/>
              <a:cs typeface="Roboto Slab"/>
              <a:sym typeface="Roboto Slab"/>
            </a:endParaRPr>
          </a:p>
          <a:p>
            <a:pPr indent="-368300" lvl="0" marL="457200" rtl="0" algn="l">
              <a:spcBef>
                <a:spcPts val="0"/>
              </a:spcBef>
              <a:spcAft>
                <a:spcPts val="0"/>
              </a:spcAft>
              <a:buClr>
                <a:srgbClr val="ADADAD"/>
              </a:buClr>
              <a:buSzPts val="2200"/>
              <a:buFont typeface="Roboto Slab"/>
              <a:buChar char="●"/>
            </a:pPr>
            <a:r>
              <a:rPr lang="en-GB" sz="2200">
                <a:solidFill>
                  <a:srgbClr val="ADADAD"/>
                </a:solidFill>
                <a:latin typeface="Roboto Slab"/>
                <a:ea typeface="Roboto Slab"/>
                <a:cs typeface="Roboto Slab"/>
                <a:sym typeface="Roboto Slab"/>
              </a:rPr>
              <a:t>Core Generative Models</a:t>
            </a:r>
            <a:endParaRPr sz="2200">
              <a:solidFill>
                <a:srgbClr val="ADADAD"/>
              </a:solidFill>
              <a:latin typeface="Roboto Slab"/>
              <a:ea typeface="Roboto Slab"/>
              <a:cs typeface="Roboto Slab"/>
              <a:sym typeface="Roboto Slab"/>
            </a:endParaRPr>
          </a:p>
          <a:p>
            <a:pPr indent="-368300" lvl="0" marL="457200" rtl="0" algn="l">
              <a:spcBef>
                <a:spcPts val="0"/>
              </a:spcBef>
              <a:spcAft>
                <a:spcPts val="0"/>
              </a:spcAft>
              <a:buClr>
                <a:srgbClr val="ADADAD"/>
              </a:buClr>
              <a:buSzPts val="2200"/>
              <a:buFont typeface="Roboto Slab"/>
              <a:buChar char="●"/>
            </a:pPr>
            <a:r>
              <a:rPr lang="en-GB" sz="2200">
                <a:solidFill>
                  <a:srgbClr val="ADADAD"/>
                </a:solidFill>
                <a:latin typeface="Roboto Slab"/>
                <a:ea typeface="Roboto Slab"/>
                <a:cs typeface="Roboto Slab"/>
                <a:sym typeface="Roboto Slab"/>
              </a:rPr>
              <a:t>Developing Applications Powered by LLMs</a:t>
            </a:r>
            <a:endParaRPr sz="2200">
              <a:solidFill>
                <a:srgbClr val="ADADAD"/>
              </a:solidFill>
              <a:latin typeface="Roboto Slab"/>
              <a:ea typeface="Roboto Slab"/>
              <a:cs typeface="Roboto Slab"/>
              <a:sym typeface="Roboto Slab"/>
            </a:endParaRPr>
          </a:p>
          <a:p>
            <a:pPr indent="-368300" lvl="0" marL="457200" rtl="0" algn="l">
              <a:spcBef>
                <a:spcPts val="0"/>
              </a:spcBef>
              <a:spcAft>
                <a:spcPts val="0"/>
              </a:spcAft>
              <a:buClr>
                <a:srgbClr val="ADADAD"/>
              </a:buClr>
              <a:buSzPts val="2200"/>
              <a:buFont typeface="Roboto Slab"/>
              <a:buChar char="●"/>
            </a:pPr>
            <a:r>
              <a:rPr lang="en-GB" sz="2200">
                <a:solidFill>
                  <a:srgbClr val="ADADAD"/>
                </a:solidFill>
                <a:latin typeface="Roboto Slab"/>
                <a:ea typeface="Roboto Slab"/>
                <a:cs typeface="Roboto Slab"/>
                <a:sym typeface="Roboto Slab"/>
              </a:rPr>
              <a:t>Projects and Practical Experience</a:t>
            </a:r>
            <a:endParaRPr sz="2200">
              <a:solidFill>
                <a:srgbClr val="ADADAD"/>
              </a:solidFill>
              <a:latin typeface="Roboto Slab"/>
              <a:ea typeface="Roboto Slab"/>
              <a:cs typeface="Roboto Slab"/>
              <a:sym typeface="Roboto Slab"/>
            </a:endParaRPr>
          </a:p>
          <a:p>
            <a:pPr indent="-368300" lvl="0" marL="457200" rtl="0" algn="l">
              <a:spcBef>
                <a:spcPts val="0"/>
              </a:spcBef>
              <a:spcAft>
                <a:spcPts val="0"/>
              </a:spcAft>
              <a:buClr>
                <a:srgbClr val="ADADAD"/>
              </a:buClr>
              <a:buSzPts val="2200"/>
              <a:buFont typeface="Roboto Slab"/>
              <a:buChar char="●"/>
            </a:pPr>
            <a:r>
              <a:rPr lang="en-GB" sz="2200">
                <a:solidFill>
                  <a:srgbClr val="ADADAD"/>
                </a:solidFill>
                <a:latin typeface="Roboto Slab"/>
                <a:ea typeface="Roboto Slab"/>
                <a:cs typeface="Roboto Slab"/>
                <a:sym typeface="Roboto Slab"/>
              </a:rPr>
              <a:t>Miscellaneous Topics</a:t>
            </a:r>
            <a:endParaRPr sz="2200">
              <a:solidFill>
                <a:srgbClr val="ADADAD"/>
              </a:solidFill>
              <a:latin typeface="Roboto Slab"/>
              <a:ea typeface="Roboto Slab"/>
              <a:cs typeface="Roboto Slab"/>
              <a:sym typeface="Roboto Slab"/>
            </a:endParaRPr>
          </a:p>
          <a:p>
            <a:pPr indent="-368300" lvl="0" marL="457200" rtl="0" algn="l">
              <a:spcBef>
                <a:spcPts val="0"/>
              </a:spcBef>
              <a:spcAft>
                <a:spcPts val="0"/>
              </a:spcAft>
              <a:buClr>
                <a:srgbClr val="ADADAD"/>
              </a:buClr>
              <a:buSzPts val="2200"/>
              <a:buFont typeface="Roboto Slab"/>
              <a:buChar char="●"/>
            </a:pPr>
            <a:r>
              <a:rPr lang="en-GB" sz="2200">
                <a:solidFill>
                  <a:srgbClr val="ADADAD"/>
                </a:solidFill>
                <a:latin typeface="Roboto Slab"/>
                <a:ea typeface="Roboto Slab"/>
                <a:cs typeface="Roboto Slab"/>
                <a:sym typeface="Roboto Slab"/>
              </a:rPr>
              <a:t>Advice for Productive Learning</a:t>
            </a:r>
            <a:endParaRPr sz="2200">
              <a:solidFill>
                <a:srgbClr val="ADADAD"/>
              </a:solidFill>
              <a:latin typeface="Roboto Slab"/>
              <a:ea typeface="Roboto Slab"/>
              <a:cs typeface="Roboto Slab"/>
              <a:sym typeface="Roboto Slab"/>
            </a:endParaRPr>
          </a:p>
          <a:p>
            <a:pPr indent="-368300" lvl="0" marL="457200" rtl="0" algn="l">
              <a:spcBef>
                <a:spcPts val="0"/>
              </a:spcBef>
              <a:spcAft>
                <a:spcPts val="0"/>
              </a:spcAft>
              <a:buClr>
                <a:srgbClr val="ADADAD"/>
              </a:buClr>
              <a:buSzPts val="2200"/>
              <a:buFont typeface="Roboto Slab"/>
              <a:buChar char="●"/>
            </a:pPr>
            <a:r>
              <a:rPr lang="en-GB" sz="2200">
                <a:solidFill>
                  <a:srgbClr val="ADADAD"/>
                </a:solidFill>
                <a:latin typeface="Roboto Slab"/>
                <a:ea typeface="Roboto Slab"/>
                <a:cs typeface="Roboto Slab"/>
                <a:sym typeface="Roboto Slab"/>
              </a:rPr>
              <a:t>FAQs</a:t>
            </a:r>
            <a:endParaRPr sz="2200">
              <a:latin typeface="Roboto Slab"/>
              <a:ea typeface="Roboto Slab"/>
              <a:cs typeface="Roboto Slab"/>
              <a:sym typeface="Roboto Slab"/>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None/>
            </a:pPr>
            <a:r>
              <a:rPr lang="en-GB">
                <a:latin typeface="Lexend"/>
                <a:ea typeface="Lexend"/>
                <a:cs typeface="Lexend"/>
                <a:sym typeface="Lexend"/>
              </a:rPr>
              <a:t>Projects and Practical Experience:</a:t>
            </a:r>
            <a:endParaRPr sz="4000"/>
          </a:p>
        </p:txBody>
      </p:sp>
      <p:sp>
        <p:nvSpPr>
          <p:cNvPr id="238" name="Google Shape;238;p4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rgbClr val="D5A6BD"/>
                </a:solidFill>
                <a:latin typeface="Lora"/>
                <a:ea typeface="Lora"/>
                <a:cs typeface="Lora"/>
                <a:sym typeface="Lora"/>
              </a:rPr>
              <a:t>Hands-on Projects:</a:t>
            </a:r>
            <a:endParaRPr sz="2100">
              <a:solidFill>
                <a:srgbClr val="D5A6BD"/>
              </a:solidFill>
              <a:latin typeface="Lora"/>
              <a:ea typeface="Lora"/>
              <a:cs typeface="Lora"/>
              <a:sym typeface="Lora"/>
            </a:endParaRPr>
          </a:p>
          <a:p>
            <a:pPr indent="0" lvl="0" marL="0" rtl="0" algn="l">
              <a:spcBef>
                <a:spcPts val="0"/>
              </a:spcBef>
              <a:spcAft>
                <a:spcPts val="0"/>
              </a:spcAft>
              <a:buNone/>
            </a:pPr>
            <a:r>
              <a:rPr lang="en-GB" sz="2100">
                <a:latin typeface="Lora"/>
                <a:ea typeface="Lora"/>
                <a:cs typeface="Lora"/>
                <a:sym typeface="Lora"/>
              </a:rPr>
              <a:t>Work on small projects to apply what you've learned.</a:t>
            </a:r>
            <a:endParaRPr sz="2100">
              <a:latin typeface="Lora"/>
              <a:ea typeface="Lora"/>
              <a:cs typeface="Lora"/>
              <a:sym typeface="Lora"/>
            </a:endParaRPr>
          </a:p>
          <a:p>
            <a:pPr indent="0" lvl="0" marL="0" rtl="0" algn="l">
              <a:spcBef>
                <a:spcPts val="0"/>
              </a:spcBef>
              <a:spcAft>
                <a:spcPts val="0"/>
              </a:spcAft>
              <a:buNone/>
            </a:pPr>
            <a:r>
              <a:rPr lang="en-GB" sz="2100">
                <a:latin typeface="Lora"/>
                <a:ea typeface="Lora"/>
                <a:cs typeface="Lora"/>
                <a:sym typeface="Lora"/>
              </a:rPr>
              <a:t>Experiment with different datasets and model architectures.</a:t>
            </a:r>
            <a:endParaRPr sz="2100">
              <a:latin typeface="Lora"/>
              <a:ea typeface="Lora"/>
              <a:cs typeface="Lora"/>
              <a:sym typeface="Lora"/>
            </a:endParaRPr>
          </a:p>
          <a:p>
            <a:pPr indent="0" lvl="0" marL="0" rtl="0" algn="l">
              <a:spcBef>
                <a:spcPts val="0"/>
              </a:spcBef>
              <a:spcAft>
                <a:spcPts val="0"/>
              </a:spcAft>
              <a:buNone/>
            </a:pPr>
            <a:r>
              <a:t/>
            </a:r>
            <a:endParaRPr b="1" sz="2100">
              <a:latin typeface="Lora"/>
              <a:ea typeface="Lora"/>
              <a:cs typeface="Lora"/>
              <a:sym typeface="Lora"/>
            </a:endParaRPr>
          </a:p>
          <a:p>
            <a:pPr indent="0" lvl="0" marL="0" rtl="0" algn="l">
              <a:spcBef>
                <a:spcPts val="0"/>
              </a:spcBef>
              <a:spcAft>
                <a:spcPts val="0"/>
              </a:spcAft>
              <a:buNone/>
            </a:pPr>
            <a:r>
              <a:rPr lang="en-GB" sz="2100">
                <a:solidFill>
                  <a:srgbClr val="D5A6BD"/>
                </a:solidFill>
                <a:latin typeface="Lora"/>
                <a:ea typeface="Lora"/>
                <a:cs typeface="Lora"/>
                <a:sym typeface="Lora"/>
              </a:rPr>
              <a:t>Kaggle Competitions and Open Source Contributions:</a:t>
            </a:r>
            <a:endParaRPr sz="2100">
              <a:solidFill>
                <a:srgbClr val="D5A6BD"/>
              </a:solidFill>
              <a:latin typeface="Lora"/>
              <a:ea typeface="Lora"/>
              <a:cs typeface="Lora"/>
              <a:sym typeface="Lora"/>
            </a:endParaRPr>
          </a:p>
          <a:p>
            <a:pPr indent="0" lvl="0" marL="0" rtl="0" algn="l">
              <a:spcBef>
                <a:spcPts val="0"/>
              </a:spcBef>
              <a:spcAft>
                <a:spcPts val="0"/>
              </a:spcAft>
              <a:buNone/>
            </a:pPr>
            <a:r>
              <a:rPr lang="en-GB" sz="2100">
                <a:latin typeface="Lora"/>
                <a:ea typeface="Lora"/>
                <a:cs typeface="Lora"/>
                <a:sym typeface="Lora"/>
              </a:rPr>
              <a:t>Participate in Kaggle competitions related to generative tasks.Contribute to open-source projects in the generative AI field.</a:t>
            </a:r>
            <a:endParaRPr sz="2100">
              <a:latin typeface="Lora"/>
              <a:ea typeface="Lora"/>
              <a:cs typeface="Lora"/>
              <a:sym typeface="Lora"/>
            </a:endParaRPr>
          </a:p>
          <a:p>
            <a:pPr indent="0" lvl="0" marL="0" rtl="0" algn="l">
              <a:spcBef>
                <a:spcPts val="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None/>
            </a:pPr>
            <a:r>
              <a:rPr lang="en-GB"/>
              <a:t>Miscellaneous Topics</a:t>
            </a:r>
            <a:endParaRPr sz="4000"/>
          </a:p>
        </p:txBody>
      </p:sp>
      <p:sp>
        <p:nvSpPr>
          <p:cNvPr id="244" name="Google Shape;244;p4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GB" sz="3750">
                <a:latin typeface="Roboto Slab"/>
                <a:ea typeface="Roboto Slab"/>
                <a:cs typeface="Roboto Slab"/>
                <a:sym typeface="Roboto Slab"/>
              </a:rPr>
              <a:t>Platform To Explore: </a:t>
            </a:r>
            <a:endParaRPr sz="3750">
              <a:latin typeface="Roboto Slab"/>
              <a:ea typeface="Roboto Slab"/>
              <a:cs typeface="Roboto Slab"/>
              <a:sym typeface="Roboto Slab"/>
            </a:endParaRPr>
          </a:p>
          <a:p>
            <a:pPr indent="0" lvl="0" marL="0" rtl="0" algn="l">
              <a:spcBef>
                <a:spcPts val="0"/>
              </a:spcBef>
              <a:spcAft>
                <a:spcPts val="0"/>
              </a:spcAft>
              <a:buNone/>
            </a:pPr>
            <a:r>
              <a:t/>
            </a:r>
            <a:endParaRPr sz="3750">
              <a:latin typeface="Roboto Slab"/>
              <a:ea typeface="Roboto Slab"/>
              <a:cs typeface="Roboto Slab"/>
              <a:sym typeface="Roboto Slab"/>
            </a:endParaRPr>
          </a:p>
          <a:p>
            <a:pPr indent="-341709" lvl="0" marL="457200" rtl="0" algn="l">
              <a:spcBef>
                <a:spcPts val="0"/>
              </a:spcBef>
              <a:spcAft>
                <a:spcPts val="0"/>
              </a:spcAft>
              <a:buSzPct val="100000"/>
              <a:buFont typeface="Roboto Slab"/>
              <a:buAutoNum type="arabicPeriod"/>
            </a:pPr>
            <a:r>
              <a:rPr lang="en-GB" sz="3750">
                <a:latin typeface="Roboto Slab"/>
                <a:ea typeface="Roboto Slab"/>
                <a:cs typeface="Roboto Slab"/>
                <a:sym typeface="Roboto Slab"/>
              </a:rPr>
              <a:t>LIDA (Automatic Generation of Visualisations and Infographics)</a:t>
            </a:r>
            <a:endParaRPr sz="3750">
              <a:latin typeface="Roboto Slab"/>
              <a:ea typeface="Roboto Slab"/>
              <a:cs typeface="Roboto Slab"/>
              <a:sym typeface="Roboto Slab"/>
            </a:endParaRPr>
          </a:p>
          <a:p>
            <a:pPr indent="-341709" lvl="0" marL="457200" rtl="0" algn="l">
              <a:spcBef>
                <a:spcPts val="0"/>
              </a:spcBef>
              <a:spcAft>
                <a:spcPts val="0"/>
              </a:spcAft>
              <a:buSzPct val="100000"/>
              <a:buFont typeface="Roboto Slab"/>
              <a:buAutoNum type="arabicPeriod"/>
            </a:pPr>
            <a:r>
              <a:rPr lang="en-GB" sz="3750">
                <a:latin typeface="Roboto Slab"/>
                <a:ea typeface="Roboto Slab"/>
                <a:cs typeface="Roboto Slab"/>
                <a:sym typeface="Roboto Slab"/>
              </a:rPr>
              <a:t>Slides ( AI Presentation Maker )</a:t>
            </a:r>
            <a:endParaRPr sz="3750">
              <a:latin typeface="Roboto Slab"/>
              <a:ea typeface="Roboto Slab"/>
              <a:cs typeface="Roboto Slab"/>
              <a:sym typeface="Roboto Slab"/>
            </a:endParaRPr>
          </a:p>
          <a:p>
            <a:pPr indent="-341709" lvl="0" marL="457200" rtl="0" algn="l">
              <a:spcBef>
                <a:spcPts val="0"/>
              </a:spcBef>
              <a:spcAft>
                <a:spcPts val="0"/>
              </a:spcAft>
              <a:buSzPct val="100000"/>
              <a:buFont typeface="Roboto Slab"/>
              <a:buAutoNum type="arabicPeriod"/>
            </a:pPr>
            <a:r>
              <a:rPr lang="en-GB" sz="3750">
                <a:latin typeface="Roboto Slab"/>
                <a:ea typeface="Roboto Slab"/>
                <a:cs typeface="Roboto Slab"/>
                <a:sym typeface="Roboto Slab"/>
              </a:rPr>
              <a:t>Content Creation (Jasper, Copy.ai, Anyword)</a:t>
            </a:r>
            <a:endParaRPr sz="3750">
              <a:latin typeface="Roboto Slab"/>
              <a:ea typeface="Roboto Slab"/>
              <a:cs typeface="Roboto Slab"/>
              <a:sym typeface="Roboto Slab"/>
            </a:endParaRPr>
          </a:p>
          <a:p>
            <a:pPr indent="-341709" lvl="0" marL="457200" rtl="0" algn="l">
              <a:spcBef>
                <a:spcPts val="0"/>
              </a:spcBef>
              <a:spcAft>
                <a:spcPts val="0"/>
              </a:spcAft>
              <a:buSzPct val="100000"/>
              <a:buFont typeface="Roboto Slab"/>
              <a:buAutoNum type="arabicPeriod"/>
            </a:pPr>
            <a:r>
              <a:rPr lang="en-GB" sz="3750">
                <a:latin typeface="Roboto Slab"/>
                <a:ea typeface="Roboto Slab"/>
                <a:cs typeface="Roboto Slab"/>
                <a:sym typeface="Roboto Slab"/>
              </a:rPr>
              <a:t>Grammar checkers and rewording tools (Grammarly, Wordtune, ProWritingAid)</a:t>
            </a:r>
            <a:endParaRPr sz="3750">
              <a:latin typeface="Roboto Slab"/>
              <a:ea typeface="Roboto Slab"/>
              <a:cs typeface="Roboto Slab"/>
              <a:sym typeface="Roboto Slab"/>
            </a:endParaRPr>
          </a:p>
          <a:p>
            <a:pPr indent="-341709" lvl="0" marL="457200" rtl="0" algn="l">
              <a:spcBef>
                <a:spcPts val="0"/>
              </a:spcBef>
              <a:spcAft>
                <a:spcPts val="0"/>
              </a:spcAft>
              <a:buSzPct val="100000"/>
              <a:buFont typeface="Roboto Slab"/>
              <a:buAutoNum type="arabicPeriod"/>
            </a:pPr>
            <a:r>
              <a:rPr lang="en-GB" sz="3750">
                <a:latin typeface="Roboto Slab"/>
                <a:ea typeface="Roboto Slab"/>
                <a:cs typeface="Roboto Slab"/>
                <a:sym typeface="Roboto Slab"/>
              </a:rPr>
              <a:t>Video creation (Descript, Wondershare Filmora, Runway)</a:t>
            </a:r>
            <a:endParaRPr sz="3750">
              <a:latin typeface="Roboto Slab"/>
              <a:ea typeface="Roboto Slab"/>
              <a:cs typeface="Roboto Slab"/>
              <a:sym typeface="Roboto Slab"/>
            </a:endParaRPr>
          </a:p>
          <a:p>
            <a:pPr indent="-341709" lvl="0" marL="457200" rtl="0" algn="l">
              <a:spcBef>
                <a:spcPts val="0"/>
              </a:spcBef>
              <a:spcAft>
                <a:spcPts val="0"/>
              </a:spcAft>
              <a:buSzPct val="100000"/>
              <a:buFont typeface="Roboto Slab"/>
              <a:buAutoNum type="arabicPeriod"/>
            </a:pPr>
            <a:r>
              <a:rPr lang="en-GB" sz="3750">
                <a:latin typeface="Roboto Slab"/>
                <a:ea typeface="Roboto Slab"/>
                <a:cs typeface="Roboto Slab"/>
                <a:sym typeface="Roboto Slab"/>
              </a:rPr>
              <a:t>Image generation (DALL·E 2, Midjourney)</a:t>
            </a:r>
            <a:endParaRPr sz="3750">
              <a:latin typeface="Roboto Slab"/>
              <a:ea typeface="Roboto Slab"/>
              <a:cs typeface="Roboto Slab"/>
              <a:sym typeface="Roboto Slab"/>
            </a:endParaRPr>
          </a:p>
          <a:p>
            <a:pPr indent="-341709" lvl="0" marL="457200" rtl="0" algn="l">
              <a:spcBef>
                <a:spcPts val="0"/>
              </a:spcBef>
              <a:spcAft>
                <a:spcPts val="0"/>
              </a:spcAft>
              <a:buSzPct val="100000"/>
              <a:buFont typeface="Roboto Slab"/>
              <a:buAutoNum type="arabicPeriod"/>
            </a:pPr>
            <a:r>
              <a:rPr lang="en-GB" sz="3750">
                <a:latin typeface="Roboto Slab"/>
                <a:ea typeface="Roboto Slab"/>
                <a:cs typeface="Roboto Slab"/>
                <a:sym typeface="Roboto Slab"/>
              </a:rPr>
              <a:t>Research (Genei, Aomni)</a:t>
            </a:r>
            <a:endParaRPr sz="3750">
              <a:latin typeface="Roboto Slab"/>
              <a:ea typeface="Roboto Slab"/>
              <a:cs typeface="Roboto Slab"/>
              <a:sym typeface="Roboto Slab"/>
            </a:endParaRPr>
          </a:p>
          <a:p>
            <a:pPr indent="0" lvl="0" marL="0" rtl="0" algn="l">
              <a:spcBef>
                <a:spcPts val="0"/>
              </a:spcBef>
              <a:spcAft>
                <a:spcPts val="0"/>
              </a:spcAft>
              <a:buNone/>
            </a:pPr>
            <a:r>
              <a:t/>
            </a:r>
            <a:endParaRPr b="1" sz="1400">
              <a:solidFill>
                <a:srgbClr val="000000"/>
              </a:solidFill>
              <a:latin typeface="Lora"/>
              <a:ea typeface="Lora"/>
              <a:cs typeface="Lora"/>
              <a:sym typeface="Lora"/>
            </a:endParaRPr>
          </a:p>
          <a:p>
            <a:pPr indent="0" lvl="0" marL="0" rtl="0" algn="l">
              <a:spcBef>
                <a:spcPts val="0"/>
              </a:spcBef>
              <a:spcAft>
                <a:spcPts val="0"/>
              </a:spcAft>
              <a:buNone/>
            </a:pPr>
            <a:r>
              <a:t/>
            </a:r>
            <a:endParaRPr sz="1400">
              <a:solidFill>
                <a:srgbClr val="000000"/>
              </a:solidFill>
              <a:latin typeface="Lora"/>
              <a:ea typeface="Lora"/>
              <a:cs typeface="Lora"/>
              <a:sym typeface="Lora"/>
            </a:endParaRPr>
          </a:p>
          <a:p>
            <a:pPr indent="0" lvl="0" marL="0" rtl="0" algn="l">
              <a:spcBef>
                <a:spcPts val="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None/>
            </a:pPr>
            <a:r>
              <a:rPr lang="en-GB"/>
              <a:t>Miscellaneous Topics</a:t>
            </a:r>
            <a:endParaRPr/>
          </a:p>
        </p:txBody>
      </p:sp>
      <p:sp>
        <p:nvSpPr>
          <p:cNvPr id="250" name="Google Shape;250;p4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GB" sz="2100">
                <a:latin typeface="Lora"/>
                <a:ea typeface="Lora"/>
                <a:cs typeface="Lora"/>
                <a:sym typeface="Lora"/>
              </a:rPr>
              <a:t>GANs: </a:t>
            </a:r>
            <a:r>
              <a:rPr lang="en-GB" sz="2100">
                <a:latin typeface="Lora"/>
                <a:ea typeface="Lora"/>
                <a:cs typeface="Lora"/>
                <a:sym typeface="Lora"/>
              </a:rPr>
              <a:t>Variational Autoencoders (VAEs)</a:t>
            </a:r>
            <a:endParaRPr i="1" sz="2100">
              <a:latin typeface="Lora"/>
              <a:ea typeface="Lora"/>
              <a:cs typeface="Lora"/>
              <a:sym typeface="Lora"/>
            </a:endParaRPr>
          </a:p>
          <a:p>
            <a:pPr indent="0" lvl="0" marL="0" rtl="0" algn="l">
              <a:spcBef>
                <a:spcPts val="0"/>
              </a:spcBef>
              <a:spcAft>
                <a:spcPts val="0"/>
              </a:spcAft>
              <a:buNone/>
            </a:pPr>
            <a:r>
              <a:rPr lang="en-GB" sz="2100">
                <a:latin typeface="Lora"/>
                <a:ea typeface="Lora"/>
                <a:cs typeface="Lora"/>
                <a:sym typeface="Lora"/>
              </a:rPr>
              <a:t>Generative Adversarial Networks (GANs)</a:t>
            </a:r>
            <a:endParaRPr sz="2100">
              <a:latin typeface="Lora"/>
              <a:ea typeface="Lora"/>
              <a:cs typeface="Lora"/>
              <a:sym typeface="Lora"/>
            </a:endParaRPr>
          </a:p>
          <a:p>
            <a:pPr indent="0" lvl="0" marL="0" rtl="0" algn="l">
              <a:spcBef>
                <a:spcPts val="0"/>
              </a:spcBef>
              <a:spcAft>
                <a:spcPts val="0"/>
              </a:spcAft>
              <a:buNone/>
            </a:pPr>
            <a:r>
              <a:t/>
            </a:r>
            <a:endParaRPr sz="2100">
              <a:latin typeface="Lora"/>
              <a:ea typeface="Lora"/>
              <a:cs typeface="Lora"/>
              <a:sym typeface="Lora"/>
            </a:endParaRPr>
          </a:p>
          <a:p>
            <a:pPr indent="0" lvl="0" marL="0" rtl="0" algn="l">
              <a:spcBef>
                <a:spcPts val="0"/>
              </a:spcBef>
              <a:spcAft>
                <a:spcPts val="0"/>
              </a:spcAft>
              <a:buNone/>
            </a:pPr>
            <a:r>
              <a:rPr b="1" lang="en-GB" sz="2100">
                <a:latin typeface="Lora"/>
                <a:ea typeface="Lora"/>
                <a:cs typeface="Lora"/>
                <a:sym typeface="Lora"/>
              </a:rPr>
              <a:t>Stable Diffusion Models: </a:t>
            </a:r>
            <a:r>
              <a:rPr lang="en-GB" sz="2100">
                <a:latin typeface="Lora"/>
                <a:ea typeface="Lora"/>
                <a:cs typeface="Lora"/>
                <a:sym typeface="Lora"/>
              </a:rPr>
              <a:t>Deliberate,Realistic Vision etc.</a:t>
            </a:r>
            <a:endParaRPr sz="2100">
              <a:latin typeface="Lora"/>
              <a:ea typeface="Lora"/>
              <a:cs typeface="Lora"/>
              <a:sym typeface="Lora"/>
            </a:endParaRPr>
          </a:p>
          <a:p>
            <a:pPr indent="0" lvl="0" marL="0" rtl="0" algn="l">
              <a:spcBef>
                <a:spcPts val="0"/>
              </a:spcBef>
              <a:spcAft>
                <a:spcPts val="0"/>
              </a:spcAft>
              <a:buNone/>
            </a:pPr>
            <a:r>
              <a:t/>
            </a:r>
            <a:endParaRPr b="1" sz="2100">
              <a:latin typeface="Lora"/>
              <a:ea typeface="Lora"/>
              <a:cs typeface="Lora"/>
              <a:sym typeface="Lora"/>
            </a:endParaRPr>
          </a:p>
          <a:p>
            <a:pPr indent="0" lvl="0" marL="0" rtl="0" algn="l">
              <a:spcBef>
                <a:spcPts val="0"/>
              </a:spcBef>
              <a:spcAft>
                <a:spcPts val="0"/>
              </a:spcAft>
              <a:buNone/>
            </a:pPr>
            <a:r>
              <a:rPr b="1" lang="en-GB" sz="2100">
                <a:latin typeface="Lora"/>
                <a:ea typeface="Lora"/>
                <a:cs typeface="Lora"/>
                <a:sym typeface="Lora"/>
              </a:rPr>
              <a:t>Training Environment: </a:t>
            </a:r>
            <a:r>
              <a:rPr lang="en-GB" sz="2100">
                <a:latin typeface="Lora"/>
                <a:ea typeface="Lora"/>
                <a:cs typeface="Lora"/>
                <a:sym typeface="Lora"/>
              </a:rPr>
              <a:t>High end performance GPUs</a:t>
            </a:r>
            <a:endParaRPr sz="2100">
              <a:latin typeface="Lora"/>
              <a:ea typeface="Lora"/>
              <a:cs typeface="Lora"/>
              <a:sym typeface="Lora"/>
            </a:endParaRPr>
          </a:p>
          <a:p>
            <a:pPr indent="0" lvl="0" marL="0" rtl="0" algn="l">
              <a:spcBef>
                <a:spcPts val="0"/>
              </a:spcBef>
              <a:spcAft>
                <a:spcPts val="0"/>
              </a:spcAft>
              <a:buNone/>
            </a:pPr>
            <a:r>
              <a:rPr lang="en-GB" sz="2100">
                <a:latin typeface="Lora"/>
                <a:ea typeface="Lora"/>
                <a:cs typeface="Lora"/>
                <a:sym typeface="Lora"/>
              </a:rPr>
              <a:t>(GCP, AWS, Azure), Data Crunch, PaperSpace, Google colab and google colab pro, Kaggle instance etc.</a:t>
            </a:r>
            <a:endParaRPr b="1" sz="2100">
              <a:latin typeface="Lora"/>
              <a:ea typeface="Lora"/>
              <a:cs typeface="Lora"/>
              <a:sym typeface="Lora"/>
            </a:endParaRPr>
          </a:p>
          <a:p>
            <a:pPr indent="0" lvl="0" marL="0" rtl="0" algn="l">
              <a:spcBef>
                <a:spcPts val="0"/>
              </a:spcBef>
              <a:spcAft>
                <a:spcPts val="0"/>
              </a:spcAft>
              <a:buNone/>
            </a:pPr>
            <a:r>
              <a:t/>
            </a:r>
            <a:endParaRPr b="1" sz="2100">
              <a:latin typeface="Lora"/>
              <a:ea typeface="Lora"/>
              <a:cs typeface="Lora"/>
              <a:sym typeface="Lora"/>
            </a:endParaRPr>
          </a:p>
          <a:p>
            <a:pPr indent="0" lvl="0" marL="0" rtl="0" algn="l">
              <a:spcBef>
                <a:spcPts val="0"/>
              </a:spcBef>
              <a:spcAft>
                <a:spcPts val="0"/>
              </a:spcAft>
              <a:buNone/>
            </a:pPr>
            <a:r>
              <a:rPr b="1" lang="en-GB" sz="2100">
                <a:latin typeface="Lora"/>
                <a:ea typeface="Lora"/>
                <a:cs typeface="Lora"/>
                <a:sym typeface="Lora"/>
              </a:rPr>
              <a:t>Continuous Learning: </a:t>
            </a:r>
            <a:r>
              <a:rPr lang="en-GB" sz="2100">
                <a:latin typeface="Lora"/>
                <a:ea typeface="Lora"/>
                <a:cs typeface="Lora"/>
                <a:sym typeface="Lora"/>
              </a:rPr>
              <a:t>Keep up with the latest: news, trends, research paper and community</a:t>
            </a:r>
            <a:endParaRPr sz="2100">
              <a:latin typeface="Lora"/>
              <a:ea typeface="Lora"/>
              <a:cs typeface="Lora"/>
              <a:sym typeface="Lora"/>
            </a:endParaRPr>
          </a:p>
          <a:p>
            <a:pPr indent="0" lvl="0" marL="0" rtl="0" algn="l">
              <a:spcBef>
                <a:spcPts val="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None/>
            </a:pPr>
            <a:r>
              <a:rPr lang="en-GB"/>
              <a:t>Advice for Productive Learning:</a:t>
            </a:r>
            <a:endParaRPr sz="4000"/>
          </a:p>
        </p:txBody>
      </p:sp>
      <p:sp>
        <p:nvSpPr>
          <p:cNvPr id="256" name="Google Shape;256;p4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2000">
              <a:solidFill>
                <a:srgbClr val="9900FF"/>
              </a:solidFill>
              <a:latin typeface="Lexend"/>
              <a:ea typeface="Lexend"/>
              <a:cs typeface="Lexend"/>
              <a:sym typeface="Lexend"/>
            </a:endParaRPr>
          </a:p>
          <a:p>
            <a:pPr indent="0" lvl="0" marL="0" rtl="0" algn="l">
              <a:spcBef>
                <a:spcPts val="0"/>
              </a:spcBef>
              <a:spcAft>
                <a:spcPts val="0"/>
              </a:spcAft>
              <a:buNone/>
            </a:pPr>
            <a:r>
              <a:t/>
            </a:r>
            <a:endParaRPr b="1" sz="1600">
              <a:solidFill>
                <a:srgbClr val="000000"/>
              </a:solidFill>
              <a:latin typeface="Lora"/>
              <a:ea typeface="Lora"/>
              <a:cs typeface="Lora"/>
              <a:sym typeface="Lora"/>
            </a:endParaRPr>
          </a:p>
          <a:p>
            <a:pPr indent="-355600" lvl="0" marL="457200" rtl="0" algn="l">
              <a:spcBef>
                <a:spcPts val="0"/>
              </a:spcBef>
              <a:spcAft>
                <a:spcPts val="0"/>
              </a:spcAft>
              <a:buClr>
                <a:srgbClr val="FFD966"/>
              </a:buClr>
              <a:buSzPts val="2000"/>
              <a:buFont typeface="Roboto Slab"/>
              <a:buAutoNum type="arabicPeriod"/>
            </a:pPr>
            <a:r>
              <a:rPr lang="en-GB" sz="2000">
                <a:solidFill>
                  <a:srgbClr val="FFD966"/>
                </a:solidFill>
                <a:latin typeface="Roboto Slab"/>
                <a:ea typeface="Roboto Slab"/>
                <a:cs typeface="Roboto Slab"/>
                <a:sym typeface="Roboto Slab"/>
              </a:rPr>
              <a:t>Define specific, achievable learning goals</a:t>
            </a:r>
            <a:endParaRPr sz="2000">
              <a:solidFill>
                <a:srgbClr val="FFD966"/>
              </a:solidFill>
              <a:latin typeface="Roboto Slab"/>
              <a:ea typeface="Roboto Slab"/>
              <a:cs typeface="Roboto Slab"/>
              <a:sym typeface="Roboto Slab"/>
            </a:endParaRPr>
          </a:p>
          <a:p>
            <a:pPr indent="-355600" lvl="0" marL="457200" rtl="0" algn="l">
              <a:spcBef>
                <a:spcPts val="0"/>
              </a:spcBef>
              <a:spcAft>
                <a:spcPts val="0"/>
              </a:spcAft>
              <a:buClr>
                <a:srgbClr val="FFD966"/>
              </a:buClr>
              <a:buSzPts val="2000"/>
              <a:buFont typeface="Roboto Slab"/>
              <a:buAutoNum type="arabicPeriod"/>
            </a:pPr>
            <a:r>
              <a:rPr lang="en-GB" sz="2000">
                <a:solidFill>
                  <a:srgbClr val="FFD966"/>
                </a:solidFill>
                <a:latin typeface="Roboto Slab"/>
                <a:ea typeface="Roboto Slab"/>
                <a:cs typeface="Roboto Slab"/>
                <a:sym typeface="Roboto Slab"/>
              </a:rPr>
              <a:t>Consistent learning</a:t>
            </a:r>
            <a:endParaRPr sz="2000">
              <a:solidFill>
                <a:srgbClr val="FFD966"/>
              </a:solidFill>
              <a:latin typeface="Roboto Slab"/>
              <a:ea typeface="Roboto Slab"/>
              <a:cs typeface="Roboto Slab"/>
              <a:sym typeface="Roboto Slab"/>
            </a:endParaRPr>
          </a:p>
          <a:p>
            <a:pPr indent="-355600" lvl="0" marL="457200" rtl="0" algn="l">
              <a:spcBef>
                <a:spcPts val="0"/>
              </a:spcBef>
              <a:spcAft>
                <a:spcPts val="0"/>
              </a:spcAft>
              <a:buClr>
                <a:srgbClr val="FFD966"/>
              </a:buClr>
              <a:buSzPts val="2000"/>
              <a:buFont typeface="Roboto Slab"/>
              <a:buAutoNum type="arabicPeriod"/>
            </a:pPr>
            <a:r>
              <a:rPr lang="en-GB" sz="2000">
                <a:solidFill>
                  <a:srgbClr val="FFD966"/>
                </a:solidFill>
                <a:latin typeface="Roboto Slab"/>
                <a:ea typeface="Roboto Slab"/>
                <a:cs typeface="Roboto Slab"/>
                <a:sym typeface="Roboto Slab"/>
              </a:rPr>
              <a:t>Don't forgot to Implementing your learning</a:t>
            </a:r>
            <a:endParaRPr sz="2000">
              <a:solidFill>
                <a:srgbClr val="FFD966"/>
              </a:solidFill>
              <a:latin typeface="Roboto Slab"/>
              <a:ea typeface="Roboto Slab"/>
              <a:cs typeface="Roboto Slab"/>
              <a:sym typeface="Roboto Slab"/>
            </a:endParaRPr>
          </a:p>
          <a:p>
            <a:pPr indent="-355600" lvl="0" marL="457200" rtl="0" algn="l">
              <a:spcBef>
                <a:spcPts val="0"/>
              </a:spcBef>
              <a:spcAft>
                <a:spcPts val="0"/>
              </a:spcAft>
              <a:buClr>
                <a:srgbClr val="FFD966"/>
              </a:buClr>
              <a:buSzPts val="2000"/>
              <a:buFont typeface="Roboto Slab"/>
              <a:buAutoNum type="arabicPeriod"/>
            </a:pPr>
            <a:r>
              <a:rPr lang="en-GB" sz="2000">
                <a:solidFill>
                  <a:srgbClr val="FFD966"/>
                </a:solidFill>
                <a:latin typeface="Roboto Slab"/>
                <a:ea typeface="Roboto Slab"/>
                <a:cs typeface="Roboto Slab"/>
                <a:sym typeface="Roboto Slab"/>
              </a:rPr>
              <a:t>Experiment and Iterate</a:t>
            </a:r>
            <a:endParaRPr sz="2000">
              <a:solidFill>
                <a:srgbClr val="FFD966"/>
              </a:solidFill>
              <a:latin typeface="Roboto Slab"/>
              <a:ea typeface="Roboto Slab"/>
              <a:cs typeface="Roboto Slab"/>
              <a:sym typeface="Roboto Slab"/>
            </a:endParaRPr>
          </a:p>
          <a:p>
            <a:pPr indent="-355600" lvl="0" marL="457200" rtl="0" algn="l">
              <a:spcBef>
                <a:spcPts val="0"/>
              </a:spcBef>
              <a:spcAft>
                <a:spcPts val="0"/>
              </a:spcAft>
              <a:buClr>
                <a:srgbClr val="FFD966"/>
              </a:buClr>
              <a:buSzPts val="2000"/>
              <a:buFont typeface="Roboto Slab"/>
              <a:buAutoNum type="arabicPeriod"/>
            </a:pPr>
            <a:r>
              <a:rPr lang="en-GB" sz="2000">
                <a:solidFill>
                  <a:srgbClr val="FFD966"/>
                </a:solidFill>
                <a:latin typeface="Roboto Slab"/>
                <a:ea typeface="Roboto Slab"/>
                <a:cs typeface="Roboto Slab"/>
                <a:sym typeface="Roboto Slab"/>
              </a:rPr>
              <a:t>Constructive feedback</a:t>
            </a:r>
            <a:endParaRPr sz="2400">
              <a:solidFill>
                <a:srgbClr val="FFD966"/>
              </a:solidFill>
              <a:latin typeface="Roboto Slab"/>
              <a:ea typeface="Roboto Slab"/>
              <a:cs typeface="Roboto Slab"/>
              <a:sym typeface="Roboto Slab"/>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None/>
            </a:pPr>
            <a:r>
              <a:rPr lang="en-GB"/>
              <a:t>FAQs</a:t>
            </a:r>
            <a:endParaRPr/>
          </a:p>
        </p:txBody>
      </p:sp>
      <p:sp>
        <p:nvSpPr>
          <p:cNvPr id="262" name="Google Shape;262;p4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32500" lnSpcReduction="20000"/>
          </a:bodyPr>
          <a:lstStyle/>
          <a:p>
            <a:pPr indent="-331177" lvl="0" marL="457200" rtl="0" algn="l">
              <a:spcBef>
                <a:spcPts val="0"/>
              </a:spcBef>
              <a:spcAft>
                <a:spcPts val="0"/>
              </a:spcAft>
              <a:buSzPct val="100000"/>
              <a:buFont typeface="Lora"/>
              <a:buAutoNum type="arabicPeriod"/>
            </a:pPr>
            <a:r>
              <a:rPr b="1" lang="en-GB" sz="4970">
                <a:latin typeface="Lora"/>
                <a:ea typeface="Lora"/>
                <a:cs typeface="Lora"/>
                <a:sym typeface="Lora"/>
              </a:rPr>
              <a:t>Do I need a background in machine learning or deep learning to start learning Generative AI?</a:t>
            </a:r>
            <a:endParaRPr b="1" sz="4970">
              <a:latin typeface="Lora"/>
              <a:ea typeface="Lora"/>
              <a:cs typeface="Lora"/>
              <a:sym typeface="Lora"/>
            </a:endParaRPr>
          </a:p>
          <a:p>
            <a:pPr indent="0" lvl="0" marL="0" rtl="0" algn="l">
              <a:spcBef>
                <a:spcPts val="0"/>
              </a:spcBef>
              <a:spcAft>
                <a:spcPts val="0"/>
              </a:spcAft>
              <a:buNone/>
            </a:pPr>
            <a:r>
              <a:t/>
            </a:r>
            <a:endParaRPr b="1" sz="4970">
              <a:latin typeface="Lora"/>
              <a:ea typeface="Lora"/>
              <a:cs typeface="Lora"/>
              <a:sym typeface="Lora"/>
            </a:endParaRPr>
          </a:p>
          <a:p>
            <a:pPr indent="0" lvl="0" marL="0" rtl="0" algn="l">
              <a:spcBef>
                <a:spcPts val="0"/>
              </a:spcBef>
              <a:spcAft>
                <a:spcPts val="0"/>
              </a:spcAft>
              <a:buNone/>
            </a:pPr>
            <a:r>
              <a:rPr lang="en-GB" sz="4970">
                <a:solidFill>
                  <a:srgbClr val="FFF2CC"/>
                </a:solidFill>
                <a:latin typeface="Lora"/>
                <a:ea typeface="Lora"/>
                <a:cs typeface="Lora"/>
                <a:sym typeface="Lora"/>
              </a:rPr>
              <a:t>While a basic understanding of machine learning concepts is beneficial, some introductory courses in machine learning can help bridge the knowledge gap.</a:t>
            </a:r>
            <a:endParaRPr sz="4970">
              <a:solidFill>
                <a:srgbClr val="FFF2CC"/>
              </a:solidFill>
              <a:latin typeface="Lora"/>
              <a:ea typeface="Lora"/>
              <a:cs typeface="Lora"/>
              <a:sym typeface="Lora"/>
            </a:endParaRPr>
          </a:p>
          <a:p>
            <a:pPr indent="0" lvl="0" marL="0" rtl="0" algn="l">
              <a:spcBef>
                <a:spcPts val="0"/>
              </a:spcBef>
              <a:spcAft>
                <a:spcPts val="0"/>
              </a:spcAft>
              <a:buNone/>
            </a:pPr>
            <a:r>
              <a:t/>
            </a:r>
            <a:endParaRPr sz="4970">
              <a:solidFill>
                <a:srgbClr val="FFF2CC"/>
              </a:solidFill>
              <a:latin typeface="Lora"/>
              <a:ea typeface="Lora"/>
              <a:cs typeface="Lora"/>
              <a:sym typeface="Lora"/>
            </a:endParaRPr>
          </a:p>
          <a:p>
            <a:pPr indent="0" lvl="0" marL="0" rtl="0" algn="l">
              <a:spcBef>
                <a:spcPts val="0"/>
              </a:spcBef>
              <a:spcAft>
                <a:spcPts val="0"/>
              </a:spcAft>
              <a:buNone/>
            </a:pPr>
            <a:r>
              <a:rPr lang="en-GB" sz="4970">
                <a:solidFill>
                  <a:srgbClr val="FFF2CC"/>
                </a:solidFill>
                <a:latin typeface="Lora"/>
                <a:ea typeface="Lora"/>
                <a:cs typeface="Lora"/>
                <a:sym typeface="Lora"/>
              </a:rPr>
              <a:t>Deep learning is a fundamental part of Generative AI, and a background in it is highly recommended. Familiarity with neural networks, backpropagation, RNNs and common deep learning frameworks like TensorFlow or PyTorch is advantageous for comprehending generative models.</a:t>
            </a:r>
            <a:endParaRPr sz="4970">
              <a:solidFill>
                <a:srgbClr val="FFF2CC"/>
              </a:solidFill>
              <a:latin typeface="Lora"/>
              <a:ea typeface="Lora"/>
              <a:cs typeface="Lora"/>
              <a:sym typeface="Lora"/>
            </a:endParaRPr>
          </a:p>
          <a:p>
            <a:pPr indent="0" lvl="0" marL="0" rtl="0" algn="l">
              <a:spcBef>
                <a:spcPts val="0"/>
              </a:spcBef>
              <a:spcAft>
                <a:spcPts val="0"/>
              </a:spcAft>
              <a:buNone/>
            </a:pPr>
            <a:r>
              <a:t/>
            </a:r>
            <a:endParaRPr b="1" sz="4970">
              <a:solidFill>
                <a:srgbClr val="000000"/>
              </a:solidFill>
              <a:latin typeface="Lora"/>
              <a:ea typeface="Lora"/>
              <a:cs typeface="Lora"/>
              <a:sym typeface="Lora"/>
            </a:endParaRPr>
          </a:p>
          <a:p>
            <a:pPr indent="0" lvl="0" marL="0" rtl="0" algn="l">
              <a:spcBef>
                <a:spcPts val="0"/>
              </a:spcBef>
              <a:spcAft>
                <a:spcPts val="0"/>
              </a:spcAft>
              <a:buNone/>
            </a:pPr>
            <a:r>
              <a:t/>
            </a:r>
            <a:endParaRPr sz="1400">
              <a:solidFill>
                <a:srgbClr val="000000"/>
              </a:solidFill>
              <a:latin typeface="Lora"/>
              <a:ea typeface="Lora"/>
              <a:cs typeface="Lora"/>
              <a:sym typeface="Lora"/>
            </a:endParaRPr>
          </a:p>
          <a:p>
            <a:pPr indent="0" lvl="0" marL="0" rtl="0" algn="l">
              <a:spcBef>
                <a:spcPts val="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68" name="Google Shape;268;p4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1400">
                <a:latin typeface="Lora"/>
                <a:ea typeface="Lora"/>
                <a:cs typeface="Lora"/>
                <a:sym typeface="Lora"/>
              </a:rPr>
              <a:t>2.	</a:t>
            </a:r>
            <a:r>
              <a:rPr b="1" lang="en-GB">
                <a:latin typeface="Lora"/>
                <a:ea typeface="Lora"/>
                <a:cs typeface="Lora"/>
                <a:sym typeface="Lora"/>
              </a:rPr>
              <a:t>How much mathematics knowledge is required for Generative AI?</a:t>
            </a:r>
            <a:endParaRPr b="1">
              <a:latin typeface="Lora"/>
              <a:ea typeface="Lora"/>
              <a:cs typeface="Lora"/>
              <a:sym typeface="Lora"/>
            </a:endParaRPr>
          </a:p>
          <a:p>
            <a:pPr indent="0" lvl="0" marL="0" rtl="0" algn="l">
              <a:spcBef>
                <a:spcPts val="0"/>
              </a:spcBef>
              <a:spcAft>
                <a:spcPts val="0"/>
              </a:spcAft>
              <a:buNone/>
            </a:pPr>
            <a:r>
              <a:rPr lang="en-GB">
                <a:solidFill>
                  <a:srgbClr val="FFF2CC"/>
                </a:solidFill>
                <a:latin typeface="Lora"/>
                <a:ea typeface="Lora"/>
                <a:cs typeface="Lora"/>
                <a:sym typeface="Lora"/>
              </a:rPr>
              <a:t>Mathematics is a key component of understanding the algorithms behind generative models. Students inquire about the level of mathematical knowledge needed, with a focus on linear algebra, calculus, and probability. A foundational understanding of these mathematical concepts is beneficial.</a:t>
            </a:r>
            <a:endParaRPr>
              <a:solidFill>
                <a:srgbClr val="FFF2CC"/>
              </a:solidFill>
              <a:latin typeface="Lora"/>
              <a:ea typeface="Lora"/>
              <a:cs typeface="Lora"/>
              <a:sym typeface="Lora"/>
            </a:endParaRPr>
          </a:p>
          <a:p>
            <a:pPr indent="0" lvl="0" marL="0" rtl="0" algn="l">
              <a:spcBef>
                <a:spcPts val="0"/>
              </a:spcBef>
              <a:spcAft>
                <a:spcPts val="0"/>
              </a:spcAft>
              <a:buNone/>
            </a:pPr>
            <a:r>
              <a:t/>
            </a:r>
            <a:endParaRPr b="1">
              <a:solidFill>
                <a:srgbClr val="B6D7A8"/>
              </a:solidFill>
              <a:latin typeface="Lora"/>
              <a:ea typeface="Lora"/>
              <a:cs typeface="Lora"/>
              <a:sym typeface="Lora"/>
            </a:endParaRPr>
          </a:p>
          <a:p>
            <a:pPr indent="0" lvl="0" marL="0" rtl="0" algn="l">
              <a:spcBef>
                <a:spcPts val="0"/>
              </a:spcBef>
              <a:spcAft>
                <a:spcPts val="0"/>
              </a:spcAft>
              <a:buNone/>
            </a:pPr>
            <a:r>
              <a:rPr b="1" lang="en-GB">
                <a:latin typeface="Lora"/>
                <a:ea typeface="Lora"/>
                <a:cs typeface="Lora"/>
                <a:sym typeface="Lora"/>
              </a:rPr>
              <a:t>3.	Can I start with Generative AI without prior experience in AI or computer science?</a:t>
            </a:r>
            <a:endParaRPr b="1">
              <a:latin typeface="Lora"/>
              <a:ea typeface="Lora"/>
              <a:cs typeface="Lora"/>
              <a:sym typeface="Lora"/>
            </a:endParaRPr>
          </a:p>
          <a:p>
            <a:pPr indent="0" lvl="0" marL="0" rtl="0" algn="l">
              <a:spcBef>
                <a:spcPts val="0"/>
              </a:spcBef>
              <a:spcAft>
                <a:spcPts val="0"/>
              </a:spcAft>
              <a:buNone/>
            </a:pPr>
            <a:r>
              <a:rPr lang="en-GB">
                <a:solidFill>
                  <a:srgbClr val="FFF2CC"/>
                </a:solidFill>
                <a:latin typeface="Lora"/>
                <a:ea typeface="Lora"/>
                <a:cs typeface="Lora"/>
                <a:sym typeface="Lora"/>
              </a:rPr>
              <a:t>Yes, you can start but a background in AI or computer science can provide a smoother start, there are beginner-friendly resources available to help newcomers build their skills. You can refer to this </a:t>
            </a:r>
            <a:r>
              <a:rPr b="1" lang="en-GB">
                <a:solidFill>
                  <a:srgbClr val="FFF2CC"/>
                </a:solidFill>
                <a:latin typeface="Lora"/>
                <a:ea typeface="Lora"/>
                <a:cs typeface="Lora"/>
                <a:sym typeface="Lora"/>
              </a:rPr>
              <a:t>video</a:t>
            </a:r>
            <a:r>
              <a:rPr lang="en-GB">
                <a:solidFill>
                  <a:srgbClr val="FFF2CC"/>
                </a:solidFill>
                <a:latin typeface="Lora"/>
                <a:ea typeface="Lora"/>
                <a:cs typeface="Lora"/>
                <a:sym typeface="Lora"/>
              </a:rPr>
              <a:t> for more details. </a:t>
            </a:r>
            <a:endParaRPr>
              <a:solidFill>
                <a:srgbClr val="FFF2CC"/>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500"/>
              <a:t>Thankyou</a:t>
            </a:r>
            <a:endParaRPr sz="3500"/>
          </a:p>
        </p:txBody>
      </p:sp>
      <p:sp>
        <p:nvSpPr>
          <p:cNvPr id="274" name="Google Shape;274;p4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What is Generative AI?</a:t>
            </a:r>
            <a:endParaRPr sz="3200"/>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GB" sz="2300">
                <a:solidFill>
                  <a:srgbClr val="ADADAD"/>
                </a:solidFill>
                <a:latin typeface="Roboto Slab"/>
                <a:ea typeface="Roboto Slab"/>
                <a:cs typeface="Roboto Slab"/>
                <a:sym typeface="Roboto Slab"/>
              </a:rPr>
              <a:t>Generative AI generates new data based on training samples. Generative models can generate Image, Text, Audio, Videos.</a:t>
            </a:r>
            <a:endParaRPr sz="2300">
              <a:solidFill>
                <a:srgbClr val="ADADAD"/>
              </a:solidFill>
              <a:latin typeface="Roboto Slab"/>
              <a:ea typeface="Roboto Slab"/>
              <a:cs typeface="Roboto Slab"/>
              <a:sym typeface="Roboto Slab"/>
            </a:endParaRPr>
          </a:p>
          <a:p>
            <a:pPr indent="0" lvl="0" marL="0" rtl="0" algn="l">
              <a:lnSpc>
                <a:spcPct val="105000"/>
              </a:lnSpc>
              <a:spcBef>
                <a:spcPts val="1200"/>
              </a:spcBef>
              <a:spcAft>
                <a:spcPts val="0"/>
              </a:spcAft>
              <a:buNone/>
            </a:pPr>
            <a:r>
              <a:rPr lang="en-GB" sz="2300">
                <a:solidFill>
                  <a:srgbClr val="ADADAD"/>
                </a:solidFill>
                <a:latin typeface="Roboto Slab"/>
                <a:ea typeface="Roboto Slab"/>
                <a:cs typeface="Roboto Slab"/>
                <a:sym typeface="Roboto Slab"/>
              </a:rPr>
              <a:t>Generative AI is a very huge topic, </a:t>
            </a:r>
            <a:endParaRPr sz="2300">
              <a:solidFill>
                <a:srgbClr val="ADADAD"/>
              </a:solidFill>
              <a:latin typeface="Roboto Slab"/>
              <a:ea typeface="Roboto Slab"/>
              <a:cs typeface="Roboto Slab"/>
              <a:sym typeface="Roboto Slab"/>
            </a:endParaRPr>
          </a:p>
          <a:p>
            <a:pPr indent="-374650" lvl="0" marL="457200" rtl="0" algn="l">
              <a:lnSpc>
                <a:spcPct val="105000"/>
              </a:lnSpc>
              <a:spcBef>
                <a:spcPts val="1200"/>
              </a:spcBef>
              <a:spcAft>
                <a:spcPts val="0"/>
              </a:spcAft>
              <a:buClr>
                <a:srgbClr val="ADADAD"/>
              </a:buClr>
              <a:buSzPts val="2300"/>
              <a:buFont typeface="Roboto Slab"/>
              <a:buChar char="●"/>
            </a:pPr>
            <a:r>
              <a:rPr lang="en-GB" sz="2300">
                <a:solidFill>
                  <a:srgbClr val="ADADAD"/>
                </a:solidFill>
                <a:latin typeface="Roboto Slab"/>
                <a:ea typeface="Roboto Slab"/>
                <a:cs typeface="Roboto Slab"/>
                <a:sym typeface="Roboto Slab"/>
              </a:rPr>
              <a:t>Generative Image Model(GANs, Various Diffusions Models</a:t>
            </a:r>
            <a:endParaRPr sz="2300">
              <a:solidFill>
                <a:srgbClr val="ADADAD"/>
              </a:solidFill>
              <a:latin typeface="Roboto Slab"/>
              <a:ea typeface="Roboto Slab"/>
              <a:cs typeface="Roboto Slab"/>
              <a:sym typeface="Roboto Slab"/>
            </a:endParaRPr>
          </a:p>
          <a:p>
            <a:pPr indent="-374650" lvl="0" marL="457200" rtl="0" algn="l">
              <a:lnSpc>
                <a:spcPct val="105000"/>
              </a:lnSpc>
              <a:spcBef>
                <a:spcPts val="0"/>
              </a:spcBef>
              <a:spcAft>
                <a:spcPts val="0"/>
              </a:spcAft>
              <a:buClr>
                <a:srgbClr val="ADADAD"/>
              </a:buClr>
              <a:buSzPts val="2300"/>
              <a:buFont typeface="Roboto Slab"/>
              <a:buChar char="●"/>
            </a:pPr>
            <a:r>
              <a:rPr lang="en-GB" sz="2300">
                <a:solidFill>
                  <a:srgbClr val="ADADAD"/>
                </a:solidFill>
                <a:latin typeface="Roboto Slab"/>
                <a:ea typeface="Roboto Slab"/>
                <a:cs typeface="Roboto Slab"/>
                <a:sym typeface="Roboto Slab"/>
              </a:rPr>
              <a:t>Generative Language Model(LLMs)</a:t>
            </a:r>
            <a:endParaRPr sz="2300">
              <a:solidFill>
                <a:srgbClr val="ADADAD"/>
              </a:solidFill>
              <a:latin typeface="Roboto Slab"/>
              <a:ea typeface="Roboto Slab"/>
              <a:cs typeface="Roboto Slab"/>
              <a:sym typeface="Roboto Slab"/>
            </a:endParaRPr>
          </a:p>
          <a:p>
            <a:pPr indent="0" lvl="0" marL="0" rtl="0" algn="l">
              <a:lnSpc>
                <a:spcPct val="105000"/>
              </a:lnSpc>
              <a:spcBef>
                <a:spcPts val="1200"/>
              </a:spcBef>
              <a:spcAft>
                <a:spcPts val="1200"/>
              </a:spcAft>
              <a:buNone/>
            </a:pPr>
            <a:r>
              <a:t/>
            </a:r>
            <a:endParaRPr sz="1900">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Generative AI with Large Language Models</a:t>
            </a:r>
            <a:endParaRPr sz="3200"/>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None/>
            </a:pPr>
            <a:r>
              <a:rPr lang="en-GB" sz="2400">
                <a:solidFill>
                  <a:srgbClr val="ADADAD"/>
                </a:solidFill>
                <a:latin typeface="Roboto Slab"/>
                <a:ea typeface="Roboto Slab"/>
                <a:cs typeface="Roboto Slab"/>
                <a:sym typeface="Roboto Slab"/>
              </a:rPr>
              <a:t>When I refer to large language models, I mean natural language processing. Since NLP forms the foundation of massive language generated models(LLMs).</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en-GB"/>
              <a:t>Prerequisite </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solidFill>
                  <a:srgbClr val="FFFF00"/>
                </a:solidFill>
                <a:latin typeface="Roboto Slab"/>
                <a:ea typeface="Roboto Slab"/>
                <a:cs typeface="Roboto Slab"/>
                <a:sym typeface="Roboto Slab"/>
              </a:rPr>
              <a:t>Programming Language:</a:t>
            </a:r>
            <a:endParaRPr b="1" sz="2400">
              <a:solidFill>
                <a:srgbClr val="FFFF00"/>
              </a:solidFill>
              <a:latin typeface="Roboto Slab"/>
              <a:ea typeface="Roboto Slab"/>
              <a:cs typeface="Roboto Slab"/>
              <a:sym typeface="Roboto Slab"/>
            </a:endParaRPr>
          </a:p>
          <a:p>
            <a:pPr indent="0" lvl="0" marL="0" rtl="0" algn="l">
              <a:spcBef>
                <a:spcPts val="1200"/>
              </a:spcBef>
              <a:spcAft>
                <a:spcPts val="1200"/>
              </a:spcAft>
              <a:buNone/>
            </a:pPr>
            <a:r>
              <a:rPr lang="en-GB" sz="2400">
                <a:solidFill>
                  <a:srgbClr val="ADADAD"/>
                </a:solidFill>
                <a:latin typeface="Roboto Slab"/>
                <a:ea typeface="Roboto Slab"/>
                <a:cs typeface="Roboto Slab"/>
                <a:sym typeface="Roboto Slab"/>
              </a:rPr>
              <a:t>Python is the most commonly used programming language for Data Science, Machine learning and AI domain.</a:t>
            </a:r>
            <a:endParaRPr sz="2400">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accent6"/>
                </a:solidFill>
                <a:latin typeface="Roboto Slab"/>
                <a:ea typeface="Roboto Slab"/>
                <a:cs typeface="Roboto Slab"/>
                <a:sym typeface="Roboto Slab"/>
              </a:rPr>
              <a:t>Here are some reasons why:</a:t>
            </a:r>
            <a:endParaRPr sz="2400">
              <a:solidFill>
                <a:schemeClr val="accent6"/>
              </a:solidFill>
              <a:latin typeface="Roboto Slab"/>
              <a:ea typeface="Roboto Slab"/>
              <a:cs typeface="Roboto Slab"/>
              <a:sym typeface="Roboto Slab"/>
            </a:endParaRPr>
          </a:p>
          <a:p>
            <a:pPr indent="-381000" lvl="0" marL="457200" rtl="0" algn="l">
              <a:spcBef>
                <a:spcPts val="1200"/>
              </a:spcBef>
              <a:spcAft>
                <a:spcPts val="0"/>
              </a:spcAft>
              <a:buClr>
                <a:srgbClr val="ADADAD"/>
              </a:buClr>
              <a:buSzPts val="2400"/>
              <a:buFont typeface="Roboto Slab"/>
              <a:buChar char="●"/>
            </a:pPr>
            <a:r>
              <a:rPr lang="en-GB" sz="2400">
                <a:solidFill>
                  <a:srgbClr val="ADADAD"/>
                </a:solidFill>
                <a:latin typeface="Roboto Slab"/>
                <a:ea typeface="Roboto Slab"/>
                <a:cs typeface="Roboto Slab"/>
                <a:sym typeface="Roboto Slab"/>
              </a:rPr>
              <a:t>Community Support</a:t>
            </a:r>
            <a:endParaRPr sz="2400">
              <a:solidFill>
                <a:srgbClr val="ADADAD"/>
              </a:solidFill>
              <a:latin typeface="Roboto Slab"/>
              <a:ea typeface="Roboto Slab"/>
              <a:cs typeface="Roboto Slab"/>
              <a:sym typeface="Roboto Slab"/>
            </a:endParaRPr>
          </a:p>
          <a:p>
            <a:pPr indent="-381000" lvl="0" marL="457200" rtl="0" algn="l">
              <a:spcBef>
                <a:spcPts val="0"/>
              </a:spcBef>
              <a:spcAft>
                <a:spcPts val="0"/>
              </a:spcAft>
              <a:buClr>
                <a:srgbClr val="ADADAD"/>
              </a:buClr>
              <a:buSzPts val="2400"/>
              <a:buFont typeface="Roboto Slab"/>
              <a:buChar char="●"/>
            </a:pPr>
            <a:r>
              <a:rPr lang="en-GB" sz="2400">
                <a:solidFill>
                  <a:srgbClr val="ADADAD"/>
                </a:solidFill>
                <a:latin typeface="Roboto Slab"/>
                <a:ea typeface="Roboto Slab"/>
                <a:cs typeface="Roboto Slab"/>
                <a:sym typeface="Roboto Slab"/>
              </a:rPr>
              <a:t>Libraries and Frameworks</a:t>
            </a:r>
            <a:endParaRPr sz="2400">
              <a:solidFill>
                <a:srgbClr val="ADADAD"/>
              </a:solidFill>
              <a:latin typeface="Roboto Slab"/>
              <a:ea typeface="Roboto Slab"/>
              <a:cs typeface="Roboto Slab"/>
              <a:sym typeface="Roboto Slab"/>
            </a:endParaRPr>
          </a:p>
          <a:p>
            <a:pPr indent="-381000" lvl="0" marL="457200" rtl="0" algn="l">
              <a:spcBef>
                <a:spcPts val="0"/>
              </a:spcBef>
              <a:spcAft>
                <a:spcPts val="0"/>
              </a:spcAft>
              <a:buClr>
                <a:srgbClr val="ADADAD"/>
              </a:buClr>
              <a:buSzPts val="2400"/>
              <a:buFont typeface="Roboto Slab"/>
              <a:buChar char="●"/>
            </a:pPr>
            <a:r>
              <a:rPr lang="en-GB" sz="2400">
                <a:solidFill>
                  <a:srgbClr val="ADADAD"/>
                </a:solidFill>
                <a:latin typeface="Roboto Slab"/>
                <a:ea typeface="Roboto Slab"/>
                <a:cs typeface="Roboto Slab"/>
                <a:sym typeface="Roboto Slab"/>
              </a:rPr>
              <a:t>Flexibility and Productivity</a:t>
            </a:r>
            <a:endParaRPr sz="2400">
              <a:solidFill>
                <a:srgbClr val="ADADAD"/>
              </a:solidFill>
              <a:latin typeface="Roboto Slab"/>
              <a:ea typeface="Roboto Slab"/>
              <a:cs typeface="Roboto Slab"/>
              <a:sym typeface="Roboto Slab"/>
            </a:endParaRPr>
          </a:p>
          <a:p>
            <a:pPr indent="-381000" lvl="0" marL="457200" rtl="0" algn="l">
              <a:spcBef>
                <a:spcPts val="0"/>
              </a:spcBef>
              <a:spcAft>
                <a:spcPts val="0"/>
              </a:spcAft>
              <a:buClr>
                <a:srgbClr val="ADADAD"/>
              </a:buClr>
              <a:buSzPts val="2400"/>
              <a:buFont typeface="Roboto Slab"/>
              <a:buChar char="●"/>
            </a:pPr>
            <a:r>
              <a:rPr lang="en-GB" sz="2400">
                <a:solidFill>
                  <a:srgbClr val="ADADAD"/>
                </a:solidFill>
                <a:latin typeface="Roboto Slab"/>
                <a:ea typeface="Roboto Slab"/>
                <a:cs typeface="Roboto Slab"/>
                <a:sym typeface="Roboto Slab"/>
              </a:rPr>
              <a:t>Data Analysis and Visualization</a:t>
            </a:r>
            <a:endParaRPr sz="2400">
              <a:solidFill>
                <a:schemeClr val="accent6"/>
              </a:solidFill>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00">
                <a:solidFill>
                  <a:srgbClr val="FFFF00"/>
                </a:solidFill>
                <a:latin typeface="Roboto Slab"/>
                <a:ea typeface="Roboto Slab"/>
                <a:cs typeface="Roboto Slab"/>
                <a:sym typeface="Roboto Slab"/>
              </a:rPr>
              <a:t>Topics to Learn- </a:t>
            </a:r>
            <a:endParaRPr sz="1900">
              <a:solidFill>
                <a:srgbClr val="FFFF00"/>
              </a:solidFill>
              <a:latin typeface="Roboto Slab"/>
              <a:ea typeface="Roboto Slab"/>
              <a:cs typeface="Roboto Slab"/>
              <a:sym typeface="Roboto Slab"/>
            </a:endParaRPr>
          </a:p>
          <a:p>
            <a:pPr indent="-349250" lvl="0" marL="457200" rtl="0" algn="l">
              <a:spcBef>
                <a:spcPts val="1200"/>
              </a:spcBef>
              <a:spcAft>
                <a:spcPts val="0"/>
              </a:spcAft>
              <a:buClr>
                <a:srgbClr val="ADADAD"/>
              </a:buClr>
              <a:buSzPts val="1900"/>
              <a:buFont typeface="Roboto Slab"/>
              <a:buChar char="●"/>
            </a:pPr>
            <a:r>
              <a:rPr lang="en-GB" sz="1900">
                <a:solidFill>
                  <a:srgbClr val="ADADAD"/>
                </a:solidFill>
                <a:latin typeface="Roboto Slab"/>
                <a:ea typeface="Roboto Slab"/>
                <a:cs typeface="Roboto Slab"/>
                <a:sym typeface="Roboto Slab"/>
              </a:rPr>
              <a:t>Variables, Numbers, Strings </a:t>
            </a:r>
            <a:endParaRPr sz="1900">
              <a:solidFill>
                <a:srgbClr val="ADADAD"/>
              </a:solidFill>
              <a:latin typeface="Roboto Slab"/>
              <a:ea typeface="Roboto Slab"/>
              <a:cs typeface="Roboto Slab"/>
              <a:sym typeface="Roboto Slab"/>
            </a:endParaRPr>
          </a:p>
          <a:p>
            <a:pPr indent="-349250" lvl="0" marL="457200" rtl="0" algn="l">
              <a:spcBef>
                <a:spcPts val="0"/>
              </a:spcBef>
              <a:spcAft>
                <a:spcPts val="0"/>
              </a:spcAft>
              <a:buClr>
                <a:srgbClr val="ADADAD"/>
              </a:buClr>
              <a:buSzPts val="1900"/>
              <a:buFont typeface="Roboto Slab"/>
              <a:buChar char="●"/>
            </a:pPr>
            <a:r>
              <a:rPr lang="en-GB" sz="1900">
                <a:solidFill>
                  <a:srgbClr val="ADADAD"/>
                </a:solidFill>
                <a:latin typeface="Roboto Slab"/>
                <a:ea typeface="Roboto Slab"/>
                <a:cs typeface="Roboto Slab"/>
                <a:sym typeface="Roboto Slab"/>
              </a:rPr>
              <a:t>Lists, Dictionaries, Sets, tuples </a:t>
            </a:r>
            <a:endParaRPr sz="1900">
              <a:solidFill>
                <a:srgbClr val="ADADAD"/>
              </a:solidFill>
              <a:latin typeface="Roboto Slab"/>
              <a:ea typeface="Roboto Slab"/>
              <a:cs typeface="Roboto Slab"/>
              <a:sym typeface="Roboto Slab"/>
            </a:endParaRPr>
          </a:p>
          <a:p>
            <a:pPr indent="-349250" lvl="0" marL="457200" rtl="0" algn="l">
              <a:spcBef>
                <a:spcPts val="0"/>
              </a:spcBef>
              <a:spcAft>
                <a:spcPts val="0"/>
              </a:spcAft>
              <a:buClr>
                <a:srgbClr val="ADADAD"/>
              </a:buClr>
              <a:buSzPts val="1900"/>
              <a:buFont typeface="Roboto Slab"/>
              <a:buChar char="●"/>
            </a:pPr>
            <a:r>
              <a:rPr lang="en-GB" sz="1900">
                <a:solidFill>
                  <a:srgbClr val="ADADAD"/>
                </a:solidFill>
                <a:latin typeface="Roboto Slab"/>
                <a:ea typeface="Roboto Slab"/>
                <a:cs typeface="Roboto Slab"/>
                <a:sym typeface="Roboto Slab"/>
              </a:rPr>
              <a:t>If condition, for loop</a:t>
            </a:r>
            <a:endParaRPr sz="1900">
              <a:solidFill>
                <a:srgbClr val="ADADAD"/>
              </a:solidFill>
              <a:latin typeface="Roboto Slab"/>
              <a:ea typeface="Roboto Slab"/>
              <a:cs typeface="Roboto Slab"/>
              <a:sym typeface="Roboto Slab"/>
            </a:endParaRPr>
          </a:p>
          <a:p>
            <a:pPr indent="-349250" lvl="0" marL="457200" rtl="0" algn="l">
              <a:spcBef>
                <a:spcPts val="0"/>
              </a:spcBef>
              <a:spcAft>
                <a:spcPts val="0"/>
              </a:spcAft>
              <a:buClr>
                <a:srgbClr val="ADADAD"/>
              </a:buClr>
              <a:buSzPts val="1900"/>
              <a:buFont typeface="Roboto Slab"/>
              <a:buChar char="●"/>
            </a:pPr>
            <a:r>
              <a:rPr lang="en-GB" sz="1900">
                <a:solidFill>
                  <a:srgbClr val="ADADAD"/>
                </a:solidFill>
                <a:latin typeface="Roboto Slab"/>
                <a:ea typeface="Roboto Slab"/>
                <a:cs typeface="Roboto Slab"/>
                <a:sym typeface="Roboto Slab"/>
              </a:rPr>
              <a:t>Functions, Lambda Functions </a:t>
            </a:r>
            <a:endParaRPr sz="1900">
              <a:solidFill>
                <a:srgbClr val="ADADAD"/>
              </a:solidFill>
              <a:latin typeface="Roboto Slab"/>
              <a:ea typeface="Roboto Slab"/>
              <a:cs typeface="Roboto Slab"/>
              <a:sym typeface="Roboto Slab"/>
            </a:endParaRPr>
          </a:p>
          <a:p>
            <a:pPr indent="-349250" lvl="0" marL="457200" rtl="0" algn="l">
              <a:spcBef>
                <a:spcPts val="0"/>
              </a:spcBef>
              <a:spcAft>
                <a:spcPts val="0"/>
              </a:spcAft>
              <a:buClr>
                <a:srgbClr val="ADADAD"/>
              </a:buClr>
              <a:buSzPts val="1900"/>
              <a:buFont typeface="Roboto Slab"/>
              <a:buChar char="●"/>
            </a:pPr>
            <a:r>
              <a:rPr lang="en-GB" sz="1900">
                <a:solidFill>
                  <a:srgbClr val="ADADAD"/>
                </a:solidFill>
                <a:latin typeface="Roboto Slab"/>
                <a:ea typeface="Roboto Slab"/>
                <a:cs typeface="Roboto Slab"/>
                <a:sym typeface="Roboto Slab"/>
              </a:rPr>
              <a:t>Modules (pip install)</a:t>
            </a:r>
            <a:endParaRPr sz="1900">
              <a:solidFill>
                <a:srgbClr val="ADADAD"/>
              </a:solidFill>
              <a:latin typeface="Roboto Slab"/>
              <a:ea typeface="Roboto Slab"/>
              <a:cs typeface="Roboto Slab"/>
              <a:sym typeface="Roboto Slab"/>
            </a:endParaRPr>
          </a:p>
          <a:p>
            <a:pPr indent="-349250" lvl="0" marL="457200" rtl="0" algn="l">
              <a:spcBef>
                <a:spcPts val="0"/>
              </a:spcBef>
              <a:spcAft>
                <a:spcPts val="0"/>
              </a:spcAft>
              <a:buClr>
                <a:srgbClr val="ADADAD"/>
              </a:buClr>
              <a:buSzPts val="1900"/>
              <a:buFont typeface="Roboto Slab"/>
              <a:buChar char="●"/>
            </a:pPr>
            <a:r>
              <a:rPr lang="en-GB" sz="1900">
                <a:solidFill>
                  <a:srgbClr val="ADADAD"/>
                </a:solidFill>
                <a:latin typeface="Roboto Slab"/>
                <a:ea typeface="Roboto Slab"/>
                <a:cs typeface="Roboto Slab"/>
                <a:sym typeface="Roboto Slab"/>
              </a:rPr>
              <a:t>Read, Write files</a:t>
            </a:r>
            <a:endParaRPr sz="1900">
              <a:solidFill>
                <a:srgbClr val="ADADAD"/>
              </a:solidFill>
              <a:latin typeface="Roboto Slab"/>
              <a:ea typeface="Roboto Slab"/>
              <a:cs typeface="Roboto Slab"/>
              <a:sym typeface="Roboto Slab"/>
            </a:endParaRPr>
          </a:p>
          <a:p>
            <a:pPr indent="-349250" lvl="0" marL="457200" rtl="0" algn="l">
              <a:spcBef>
                <a:spcPts val="0"/>
              </a:spcBef>
              <a:spcAft>
                <a:spcPts val="0"/>
              </a:spcAft>
              <a:buClr>
                <a:srgbClr val="ADADAD"/>
              </a:buClr>
              <a:buSzPts val="1900"/>
              <a:buFont typeface="Roboto Slab"/>
              <a:buChar char="●"/>
            </a:pPr>
            <a:r>
              <a:rPr lang="en-GB" sz="1900">
                <a:solidFill>
                  <a:srgbClr val="ADADAD"/>
                </a:solidFill>
                <a:latin typeface="Roboto Slab"/>
                <a:ea typeface="Roboto Slab"/>
                <a:cs typeface="Roboto Slab"/>
                <a:sym typeface="Roboto Slab"/>
              </a:rPr>
              <a:t>Exception handling </a:t>
            </a:r>
            <a:endParaRPr sz="1900">
              <a:solidFill>
                <a:srgbClr val="ADADAD"/>
              </a:solidFill>
              <a:latin typeface="Roboto Slab"/>
              <a:ea typeface="Roboto Slab"/>
              <a:cs typeface="Roboto Slab"/>
              <a:sym typeface="Roboto Slab"/>
            </a:endParaRPr>
          </a:p>
          <a:p>
            <a:pPr indent="-349250" lvl="0" marL="457200" rtl="0" algn="l">
              <a:spcBef>
                <a:spcPts val="0"/>
              </a:spcBef>
              <a:spcAft>
                <a:spcPts val="0"/>
              </a:spcAft>
              <a:buClr>
                <a:srgbClr val="ADADAD"/>
              </a:buClr>
              <a:buSzPts val="1900"/>
              <a:buFont typeface="Roboto Slab"/>
              <a:buChar char="●"/>
            </a:pPr>
            <a:r>
              <a:rPr lang="en-GB" sz="1900">
                <a:solidFill>
                  <a:srgbClr val="ADADAD"/>
                </a:solidFill>
                <a:latin typeface="Roboto Slab"/>
                <a:ea typeface="Roboto Slab"/>
                <a:cs typeface="Roboto Slab"/>
                <a:sym typeface="Roboto Slab"/>
              </a:rPr>
              <a:t>Classes, Objects </a:t>
            </a:r>
            <a:endParaRPr sz="1900">
              <a:latin typeface="Roboto Slab"/>
              <a:ea typeface="Roboto Slab"/>
              <a:cs typeface="Roboto Slab"/>
              <a:sym typeface="Roboto Sla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12" name="Google Shape;112;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00"/>
                </a:solidFill>
                <a:latin typeface="Roboto Slab"/>
                <a:ea typeface="Roboto Slab"/>
                <a:cs typeface="Roboto Slab"/>
                <a:sym typeface="Roboto Slab"/>
              </a:rPr>
              <a:t>NoSQL DataBase</a:t>
            </a:r>
            <a:r>
              <a:rPr lang="en-GB" sz="2400">
                <a:solidFill>
                  <a:srgbClr val="FFFF00"/>
                </a:solidFill>
                <a:latin typeface="Roboto Slab"/>
                <a:ea typeface="Roboto Slab"/>
                <a:cs typeface="Roboto Slab"/>
                <a:sym typeface="Roboto Slab"/>
              </a:rPr>
              <a:t>:</a:t>
            </a:r>
            <a:endParaRPr sz="2400">
              <a:solidFill>
                <a:srgbClr val="FFFF00"/>
              </a:solidFill>
              <a:latin typeface="Roboto Slab"/>
              <a:ea typeface="Roboto Slab"/>
              <a:cs typeface="Roboto Slab"/>
              <a:sym typeface="Roboto Slab"/>
            </a:endParaRPr>
          </a:p>
          <a:p>
            <a:pPr indent="0" lvl="0" marL="0" rtl="0" algn="l">
              <a:spcBef>
                <a:spcPts val="1200"/>
              </a:spcBef>
              <a:spcAft>
                <a:spcPts val="0"/>
              </a:spcAft>
              <a:buNone/>
            </a:pPr>
            <a:r>
              <a:rPr lang="en-GB" sz="2400">
                <a:solidFill>
                  <a:srgbClr val="ADADAD"/>
                </a:solidFill>
                <a:latin typeface="Roboto Slab"/>
                <a:ea typeface="Roboto Slab"/>
                <a:cs typeface="Roboto Slab"/>
                <a:sym typeface="Roboto Slab"/>
              </a:rPr>
              <a:t>Need for a NoSQL database in a deep learning project depends on the nature of your data. Deep learning projects often involve working with large volumes of unstructured data, such as images, text, or audio. In many cases, NoSQL databases are used to store and manage such unstructured data efficiently. </a:t>
            </a:r>
            <a:endParaRPr sz="2400">
              <a:solidFill>
                <a:srgbClr val="ADADAD"/>
              </a:solidFill>
              <a:latin typeface="Roboto Slab"/>
              <a:ea typeface="Roboto Slab"/>
              <a:cs typeface="Roboto Slab"/>
              <a:sym typeface="Roboto Slab"/>
            </a:endParaRPr>
          </a:p>
          <a:p>
            <a:pPr indent="0" lvl="0" marL="0" rtl="0" algn="l">
              <a:spcBef>
                <a:spcPts val="1200"/>
              </a:spcBef>
              <a:spcAft>
                <a:spcPts val="1200"/>
              </a:spcAft>
              <a:buNone/>
            </a:pPr>
            <a:r>
              <a:t/>
            </a:r>
            <a:endParaRPr sz="1400">
              <a:solidFill>
                <a:srgbClr val="FFFF00"/>
              </a:solidFill>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