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C4C6C9B-4B1A-43D8-AD8D-AB0AD1CA5717}">
  <a:tblStyle styleId="{8C4C6C9B-4B1A-43D8-AD8D-AB0AD1CA57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55a8531f2_0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755a8531f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b44851790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6b4485179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b44851790_0_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6b4485179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55a8531f2_0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755a8531f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b44851790_0_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6b4485179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55a8531f2_0_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755a8531f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55a8531f2_0_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755a8531f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b44851790_0_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6b4485179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b44851790_0_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6b4485179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b44851790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6b4485179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b44851790_0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6b4485179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55a8531f2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755a8531f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55a8531f2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755a8531f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1425" y="3785246"/>
            <a:ext cx="52167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5938246" y="3377550"/>
            <a:ext cx="7218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659861" y="3377550"/>
            <a:ext cx="7218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-1" y="3377550"/>
            <a:ext cx="7218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721425" y="3377550"/>
            <a:ext cx="52167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 background">
  <p:cSld name="BLANK_1">
    <p:bg>
      <p:bgPr>
        <a:solidFill>
          <a:srgbClr val="2185C5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▷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0" name="Google Shape;30;p5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5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5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6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6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6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893700" y="1600200"/>
            <a:ext cx="23712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3386404" y="1600200"/>
            <a:ext cx="23712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6" name="Google Shape;46;p7"/>
          <p:cNvSpPr txBox="1"/>
          <p:nvPr>
            <p:ph idx="3" type="body"/>
          </p:nvPr>
        </p:nvSpPr>
        <p:spPr>
          <a:xfrm>
            <a:off x="5879107" y="1600200"/>
            <a:ext cx="23712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7" name="Google Shape;47;p7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7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7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7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Sub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8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6" name="Google Shape;56;p8"/>
          <p:cNvSpPr/>
          <p:nvPr/>
        </p:nvSpPr>
        <p:spPr>
          <a:xfrm>
            <a:off x="3047704" y="5323800"/>
            <a:ext cx="3047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8"/>
          <p:cNvSpPr/>
          <p:nvPr/>
        </p:nvSpPr>
        <p:spPr>
          <a:xfrm>
            <a:off x="6096271" y="5323800"/>
            <a:ext cx="3047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8"/>
          <p:cNvSpPr/>
          <p:nvPr/>
        </p:nvSpPr>
        <p:spPr>
          <a:xfrm>
            <a:off x="1" y="5323800"/>
            <a:ext cx="3047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-125" y="6440375"/>
            <a:ext cx="91440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idx="1" type="body"/>
          </p:nvPr>
        </p:nvSpPr>
        <p:spPr>
          <a:xfrm>
            <a:off x="1710425" y="2882400"/>
            <a:ext cx="5723700" cy="10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▷"/>
              <a:defRPr i="1"/>
            </a:lvl1pPr>
            <a:lvl2pPr indent="-3810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indent="-3810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429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4pPr>
            <a:lvl5pPr indent="-3429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5pPr>
            <a:lvl6pPr indent="-3429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6pPr>
            <a:lvl7pPr indent="-3429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7pPr>
            <a:lvl8pPr indent="-3429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8pPr>
            <a:lvl9pPr indent="-3429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9pPr>
          </a:lstStyle>
          <a:p/>
        </p:txBody>
      </p:sp>
      <p:sp>
        <p:nvSpPr>
          <p:cNvPr id="62" name="Google Shape;62;p9"/>
          <p:cNvSpPr txBox="1"/>
          <p:nvPr/>
        </p:nvSpPr>
        <p:spPr>
          <a:xfrm>
            <a:off x="3593400" y="1575225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n-IN" sz="9600" u="none" cap="none" strike="noStrike">
                <a:solidFill>
                  <a:srgbClr val="97ABBC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1" i="0" sz="9600" u="none" cap="none" strike="noStrike">
              <a:solidFill>
                <a:srgbClr val="97ABB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5723283" y="2132900"/>
            <a:ext cx="17103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7434177" y="2132900"/>
            <a:ext cx="17103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9"/>
          <p:cNvSpPr/>
          <p:nvPr/>
        </p:nvSpPr>
        <p:spPr>
          <a:xfrm>
            <a:off x="0" y="2132900"/>
            <a:ext cx="17103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9"/>
          <p:cNvSpPr/>
          <p:nvPr/>
        </p:nvSpPr>
        <p:spPr>
          <a:xfrm>
            <a:off x="1710425" y="2132900"/>
            <a:ext cx="17103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-125" y="6440375"/>
            <a:ext cx="91440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893625" y="1600200"/>
            <a:ext cx="31368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2" type="body"/>
          </p:nvPr>
        </p:nvSpPr>
        <p:spPr>
          <a:xfrm>
            <a:off x="4219456" y="1600200"/>
            <a:ext cx="31368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2" name="Google Shape;72;p10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0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0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0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b="0" i="0" sz="3600" u="none" cap="none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b="0" i="0" sz="3600" u="none" cap="none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b="0" i="0" sz="3600" u="none" cap="none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b="0" i="0" sz="3600" u="none" cap="none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b="0" i="0" sz="3600" u="none" cap="none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b="0" i="0" sz="3600" u="none" cap="none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b="0" i="0" sz="3600" u="none" cap="none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b="0" i="0" sz="3600" u="none" cap="none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b="0" i="0" sz="3600" u="none" cap="none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b="0" i="0" sz="30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b="0" i="0" sz="2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b="0" i="0" sz="2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ctrTitle"/>
          </p:nvPr>
        </p:nvSpPr>
        <p:spPr>
          <a:xfrm>
            <a:off x="346700" y="1611650"/>
            <a:ext cx="73329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IN"/>
              <a:t>Speech Emotion Recognition using CNNs</a:t>
            </a:r>
            <a:endParaRPr/>
          </a:p>
        </p:txBody>
      </p:sp>
      <p:sp>
        <p:nvSpPr>
          <p:cNvPr id="82" name="Google Shape;82;p11"/>
          <p:cNvSpPr txBox="1"/>
          <p:nvPr/>
        </p:nvSpPr>
        <p:spPr>
          <a:xfrm>
            <a:off x="4440850" y="5340250"/>
            <a:ext cx="43068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IN" sz="48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Project ID: 153</a:t>
            </a:r>
            <a:endParaRPr sz="480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969900" y="122250"/>
            <a:ext cx="7088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IN"/>
              <a:t>Amplitude+Phase Spectrogram</a:t>
            </a:r>
            <a:endParaRPr/>
          </a:p>
        </p:txBody>
      </p:sp>
      <p:sp>
        <p:nvSpPr>
          <p:cNvPr id="158" name="Google Shape;158;p20"/>
          <p:cNvSpPr txBox="1"/>
          <p:nvPr>
            <p:ph idx="1" type="body"/>
          </p:nvPr>
        </p:nvSpPr>
        <p:spPr>
          <a:xfrm>
            <a:off x="387800" y="1564425"/>
            <a:ext cx="8536500" cy="47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0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2687838" y="5151450"/>
            <a:ext cx="36522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Lato"/>
                <a:ea typeface="Lato"/>
                <a:cs typeface="Lato"/>
                <a:sym typeface="Lato"/>
              </a:rPr>
              <a:t>08b09Wc : Emotion Anger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2687850" y="5584125"/>
            <a:ext cx="34704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Lato"/>
                <a:ea typeface="Lato"/>
                <a:cs typeface="Lato"/>
                <a:sym typeface="Lato"/>
              </a:rPr>
              <a:t>X-axis: Frequency (0 to 8 kHz)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Lato"/>
                <a:ea typeface="Lato"/>
                <a:cs typeface="Lato"/>
                <a:sym typeface="Lato"/>
              </a:rPr>
              <a:t>Y-axis: Time (0 to 1,2s)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2" name="Google Shape;16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9925" y="1392488"/>
            <a:ext cx="4844151" cy="3631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/>
          <p:nvPr/>
        </p:nvSpPr>
        <p:spPr>
          <a:xfrm>
            <a:off x="893700" y="3550"/>
            <a:ext cx="3232500" cy="3125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1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69" name="Google Shape;169;p21"/>
          <p:cNvSpPr txBox="1"/>
          <p:nvPr>
            <p:ph idx="4294967295" type="ctrTitle"/>
          </p:nvPr>
        </p:nvSpPr>
        <p:spPr>
          <a:xfrm>
            <a:off x="3753775" y="3401175"/>
            <a:ext cx="52755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</a:pPr>
            <a:r>
              <a:rPr lang="en-IN" sz="6000">
                <a:solidFill>
                  <a:srgbClr val="7ECEFD"/>
                </a:solidFill>
              </a:rPr>
              <a:t>The Network</a:t>
            </a:r>
            <a:endParaRPr b="0" i="0" sz="6000" u="none" cap="none" strike="noStrike">
              <a:solidFill>
                <a:srgbClr val="7ECEFD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0" name="Google Shape;170;p21"/>
          <p:cNvSpPr txBox="1"/>
          <p:nvPr>
            <p:ph idx="4294967295" type="subTitle"/>
          </p:nvPr>
        </p:nvSpPr>
        <p:spPr>
          <a:xfrm>
            <a:off x="212037" y="5088219"/>
            <a:ext cx="66231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"/>
              <a:buNone/>
            </a:pPr>
            <a:r>
              <a:rPr lang="en-IN" sz="2400">
                <a:solidFill>
                  <a:srgbClr val="FFFFFF"/>
                </a:solidFill>
              </a:rPr>
              <a:t>CNN + BLSTM</a:t>
            </a:r>
            <a:endParaRPr/>
          </a:p>
        </p:txBody>
      </p:sp>
      <p:pic>
        <p:nvPicPr>
          <p:cNvPr id="171" name="Google Shape;171;p21"/>
          <p:cNvPicPr preferRelativeResize="0"/>
          <p:nvPr/>
        </p:nvPicPr>
        <p:blipFill rotWithShape="1">
          <a:blip r:embed="rId3">
            <a:alphaModFix/>
          </a:blip>
          <a:srcRect b="33045" l="21312" r="51408" t="26368"/>
          <a:stretch/>
        </p:blipFill>
        <p:spPr>
          <a:xfrm>
            <a:off x="1022038" y="671163"/>
            <a:ext cx="2975825" cy="179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idx="4294967295" type="ctrTitle"/>
          </p:nvPr>
        </p:nvSpPr>
        <p:spPr>
          <a:xfrm>
            <a:off x="483375" y="395875"/>
            <a:ext cx="80931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</a:pPr>
            <a:r>
              <a:rPr lang="en-IN" sz="6000">
                <a:solidFill>
                  <a:srgbClr val="7ECEFD"/>
                </a:solidFill>
              </a:rPr>
              <a:t>Methodology</a:t>
            </a:r>
            <a:endParaRPr b="0" i="0" sz="6000" u="none" cap="none" strike="noStrike">
              <a:solidFill>
                <a:srgbClr val="7ECEFD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7" name="Google Shape;177;p22"/>
          <p:cNvSpPr txBox="1"/>
          <p:nvPr>
            <p:ph idx="4294967295" type="body"/>
          </p:nvPr>
        </p:nvSpPr>
        <p:spPr>
          <a:xfrm>
            <a:off x="433050" y="2048400"/>
            <a:ext cx="8277900" cy="3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▷"/>
            </a:pPr>
            <a:r>
              <a:rPr lang="en-IN" sz="2800"/>
              <a:t>All spectrograms generated using MATLAB</a:t>
            </a:r>
            <a:endParaRPr sz="2800"/>
          </a:p>
          <a:p>
            <a:pPr indent="-3302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▷"/>
            </a:pPr>
            <a:r>
              <a:rPr lang="en-IN" sz="2800"/>
              <a:t>Three spectrograms of all audio files compiled and stored in three separate folders</a:t>
            </a:r>
            <a:endParaRPr sz="2800"/>
          </a:p>
          <a:p>
            <a:pPr indent="-3302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▷"/>
            </a:pPr>
            <a:r>
              <a:rPr lang="en-IN" sz="2800"/>
              <a:t>Neural network created using Keras library</a:t>
            </a:r>
            <a:endParaRPr sz="2800"/>
          </a:p>
          <a:p>
            <a:pPr indent="-3302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▷"/>
            </a:pPr>
            <a:r>
              <a:rPr lang="en-IN" sz="2800"/>
              <a:t>Network trained over 10 epochs with a batch size of 50</a:t>
            </a:r>
            <a:endParaRPr sz="2800"/>
          </a:p>
        </p:txBody>
      </p:sp>
      <p:sp>
        <p:nvSpPr>
          <p:cNvPr id="178" name="Google Shape;178;p22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>
            <p:ph idx="4294967295" type="ctrTitle"/>
          </p:nvPr>
        </p:nvSpPr>
        <p:spPr>
          <a:xfrm>
            <a:off x="483375" y="395875"/>
            <a:ext cx="80931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</a:pPr>
            <a:r>
              <a:rPr lang="en-IN" sz="6000">
                <a:solidFill>
                  <a:srgbClr val="7ECEFD"/>
                </a:solidFill>
              </a:rPr>
              <a:t>Network Architecture</a:t>
            </a:r>
            <a:endParaRPr b="0" i="0" sz="6000" u="none" cap="none" strike="noStrike">
              <a:solidFill>
                <a:srgbClr val="7ECEFD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4" name="Google Shape;184;p23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85" name="Google Shape;185;p23"/>
          <p:cNvSpPr/>
          <p:nvPr/>
        </p:nvSpPr>
        <p:spPr>
          <a:xfrm>
            <a:off x="528700" y="2552875"/>
            <a:ext cx="1540800" cy="1128000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10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Audio Signal</a:t>
            </a:r>
            <a:endParaRPr b="1" sz="2100">
              <a:solidFill>
                <a:srgbClr val="FFC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23"/>
          <p:cNvSpPr/>
          <p:nvPr/>
        </p:nvSpPr>
        <p:spPr>
          <a:xfrm>
            <a:off x="2220550" y="2930500"/>
            <a:ext cx="846000" cy="4986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F2025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3"/>
          <p:cNvSpPr/>
          <p:nvPr/>
        </p:nvSpPr>
        <p:spPr>
          <a:xfrm>
            <a:off x="3195700" y="2552875"/>
            <a:ext cx="1910100" cy="1128000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10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Spectrogram</a:t>
            </a:r>
            <a:endParaRPr b="1" sz="2100">
              <a:solidFill>
                <a:srgbClr val="FFC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23"/>
          <p:cNvSpPr/>
          <p:nvPr/>
        </p:nvSpPr>
        <p:spPr>
          <a:xfrm>
            <a:off x="6396100" y="2552875"/>
            <a:ext cx="1910100" cy="1128000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10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CNN</a:t>
            </a:r>
            <a:endParaRPr b="1" sz="2100">
              <a:solidFill>
                <a:srgbClr val="FFC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23"/>
          <p:cNvSpPr/>
          <p:nvPr/>
        </p:nvSpPr>
        <p:spPr>
          <a:xfrm>
            <a:off x="5275150" y="2930500"/>
            <a:ext cx="951600" cy="49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ECEF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3"/>
          <p:cNvSpPr/>
          <p:nvPr/>
        </p:nvSpPr>
        <p:spPr>
          <a:xfrm>
            <a:off x="6396100" y="5003700"/>
            <a:ext cx="1910100" cy="1128000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10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Features extracted</a:t>
            </a:r>
            <a:endParaRPr b="1" sz="2100">
              <a:solidFill>
                <a:srgbClr val="FFC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23"/>
          <p:cNvSpPr/>
          <p:nvPr/>
        </p:nvSpPr>
        <p:spPr>
          <a:xfrm rot="5400000">
            <a:off x="6875350" y="4092988"/>
            <a:ext cx="951600" cy="49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ECEF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3"/>
          <p:cNvSpPr/>
          <p:nvPr/>
        </p:nvSpPr>
        <p:spPr>
          <a:xfrm rot="10800000">
            <a:off x="5275150" y="5292700"/>
            <a:ext cx="951600" cy="49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ECEF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3"/>
          <p:cNvSpPr/>
          <p:nvPr/>
        </p:nvSpPr>
        <p:spPr>
          <a:xfrm>
            <a:off x="3195700" y="4991275"/>
            <a:ext cx="1910100" cy="1128000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10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BLSTM</a:t>
            </a:r>
            <a:endParaRPr b="1" sz="2100">
              <a:solidFill>
                <a:srgbClr val="FFC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23"/>
          <p:cNvSpPr/>
          <p:nvPr/>
        </p:nvSpPr>
        <p:spPr>
          <a:xfrm rot="10800000">
            <a:off x="2180350" y="5305975"/>
            <a:ext cx="846000" cy="4986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F2025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3"/>
          <p:cNvSpPr txBox="1"/>
          <p:nvPr/>
        </p:nvSpPr>
        <p:spPr>
          <a:xfrm>
            <a:off x="258700" y="5242950"/>
            <a:ext cx="17523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000">
                <a:solidFill>
                  <a:srgbClr val="0070C0"/>
                </a:solidFill>
                <a:latin typeface="Lato"/>
                <a:ea typeface="Lato"/>
                <a:cs typeface="Lato"/>
                <a:sym typeface="Lato"/>
              </a:rPr>
              <a:t>Decision</a:t>
            </a:r>
            <a:endParaRPr b="1" sz="3000">
              <a:solidFill>
                <a:srgbClr val="0070C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idx="4294967295" type="ctrTitle"/>
          </p:nvPr>
        </p:nvSpPr>
        <p:spPr>
          <a:xfrm>
            <a:off x="271900" y="395875"/>
            <a:ext cx="87915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</a:pPr>
            <a:r>
              <a:rPr lang="en-IN" sz="4600">
                <a:solidFill>
                  <a:srgbClr val="7ECEFD"/>
                </a:solidFill>
              </a:rPr>
              <a:t>CNN </a:t>
            </a:r>
            <a:r>
              <a:rPr lang="en-IN" sz="4600">
                <a:solidFill>
                  <a:srgbClr val="7ECEFD"/>
                </a:solidFill>
              </a:rPr>
              <a:t>and</a:t>
            </a:r>
            <a:r>
              <a:rPr lang="en-IN" sz="4600">
                <a:solidFill>
                  <a:srgbClr val="7ECEFD"/>
                </a:solidFill>
              </a:rPr>
              <a:t> BLSTM Specifications</a:t>
            </a:r>
            <a:endParaRPr b="0" i="0" sz="4600" u="none" cap="none" strike="noStrike">
              <a:solidFill>
                <a:srgbClr val="7ECEFD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1" name="Google Shape;201;p24"/>
          <p:cNvSpPr txBox="1"/>
          <p:nvPr>
            <p:ph idx="4294967295" type="body"/>
          </p:nvPr>
        </p:nvSpPr>
        <p:spPr>
          <a:xfrm>
            <a:off x="433050" y="1667400"/>
            <a:ext cx="8277900" cy="49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▷"/>
            </a:pPr>
            <a:r>
              <a:rPr lang="en-IN" sz="2600"/>
              <a:t>Conv1_2D: 32 filters, 5x5</a:t>
            </a:r>
            <a:endParaRPr sz="2600"/>
          </a:p>
          <a:p>
            <a:pPr indent="-3175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▷"/>
            </a:pPr>
            <a:r>
              <a:rPr lang="en-IN" sz="2600"/>
              <a:t>Conv2_2D: 64 filters, 5x5</a:t>
            </a:r>
            <a:endParaRPr sz="2600"/>
          </a:p>
          <a:p>
            <a:pPr indent="-3175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▷"/>
            </a:pPr>
            <a:r>
              <a:rPr lang="en-IN" sz="2600"/>
              <a:t>Max pooling (after both layers): s=2, 2x2</a:t>
            </a:r>
            <a:endParaRPr sz="2600"/>
          </a:p>
          <a:p>
            <a:pPr indent="-3175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▷"/>
            </a:pPr>
            <a:r>
              <a:rPr lang="en-IN" sz="2600"/>
              <a:t>Conv3_2D: 1 filter, 1x1 (used to reduce the third dimension)</a:t>
            </a:r>
            <a:endParaRPr sz="2600"/>
          </a:p>
          <a:p>
            <a:pPr indent="-3175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▷"/>
            </a:pPr>
            <a:r>
              <a:rPr lang="en-IN" sz="2600"/>
              <a:t>Flatten layer</a:t>
            </a:r>
            <a:endParaRPr sz="2600"/>
          </a:p>
          <a:p>
            <a:pPr indent="-3175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▷"/>
            </a:pPr>
            <a:r>
              <a:rPr lang="en-IN" sz="2600"/>
              <a:t>Dropout layer: size of 0.5</a:t>
            </a:r>
            <a:endParaRPr sz="2600"/>
          </a:p>
          <a:p>
            <a:pPr indent="-3175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▷"/>
            </a:pPr>
            <a:r>
              <a:rPr lang="en-IN" sz="2600"/>
              <a:t>FC Layer: 50 nodes</a:t>
            </a:r>
            <a:endParaRPr sz="2600"/>
          </a:p>
          <a:p>
            <a:pPr indent="-3175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▷"/>
            </a:pPr>
            <a:r>
              <a:rPr lang="en-IN" sz="2600"/>
              <a:t>BLSTM: 200 units</a:t>
            </a:r>
            <a:endParaRPr sz="2600"/>
          </a:p>
          <a:p>
            <a:pPr indent="-3175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▷"/>
            </a:pPr>
            <a:r>
              <a:rPr lang="en-IN" sz="2600"/>
              <a:t>Batch Normalization after every convolution layer</a:t>
            </a:r>
            <a:endParaRPr sz="2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idx="4294967295" type="ctrTitle"/>
          </p:nvPr>
        </p:nvSpPr>
        <p:spPr>
          <a:xfrm>
            <a:off x="483375" y="395875"/>
            <a:ext cx="80931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</a:pPr>
            <a:r>
              <a:rPr lang="en-IN" sz="6000">
                <a:solidFill>
                  <a:srgbClr val="7ECEFD"/>
                </a:solidFill>
              </a:rPr>
              <a:t>Experiments</a:t>
            </a:r>
            <a:endParaRPr b="0" i="0" sz="6000" u="none" cap="none" strike="noStrike">
              <a:solidFill>
                <a:srgbClr val="7ECEFD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7" name="Google Shape;207;p25"/>
          <p:cNvSpPr txBox="1"/>
          <p:nvPr>
            <p:ph idx="4294967295" type="body"/>
          </p:nvPr>
        </p:nvSpPr>
        <p:spPr>
          <a:xfrm>
            <a:off x="483375" y="1634550"/>
            <a:ext cx="8277900" cy="47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▷"/>
            </a:pPr>
            <a:r>
              <a:rPr lang="en-IN" sz="2400"/>
              <a:t>Designed network was experimented with 3 types of spectrogram</a:t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-IN" sz="2400"/>
              <a:t>Only amplitude spectrogram</a:t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AutoNum type="alphaLcPeriod"/>
            </a:pPr>
            <a:r>
              <a:rPr lang="en-IN" sz="2400"/>
              <a:t>Only phase spectrogram </a:t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AutoNum type="alphaLcPeriod"/>
            </a:pPr>
            <a:r>
              <a:rPr lang="en-IN" sz="2400"/>
              <a:t>Amplitude+Phase spectrogram</a:t>
            </a:r>
            <a:endParaRPr sz="2400"/>
          </a:p>
          <a:p>
            <a:pPr indent="-3048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▷"/>
            </a:pPr>
            <a:r>
              <a:rPr lang="en-IN" sz="2400"/>
              <a:t>Accuracy, Precision, Recall, F1-score were used to analyse performance of the network</a:t>
            </a:r>
            <a:endParaRPr sz="2400"/>
          </a:p>
          <a:p>
            <a:pPr indent="-3048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▷"/>
            </a:pPr>
            <a:r>
              <a:rPr lang="en-IN" sz="2400"/>
              <a:t>It was observed that </a:t>
            </a:r>
            <a:r>
              <a:rPr lang="en-IN" sz="2400"/>
              <a:t>Amplitude+Phase spectrogram approach gives better results compared to only amplitude and only phase approach</a:t>
            </a:r>
            <a:endParaRPr sz="2400"/>
          </a:p>
        </p:txBody>
      </p:sp>
      <p:sp>
        <p:nvSpPr>
          <p:cNvPr id="208" name="Google Shape;208;p25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idx="4294967295" type="ctrTitle"/>
          </p:nvPr>
        </p:nvSpPr>
        <p:spPr>
          <a:xfrm>
            <a:off x="483375" y="395875"/>
            <a:ext cx="80931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</a:pPr>
            <a:r>
              <a:rPr lang="en-IN" sz="6000">
                <a:solidFill>
                  <a:srgbClr val="7ECEFD"/>
                </a:solidFill>
              </a:rPr>
              <a:t>Results</a:t>
            </a:r>
            <a:endParaRPr b="0" i="0" sz="6000" u="none" cap="none" strike="noStrike">
              <a:solidFill>
                <a:srgbClr val="7ECEFD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4" name="Google Shape;214;p26"/>
          <p:cNvSpPr txBox="1"/>
          <p:nvPr>
            <p:ph idx="4294967295" type="body"/>
          </p:nvPr>
        </p:nvSpPr>
        <p:spPr>
          <a:xfrm>
            <a:off x="483375" y="1634550"/>
            <a:ext cx="8277900" cy="47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▷"/>
            </a:pPr>
            <a:r>
              <a:rPr lang="en-IN" sz="2400"/>
              <a:t>After running the model for 10 epochs with batch size of 20 following results were obtained.</a:t>
            </a:r>
            <a:endParaRPr sz="2400"/>
          </a:p>
        </p:txBody>
      </p:sp>
      <p:sp>
        <p:nvSpPr>
          <p:cNvPr id="215" name="Google Shape;215;p26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aphicFrame>
        <p:nvGraphicFramePr>
          <p:cNvPr id="216" name="Google Shape;216;p26"/>
          <p:cNvGraphicFramePr/>
          <p:nvPr/>
        </p:nvGraphicFramePr>
        <p:xfrm>
          <a:off x="400500" y="293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{8C4C6C9B-4B1A-43D8-AD8D-AB0AD1CA5717}</a:tableStyleId>
              </a:tblPr>
              <a:tblGrid>
                <a:gridCol w="1821625"/>
                <a:gridCol w="1646475"/>
                <a:gridCol w="1658500"/>
                <a:gridCol w="1628300"/>
                <a:gridCol w="1688725"/>
              </a:tblGrid>
              <a:tr h="79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Accuracy (%)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Precision (%)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Recall (%)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f1-score (%)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79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Amplitude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Training = 92.74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Testing = 83.08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6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Training = 88.04</a:t>
                      </a:r>
                      <a:endParaRPr sz="16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6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Testing = 32.90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6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Training = 57.14</a:t>
                      </a:r>
                      <a:endParaRPr sz="16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6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Testing = 18.47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6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Training = 68.75</a:t>
                      </a:r>
                      <a:endParaRPr sz="16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6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Testing =  23.59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79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Group Delay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6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Training = 89.71</a:t>
                      </a:r>
                      <a:endParaRPr sz="16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6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Testing = 78.00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6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Training = 76.86</a:t>
                      </a:r>
                      <a:endParaRPr sz="16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6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Testing = 22.99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6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Training = 40.17</a:t>
                      </a:r>
                      <a:endParaRPr sz="16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6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Testing = 22.99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6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Training = 51.70</a:t>
                      </a:r>
                      <a:endParaRPr sz="16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6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Testing = 22.99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79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Amplitude+Group Delay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6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Training = 94.11 </a:t>
                      </a:r>
                      <a:endParaRPr sz="16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6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Testing = 84.40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6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Training = 85.45</a:t>
                      </a:r>
                      <a:endParaRPr sz="16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6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Testing = 39.60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6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Training = 70.76</a:t>
                      </a:r>
                      <a:endParaRPr sz="16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6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Testing = 20.39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6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Training = 77.25</a:t>
                      </a:r>
                      <a:endParaRPr sz="16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6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Testing = 26.72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idx="4294967295" type="ctrTitle"/>
          </p:nvPr>
        </p:nvSpPr>
        <p:spPr>
          <a:xfrm>
            <a:off x="483375" y="395875"/>
            <a:ext cx="80931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</a:pPr>
            <a:r>
              <a:rPr lang="en-IN" sz="6000">
                <a:solidFill>
                  <a:srgbClr val="7ECEFD"/>
                </a:solidFill>
              </a:rPr>
              <a:t>Conclusions</a:t>
            </a:r>
            <a:endParaRPr b="0" i="0" sz="6000" u="none" cap="none" strike="noStrike">
              <a:solidFill>
                <a:srgbClr val="7ECEFD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2" name="Google Shape;222;p27"/>
          <p:cNvSpPr txBox="1"/>
          <p:nvPr>
            <p:ph idx="4294967295" type="body"/>
          </p:nvPr>
        </p:nvSpPr>
        <p:spPr>
          <a:xfrm>
            <a:off x="483375" y="1634550"/>
            <a:ext cx="8277900" cy="47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Char char="▷"/>
            </a:pPr>
            <a:r>
              <a:rPr lang="en-IN" sz="2900"/>
              <a:t>Amplitude+Group Delay gives best results. Good to integrate phase component.</a:t>
            </a:r>
            <a:endParaRPr sz="2900"/>
          </a:p>
          <a:p>
            <a:pPr indent="-33655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Char char="▷"/>
            </a:pPr>
            <a:r>
              <a:rPr lang="en-IN" sz="2900"/>
              <a:t>Overfitting observed in training and testing data comparisons.</a:t>
            </a:r>
            <a:endParaRPr sz="2900"/>
          </a:p>
          <a:p>
            <a:pPr indent="-33655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Char char="▷"/>
            </a:pPr>
            <a:r>
              <a:rPr lang="en-IN" sz="2900"/>
              <a:t>Suggested methods to overcome: increase size of dataset, decrease number of hyperparameters</a:t>
            </a:r>
            <a:endParaRPr sz="2900"/>
          </a:p>
        </p:txBody>
      </p:sp>
      <p:sp>
        <p:nvSpPr>
          <p:cNvPr id="223" name="Google Shape;223;p27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>
            <p:ph idx="4294967295" type="ctrTitle"/>
          </p:nvPr>
        </p:nvSpPr>
        <p:spPr>
          <a:xfrm>
            <a:off x="916025" y="968125"/>
            <a:ext cx="55611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</a:pPr>
            <a:r>
              <a:rPr b="0" i="0" lang="en-IN" sz="6000" u="none" cap="none" strike="noStrike">
                <a:solidFill>
                  <a:srgbClr val="7ECEFD"/>
                </a:solidFill>
                <a:latin typeface="Raleway"/>
                <a:ea typeface="Raleway"/>
                <a:cs typeface="Raleway"/>
                <a:sym typeface="Raleway"/>
              </a:rPr>
              <a:t>Thank you!</a:t>
            </a:r>
            <a:endParaRPr b="0" i="0" sz="6000" u="none" cap="none" strike="noStrike">
              <a:solidFill>
                <a:srgbClr val="7ECEFD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9" name="Google Shape;229;p28"/>
          <p:cNvSpPr txBox="1"/>
          <p:nvPr>
            <p:ph idx="4294967295" type="body"/>
          </p:nvPr>
        </p:nvSpPr>
        <p:spPr>
          <a:xfrm>
            <a:off x="916024" y="3678675"/>
            <a:ext cx="6849600" cy="26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-IN" sz="2400">
                <a:solidFill>
                  <a:srgbClr val="FFFFFF"/>
                </a:solidFill>
              </a:rPr>
              <a:t>-NAGESH SAMANE		2017A8PS0612P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-IN" sz="2400">
                <a:solidFill>
                  <a:srgbClr val="FFFFFF"/>
                </a:solidFill>
              </a:rPr>
              <a:t>-MAINAK MANDAL		2017A3PS0259P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-IN" sz="2400">
                <a:solidFill>
                  <a:srgbClr val="FFFFFF"/>
                </a:solidFill>
              </a:rPr>
              <a:t>-PARTH GOVIL			2017A8PS0533P</a:t>
            </a:r>
            <a:endParaRPr/>
          </a:p>
        </p:txBody>
      </p:sp>
      <p:sp>
        <p:nvSpPr>
          <p:cNvPr id="230" name="Google Shape;230;p28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idx="4294967295" type="ctrTitle"/>
          </p:nvPr>
        </p:nvSpPr>
        <p:spPr>
          <a:xfrm>
            <a:off x="916025" y="395875"/>
            <a:ext cx="73236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</a:pPr>
            <a:r>
              <a:rPr lang="en-IN" sz="6000">
                <a:solidFill>
                  <a:srgbClr val="7ECEFD"/>
                </a:solidFill>
              </a:rPr>
              <a:t>Introduction</a:t>
            </a:r>
            <a:endParaRPr b="0" i="0" sz="6000" u="none" cap="none" strike="noStrike">
              <a:solidFill>
                <a:srgbClr val="7ECEFD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" name="Google Shape;88;p12"/>
          <p:cNvSpPr txBox="1"/>
          <p:nvPr>
            <p:ph idx="4294967295" type="body"/>
          </p:nvPr>
        </p:nvSpPr>
        <p:spPr>
          <a:xfrm>
            <a:off x="483375" y="1634550"/>
            <a:ext cx="8277900" cy="47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▷"/>
            </a:pPr>
            <a:r>
              <a:rPr lang="en-IN" sz="2400"/>
              <a:t>Convolutional Neural Networks (CNN) + Bidirectional Long Short-Term Memory (BLSTM) most state-of-the-art model for speech emotion recognition</a:t>
            </a:r>
            <a:endParaRPr sz="2400"/>
          </a:p>
          <a:p>
            <a:pPr indent="-3048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▷"/>
            </a:pPr>
            <a:r>
              <a:rPr lang="en-IN" sz="2400"/>
              <a:t>Previous studies utilizing only amplitude spectrogram. Phase information ignored.</a:t>
            </a:r>
            <a:endParaRPr sz="2400"/>
          </a:p>
          <a:p>
            <a:pPr indent="-3048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▷"/>
            </a:pPr>
            <a:r>
              <a:rPr lang="en-IN" sz="2400"/>
              <a:t>Study integrates phase information with amplitude information to get better results.</a:t>
            </a:r>
            <a:endParaRPr sz="2400"/>
          </a:p>
          <a:p>
            <a:pPr indent="-3048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▷"/>
            </a:pPr>
            <a:r>
              <a:rPr lang="en-IN" sz="2400"/>
              <a:t>CNN used to extract features from spectrograms</a:t>
            </a:r>
            <a:endParaRPr sz="2400"/>
          </a:p>
          <a:p>
            <a:pPr indent="-3048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▷"/>
            </a:pPr>
            <a:r>
              <a:rPr lang="en-IN" sz="2400"/>
              <a:t>BLSTM mainly used for training for the classifier</a:t>
            </a:r>
            <a:endParaRPr sz="2400"/>
          </a:p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893700" y="3550"/>
            <a:ext cx="3232500" cy="3125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96" name="Google Shape;96;p13"/>
          <p:cNvSpPr txBox="1"/>
          <p:nvPr>
            <p:ph idx="4294967295" type="ctrTitle"/>
          </p:nvPr>
        </p:nvSpPr>
        <p:spPr>
          <a:xfrm>
            <a:off x="3460625" y="3128950"/>
            <a:ext cx="52755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</a:pPr>
            <a:r>
              <a:rPr lang="en-IN" sz="6000">
                <a:solidFill>
                  <a:srgbClr val="7ECEFD"/>
                </a:solidFill>
              </a:rPr>
              <a:t>The Dataset: EmoDB</a:t>
            </a:r>
            <a:endParaRPr b="0" i="0" sz="6000" u="none" cap="none" strike="noStrike">
              <a:solidFill>
                <a:srgbClr val="7ECEFD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7" name="Google Shape;9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000" y="322300"/>
            <a:ext cx="2487900" cy="248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>
            <a:off x="893700" y="1222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IN"/>
              <a:t>EmoDB</a:t>
            </a:r>
            <a:endParaRPr/>
          </a:p>
        </p:txBody>
      </p:sp>
      <p:sp>
        <p:nvSpPr>
          <p:cNvPr id="103" name="Google Shape;103;p14"/>
          <p:cNvSpPr txBox="1"/>
          <p:nvPr>
            <p:ph idx="1" type="body"/>
          </p:nvPr>
        </p:nvSpPr>
        <p:spPr>
          <a:xfrm>
            <a:off x="917300" y="1514225"/>
            <a:ext cx="7309500" cy="51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00"/>
              <a:buChar char="▷"/>
            </a:pPr>
            <a:r>
              <a:rPr lang="en-IN" sz="2700"/>
              <a:t>Berlin Database of Emotional Speech</a:t>
            </a:r>
            <a:endParaRPr sz="2700"/>
          </a:p>
          <a:p>
            <a:pPr indent="-4000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00"/>
              <a:buChar char="▷"/>
            </a:pPr>
            <a:r>
              <a:rPr lang="en-IN" sz="2700"/>
              <a:t>535 audio files of spoken German </a:t>
            </a:r>
            <a:r>
              <a:rPr lang="en-IN" sz="2700"/>
              <a:t>conveying seven different types of emotions:</a:t>
            </a:r>
            <a:endParaRPr sz="2700"/>
          </a:p>
          <a:p>
            <a:pPr indent="-3683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○"/>
            </a:pPr>
            <a:r>
              <a:rPr lang="en-IN" sz="2200"/>
              <a:t>Fear (A): 69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○"/>
            </a:pPr>
            <a:r>
              <a:rPr lang="en-IN" sz="2200"/>
              <a:t>Disgust (E): 46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○"/>
            </a:pPr>
            <a:r>
              <a:rPr lang="en-IN" sz="2200"/>
              <a:t>Happiness (F): 71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○"/>
            </a:pPr>
            <a:r>
              <a:rPr lang="en-IN" sz="2200"/>
              <a:t>Boredom (L): 81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○"/>
            </a:pPr>
            <a:r>
              <a:rPr lang="en-IN" sz="2200"/>
              <a:t>Neutral (N): 79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○"/>
            </a:pPr>
            <a:r>
              <a:rPr lang="en-IN" sz="2200"/>
              <a:t>Sadness (T): 62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○"/>
            </a:pPr>
            <a:r>
              <a:rPr lang="en-IN" sz="2200"/>
              <a:t>Anger (W): 127</a:t>
            </a:r>
            <a:endParaRPr sz="2200"/>
          </a:p>
          <a:p>
            <a:pPr indent="-4000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00"/>
              <a:buChar char="▷"/>
            </a:pPr>
            <a:r>
              <a:rPr lang="en-IN" sz="2700"/>
              <a:t>Files about 2-3 seconds long</a:t>
            </a:r>
            <a:endParaRPr sz="2700"/>
          </a:p>
        </p:txBody>
      </p:sp>
      <p:sp>
        <p:nvSpPr>
          <p:cNvPr id="104" name="Google Shape;104;p14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893700" y="1222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IN"/>
              <a:t>EmoDB</a:t>
            </a:r>
            <a:endParaRPr/>
          </a:p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917299" y="1514225"/>
            <a:ext cx="7309500" cy="47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Char char="▷"/>
            </a:pPr>
            <a:r>
              <a:rPr lang="en-IN" sz="2900"/>
              <a:t>Every utterance named with 7 characters</a:t>
            </a:r>
            <a:endParaRPr sz="2900"/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Char char="▷"/>
            </a:pPr>
            <a:r>
              <a:rPr lang="en-IN" sz="2900"/>
              <a:t>Reading the filename:</a:t>
            </a:r>
            <a:br>
              <a:rPr lang="en-IN" sz="2900"/>
            </a:br>
            <a:r>
              <a:rPr lang="en-IN" sz="2900"/>
              <a:t>Eg:</a:t>
            </a:r>
            <a:br>
              <a:rPr lang="en-IN" sz="2900"/>
            </a:br>
            <a:r>
              <a:rPr b="1" lang="en-IN" sz="2900">
                <a:solidFill>
                  <a:srgbClr val="F20253"/>
                </a:solidFill>
              </a:rPr>
              <a:t>03a01Fa.wav</a:t>
            </a:r>
            <a:r>
              <a:rPr lang="en-IN" sz="2900"/>
              <a:t> refers to Speaker </a:t>
            </a:r>
            <a:r>
              <a:rPr b="1" lang="en-IN" sz="2900">
                <a:solidFill>
                  <a:srgbClr val="FFC000"/>
                </a:solidFill>
              </a:rPr>
              <a:t>03</a:t>
            </a:r>
            <a:r>
              <a:rPr lang="en-IN" sz="2900"/>
              <a:t> speaking text </a:t>
            </a:r>
            <a:r>
              <a:rPr b="1" lang="en-IN" sz="2900">
                <a:solidFill>
                  <a:srgbClr val="FFC000"/>
                </a:solidFill>
              </a:rPr>
              <a:t>a01 </a:t>
            </a:r>
            <a:r>
              <a:rPr lang="en-IN" sz="2900"/>
              <a:t>with emotion </a:t>
            </a:r>
            <a:r>
              <a:rPr b="1" lang="en-IN" sz="2900">
                <a:solidFill>
                  <a:srgbClr val="FFC000"/>
                </a:solidFill>
              </a:rPr>
              <a:t>F </a:t>
            </a:r>
            <a:r>
              <a:rPr lang="en-IN" sz="2900"/>
              <a:t>(Freude) or Happiness. </a:t>
            </a:r>
            <a:r>
              <a:rPr b="1" lang="en-IN" sz="2900"/>
              <a:t>a </a:t>
            </a:r>
            <a:r>
              <a:rPr lang="en-IN" sz="2900"/>
              <a:t>denotes one version of such an utterance</a:t>
            </a:r>
            <a:endParaRPr sz="2900"/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Char char="▷"/>
            </a:pPr>
            <a:r>
              <a:rPr lang="en-IN" sz="2900"/>
              <a:t>6</a:t>
            </a:r>
            <a:r>
              <a:rPr baseline="30000" lang="en-IN" sz="2900"/>
              <a:t>th</a:t>
            </a:r>
            <a:r>
              <a:rPr lang="en-IN" sz="2900"/>
              <a:t> character in the filename used for matching file with emotion during classification.</a:t>
            </a:r>
            <a:endParaRPr sz="2900"/>
          </a:p>
        </p:txBody>
      </p:sp>
      <p:sp>
        <p:nvSpPr>
          <p:cNvPr id="111" name="Google Shape;111;p15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/>
          <p:nvPr/>
        </p:nvSpPr>
        <p:spPr>
          <a:xfrm>
            <a:off x="893700" y="3550"/>
            <a:ext cx="3232500" cy="3125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6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8" name="Google Shape;118;p16"/>
          <p:cNvSpPr txBox="1"/>
          <p:nvPr>
            <p:ph idx="4294967295" type="ctrTitle"/>
          </p:nvPr>
        </p:nvSpPr>
        <p:spPr>
          <a:xfrm>
            <a:off x="3917825" y="2519350"/>
            <a:ext cx="52755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</a:pPr>
            <a:r>
              <a:rPr lang="en-IN" sz="6000">
                <a:solidFill>
                  <a:srgbClr val="7ECEFD"/>
                </a:solidFill>
              </a:rPr>
              <a:t>Extraction of information</a:t>
            </a:r>
            <a:endParaRPr b="0" i="0" sz="6000" u="none" cap="none" strike="noStrike">
              <a:solidFill>
                <a:srgbClr val="7ECEFD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9" name="Google Shape;119;p16"/>
          <p:cNvSpPr txBox="1"/>
          <p:nvPr>
            <p:ph idx="4294967295" type="subTitle"/>
          </p:nvPr>
        </p:nvSpPr>
        <p:spPr>
          <a:xfrm>
            <a:off x="212037" y="5088219"/>
            <a:ext cx="66231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"/>
              <a:buNone/>
            </a:pPr>
            <a:r>
              <a:rPr lang="en-IN" sz="2400">
                <a:solidFill>
                  <a:srgbClr val="FFFFFF"/>
                </a:solidFill>
              </a:rPr>
              <a:t>Spectrograms using STFTs</a:t>
            </a:r>
            <a:endParaRPr/>
          </a:p>
        </p:txBody>
      </p:sp>
      <p:pic>
        <p:nvPicPr>
          <p:cNvPr id="120" name="Google Shape;120;p16"/>
          <p:cNvPicPr preferRelativeResize="0"/>
          <p:nvPr/>
        </p:nvPicPr>
        <p:blipFill rotWithShape="1">
          <a:blip r:embed="rId3">
            <a:alphaModFix/>
          </a:blip>
          <a:srcRect b="0" l="11852" r="12027" t="0"/>
          <a:stretch/>
        </p:blipFill>
        <p:spPr>
          <a:xfrm>
            <a:off x="1419950" y="494700"/>
            <a:ext cx="2175300" cy="21432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IN"/>
              <a:t>STFT</a:t>
            </a:r>
            <a:endParaRPr/>
          </a:p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387800" y="1564425"/>
            <a:ext cx="4370400" cy="47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▷"/>
            </a:pPr>
            <a:r>
              <a:rPr lang="en-IN" sz="2400"/>
              <a:t>Window type: Hamming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▷"/>
            </a:pPr>
            <a:r>
              <a:rPr lang="en-IN" sz="2400"/>
              <a:t>Length: 256 samples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▷"/>
            </a:pPr>
            <a:r>
              <a:rPr lang="en-IN" sz="2400"/>
              <a:t>Overlap: 50%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▷"/>
            </a:pPr>
            <a:r>
              <a:rPr lang="en-IN" sz="2400"/>
              <a:t>Generate windowed signal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▷"/>
            </a:pPr>
            <a:r>
              <a:rPr lang="en-IN" sz="2400"/>
              <a:t>Apply 256 point FFT to each windowed signal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▷"/>
            </a:pPr>
            <a:r>
              <a:rPr lang="en-IN" sz="2400"/>
              <a:t>Amplitude spectrograms generated using MATLAB </a:t>
            </a:r>
            <a:endParaRPr sz="2400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▷"/>
            </a:pPr>
            <a:r>
              <a:rPr lang="en-IN" sz="2400"/>
              <a:t>Phase information of signal derived from group delay </a:t>
            </a:r>
            <a:endParaRPr sz="2400"/>
          </a:p>
        </p:txBody>
      </p:sp>
      <p:sp>
        <p:nvSpPr>
          <p:cNvPr id="127" name="Google Shape;127;p17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28" name="Google Shape;12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8200" y="1734875"/>
            <a:ext cx="4271075" cy="3517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1424750" y="274625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IN"/>
              <a:t>Amplitude Spectrogram</a:t>
            </a:r>
            <a:endParaRPr/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387800" y="1564425"/>
            <a:ext cx="8536500" cy="47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36" name="Google Shape;13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225" y="1507925"/>
            <a:ext cx="3872875" cy="332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8"/>
          <p:cNvSpPr txBox="1"/>
          <p:nvPr/>
        </p:nvSpPr>
        <p:spPr>
          <a:xfrm>
            <a:off x="710600" y="4924550"/>
            <a:ext cx="36522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Lato"/>
                <a:ea typeface="Lato"/>
                <a:cs typeface="Lato"/>
                <a:sym typeface="Lato"/>
              </a:rPr>
              <a:t>08b09Wc : Emotion Anger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4925" y="1507925"/>
            <a:ext cx="4016475" cy="332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/>
          <p:nvPr/>
        </p:nvSpPr>
        <p:spPr>
          <a:xfrm>
            <a:off x="4824925" y="4924525"/>
            <a:ext cx="36522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Lato"/>
                <a:ea typeface="Lato"/>
                <a:cs typeface="Lato"/>
                <a:sym typeface="Lato"/>
              </a:rPr>
              <a:t>11a07Ta</a:t>
            </a:r>
            <a:r>
              <a:rPr lang="en-IN">
                <a:latin typeface="Lato"/>
                <a:ea typeface="Lato"/>
                <a:cs typeface="Lato"/>
                <a:sym typeface="Lato"/>
              </a:rPr>
              <a:t> : Emotion Sad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2836800" y="5584150"/>
            <a:ext cx="34704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Lato"/>
                <a:ea typeface="Lato"/>
                <a:cs typeface="Lato"/>
                <a:sym typeface="Lato"/>
              </a:rPr>
              <a:t>X-axis: Frequency (0 to 8 kHz)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Lato"/>
                <a:ea typeface="Lato"/>
                <a:cs typeface="Lato"/>
                <a:sym typeface="Lato"/>
              </a:rPr>
              <a:t>Y-axis: Time (0 to 1,2s)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1424750" y="3649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IN"/>
              <a:t>Phase</a:t>
            </a:r>
            <a:r>
              <a:rPr lang="en-IN"/>
              <a:t> Spectrogram</a:t>
            </a:r>
            <a:endParaRPr/>
          </a:p>
        </p:txBody>
      </p:sp>
      <p:sp>
        <p:nvSpPr>
          <p:cNvPr id="146" name="Google Shape;146;p19"/>
          <p:cNvSpPr txBox="1"/>
          <p:nvPr>
            <p:ph idx="1" type="body"/>
          </p:nvPr>
        </p:nvSpPr>
        <p:spPr>
          <a:xfrm>
            <a:off x="387800" y="1564425"/>
            <a:ext cx="8536500" cy="47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9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48" name="Google Shape;148;p19"/>
          <p:cNvSpPr txBox="1"/>
          <p:nvPr/>
        </p:nvSpPr>
        <p:spPr>
          <a:xfrm>
            <a:off x="710613" y="4834275"/>
            <a:ext cx="36522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Lato"/>
                <a:ea typeface="Lato"/>
                <a:cs typeface="Lato"/>
                <a:sym typeface="Lato"/>
              </a:rPr>
              <a:t>08b09Wc : Emotion Anger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4911675" y="4834275"/>
            <a:ext cx="36522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Lato"/>
                <a:ea typeface="Lato"/>
                <a:cs typeface="Lato"/>
                <a:sym typeface="Lato"/>
              </a:rPr>
              <a:t>11a07Ta : Emotion Sad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0" name="Google Shape;15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13" y="1507938"/>
            <a:ext cx="4099375" cy="332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8300" y="1507950"/>
            <a:ext cx="4006201" cy="332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 txBox="1"/>
          <p:nvPr/>
        </p:nvSpPr>
        <p:spPr>
          <a:xfrm>
            <a:off x="2836800" y="5584150"/>
            <a:ext cx="34704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Lato"/>
                <a:ea typeface="Lato"/>
                <a:cs typeface="Lato"/>
                <a:sym typeface="Lato"/>
              </a:rPr>
              <a:t>X-axis: Frequency (0 to 8 kHz)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Lato"/>
                <a:ea typeface="Lato"/>
                <a:cs typeface="Lato"/>
                <a:sym typeface="Lato"/>
              </a:rPr>
              <a:t>Y-axis: Time (0 to 1,2s)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tonio templat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