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7110AF-2E82-4F09-A127-FAAF02B50E30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2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8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9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3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CE7F-8B0B-41BB-8B56-795DDF8A01DE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F114A-3919-4BBB-B57B-096B22A3461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9E1A-7B6D-4CEC-91B6-ABE3845B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C9A3-2994-476A-A7EC-C670EB5D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by:</a:t>
            </a:r>
          </a:p>
          <a:p>
            <a:pPr lvl="1"/>
            <a:r>
              <a:rPr lang="en-US" dirty="0"/>
              <a:t>Nagesh Kumar Vashist</a:t>
            </a:r>
          </a:p>
          <a:p>
            <a:pPr lvl="1"/>
            <a:r>
              <a:rPr lang="en-US" dirty="0"/>
              <a:t>Mayank Aditya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5EC35-1A70-46D2-BB1D-838C78DB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845734"/>
            <a:ext cx="7518399" cy="44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3D1B-52EC-4268-B99F-D9741B62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of the Bivariate plots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D5D419-CFD3-43C2-8B65-0960B15E84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1" y="2127379"/>
            <a:ext cx="5400000" cy="32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9A0860-1057-4F38-9450-D05EA590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127379"/>
            <a:ext cx="5400000" cy="322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0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3D1B-52EC-4268-B99F-D9741B62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of the Bivariate plots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246902-613A-468A-93C8-BA136C512D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11" y="1817080"/>
            <a:ext cx="1043833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7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3D1B-52EC-4268-B99F-D9741B62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of the Bivariate plots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EC35C2-FB0E-4E65-90A7-FD8F991E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0" y="1845734"/>
            <a:ext cx="4982284" cy="32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C718A63-D89F-4829-B2AB-5C1FB7BA1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44" y="1845734"/>
            <a:ext cx="5299386" cy="324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F34B-7553-47DA-A598-A7FEDAAC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3749-C5D2-40B3-B2A5-B10D620F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Plot following features differentiating with loan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N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loan_amnt</a:t>
            </a:r>
            <a:endParaRPr lang="en-IN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N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annual_inc</a:t>
            </a:r>
            <a:endParaRPr lang="en-IN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N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int_rate</a:t>
            </a:r>
            <a:endParaRPr lang="en-IN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C5537B5-8A55-442F-BBE1-6FBB34DD9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50" y="377713"/>
            <a:ext cx="10408597" cy="582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5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036FB-C6E2-470E-85BF-4D3D77ABF05C}"/>
              </a:ext>
            </a:extLst>
          </p:cNvPr>
          <p:cNvSpPr txBox="1"/>
          <p:nvPr/>
        </p:nvSpPr>
        <p:spPr>
          <a:xfrm>
            <a:off x="214009" y="1530035"/>
            <a:ext cx="115272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Higher the interest rate higher charged off ratio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Higher the annual income higher the loan amount slightly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Interest rate is increasing with loan amount increase this results in high charged off.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Median,95th percentile,75th percentile of loan amount is highest for loan taken for small business purpose among all purposes.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Debt consolidation is second and Credit card comes 3rd.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Most of the loans issued for longer term had higher interest rates for repayment.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Loans taken for small business purposes had to repay the loan with more interest rate as compared to other.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Those who already have </a:t>
            </a:r>
            <a:r>
              <a:rPr lang="en-IN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pub_rec_bankruptcies</a:t>
            </a: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 value 1, have charged off proportion higher than who have no </a:t>
            </a:r>
            <a:r>
              <a:rPr lang="en-IN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pub_rec_bankruptcies</a:t>
            </a: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pub_rec_bankruptcies</a:t>
            </a: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 count 2 has even higher charged off proportion but those numbers are not significant to decide.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states NE has very high chances of charged off but number of applications are too low to make any decisions.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Those who are not working or have less than 1 year of work experience have high chances of getting charged off.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sub Grades of "A" has very less chances of charged off.- sub Grades of "F" and "G" have very high chances of charged off.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2F747D-02B7-4FA1-B967-F78F49C07436}"/>
              </a:ext>
            </a:extLst>
          </p:cNvPr>
          <p:cNvSpPr txBox="1">
            <a:spLocks/>
          </p:cNvSpPr>
          <p:nvPr/>
        </p:nvSpPr>
        <p:spPr>
          <a:xfrm>
            <a:off x="299612" y="296330"/>
            <a:ext cx="10058400" cy="70230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51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create that perfect thank you slide in your PowerPoint presenta –  Tellit">
            <a:extLst>
              <a:ext uri="{FF2B5EF4-FFF2-40B4-BE49-F238E27FC236}">
                <a16:creationId xmlns:a16="http://schemas.microsoft.com/office/drawing/2014/main" id="{BBBCB9E7-2BA9-4636-97E8-97CD76EB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33563"/>
            <a:ext cx="45720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C091-6108-4A6A-9858-82683F3B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4B94-AF02-4293-81AA-521A4EA9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Load and 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26FB-55F4-4027-A9C3-F6CD7B45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C1BD-3BAA-430A-89A5-9667389F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IN" b="1" i="0" u="sng" dirty="0">
                <a:solidFill>
                  <a:srgbClr val="091E42"/>
                </a:solidFill>
                <a:effectLst/>
                <a:latin typeface="freight-text-pro"/>
              </a:rPr>
              <a:t>Lending Club 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is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which specialises in lending various types of loans to urban customers. When the company receives a loan application, the company has to make a decision for loan approval based on the applicant’s profile. Two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As a data analyst we need to identify patterns which indicate if a person is likely to default, which may be used for taking actions such as denying the loan, reducing the amount of loan, lending at a higher interest  rate</a:t>
            </a:r>
          </a:p>
        </p:txBody>
      </p:sp>
    </p:spTree>
    <p:extLst>
      <p:ext uri="{BB962C8B-B14F-4D97-AF65-F5344CB8AC3E}">
        <p14:creationId xmlns:p14="http://schemas.microsoft.com/office/powerpoint/2010/main" val="28654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DC31-4D95-4980-AF4F-11AAAAE0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 and cleanup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29F6-EDF2-4B96-9DB1-303B7D2B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Cleanup is a process to remove unwanted data or noise in the data and convert the data to the desired format so that data analysis can be done on the dataset.</a:t>
            </a:r>
          </a:p>
          <a:p>
            <a:pPr marL="0" indent="0">
              <a:buNone/>
            </a:pPr>
            <a:r>
              <a:rPr lang="en-US" dirty="0"/>
              <a:t>Below are the steps we have done for data cleanup: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Loaded loan.csv file with 39717 rows and 111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Removed all the empty 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Removed all the columns that are empty more then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Converted the column values to the expected format and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Validated duplicate rows based on id 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Created new columns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88315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AD71-57E2-43B0-8244-BCA6A7A2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AD33-1B97-4433-B905-379A9B75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Done the analysis for important features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Investor Funded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Interest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Annual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Employment Tenure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Loan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Grades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Verification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Purpose of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202124"/>
                </a:solidFill>
                <a:latin typeface="arial" panose="020B0604020202020204" pitchFamily="34" charset="0"/>
              </a:rPr>
              <a:t> Home Ownership</a:t>
            </a:r>
          </a:p>
        </p:txBody>
      </p:sp>
    </p:spTree>
    <p:extLst>
      <p:ext uri="{BB962C8B-B14F-4D97-AF65-F5344CB8AC3E}">
        <p14:creationId xmlns:p14="http://schemas.microsoft.com/office/powerpoint/2010/main" val="25058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E2FF-A320-4968-B696-64930A0F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of Loan amt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8409E-78D8-4704-8244-E11B34730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18" y="1879416"/>
            <a:ext cx="3741744" cy="2667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03261-2105-4A91-9643-08EDBA19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13" y="1917520"/>
            <a:ext cx="3756986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95F53-67C6-4D48-8953-EE0CD09F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699" y="1917520"/>
            <a:ext cx="3772227" cy="2644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4622B-353D-4E14-9FC9-74FAB0632426}"/>
              </a:ext>
            </a:extLst>
          </p:cNvPr>
          <p:cNvSpPr txBox="1"/>
          <p:nvPr/>
        </p:nvSpPr>
        <p:spPr>
          <a:xfrm>
            <a:off x="298579" y="5355771"/>
            <a:ext cx="116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with above distribution plots Investor Funded Amount, Funded Amount and Loan Amount has similar distribution. For further analysis we will consider Investor Funded Amount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6DE69B-EE21-404E-909F-B823E56BC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886" y="2106815"/>
            <a:ext cx="377222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9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EA1F-038D-4735-8C85-F220DFD6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of the univariate plots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B476E-4840-4A66-ABF8-DA57363D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88" y="1936962"/>
            <a:ext cx="3676849" cy="22087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C4155-B0F7-4F74-902F-B52FC531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06" y="1936962"/>
            <a:ext cx="3676849" cy="2208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AEBEA-7A9A-42E6-8FC0-B82AFD30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24" y="1936962"/>
            <a:ext cx="3666205" cy="220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EFBCF6-B13B-4F46-A3F7-E939081DD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88" y="4145694"/>
            <a:ext cx="3666205" cy="2208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6643DF-DA33-43A4-A606-D5A642E57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994" y="4145694"/>
            <a:ext cx="3666206" cy="2208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8606BA-3309-4370-941D-19EDF8F02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424" y="4282884"/>
            <a:ext cx="3666204" cy="19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BB38-2B6E-48E8-9954-5FD9F1F1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48D4-3D0B-41E1-B880-352FDC55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202124"/>
                </a:solidFill>
                <a:latin typeface="arial" panose="020B0604020202020204" pitchFamily="34" charset="0"/>
              </a:rPr>
              <a:t>Done the analysis for important features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Annual income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Purpose of loan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Grades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Interest rate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Employment length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State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Bankruptcies and charged off proportion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7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3D1B-52EC-4268-B99F-D9741B62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of the Bivariate plots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1F295D-1BE9-4581-998E-0E0A579D1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0" y="1976891"/>
            <a:ext cx="5444872" cy="404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7AA05F-A5C4-4158-A10E-7ABDC05B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8" y="1976893"/>
            <a:ext cx="5444872" cy="40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06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freight-text-pro</vt:lpstr>
      <vt:lpstr>Retrospect</vt:lpstr>
      <vt:lpstr>Lending Club Case Study</vt:lpstr>
      <vt:lpstr>Agenda</vt:lpstr>
      <vt:lpstr>Problem Statement</vt:lpstr>
      <vt:lpstr>Data load and cleanup</vt:lpstr>
      <vt:lpstr>Univariate Analysis</vt:lpstr>
      <vt:lpstr>Univariate Analysis of Loan amt</vt:lpstr>
      <vt:lpstr>Few of the univariate plots</vt:lpstr>
      <vt:lpstr>Bivariate Analysis</vt:lpstr>
      <vt:lpstr>Few of the Bivariate plots</vt:lpstr>
      <vt:lpstr>Few of the Bivariate plots</vt:lpstr>
      <vt:lpstr>Few of the Bivariate plots</vt:lpstr>
      <vt:lpstr>Few of the Bivariate plots</vt:lpstr>
      <vt:lpstr>Multivariate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Nagesh Vashist</dc:creator>
  <cp:lastModifiedBy>Nagesh Vashist</cp:lastModifiedBy>
  <cp:revision>3</cp:revision>
  <dcterms:created xsi:type="dcterms:W3CDTF">2021-11-10T14:12:08Z</dcterms:created>
  <dcterms:modified xsi:type="dcterms:W3CDTF">2021-11-10T16:49:04Z</dcterms:modified>
</cp:coreProperties>
</file>