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8" r:id="rId4"/>
    <p:sldId id="259" r:id="rId5"/>
    <p:sldId id="260" r:id="rId6"/>
    <p:sldId id="261" r:id="rId7"/>
    <p:sldId id="262" r:id="rId8"/>
    <p:sldId id="263" r:id="rId9"/>
    <p:sldId id="274" r:id="rId10"/>
    <p:sldId id="264" r:id="rId11"/>
    <p:sldId id="265" r:id="rId12"/>
    <p:sldId id="271" r:id="rId13"/>
    <p:sldId id="266" r:id="rId14"/>
    <p:sldId id="272"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5033" autoAdjust="0"/>
  </p:normalViewPr>
  <p:slideViewPr>
    <p:cSldViewPr snapToGrid="0">
      <p:cViewPr varScale="1">
        <p:scale>
          <a:sx n="51" d="100"/>
          <a:sy n="51" d="100"/>
        </p:scale>
        <p:origin x="720"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98056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30414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105648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029435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758896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71638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5C6B4A9-1611-4792-9094-5F34BCA07E0B}"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13582531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04981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2A54C80-263E-416B-A8E0-580EDEADCBDC}"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3783432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13843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42A54C80-263E-416B-A8E0-580EDEADCBDC}" type="datetimeFigureOut">
              <a:rPr lang="en-US" dirty="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3220668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91819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61575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33483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dirty="0"/>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3310530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4/5/2024</a:t>
            </a:fld>
            <a:endParaRPr lang="en-US" dirty="0"/>
          </a:p>
        </p:txBody>
      </p:sp>
    </p:spTree>
    <p:extLst>
      <p:ext uri="{BB962C8B-B14F-4D97-AF65-F5344CB8AC3E}">
        <p14:creationId xmlns:p14="http://schemas.microsoft.com/office/powerpoint/2010/main" val="2321756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4/5/2024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21869746"/>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hyperlink" Target="https://datagen.tech/guides/face-recognition/facial-recognition-algorithm/" TargetMode="External" /><Relationship Id="rId2" Type="http://schemas.openxmlformats.org/officeDocument/2006/relationships/hyperlink" Target="https://arxiv.org/abs/1503.03832" TargetMode="External" /><Relationship Id="rId1" Type="http://schemas.openxmlformats.org/officeDocument/2006/relationships/slideLayout" Target="../slideLayouts/slideLayout2.xml" /><Relationship Id="rId5" Type="http://schemas.openxmlformats.org/officeDocument/2006/relationships/hyperlink" Target="https://www.kaggle.com/datasets/apollo2506/facial-recognition-dataset/code" TargetMode="External" /><Relationship Id="rId4" Type="http://schemas.openxmlformats.org/officeDocument/2006/relationships/hyperlink" Target="https://senstar.com/senstarpedia/facial-recognition-problems/" TargetMode="Externa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333751" y="3872650"/>
            <a:ext cx="6952058" cy="2780883"/>
          </a:xfrm>
        </p:spPr>
        <p:txBody>
          <a:bodyPr>
            <a:normAutofit/>
          </a:bodyPr>
          <a:lstStyle/>
          <a:p>
            <a:r>
              <a:rPr lang="en-GB" sz="2400" dirty="0">
                <a:solidFill>
                  <a:schemeClr val="tx1"/>
                </a:solidFill>
                <a:latin typeface="Calibri"/>
                <a:cs typeface="Calibri"/>
              </a:rPr>
              <a:t>DONE</a:t>
            </a:r>
            <a:r>
              <a:rPr lang="en-US" sz="2400" dirty="0">
                <a:solidFill>
                  <a:schemeClr val="tx1"/>
                </a:solidFill>
                <a:latin typeface="Calibri"/>
                <a:cs typeface="Calibri"/>
              </a:rPr>
              <a:t> BY</a:t>
            </a:r>
            <a:r>
              <a:rPr lang="en-GB" sz="2400" dirty="0">
                <a:solidFill>
                  <a:schemeClr val="tx1"/>
                </a:solidFill>
                <a:latin typeface="Calibri"/>
                <a:cs typeface="Calibri"/>
              </a:rPr>
              <a:t>,</a:t>
            </a:r>
          </a:p>
          <a:p>
            <a:r>
              <a:rPr lang="en-GB" sz="2400" dirty="0">
                <a:solidFill>
                  <a:schemeClr val="tx1"/>
                </a:solidFill>
                <a:latin typeface="Calibri"/>
                <a:cs typeface="Calibri"/>
              </a:rPr>
              <a:t>V.NAGESHWARAN</a:t>
            </a:r>
          </a:p>
          <a:p>
            <a:r>
              <a:rPr lang="en-GB" sz="2400" dirty="0">
                <a:solidFill>
                  <a:schemeClr val="tx1"/>
                </a:solidFill>
                <a:latin typeface="Calibri"/>
                <a:cs typeface="Calibri"/>
              </a:rPr>
              <a:t>REG.NO.912321104028</a:t>
            </a:r>
          </a:p>
          <a:p>
            <a:r>
              <a:rPr lang="en-GB" sz="2400" dirty="0">
                <a:solidFill>
                  <a:schemeClr val="tx1"/>
                </a:solidFill>
                <a:latin typeface="Calibri"/>
                <a:cs typeface="Calibri"/>
              </a:rPr>
              <a:t>SACS</a:t>
            </a:r>
            <a:r>
              <a:rPr lang="en-US" sz="2400" dirty="0">
                <a:solidFill>
                  <a:schemeClr val="tx1"/>
                </a:solidFill>
                <a:latin typeface="Calibri"/>
                <a:cs typeface="Calibri"/>
              </a:rPr>
              <a:t> MAVMM ENGINEERING COLLEGE,MADURAI</a:t>
            </a:r>
          </a:p>
          <a:p>
            <a:endParaRPr lang="en-US" sz="2000" dirty="0">
              <a:solidFill>
                <a:schemeClr val="tx1"/>
              </a:solidFill>
              <a:latin typeface="Comic Sans MS"/>
            </a:endParaRPr>
          </a:p>
        </p:txBody>
      </p:sp>
      <p:sp>
        <p:nvSpPr>
          <p:cNvPr id="10" name="Title 9">
            <a:extLst>
              <a:ext uri="{FF2B5EF4-FFF2-40B4-BE49-F238E27FC236}">
                <a16:creationId xmlns:a16="http://schemas.microsoft.com/office/drawing/2014/main" id="{26539589-3773-DD53-6369-E0729297DC12}"/>
              </a:ext>
            </a:extLst>
          </p:cNvPr>
          <p:cNvSpPr>
            <a:spLocks noGrp="1"/>
          </p:cNvSpPr>
          <p:nvPr>
            <p:ph type="ctrTitle"/>
          </p:nvPr>
        </p:nvSpPr>
        <p:spPr>
          <a:xfrm>
            <a:off x="709350" y="442592"/>
            <a:ext cx="8768026" cy="2419814"/>
          </a:xfrm>
        </p:spPr>
        <p:txBody>
          <a:bodyPr/>
          <a:lstStyle/>
          <a:p>
            <a:r>
              <a:rPr lang="en-GB" sz="4000" dirty="0">
                <a:solidFill>
                  <a:schemeClr val="tx1"/>
                </a:solidFill>
                <a:latin typeface="Arial Rounded MT Bold" panose="020F0704030504030204" pitchFamily="34" charset="0"/>
                <a:cs typeface="Arial Black" panose="020B0604020202020204" pitchFamily="34" charset="0"/>
              </a:rPr>
              <a:t>FACE RECOGNITION SYSTEM</a:t>
            </a:r>
            <a:r>
              <a:rPr lang="en-GB" sz="4000" dirty="0">
                <a:solidFill>
                  <a:schemeClr val="tx1"/>
                </a:solidFill>
                <a:latin typeface="Arial Black" panose="020B0604020202020204" pitchFamily="34" charset="0"/>
                <a:cs typeface="Arial Black" panose="020B0604020202020204" pitchFamily="34" charset="0"/>
              </a:rPr>
              <a:t> </a:t>
            </a:r>
            <a:endParaRPr lang="en-US" sz="4000" dirty="0">
              <a:solidFill>
                <a:schemeClr val="tx1"/>
              </a:solidFill>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A37C7AA7-DCAF-8457-3650-B823C693EAB2}"/>
              </a:ext>
            </a:extLst>
          </p:cNvPr>
          <p:cNvSpPr>
            <a:spLocks noGrp="1"/>
          </p:cNvSpPr>
          <p:nvPr>
            <p:ph idx="1"/>
          </p:nvPr>
        </p:nvSpPr>
        <p:spPr>
          <a:xfrm>
            <a:off x="625727" y="1157217"/>
            <a:ext cx="9327898" cy="4760189"/>
          </a:xfrm>
        </p:spPr>
        <p:txBody>
          <a:bodyPr>
            <a:noAutofit/>
          </a:bodyPr>
          <a:lstStyle/>
          <a:p>
            <a:pPr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Algorithm for Face Recognition System:</a:t>
            </a:r>
          </a:p>
          <a:p>
            <a:pPr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1. Data Collection and Preprocessing:</a:t>
            </a:r>
          </a:p>
          <a:p>
            <a:pPr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 Gather a dataset of labeled face images.</a:t>
            </a:r>
          </a:p>
          <a:p>
            <a:pPr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 Preprocess images (resize, crop, normalize, etc.) to ensure consistency.</a:t>
            </a:r>
          </a:p>
          <a:p>
            <a:pPr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2. Face Detection:</a:t>
            </a:r>
          </a:p>
          <a:p>
            <a:pPr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 Utilize a face detection algorithm (e.g., </a:t>
            </a:r>
            <a:r>
              <a:rPr lang="en-US" dirty="0" err="1">
                <a:latin typeface="Times New Roman" panose="02020603050405020304" pitchFamily="18" charset="0"/>
                <a:cs typeface="Times New Roman" panose="02020603050405020304" pitchFamily="18" charset="0"/>
              </a:rPr>
              <a:t>Haar</a:t>
            </a:r>
            <a:r>
              <a:rPr lang="en-US" dirty="0">
                <a:latin typeface="Times New Roman" panose="02020603050405020304" pitchFamily="18" charset="0"/>
                <a:cs typeface="Times New Roman" panose="02020603050405020304" pitchFamily="18" charset="0"/>
              </a:rPr>
              <a:t> cascades, deep learning-based detectors like MTCNN) to locate faces within images.</a:t>
            </a:r>
          </a:p>
          <a:p>
            <a:pPr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3. Feature Extraction</a:t>
            </a:r>
            <a:r>
              <a:rPr lang="en-US"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 Extract discriminative features from detected faces using techniques such as:</a:t>
            </a:r>
          </a:p>
          <a:p>
            <a:pPr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 Local Binary Patterns (LBP)</a:t>
            </a:r>
          </a:p>
          <a:p>
            <a:pPr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 Histogram of Oriented Gradients (HOG)</a:t>
            </a:r>
          </a:p>
          <a:p>
            <a:pPr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 Deep learning-based feature extraction (e.g., CNNs such as VGG, </a:t>
            </a:r>
            <a:r>
              <a:rPr lang="en-US" dirty="0" err="1">
                <a:latin typeface="Times New Roman" panose="02020603050405020304" pitchFamily="18" charset="0"/>
                <a:cs typeface="Times New Roman" panose="02020603050405020304" pitchFamily="18" charset="0"/>
              </a:rPr>
              <a:t>ResNet</a:t>
            </a:r>
            <a:r>
              <a:rPr lang="en-US" dirty="0">
                <a:latin typeface="Times New Roman" panose="02020603050405020304" pitchFamily="18" charset="0"/>
                <a:cs typeface="Times New Roman" panose="02020603050405020304" pitchFamily="18" charset="0"/>
              </a:rPr>
              <a:t>, or </a:t>
            </a:r>
            <a:r>
              <a:rPr lang="en-US" dirty="0" err="1">
                <a:latin typeface="Times New Roman" panose="02020603050405020304" pitchFamily="18" charset="0"/>
                <a:cs typeface="Times New Roman" panose="02020603050405020304" pitchFamily="18" charset="0"/>
              </a:rPr>
              <a:t>FaceNet</a:t>
            </a:r>
            <a:r>
              <a:rPr lang="en-US" dirty="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a16="http://schemas.microsoft.com/office/drawing/2014/main" id="{B8DFD086-78A7-964E-F04C-B7AD31CB30CE}"/>
              </a:ext>
            </a:extLst>
          </p:cNvPr>
          <p:cNvSpPr txBox="1">
            <a:spLocks/>
          </p:cNvSpPr>
          <p:nvPr/>
        </p:nvSpPr>
        <p:spPr>
          <a:xfrm>
            <a:off x="226218" y="394017"/>
            <a:ext cx="7081935" cy="475333"/>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1000"/>
              </a:spcBef>
            </a:pPr>
            <a:r>
              <a:rPr lang="en-GB" sz="2800" dirty="0">
                <a:solidFill>
                  <a:schemeClr val="tx1"/>
                </a:solidFill>
                <a:latin typeface="Times New Roman" panose="02020603050405020304" pitchFamily="18" charset="0"/>
                <a:cs typeface="Times New Roman" panose="02020603050405020304" pitchFamily="18" charset="0"/>
              </a:rPr>
              <a:t>ALGORITHM AND DEPLOYMENT(Contd...)</a:t>
            </a:r>
          </a:p>
          <a:p>
            <a:pPr>
              <a:spcBef>
                <a:spcPts val="1000"/>
              </a:spcBef>
            </a:pPr>
            <a:endParaRPr lang="en-GB" sz="2800" dirty="0">
              <a:solidFill>
                <a:schemeClr val="tx1"/>
              </a:solidFill>
              <a:latin typeface="Times New Roman" panose="02020603050405020304" pitchFamily="18" charset="0"/>
              <a:cs typeface="Times New Roman" panose="02020603050405020304" pitchFamily="18" charset="0"/>
            </a:endParaRPr>
          </a:p>
          <a:p>
            <a:pPr>
              <a:spcBef>
                <a:spcPts val="1000"/>
              </a:spcBef>
            </a:pPr>
            <a:endParaRPr lang="en-GB" sz="2800" dirty="0">
              <a:solidFill>
                <a:schemeClr val="tx1"/>
              </a:solidFill>
              <a:latin typeface="Times New Roman" panose="02020603050405020304" pitchFamily="18" charset="0"/>
              <a:cs typeface="Times New Roman" panose="02020603050405020304" pitchFamily="18" charset="0"/>
            </a:endParaRPr>
          </a:p>
          <a:p>
            <a:pPr>
              <a:spcBef>
                <a:spcPts val="1000"/>
              </a:spcBef>
            </a:pPr>
            <a:endParaRPr lang="en-GB" sz="2800" dirty="0">
              <a:solidFill>
                <a:schemeClr val="tx1"/>
              </a:solidFill>
              <a:latin typeface="Times New Roman" panose="02020603050405020304" pitchFamily="18" charset="0"/>
              <a:cs typeface="Times New Roman" panose="02020603050405020304" pitchFamily="18" charset="0"/>
            </a:endParaRPr>
          </a:p>
          <a:p>
            <a:pPr>
              <a:spcBef>
                <a:spcPts val="1000"/>
              </a:spcBef>
            </a:pPr>
            <a:endParaRPr lang="en-US" sz="3300" dirty="0">
              <a:solidFill>
                <a:schemeClr val="tx1"/>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655213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36E9C-B815-0EDA-85B9-EFC721C66E1E}"/>
              </a:ext>
            </a:extLst>
          </p:cNvPr>
          <p:cNvSpPr>
            <a:spLocks noGrp="1"/>
          </p:cNvSpPr>
          <p:nvPr>
            <p:ph type="title"/>
          </p:nvPr>
        </p:nvSpPr>
        <p:spPr>
          <a:xfrm>
            <a:off x="170565" y="372390"/>
            <a:ext cx="7542935" cy="566057"/>
          </a:xfrm>
        </p:spPr>
        <p:txBody>
          <a:bodyPr>
            <a:normAutofit fontScale="90000"/>
          </a:bodyPr>
          <a:lstStyle/>
          <a:p>
            <a:pPr>
              <a:spcBef>
                <a:spcPts val="1000"/>
              </a:spcBef>
            </a:pPr>
            <a:r>
              <a:rPr lang="en-GB" sz="2800" dirty="0">
                <a:solidFill>
                  <a:schemeClr val="tx1"/>
                </a:solidFill>
                <a:latin typeface="Times New Roman" panose="02020603050405020304" pitchFamily="18" charset="0"/>
                <a:cs typeface="Times New Roman" panose="02020603050405020304" pitchFamily="18" charset="0"/>
              </a:rPr>
              <a:t>ALGORITHM AND DEPLOYMENT (Contd...)</a:t>
            </a:r>
            <a:br>
              <a:rPr lang="en-GB" sz="2800" dirty="0">
                <a:solidFill>
                  <a:schemeClr val="tx1"/>
                </a:solidFill>
                <a:latin typeface="Times New Roman" panose="02020603050405020304" pitchFamily="18" charset="0"/>
                <a:cs typeface="Times New Roman" panose="02020603050405020304" pitchFamily="18" charset="0"/>
              </a:rPr>
            </a:br>
            <a:br>
              <a:rPr lang="en-GB" sz="2800" dirty="0">
                <a:solidFill>
                  <a:schemeClr val="tx1"/>
                </a:solidFill>
                <a:latin typeface="Times New Roman" panose="02020603050405020304" pitchFamily="18" charset="0"/>
                <a:cs typeface="Times New Roman" panose="02020603050405020304" pitchFamily="18" charset="0"/>
              </a:rPr>
            </a:br>
            <a:endParaRPr lang="en-US" sz="2800" dirty="0">
              <a:solidFill>
                <a:schemeClr val="tx1"/>
              </a:solidFill>
              <a:latin typeface="Times New Roman" panose="02020603050405020304" pitchFamily="18" charset="0"/>
              <a:cs typeface="Times New Roman" panose="02020603050405020304" pitchFamily="18" charset="0"/>
            </a:endParaRPr>
          </a:p>
          <a:p>
            <a:endParaRPr lang="en-US" dirty="0"/>
          </a:p>
        </p:txBody>
      </p:sp>
      <p:sp>
        <p:nvSpPr>
          <p:cNvPr id="3" name="Content Placeholder 2">
            <a:extLst>
              <a:ext uri="{FF2B5EF4-FFF2-40B4-BE49-F238E27FC236}">
                <a16:creationId xmlns:a16="http://schemas.microsoft.com/office/drawing/2014/main" id="{AEB36E0F-33AE-3DD9-9141-40A18DFAEEEE}"/>
              </a:ext>
            </a:extLst>
          </p:cNvPr>
          <p:cNvSpPr>
            <a:spLocks noGrp="1"/>
          </p:cNvSpPr>
          <p:nvPr>
            <p:ph idx="1"/>
          </p:nvPr>
        </p:nvSpPr>
        <p:spPr>
          <a:xfrm>
            <a:off x="575042" y="893596"/>
            <a:ext cx="11041915" cy="5070807"/>
          </a:xfrm>
        </p:spPr>
        <p:txBody>
          <a:bodyPr>
            <a:normAutofit fontScale="25000" lnSpcReduction="20000"/>
          </a:bodyPr>
          <a:lstStyle/>
          <a:p>
            <a:pPr algn="just">
              <a:buFont typeface="Wingdings" panose="05000000000000000000" pitchFamily="2" charset="2"/>
              <a:buChar char="v"/>
            </a:pPr>
            <a:endParaRPr lang="en-US" sz="7200"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7200" b="1" dirty="0">
                <a:latin typeface="Times New Roman" panose="02020603050405020304" pitchFamily="18" charset="0"/>
                <a:cs typeface="Times New Roman" panose="02020603050405020304" pitchFamily="18" charset="0"/>
              </a:rPr>
              <a:t>4. Face Representation</a:t>
            </a:r>
            <a:r>
              <a:rPr lang="en-US" sz="7200"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v"/>
            </a:pPr>
            <a:r>
              <a:rPr lang="en-US" sz="7200" dirty="0">
                <a:latin typeface="Times New Roman" panose="02020603050405020304" pitchFamily="18" charset="0"/>
                <a:cs typeface="Times New Roman" panose="02020603050405020304" pitchFamily="18" charset="0"/>
              </a:rPr>
              <a:t>   - Represent each face as a feature vector in a high-dimensional space.</a:t>
            </a:r>
          </a:p>
          <a:p>
            <a:pPr algn="just">
              <a:buFont typeface="Wingdings" panose="05000000000000000000" pitchFamily="2" charset="2"/>
              <a:buChar char="v"/>
            </a:pPr>
            <a:r>
              <a:rPr lang="en-US" sz="7200" b="1" dirty="0">
                <a:latin typeface="Times New Roman" panose="02020603050405020304" pitchFamily="18" charset="0"/>
                <a:cs typeface="Times New Roman" panose="02020603050405020304" pitchFamily="18" charset="0"/>
              </a:rPr>
              <a:t>5. Training:</a:t>
            </a:r>
          </a:p>
          <a:p>
            <a:pPr algn="just">
              <a:buFont typeface="Wingdings" panose="05000000000000000000" pitchFamily="2" charset="2"/>
              <a:buChar char="v"/>
            </a:pPr>
            <a:r>
              <a:rPr lang="en-US" sz="7200" dirty="0">
                <a:latin typeface="Times New Roman" panose="02020603050405020304" pitchFamily="18" charset="0"/>
                <a:cs typeface="Times New Roman" panose="02020603050405020304" pitchFamily="18" charset="0"/>
              </a:rPr>
              <a:t>   - Use the feature vectors to train a classifier or a distance metric learning algorithm.</a:t>
            </a:r>
          </a:p>
          <a:p>
            <a:pPr algn="just">
              <a:buFont typeface="Wingdings" panose="05000000000000000000" pitchFamily="2" charset="2"/>
              <a:buChar char="v"/>
            </a:pPr>
            <a:r>
              <a:rPr lang="en-US" sz="7200" dirty="0">
                <a:latin typeface="Times New Roman" panose="02020603050405020304" pitchFamily="18" charset="0"/>
                <a:cs typeface="Times New Roman" panose="02020603050405020304" pitchFamily="18" charset="0"/>
              </a:rPr>
              <a:t>   - Options include Support Vector Machines (SVM), k-Nearest Neighbors (k-NN)</a:t>
            </a:r>
            <a:r>
              <a:rPr lang="en-GB" sz="7200" dirty="0">
                <a:latin typeface="Times New Roman" panose="02020603050405020304" pitchFamily="18" charset="0"/>
                <a:cs typeface="Times New Roman" panose="02020603050405020304" pitchFamily="18" charset="0"/>
              </a:rPr>
              <a:t>.</a:t>
            </a:r>
            <a:endParaRPr lang="en-US" sz="7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7200" dirty="0">
                <a:latin typeface="Times New Roman" panose="02020603050405020304" pitchFamily="18" charset="0"/>
                <a:cs typeface="Times New Roman" panose="02020603050405020304" pitchFamily="18" charset="0"/>
              </a:rPr>
              <a:t>   - During training, associate each face with a unique identity label.</a:t>
            </a:r>
          </a:p>
          <a:p>
            <a:pPr algn="just">
              <a:buFont typeface="Wingdings" panose="05000000000000000000" pitchFamily="2" charset="2"/>
              <a:buChar char="v"/>
            </a:pPr>
            <a:r>
              <a:rPr lang="en-US" sz="7200" b="1" dirty="0">
                <a:latin typeface="Times New Roman" panose="02020603050405020304" pitchFamily="18" charset="0"/>
                <a:cs typeface="Times New Roman" panose="02020603050405020304" pitchFamily="18" charset="0"/>
              </a:rPr>
              <a:t>6. Recognition:</a:t>
            </a:r>
          </a:p>
          <a:p>
            <a:pPr algn="just">
              <a:buFont typeface="Wingdings" panose="05000000000000000000" pitchFamily="2" charset="2"/>
              <a:buChar char="v"/>
            </a:pPr>
            <a:r>
              <a:rPr lang="en-US" sz="7200" dirty="0">
                <a:latin typeface="Times New Roman" panose="02020603050405020304" pitchFamily="18" charset="0"/>
                <a:cs typeface="Times New Roman" panose="02020603050405020304" pitchFamily="18" charset="0"/>
              </a:rPr>
              <a:t>   - Given a new face image, detect the face, extract features, and compare with known faces.</a:t>
            </a:r>
          </a:p>
          <a:p>
            <a:pPr algn="just">
              <a:buFont typeface="Wingdings" panose="05000000000000000000" pitchFamily="2" charset="2"/>
              <a:buChar char="v"/>
            </a:pPr>
            <a:r>
              <a:rPr lang="en-US" sz="7200" dirty="0">
                <a:latin typeface="Times New Roman" panose="02020603050405020304" pitchFamily="18" charset="0"/>
                <a:cs typeface="Times New Roman" panose="02020603050405020304" pitchFamily="18" charset="0"/>
              </a:rPr>
              <a:t>   - Employ the trained classifier or distance metric to determine the identity of the closest match.</a:t>
            </a:r>
          </a:p>
          <a:p>
            <a:pPr algn="just">
              <a:buFont typeface="Wingdings" panose="05000000000000000000" pitchFamily="2" charset="2"/>
              <a:buChar char="v"/>
            </a:pPr>
            <a:r>
              <a:rPr lang="en-US" sz="7200" b="1" dirty="0">
                <a:latin typeface="Times New Roman" panose="02020603050405020304" pitchFamily="18" charset="0"/>
                <a:cs typeface="Times New Roman" panose="02020603050405020304" pitchFamily="18" charset="0"/>
              </a:rPr>
              <a:t>7. Post-Processing and Evaluation:</a:t>
            </a:r>
          </a:p>
          <a:p>
            <a:pPr algn="just">
              <a:buFont typeface="Wingdings" panose="05000000000000000000" pitchFamily="2" charset="2"/>
              <a:buChar char="v"/>
            </a:pPr>
            <a:r>
              <a:rPr lang="en-US" sz="7200" dirty="0">
                <a:latin typeface="Times New Roman" panose="02020603050405020304" pitchFamily="18" charset="0"/>
                <a:cs typeface="Times New Roman" panose="02020603050405020304" pitchFamily="18" charset="0"/>
              </a:rPr>
              <a:t>   - Apply thresholding or other techniques to refine recognition results.</a:t>
            </a:r>
          </a:p>
          <a:p>
            <a:pPr algn="just">
              <a:buFont typeface="Wingdings" panose="05000000000000000000" pitchFamily="2" charset="2"/>
              <a:buChar char="v"/>
            </a:pPr>
            <a:r>
              <a:rPr lang="en-US" sz="7200" dirty="0">
                <a:latin typeface="Times New Roman" panose="02020603050405020304" pitchFamily="18" charset="0"/>
                <a:cs typeface="Times New Roman" panose="02020603050405020304" pitchFamily="18" charset="0"/>
              </a:rPr>
              <a:t>   - Evaluate system performance using metrics like accuracy, precision, recall, and F1 score.</a:t>
            </a:r>
          </a:p>
          <a:p>
            <a:pPr>
              <a:buFont typeface="Wingdings" panose="05000000000000000000" pitchFamily="2" charset="2"/>
              <a:buChar char="v"/>
            </a:pPr>
            <a:endParaRPr lang="en-US" dirty="0"/>
          </a:p>
        </p:txBody>
      </p:sp>
    </p:spTree>
    <p:extLst>
      <p:ext uri="{BB962C8B-B14F-4D97-AF65-F5344CB8AC3E}">
        <p14:creationId xmlns:p14="http://schemas.microsoft.com/office/powerpoint/2010/main" val="769663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176AC-96E2-5B38-0B90-25EE108F8BEB}"/>
              </a:ext>
            </a:extLst>
          </p:cNvPr>
          <p:cNvSpPr>
            <a:spLocks noGrp="1"/>
          </p:cNvSpPr>
          <p:nvPr>
            <p:ph type="title"/>
          </p:nvPr>
        </p:nvSpPr>
        <p:spPr>
          <a:xfrm>
            <a:off x="418021" y="484190"/>
            <a:ext cx="7477621" cy="631371"/>
          </a:xfrm>
        </p:spPr>
        <p:txBody>
          <a:bodyPr>
            <a:normAutofit fontScale="90000"/>
          </a:bodyPr>
          <a:lstStyle/>
          <a:p>
            <a:pPr>
              <a:spcBef>
                <a:spcPts val="1000"/>
              </a:spcBef>
            </a:pPr>
            <a:r>
              <a:rPr lang="en-US" sz="2800" dirty="0">
                <a:solidFill>
                  <a:srgbClr val="000000"/>
                </a:solidFill>
                <a:latin typeface="Times New Roman" panose="02020603050405020304" pitchFamily="18" charset="0"/>
                <a:cs typeface="Times New Roman" panose="02020603050405020304" pitchFamily="18" charset="0"/>
              </a:rPr>
              <a:t>A</a:t>
            </a:r>
            <a:r>
              <a:rPr lang="en-GB" sz="2800" dirty="0">
                <a:solidFill>
                  <a:srgbClr val="000000"/>
                </a:solidFill>
                <a:latin typeface="Times New Roman" panose="02020603050405020304" pitchFamily="18" charset="0"/>
                <a:cs typeface="Times New Roman" panose="02020603050405020304" pitchFamily="18" charset="0"/>
              </a:rPr>
              <a:t>LGORITHM AND DEPLOYMENT (Contd...)</a:t>
            </a:r>
            <a:br>
              <a:rPr lang="en-GB" sz="2800" dirty="0">
                <a:solidFill>
                  <a:srgbClr val="000000"/>
                </a:solidFill>
                <a:latin typeface="Times New Roman" panose="02020603050405020304" pitchFamily="18" charset="0"/>
                <a:cs typeface="Times New Roman" panose="02020603050405020304" pitchFamily="18" charset="0"/>
              </a:rPr>
            </a:br>
            <a:br>
              <a:rPr lang="en-GB" sz="2800" dirty="0">
                <a:solidFill>
                  <a:srgbClr val="000000"/>
                </a:solidFill>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a:p>
            <a:endParaRPr lang="en-US" dirty="0"/>
          </a:p>
        </p:txBody>
      </p:sp>
      <p:sp>
        <p:nvSpPr>
          <p:cNvPr id="3" name="Content Placeholder 2">
            <a:extLst>
              <a:ext uri="{FF2B5EF4-FFF2-40B4-BE49-F238E27FC236}">
                <a16:creationId xmlns:a16="http://schemas.microsoft.com/office/drawing/2014/main" id="{D71AC226-7DE4-35EC-8941-617D3CAF867F}"/>
              </a:ext>
            </a:extLst>
          </p:cNvPr>
          <p:cNvSpPr>
            <a:spLocks noGrp="1"/>
          </p:cNvSpPr>
          <p:nvPr>
            <p:ph idx="1"/>
          </p:nvPr>
        </p:nvSpPr>
        <p:spPr>
          <a:xfrm>
            <a:off x="847229" y="1020311"/>
            <a:ext cx="8582521" cy="4956627"/>
          </a:xfrm>
        </p:spPr>
        <p:txBody>
          <a:bodyPr>
            <a:normAutofit fontScale="25000" lnSpcReduction="20000"/>
          </a:bodyPr>
          <a:lstStyle/>
          <a:p>
            <a:pPr>
              <a:buFont typeface="Wingdings" panose="05000000000000000000" pitchFamily="2" charset="2"/>
              <a:buChar char="v"/>
            </a:pPr>
            <a:endParaRPr lang="en-US"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7200" b="1" dirty="0">
                <a:latin typeface="Times New Roman" panose="02020603050405020304" pitchFamily="18" charset="0"/>
                <a:cs typeface="Times New Roman" panose="02020603050405020304" pitchFamily="18" charset="0"/>
              </a:rPr>
              <a:t>Deployment Considerations:</a:t>
            </a:r>
          </a:p>
          <a:p>
            <a:pPr algn="just">
              <a:buFont typeface="Wingdings" panose="05000000000000000000" pitchFamily="2" charset="2"/>
              <a:buChar char="v"/>
            </a:pPr>
            <a:r>
              <a:rPr lang="en-US" sz="7200" b="1" dirty="0">
                <a:latin typeface="Times New Roman" panose="02020603050405020304" pitchFamily="18" charset="0"/>
                <a:cs typeface="Times New Roman" panose="02020603050405020304" pitchFamily="18" charset="0"/>
              </a:rPr>
              <a:t>1. Scalability:</a:t>
            </a:r>
          </a:p>
          <a:p>
            <a:pPr algn="just">
              <a:buFont typeface="Wingdings" panose="05000000000000000000" pitchFamily="2" charset="2"/>
              <a:buChar char="v"/>
            </a:pPr>
            <a:r>
              <a:rPr lang="en-US" sz="7200" dirty="0">
                <a:latin typeface="Times New Roman" panose="02020603050405020304" pitchFamily="18" charset="0"/>
                <a:cs typeface="Times New Roman" panose="02020603050405020304" pitchFamily="18" charset="0"/>
              </a:rPr>
              <a:t>   - Ensure the system can handle a large number of users and face images efficiently.</a:t>
            </a:r>
          </a:p>
          <a:p>
            <a:pPr algn="just">
              <a:buFont typeface="Wingdings" panose="05000000000000000000" pitchFamily="2" charset="2"/>
              <a:buChar char="v"/>
            </a:pPr>
            <a:r>
              <a:rPr lang="en-US" sz="7200" dirty="0">
                <a:latin typeface="Times New Roman" panose="02020603050405020304" pitchFamily="18" charset="0"/>
                <a:cs typeface="Times New Roman" panose="02020603050405020304" pitchFamily="18" charset="0"/>
              </a:rPr>
              <a:t>   - Use scalable infrastructure and algorithms to support increased load.</a:t>
            </a:r>
          </a:p>
          <a:p>
            <a:pPr algn="just">
              <a:buFont typeface="Wingdings" panose="05000000000000000000" pitchFamily="2" charset="2"/>
              <a:buChar char="v"/>
            </a:pPr>
            <a:r>
              <a:rPr lang="en-US" sz="7200" dirty="0">
                <a:latin typeface="Times New Roman" panose="02020603050405020304" pitchFamily="18" charset="0"/>
                <a:cs typeface="Times New Roman" panose="02020603050405020304" pitchFamily="18" charset="0"/>
              </a:rPr>
              <a:t>:</a:t>
            </a:r>
            <a:r>
              <a:rPr lang="en-US" sz="7200" b="1" dirty="0">
                <a:latin typeface="Times New Roman" panose="02020603050405020304" pitchFamily="18" charset="0"/>
                <a:cs typeface="Times New Roman" panose="02020603050405020304" pitchFamily="18" charset="0"/>
              </a:rPr>
              <a:t>2. Real-time Processing</a:t>
            </a:r>
          </a:p>
          <a:p>
            <a:pPr algn="just">
              <a:buFont typeface="Wingdings" panose="05000000000000000000" pitchFamily="2" charset="2"/>
              <a:buChar char="v"/>
            </a:pPr>
            <a:r>
              <a:rPr lang="en-US" sz="7200" dirty="0">
                <a:latin typeface="Times New Roman" panose="02020603050405020304" pitchFamily="18" charset="0"/>
                <a:cs typeface="Times New Roman" panose="02020603050405020304" pitchFamily="18" charset="0"/>
              </a:rPr>
              <a:t>   - Optimize algorithms and hardware to achieve real-time processing for live face recognition applications.</a:t>
            </a:r>
          </a:p>
          <a:p>
            <a:pPr algn="just">
              <a:buFont typeface="Wingdings" panose="05000000000000000000" pitchFamily="2" charset="2"/>
              <a:buChar char="v"/>
            </a:pPr>
            <a:r>
              <a:rPr lang="en-US" sz="7200" b="1" dirty="0">
                <a:latin typeface="Times New Roman" panose="02020603050405020304" pitchFamily="18" charset="0"/>
                <a:cs typeface="Times New Roman" panose="02020603050405020304" pitchFamily="18" charset="0"/>
              </a:rPr>
              <a:t>3. Security and Privacy:</a:t>
            </a:r>
          </a:p>
          <a:p>
            <a:pPr algn="just">
              <a:buFont typeface="Wingdings" panose="05000000000000000000" pitchFamily="2" charset="2"/>
              <a:buChar char="v"/>
            </a:pPr>
            <a:r>
              <a:rPr lang="en-US" sz="7200" dirty="0">
                <a:latin typeface="Times New Roman" panose="02020603050405020304" pitchFamily="18" charset="0"/>
                <a:cs typeface="Times New Roman" panose="02020603050405020304" pitchFamily="18" charset="0"/>
              </a:rPr>
              <a:t>   - Implement encryption and access control mechanisms to protect stored face data.</a:t>
            </a:r>
          </a:p>
          <a:p>
            <a:pPr algn="just">
              <a:buFont typeface="Wingdings" panose="05000000000000000000" pitchFamily="2" charset="2"/>
              <a:buChar char="v"/>
            </a:pPr>
            <a:r>
              <a:rPr lang="en-US" sz="7200" dirty="0">
                <a:latin typeface="Times New Roman" panose="02020603050405020304" pitchFamily="18" charset="0"/>
                <a:cs typeface="Times New Roman" panose="02020603050405020304" pitchFamily="18" charset="0"/>
              </a:rPr>
              <a:t>   - Adhere to privacy regulations and guidelines to safeguard users' personal information.</a:t>
            </a:r>
          </a:p>
          <a:p>
            <a:pPr algn="just">
              <a:buFont typeface="Wingdings" panose="05000000000000000000" pitchFamily="2" charset="2"/>
              <a:buChar char="v"/>
            </a:pPr>
            <a:r>
              <a:rPr lang="en-US" sz="7200" b="1" dirty="0">
                <a:latin typeface="Times New Roman" panose="02020603050405020304" pitchFamily="18" charset="0"/>
                <a:cs typeface="Times New Roman" panose="02020603050405020304" pitchFamily="18" charset="0"/>
              </a:rPr>
              <a:t>4. Robustness:</a:t>
            </a:r>
          </a:p>
          <a:p>
            <a:pPr algn="just">
              <a:buFont typeface="Wingdings" panose="05000000000000000000" pitchFamily="2" charset="2"/>
              <a:buChar char="v"/>
            </a:pPr>
            <a:r>
              <a:rPr lang="en-US" sz="7200" dirty="0">
                <a:latin typeface="Times New Roman" panose="02020603050405020304" pitchFamily="18" charset="0"/>
                <a:cs typeface="Times New Roman" panose="02020603050405020304" pitchFamily="18" charset="0"/>
              </a:rPr>
              <a:t>   - Test the system under various lighting conditions, poses, and environmental factors to ensure robust performance.</a:t>
            </a:r>
          </a:p>
          <a:p>
            <a:pPr>
              <a:buFont typeface="Wingdings" panose="05000000000000000000" pitchFamily="2" charset="2"/>
              <a:buChar char="v"/>
            </a:pPr>
            <a:endParaRPr lang="en-US" sz="72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518876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57A59-4398-01E8-3114-FE6A4C8BA235}"/>
              </a:ext>
            </a:extLst>
          </p:cNvPr>
          <p:cNvSpPr>
            <a:spLocks noGrp="1"/>
          </p:cNvSpPr>
          <p:nvPr>
            <p:ph type="title"/>
          </p:nvPr>
        </p:nvSpPr>
        <p:spPr>
          <a:xfrm>
            <a:off x="677334" y="609600"/>
            <a:ext cx="7807099" cy="523220"/>
          </a:xfrm>
        </p:spPr>
        <p:txBody>
          <a:bodyPr>
            <a:normAutofit/>
          </a:bodyPr>
          <a:lstStyle/>
          <a:p>
            <a:r>
              <a:rPr lang="en-US" sz="800" dirty="0"/>
              <a:t>.</a:t>
            </a:r>
          </a:p>
        </p:txBody>
      </p:sp>
      <p:sp>
        <p:nvSpPr>
          <p:cNvPr id="4" name="TextBox 3">
            <a:extLst>
              <a:ext uri="{FF2B5EF4-FFF2-40B4-BE49-F238E27FC236}">
                <a16:creationId xmlns:a16="http://schemas.microsoft.com/office/drawing/2014/main" id="{ECFA044D-6675-1DDD-B569-701227D311E0}"/>
              </a:ext>
            </a:extLst>
          </p:cNvPr>
          <p:cNvSpPr txBox="1"/>
          <p:nvPr/>
        </p:nvSpPr>
        <p:spPr>
          <a:xfrm>
            <a:off x="274400" y="431334"/>
            <a:ext cx="7285220" cy="523220"/>
          </a:xfrm>
          <a:prstGeom prst="rect">
            <a:avLst/>
          </a:prstGeom>
          <a:noFill/>
        </p:spPr>
        <p:txBody>
          <a:bodyPr wrap="square" rtlCol="0">
            <a:spAutoFit/>
          </a:bodyPr>
          <a:lstStyle/>
          <a:p>
            <a:r>
              <a:rPr lang="en-GB" sz="2800" dirty="0">
                <a:latin typeface="Times New Roman" panose="02020603050405020304" pitchFamily="18" charset="0"/>
                <a:cs typeface="Times New Roman" panose="02020603050405020304" pitchFamily="18" charset="0"/>
              </a:rPr>
              <a:t>RESULT</a:t>
            </a:r>
            <a:endParaRPr lang="en-IN" sz="2800" dirty="0">
              <a:latin typeface="Times New Roman" panose="02020603050405020304" pitchFamily="18" charset="0"/>
              <a:cs typeface="Times New Roman" panose="02020603050405020304" pitchFamily="18" charset="0"/>
            </a:endParaRPr>
          </a:p>
        </p:txBody>
      </p:sp>
      <p:pic>
        <p:nvPicPr>
          <p:cNvPr id="7" name="Picture 8">
            <a:extLst>
              <a:ext uri="{FF2B5EF4-FFF2-40B4-BE49-F238E27FC236}">
                <a16:creationId xmlns:a16="http://schemas.microsoft.com/office/drawing/2014/main" id="{71EA46C5-2F8E-3D7E-A2AD-48773FC097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7120" y="1516856"/>
            <a:ext cx="3433763" cy="3816812"/>
          </a:xfrm>
          <a:prstGeom prst="rect">
            <a:avLst/>
          </a:prstGeom>
        </p:spPr>
      </p:pic>
      <p:pic>
        <p:nvPicPr>
          <p:cNvPr id="9" name="Picture 10">
            <a:extLst>
              <a:ext uri="{FF2B5EF4-FFF2-40B4-BE49-F238E27FC236}">
                <a16:creationId xmlns:a16="http://schemas.microsoft.com/office/drawing/2014/main" id="{33C528CE-086B-0853-7DF4-2502F675A1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9294" y="1516856"/>
            <a:ext cx="3433763" cy="3816812"/>
          </a:xfrm>
          <a:prstGeom prst="rect">
            <a:avLst/>
          </a:prstGeom>
        </p:spPr>
      </p:pic>
      <p:sp>
        <p:nvSpPr>
          <p:cNvPr id="11" name="TextBox 10">
            <a:extLst>
              <a:ext uri="{FF2B5EF4-FFF2-40B4-BE49-F238E27FC236}">
                <a16:creationId xmlns:a16="http://schemas.microsoft.com/office/drawing/2014/main" id="{6ED0EA90-1896-EDC0-51B3-F208A3AF6DD4}"/>
              </a:ext>
            </a:extLst>
          </p:cNvPr>
          <p:cNvSpPr txBox="1"/>
          <p:nvPr/>
        </p:nvSpPr>
        <p:spPr>
          <a:xfrm>
            <a:off x="816768" y="5333668"/>
            <a:ext cx="3879058" cy="923330"/>
          </a:xfrm>
          <a:prstGeom prst="rect">
            <a:avLst/>
          </a:prstGeom>
          <a:noFill/>
        </p:spPr>
        <p:txBody>
          <a:bodyPr wrap="square" rtlCol="0">
            <a:spAutoFit/>
          </a:bodyPr>
          <a:lstStyle/>
          <a:p>
            <a:pPr algn="l"/>
            <a:r>
              <a:rPr lang="en-GB" dirty="0"/>
              <a:t>                    Fig:1</a:t>
            </a:r>
          </a:p>
          <a:p>
            <a:pPr algn="l"/>
            <a:r>
              <a:rPr lang="en-GB" dirty="0"/>
              <a:t>        Predicted </a:t>
            </a:r>
            <a:r>
              <a:rPr lang="en-GB" dirty="0" err="1"/>
              <a:t>class:happy</a:t>
            </a:r>
            <a:endParaRPr lang="en-GB" dirty="0"/>
          </a:p>
          <a:p>
            <a:pPr algn="l"/>
            <a:r>
              <a:rPr lang="en-GB" dirty="0"/>
              <a:t>        Actual </a:t>
            </a:r>
            <a:r>
              <a:rPr lang="en-GB" dirty="0" err="1"/>
              <a:t>class:happy</a:t>
            </a:r>
            <a:endParaRPr lang="en-US" dirty="0"/>
          </a:p>
        </p:txBody>
      </p:sp>
      <p:sp>
        <p:nvSpPr>
          <p:cNvPr id="12" name="TextBox 11">
            <a:extLst>
              <a:ext uri="{FF2B5EF4-FFF2-40B4-BE49-F238E27FC236}">
                <a16:creationId xmlns:a16="http://schemas.microsoft.com/office/drawing/2014/main" id="{5CE24717-27FD-D4FD-DCB6-C94480579D27}"/>
              </a:ext>
            </a:extLst>
          </p:cNvPr>
          <p:cNvSpPr txBox="1"/>
          <p:nvPr/>
        </p:nvSpPr>
        <p:spPr>
          <a:xfrm>
            <a:off x="5649857" y="5342598"/>
            <a:ext cx="5022057" cy="923330"/>
          </a:xfrm>
          <a:prstGeom prst="rect">
            <a:avLst/>
          </a:prstGeom>
          <a:noFill/>
        </p:spPr>
        <p:txBody>
          <a:bodyPr wrap="square" rtlCol="0">
            <a:spAutoFit/>
          </a:bodyPr>
          <a:lstStyle/>
          <a:p>
            <a:pPr algn="l"/>
            <a:r>
              <a:rPr lang="en-GB" dirty="0"/>
              <a:t>                   Fig:2</a:t>
            </a:r>
          </a:p>
          <a:p>
            <a:pPr algn="l"/>
            <a:r>
              <a:rPr lang="en-GB" dirty="0"/>
              <a:t>          Predicted </a:t>
            </a:r>
            <a:r>
              <a:rPr lang="en-GB" dirty="0" err="1"/>
              <a:t>class:happy</a:t>
            </a:r>
            <a:endParaRPr lang="en-GB" dirty="0"/>
          </a:p>
          <a:p>
            <a:pPr algn="l"/>
            <a:r>
              <a:rPr lang="en-GB" dirty="0"/>
              <a:t>          Actual </a:t>
            </a:r>
            <a:r>
              <a:rPr lang="en-GB" dirty="0" err="1"/>
              <a:t>class:neutral</a:t>
            </a:r>
            <a:endParaRPr lang="en-US" dirty="0"/>
          </a:p>
        </p:txBody>
      </p:sp>
    </p:spTree>
    <p:extLst>
      <p:ext uri="{BB962C8B-B14F-4D97-AF65-F5344CB8AC3E}">
        <p14:creationId xmlns:p14="http://schemas.microsoft.com/office/powerpoint/2010/main" val="1640523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02907-B642-EFE1-434B-B13172C22A00}"/>
              </a:ext>
            </a:extLst>
          </p:cNvPr>
          <p:cNvSpPr>
            <a:spLocks noGrp="1"/>
          </p:cNvSpPr>
          <p:nvPr>
            <p:ph type="title"/>
          </p:nvPr>
        </p:nvSpPr>
        <p:spPr/>
        <p:txBody>
          <a:bodyPr/>
          <a:lstStyle/>
          <a:p>
            <a:r>
              <a:rPr lang="en-GB" dirty="0">
                <a:solidFill>
                  <a:schemeClr val="tx1"/>
                </a:solidFill>
                <a:latin typeface="Times New Roman" panose="02020603050405020304" pitchFamily="18" charset="0"/>
                <a:cs typeface="Times New Roman" panose="02020603050405020304" pitchFamily="18" charset="0"/>
              </a:rPr>
              <a:t>REFERENCE</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3005153-C04D-6938-ADFC-085280723DB1}"/>
              </a:ext>
            </a:extLst>
          </p:cNvPr>
          <p:cNvSpPr>
            <a:spLocks noGrp="1"/>
          </p:cNvSpPr>
          <p:nvPr>
            <p:ph idx="1"/>
          </p:nvPr>
        </p:nvSpPr>
        <p:spPr>
          <a:xfrm>
            <a:off x="677334" y="1388999"/>
            <a:ext cx="8596668" cy="3880773"/>
          </a:xfrm>
        </p:spPr>
        <p:txBody>
          <a:bodyPr/>
          <a:lstStyle/>
          <a:p>
            <a:pPr marL="0" indent="0">
              <a:buNone/>
            </a:pPr>
            <a:endParaRPr lang="en-GB" dirty="0"/>
          </a:p>
          <a:p>
            <a:r>
              <a:rPr lang="en-IN" dirty="0">
                <a:hlinkClick r:id="rId2"/>
              </a:rPr>
              <a:t>https://arxiv.org/abs/1503.03832</a:t>
            </a:r>
            <a:endParaRPr lang="en-GB" dirty="0"/>
          </a:p>
          <a:p>
            <a:r>
              <a:rPr lang="en-IN" dirty="0">
                <a:hlinkClick r:id="rId3"/>
              </a:rPr>
              <a:t>https://datagen.tech/guides/face-recognition/facial-recognition-algorithm/</a:t>
            </a:r>
            <a:endParaRPr lang="en-GB" dirty="0"/>
          </a:p>
          <a:p>
            <a:r>
              <a:rPr lang="en-GB" dirty="0">
                <a:hlinkClick r:id="rId4"/>
              </a:rPr>
              <a:t>https://senstar.com/senstarpedia/facial-recognition-problems/</a:t>
            </a:r>
            <a:endParaRPr lang="en-GB" dirty="0"/>
          </a:p>
          <a:p>
            <a:pPr marL="0" indent="0">
              <a:buNone/>
            </a:pPr>
            <a:endParaRPr lang="en-GB" dirty="0"/>
          </a:p>
          <a:p>
            <a:pPr marL="0" indent="0">
              <a:buNone/>
            </a:pPr>
            <a:r>
              <a:rPr lang="en-GB" dirty="0"/>
              <a:t>DATASET:</a:t>
            </a:r>
          </a:p>
          <a:p>
            <a:pPr marL="0" indent="0">
              <a:buNone/>
            </a:pPr>
            <a:r>
              <a:rPr lang="en-IN" dirty="0">
                <a:hlinkClick r:id="rId5"/>
              </a:rPr>
              <a:t>https://www.kaggle.com/datasets/apollo2506/facial-recognition-dataset/code</a:t>
            </a:r>
            <a:endParaRPr lang="en-IN" dirty="0"/>
          </a:p>
        </p:txBody>
      </p:sp>
    </p:spTree>
    <p:extLst>
      <p:ext uri="{BB962C8B-B14F-4D97-AF65-F5344CB8AC3E}">
        <p14:creationId xmlns:p14="http://schemas.microsoft.com/office/powerpoint/2010/main" val="1530895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2097D-43B6-C093-EE32-91B3599C80A9}"/>
              </a:ext>
            </a:extLst>
          </p:cNvPr>
          <p:cNvSpPr>
            <a:spLocks noGrp="1"/>
          </p:cNvSpPr>
          <p:nvPr>
            <p:ph type="title"/>
          </p:nvPr>
        </p:nvSpPr>
        <p:spPr>
          <a:xfrm>
            <a:off x="557412" y="609600"/>
            <a:ext cx="8596668" cy="1320800"/>
          </a:xfrm>
        </p:spPr>
        <p:txBody>
          <a:bodyPr>
            <a:normAutofit/>
          </a:bodyPr>
          <a:lstStyle/>
          <a:p>
            <a:r>
              <a:rPr lang="en-GB" sz="2800" dirty="0">
                <a:solidFill>
                  <a:schemeClr val="tx1"/>
                </a:solidFill>
                <a:latin typeface="Times New Roman" panose="02020603050405020304" pitchFamily="18" charset="0"/>
                <a:cs typeface="Times New Roman" panose="02020603050405020304" pitchFamily="18" charset="0"/>
              </a:rPr>
              <a:t>CONCLUSION</a:t>
            </a:r>
            <a:endParaRPr lang="en-IN"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7DF5033-EE1B-FDBC-578D-ED60188D37E6}"/>
              </a:ext>
            </a:extLst>
          </p:cNvPr>
          <p:cNvSpPr>
            <a:spLocks noGrp="1"/>
          </p:cNvSpPr>
          <p:nvPr>
            <p:ph idx="1"/>
          </p:nvPr>
        </p:nvSpPr>
        <p:spPr>
          <a:xfrm>
            <a:off x="819350" y="1930400"/>
            <a:ext cx="8596668" cy="3880773"/>
          </a:xfrm>
        </p:spPr>
        <p:txBody>
          <a:bodyPr/>
          <a:lstStyle/>
          <a:p>
            <a:pPr marL="0" indent="0" algn="just">
              <a:buNone/>
            </a:pPr>
            <a:r>
              <a:rPr lang="en-GB" b="0" i="0" dirty="0">
                <a:solidFill>
                  <a:srgbClr val="000000"/>
                </a:solidFill>
                <a:effectLst/>
                <a:latin typeface="Times New Roman" panose="02020603050405020304" pitchFamily="18" charset="0"/>
                <a:cs typeface="Times New Roman" panose="02020603050405020304" pitchFamily="18" charset="0"/>
              </a:rPr>
              <a:t>                          Despite significant recent advances in the field of face recognition, implementing face verification and recognition efficiently at scale presents serious challenges to current approaches. </a:t>
            </a:r>
            <a:r>
              <a:rPr lang="en-GB" dirty="0">
                <a:latin typeface="Times New Roman" panose="02020603050405020304" pitchFamily="18" charset="0"/>
                <a:cs typeface="Times New Roman" panose="02020603050405020304" pitchFamily="18" charset="0"/>
              </a:rPr>
              <a:t>F</a:t>
            </a:r>
            <a:r>
              <a:rPr lang="en-IN" dirty="0">
                <a:latin typeface="Times New Roman" panose="02020603050405020304" pitchFamily="18" charset="0"/>
                <a:cs typeface="Times New Roman" panose="02020603050405020304" pitchFamily="18" charset="0"/>
              </a:rPr>
              <a:t>ace recognition systems offer significant potential in various sectors such as security, law enforcement, and customer service. They provide efficient and accurate means of identifying individuals, enhancing safety measures, and streamlining processes. However, ongoing advancements in technology and continued ethical considerations are necessary to ensure responsible and effective implementation of these systems in society.</a:t>
            </a:r>
          </a:p>
        </p:txBody>
      </p:sp>
    </p:spTree>
    <p:extLst>
      <p:ext uri="{BB962C8B-B14F-4D97-AF65-F5344CB8AC3E}">
        <p14:creationId xmlns:p14="http://schemas.microsoft.com/office/powerpoint/2010/main" val="2767009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13B8D-0B58-F019-6A82-B3D3B1D07A55}"/>
              </a:ext>
            </a:extLst>
          </p:cNvPr>
          <p:cNvSpPr>
            <a:spLocks noGrp="1"/>
          </p:cNvSpPr>
          <p:nvPr>
            <p:ph type="title"/>
          </p:nvPr>
        </p:nvSpPr>
        <p:spPr>
          <a:xfrm>
            <a:off x="372938" y="874683"/>
            <a:ext cx="8596668" cy="1320800"/>
          </a:xfrm>
        </p:spPr>
        <p:txBody>
          <a:bodyPr>
            <a:normAutofit/>
          </a:bodyPr>
          <a:lstStyle/>
          <a:p>
            <a:r>
              <a:rPr lang="en-US" sz="2800" dirty="0">
                <a:solidFill>
                  <a:schemeClr val="tx1"/>
                </a:solidFill>
                <a:latin typeface="Times New Roman" panose="02020603050405020304" pitchFamily="18" charset="0"/>
                <a:cs typeface="Times New Roman" panose="02020603050405020304" pitchFamily="18" charset="0"/>
              </a:rPr>
              <a:t>PROJECT </a:t>
            </a:r>
            <a:r>
              <a:rPr lang="en-GB" sz="2800" dirty="0">
                <a:solidFill>
                  <a:schemeClr val="tx1"/>
                </a:solidFill>
                <a:latin typeface="Times New Roman" panose="02020603050405020304" pitchFamily="18" charset="0"/>
                <a:cs typeface="Times New Roman" panose="02020603050405020304" pitchFamily="18" charset="0"/>
              </a:rPr>
              <a:t>COVERS:</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8BA33DB-C04E-0C6D-4251-9CE60C299FEC}"/>
              </a:ext>
            </a:extLst>
          </p:cNvPr>
          <p:cNvSpPr>
            <a:spLocks noGrp="1"/>
          </p:cNvSpPr>
          <p:nvPr>
            <p:ph idx="1"/>
          </p:nvPr>
        </p:nvSpPr>
        <p:spPr>
          <a:xfrm>
            <a:off x="2099794" y="2008729"/>
            <a:ext cx="8596668" cy="3880773"/>
          </a:xfrm>
        </p:spPr>
        <p:txBody>
          <a:bodyPr vert="horz" lIns="91440" tIns="45720" rIns="91440" bIns="45720" rtlCol="0" anchor="t">
            <a:normAutofit/>
          </a:bodyPr>
          <a:lstStyle/>
          <a:p>
            <a:r>
              <a:rPr lang="en-US" sz="2400" dirty="0">
                <a:solidFill>
                  <a:srgbClr val="000000"/>
                </a:solidFill>
                <a:latin typeface="Times New Roman" panose="02020603050405020304" pitchFamily="18" charset="0"/>
                <a:ea typeface="+mn-lt"/>
                <a:cs typeface="Times New Roman" panose="02020603050405020304" pitchFamily="18" charset="0"/>
              </a:rPr>
              <a:t>Problem statement</a:t>
            </a:r>
            <a:endParaRPr lang="en-US" dirty="0">
              <a:latin typeface="Times New Roman" panose="02020603050405020304" pitchFamily="18" charset="0"/>
              <a:cs typeface="Times New Roman" panose="02020603050405020304" pitchFamily="18" charset="0"/>
            </a:endParaRPr>
          </a:p>
          <a:p>
            <a:r>
              <a:rPr lang="en-US" sz="2400" dirty="0">
                <a:solidFill>
                  <a:srgbClr val="000000"/>
                </a:solidFill>
                <a:latin typeface="Times New Roman" panose="02020603050405020304" pitchFamily="18" charset="0"/>
                <a:ea typeface="+mn-lt"/>
                <a:cs typeface="Times New Roman" panose="02020603050405020304" pitchFamily="18" charset="0"/>
              </a:rPr>
              <a:t>Proposed system/solution</a:t>
            </a:r>
            <a:endParaRPr lang="en-US" dirty="0">
              <a:latin typeface="Times New Roman" panose="02020603050405020304" pitchFamily="18" charset="0"/>
              <a:cs typeface="Times New Roman" panose="02020603050405020304" pitchFamily="18" charset="0"/>
            </a:endParaRPr>
          </a:p>
          <a:p>
            <a:r>
              <a:rPr lang="en-US" sz="2400" dirty="0">
                <a:solidFill>
                  <a:srgbClr val="000000"/>
                </a:solidFill>
                <a:latin typeface="Times New Roman" panose="02020603050405020304" pitchFamily="18" charset="0"/>
                <a:ea typeface="+mn-lt"/>
                <a:cs typeface="Times New Roman" panose="02020603050405020304" pitchFamily="18" charset="0"/>
              </a:rPr>
              <a:t>System development approach</a:t>
            </a:r>
            <a:endParaRPr lang="en-US" dirty="0">
              <a:latin typeface="Times New Roman" panose="02020603050405020304" pitchFamily="18" charset="0"/>
              <a:cs typeface="Times New Roman" panose="02020603050405020304" pitchFamily="18" charset="0"/>
            </a:endParaRPr>
          </a:p>
          <a:p>
            <a:r>
              <a:rPr lang="en-US" sz="2400" dirty="0">
                <a:solidFill>
                  <a:srgbClr val="000000"/>
                </a:solidFill>
                <a:latin typeface="Times New Roman" panose="02020603050405020304" pitchFamily="18" charset="0"/>
                <a:ea typeface="+mn-lt"/>
                <a:cs typeface="Times New Roman" panose="02020603050405020304" pitchFamily="18" charset="0"/>
              </a:rPr>
              <a:t>Algorithm and deployment</a:t>
            </a:r>
            <a:endParaRPr lang="en-US" dirty="0">
              <a:latin typeface="Times New Roman" panose="02020603050405020304" pitchFamily="18" charset="0"/>
              <a:cs typeface="Times New Roman" panose="02020603050405020304" pitchFamily="18" charset="0"/>
            </a:endParaRPr>
          </a:p>
          <a:p>
            <a:r>
              <a:rPr lang="en-US" sz="2400" dirty="0">
                <a:solidFill>
                  <a:srgbClr val="000000"/>
                </a:solidFill>
                <a:latin typeface="Times New Roman" panose="02020603050405020304" pitchFamily="18" charset="0"/>
                <a:ea typeface="+mn-lt"/>
                <a:cs typeface="Times New Roman" panose="02020603050405020304" pitchFamily="18" charset="0"/>
              </a:rPr>
              <a:t>Result</a:t>
            </a:r>
          </a:p>
          <a:p>
            <a:r>
              <a:rPr lang="en-US" sz="2400" dirty="0">
                <a:solidFill>
                  <a:srgbClr val="000000"/>
                </a:solidFill>
                <a:latin typeface="Times New Roman" panose="02020603050405020304" pitchFamily="18" charset="0"/>
                <a:ea typeface="+mn-lt"/>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204205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9499C-8920-6CDA-6952-735E960DDEFF}"/>
              </a:ext>
            </a:extLst>
          </p:cNvPr>
          <p:cNvSpPr>
            <a:spLocks noGrp="1"/>
          </p:cNvSpPr>
          <p:nvPr>
            <p:ph type="title"/>
          </p:nvPr>
        </p:nvSpPr>
        <p:spPr>
          <a:xfrm>
            <a:off x="552237" y="562361"/>
            <a:ext cx="8596668" cy="544423"/>
          </a:xfrm>
        </p:spPr>
        <p:txBody>
          <a:bodyPr>
            <a:normAutofit/>
          </a:bodyPr>
          <a:lstStyle/>
          <a:p>
            <a:r>
              <a:rPr lang="en-US" sz="2400" b="1" dirty="0">
                <a:solidFill>
                  <a:schemeClr val="tx1"/>
                </a:solidFill>
                <a:latin typeface="Times New Roman" panose="02020603050405020304" pitchFamily="18" charset="0"/>
                <a:cs typeface="Times New Roman" panose="02020603050405020304" pitchFamily="18" charset="0"/>
              </a:rPr>
              <a:t>PROBLEM STATEMENT</a:t>
            </a:r>
          </a:p>
        </p:txBody>
      </p:sp>
      <p:sp>
        <p:nvSpPr>
          <p:cNvPr id="5" name="Content Placeholder 4">
            <a:extLst>
              <a:ext uri="{FF2B5EF4-FFF2-40B4-BE49-F238E27FC236}">
                <a16:creationId xmlns:a16="http://schemas.microsoft.com/office/drawing/2014/main" id="{4F319DD8-2FFE-4948-D96B-DB0C52240029}"/>
              </a:ext>
            </a:extLst>
          </p:cNvPr>
          <p:cNvSpPr>
            <a:spLocks noGrp="1"/>
          </p:cNvSpPr>
          <p:nvPr>
            <p:ph idx="1"/>
          </p:nvPr>
        </p:nvSpPr>
        <p:spPr>
          <a:xfrm>
            <a:off x="369094" y="1249660"/>
            <a:ext cx="9143999" cy="4784041"/>
          </a:xfrm>
        </p:spPr>
        <p:txBody>
          <a:bodyPr>
            <a:normAutofit/>
          </a:bodyPr>
          <a:lstStyle/>
          <a:p>
            <a:pPr marL="0" indent="0" algn="just">
              <a:lnSpc>
                <a:spcPct val="150000"/>
              </a:lnSpc>
              <a:buNone/>
            </a:pPr>
            <a:r>
              <a:rPr lang="en-GB" sz="2000" dirty="0">
                <a:solidFill>
                  <a:schemeClr val="tx1"/>
                </a:solidFill>
                <a:latin typeface="Times New Roman" panose="02020603050405020304" pitchFamily="18" charset="0"/>
                <a:cs typeface="Times New Roman" panose="02020603050405020304" pitchFamily="18" charset="0"/>
              </a:rPr>
              <a:t>                    </a:t>
            </a:r>
            <a:r>
              <a:rPr lang="en-US" sz="2000" b="0" i="0" dirty="0">
                <a:solidFill>
                  <a:schemeClr val="tx1"/>
                </a:solidFill>
                <a:effectLst/>
                <a:latin typeface="Times New Roman" panose="02020603050405020304" pitchFamily="18" charset="0"/>
                <a:cs typeface="Times New Roman" panose="02020603050405020304" pitchFamily="18" charset="0"/>
              </a:rPr>
              <a:t>Facial recognition technology holds immense potential for revolutionizing access control systems, but several critical challenges hinder its widespread adoption and effectiveness</a:t>
            </a:r>
            <a:r>
              <a:rPr lang="en-GB" sz="2000" dirty="0">
                <a:solidFill>
                  <a:schemeClr val="tx1"/>
                </a:solidFill>
                <a:latin typeface="Times New Roman" panose="02020603050405020304" pitchFamily="18" charset="0"/>
                <a:cs typeface="Times New Roman" panose="02020603050405020304" pitchFamily="18" charset="0"/>
              </a:rPr>
              <a:t>.</a:t>
            </a:r>
            <a:r>
              <a:rPr lang="en-US" sz="2000" b="0" i="0" dirty="0">
                <a:solidFill>
                  <a:schemeClr val="tx1"/>
                </a:solidFill>
                <a:effectLst/>
                <a:latin typeface="Times New Roman" panose="02020603050405020304" pitchFamily="18" charset="0"/>
                <a:cs typeface="Times New Roman" panose="02020603050405020304" pitchFamily="18" charset="0"/>
              </a:rPr>
              <a:t>Accuracy and Robustness: Existing algorithms struggle with variations in lighting, facial expressions, occlusions, and poses, leading to inaccuracies in identification.</a:t>
            </a:r>
            <a:r>
              <a:rPr lang="en-GB" sz="2000" b="0" i="0" dirty="0">
                <a:solidFill>
                  <a:schemeClr val="tx1"/>
                </a:solidFill>
                <a:effectLst/>
                <a:latin typeface="Times New Roman" panose="02020603050405020304" pitchFamily="18" charset="0"/>
                <a:cs typeface="Times New Roman" panose="02020603050405020304" pitchFamily="18" charset="0"/>
              </a:rPr>
              <a:t> </a:t>
            </a:r>
            <a:r>
              <a:rPr lang="en-US" sz="2000" b="0" i="0" dirty="0">
                <a:solidFill>
                  <a:schemeClr val="tx1"/>
                </a:solidFill>
                <a:effectLst/>
                <a:latin typeface="Times New Roman" panose="02020603050405020304" pitchFamily="18" charset="0"/>
                <a:cs typeface="Times New Roman" panose="02020603050405020304" pitchFamily="18" charset="0"/>
              </a:rPr>
              <a:t>Scalability: As user databases expand, systems must efficiently handle large datasets while maintaining real-time recognition capabilities</a:t>
            </a:r>
            <a:r>
              <a:rPr lang="en-GB" sz="2000" b="0" i="0" dirty="0">
                <a:solidFill>
                  <a:schemeClr val="tx1"/>
                </a:solidFill>
                <a:effectLst/>
                <a:latin typeface="Times New Roman" panose="02020603050405020304" pitchFamily="18" charset="0"/>
                <a:cs typeface="Times New Roman" panose="02020603050405020304" pitchFamily="18" charset="0"/>
              </a:rPr>
              <a:t>.</a:t>
            </a:r>
            <a:r>
              <a:rPr lang="en-GB" sz="2000" b="0" i="0" dirty="0">
                <a:solidFill>
                  <a:srgbClr val="000000"/>
                </a:solidFill>
                <a:effectLst/>
                <a:latin typeface="Times New Roman" panose="02020603050405020304" pitchFamily="18" charset="0"/>
                <a:cs typeface="Times New Roman" panose="02020603050405020304" pitchFamily="18" charset="0"/>
              </a:rPr>
              <a:t> Biometric face recognition has been implemented in many industries, but they are still met with some </a:t>
            </a:r>
            <a:r>
              <a:rPr lang="en-GB" sz="2000" b="0" i="0" dirty="0" err="1">
                <a:solidFill>
                  <a:srgbClr val="000000"/>
                </a:solidFill>
                <a:effectLst/>
                <a:latin typeface="Times New Roman" panose="02020603050405020304" pitchFamily="18" charset="0"/>
                <a:cs typeface="Times New Roman" panose="02020603050405020304" pitchFamily="18" charset="0"/>
              </a:rPr>
              <a:t>skepticism</a:t>
            </a:r>
            <a:r>
              <a:rPr lang="en-GB" sz="2000" b="0" i="0" dirty="0">
                <a:solidFill>
                  <a:srgbClr val="000000"/>
                </a:solidFill>
                <a:effectLst/>
                <a:latin typeface="Times New Roman" panose="02020603050405020304" pitchFamily="18" charset="0"/>
                <a:cs typeface="Times New Roman" panose="02020603050405020304" pitchFamily="18" charset="0"/>
              </a:rPr>
              <a:t>. Concerns against this monitoring technology include errors in recognition, privacy, and misuse of data.</a:t>
            </a:r>
            <a:endParaRPr lang="en-US" sz="2000" b="0" i="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7347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319F19C-32A8-792F-FEBF-1DEC0E7F3AFD}"/>
              </a:ext>
            </a:extLst>
          </p:cNvPr>
          <p:cNvSpPr>
            <a:spLocks noGrp="1"/>
          </p:cNvSpPr>
          <p:nvPr>
            <p:ph idx="1"/>
          </p:nvPr>
        </p:nvSpPr>
        <p:spPr>
          <a:xfrm>
            <a:off x="854665" y="1006698"/>
            <a:ext cx="8265522" cy="5851302"/>
          </a:xfrm>
        </p:spPr>
        <p:txBody>
          <a:bodyPr>
            <a:noAutofit/>
          </a:bodyPr>
          <a:lstStyle/>
          <a:p>
            <a:pPr marL="0" indent="0" algn="just">
              <a:buNone/>
            </a:pPr>
            <a:endParaRPr lang="en-US" sz="1500" dirty="0"/>
          </a:p>
          <a:p>
            <a:pPr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1. Advanced Algorithms for Enhanced Accuracy</a:t>
            </a:r>
            <a:r>
              <a:rPr lang="en-US" dirty="0">
                <a:latin typeface="Times New Roman" panose="02020603050405020304" pitchFamily="18" charset="0"/>
                <a:cs typeface="Times New Roman" panose="02020603050405020304" pitchFamily="18" charset="0"/>
              </a:rPr>
              <a:t>:</a:t>
            </a:r>
          </a:p>
          <a:p>
            <a:pPr marL="0" indent="0" algn="just">
              <a:buNone/>
            </a:pPr>
            <a:r>
              <a:rPr lang="en-GB"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-Develop and implement cutting-edge facial recognition algorithms that can handle </a:t>
            </a:r>
            <a:r>
              <a:rPr lang="en-GB"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various environmental factors such as lighting conditions, facial expressions, and occlusions.</a:t>
            </a:r>
          </a:p>
          <a:p>
            <a:pPr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2. Scalable Architecture for Efficient Processing</a:t>
            </a:r>
            <a:r>
              <a:rPr lang="en-US" dirty="0">
                <a:latin typeface="Times New Roman" panose="02020603050405020304" pitchFamily="18" charset="0"/>
                <a:cs typeface="Times New Roman" panose="02020603050405020304" pitchFamily="18" charset="0"/>
              </a:rPr>
              <a:t>:</a:t>
            </a:r>
          </a:p>
          <a:p>
            <a:pPr marL="0" indent="0" algn="just">
              <a:buNone/>
            </a:pPr>
            <a:r>
              <a:rPr lang="en-GB"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-Design a scalable architecture that can efficiently handle large databases of facial templates while ensuring real-time recognition performance.</a:t>
            </a:r>
          </a:p>
          <a:p>
            <a:pPr marL="0" indent="0" algn="just">
              <a:buNone/>
            </a:pPr>
            <a:r>
              <a:rPr lang="en-GB"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-Utilize parallel processing techniques and optimized data structures to speed up search and matching operations, even with increasing database sizes.</a:t>
            </a:r>
          </a:p>
          <a:p>
            <a:pPr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3. Privacy-Preserving Measures</a:t>
            </a:r>
            <a:r>
              <a:rPr lang="en-US" dirty="0">
                <a:latin typeface="Times New Roman" panose="02020603050405020304" pitchFamily="18" charset="0"/>
                <a:cs typeface="Times New Roman" panose="02020603050405020304" pitchFamily="18" charset="0"/>
              </a:rPr>
              <a:t>:</a:t>
            </a:r>
          </a:p>
          <a:p>
            <a:pPr marL="0" indent="0" algn="just">
              <a:buNone/>
            </a:pPr>
            <a:r>
              <a:rPr lang="en-GB"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 Implement privacy-preserving measures such as encryption and anonymization to protect individuals' facial data from unauthorized access or misuse.</a:t>
            </a:r>
          </a:p>
          <a:p>
            <a:pPr marL="0" indent="0" algn="just">
              <a:buNone/>
            </a:pPr>
            <a:r>
              <a:rPr lang="en-GB"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 Adopt privacy-enhancing technologies like federated learning to train facial recognition models without centralizing sensitive data.</a:t>
            </a:r>
          </a:p>
          <a:p>
            <a:pPr algn="just"/>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sz="1500" dirty="0"/>
          </a:p>
          <a:p>
            <a:endParaRPr lang="en-US" sz="1500" dirty="0"/>
          </a:p>
          <a:p>
            <a:endParaRPr lang="en-US" sz="1500" dirty="0"/>
          </a:p>
          <a:p>
            <a:endParaRPr lang="en-US" sz="1500" dirty="0"/>
          </a:p>
          <a:p>
            <a:endParaRPr lang="en-US" sz="1500" dirty="0"/>
          </a:p>
          <a:p>
            <a:endParaRPr lang="en-US" sz="1500" dirty="0"/>
          </a:p>
          <a:p>
            <a:endParaRPr lang="en-US" sz="1500" dirty="0"/>
          </a:p>
          <a:p>
            <a:endParaRPr lang="en-US" sz="1500" dirty="0"/>
          </a:p>
        </p:txBody>
      </p:sp>
      <p:sp>
        <p:nvSpPr>
          <p:cNvPr id="9" name="Title 8">
            <a:extLst>
              <a:ext uri="{FF2B5EF4-FFF2-40B4-BE49-F238E27FC236}">
                <a16:creationId xmlns:a16="http://schemas.microsoft.com/office/drawing/2014/main" id="{7443C29B-1DC5-A9D1-6CB0-C630A8D8977C}"/>
              </a:ext>
            </a:extLst>
          </p:cNvPr>
          <p:cNvSpPr>
            <a:spLocks noGrp="1"/>
          </p:cNvSpPr>
          <p:nvPr>
            <p:ph type="title"/>
          </p:nvPr>
        </p:nvSpPr>
        <p:spPr>
          <a:xfrm>
            <a:off x="157687" y="459301"/>
            <a:ext cx="8596668" cy="547397"/>
          </a:xfrm>
        </p:spPr>
        <p:txBody>
          <a:bodyPr>
            <a:noAutofit/>
          </a:bodyPr>
          <a:lstStyle/>
          <a:p>
            <a:r>
              <a:rPr lang="en-GB" sz="2800" dirty="0">
                <a:solidFill>
                  <a:schemeClr val="tx1"/>
                </a:solidFill>
                <a:latin typeface="Times New Roman" panose="02020603050405020304" pitchFamily="18" charset="0"/>
                <a:cs typeface="Times New Roman" panose="02020603050405020304" pitchFamily="18" charset="0"/>
              </a:rPr>
              <a:t>PROPOSED</a:t>
            </a:r>
            <a:r>
              <a:rPr lang="en-GB" sz="2800" b="1" dirty="0">
                <a:solidFill>
                  <a:schemeClr val="tx1"/>
                </a:solidFill>
                <a:latin typeface="Times New Roman" panose="02020603050405020304" pitchFamily="18" charset="0"/>
                <a:cs typeface="Times New Roman" panose="02020603050405020304" pitchFamily="18" charset="0"/>
              </a:rPr>
              <a:t> </a:t>
            </a:r>
            <a:r>
              <a:rPr lang="en-GB" sz="2800" dirty="0">
                <a:solidFill>
                  <a:schemeClr val="tx1"/>
                </a:solidFill>
                <a:latin typeface="Times New Roman" panose="02020603050405020304" pitchFamily="18" charset="0"/>
                <a:cs typeface="Times New Roman" panose="02020603050405020304" pitchFamily="18" charset="0"/>
              </a:rPr>
              <a:t>SYSTEM</a:t>
            </a:r>
            <a:r>
              <a:rPr lang="en-GB" sz="2800" b="1" dirty="0">
                <a:solidFill>
                  <a:schemeClr val="tx1"/>
                </a:solidFill>
                <a:latin typeface="Times New Roman" panose="02020603050405020304" pitchFamily="18" charset="0"/>
                <a:cs typeface="Times New Roman" panose="02020603050405020304" pitchFamily="18" charset="0"/>
              </a:rPr>
              <a:t>/</a:t>
            </a:r>
            <a:r>
              <a:rPr lang="en-GB" sz="2800" dirty="0">
                <a:solidFill>
                  <a:schemeClr val="tx1"/>
                </a:solidFill>
                <a:latin typeface="Times New Roman" panose="02020603050405020304" pitchFamily="18" charset="0"/>
                <a:cs typeface="Times New Roman" panose="02020603050405020304" pitchFamily="18" charset="0"/>
              </a:rPr>
              <a:t>SOLUTION</a:t>
            </a:r>
            <a:br>
              <a:rPr lang="en-GB" sz="2800" b="1" dirty="0">
                <a:solidFill>
                  <a:schemeClr val="tx1"/>
                </a:solidFill>
                <a:latin typeface="Times New Roman" panose="02020603050405020304" pitchFamily="18" charset="0"/>
                <a:cs typeface="Times New Roman" panose="02020603050405020304" pitchFamily="18" charset="0"/>
              </a:rPr>
            </a:br>
            <a:endParaRPr lang="en-IN" sz="28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7409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A7A9015-E8F9-108D-5AA1-CEBDAE39370B}"/>
              </a:ext>
            </a:extLst>
          </p:cNvPr>
          <p:cNvSpPr>
            <a:spLocks noGrp="1"/>
          </p:cNvSpPr>
          <p:nvPr>
            <p:ph idx="1"/>
          </p:nvPr>
        </p:nvSpPr>
        <p:spPr>
          <a:xfrm>
            <a:off x="642939" y="1147314"/>
            <a:ext cx="9109595" cy="5448439"/>
          </a:xfrm>
        </p:spPr>
        <p:txBody>
          <a:bodyPr>
            <a:noAutofit/>
          </a:bodyPr>
          <a:lstStyle/>
          <a:p>
            <a:pPr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4. Robust Security Features</a:t>
            </a:r>
            <a:r>
              <a:rPr lang="en-US" dirty="0">
                <a:latin typeface="Times New Roman" panose="02020603050405020304" pitchFamily="18" charset="0"/>
                <a:cs typeface="Times New Roman" panose="02020603050405020304" pitchFamily="18" charset="0"/>
              </a:rPr>
              <a:t>:</a:t>
            </a:r>
          </a:p>
          <a:p>
            <a:pPr marL="0" indent="0" algn="just">
              <a:buNone/>
            </a:pPr>
            <a:r>
              <a:rPr lang="en-GB"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 Integrate anti-spoofing techniques such as liveness detection to prevent unauthorized access attempts using fake or manipulated facial images.</a:t>
            </a:r>
          </a:p>
          <a:p>
            <a:pPr marL="0" indent="0" algn="just">
              <a:buNone/>
            </a:pPr>
            <a:r>
              <a:rPr lang="en-GB"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 Implement multi-factor authentication methods, combining facial recognition with other </a:t>
            </a:r>
            <a:r>
              <a:rPr lang="en-GB"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5. Inclusive Design for User Accessibility</a:t>
            </a:r>
            <a:r>
              <a:rPr lang="en-US" dirty="0">
                <a:latin typeface="Times New Roman" panose="02020603050405020304" pitchFamily="18" charset="0"/>
                <a:cs typeface="Times New Roman" panose="02020603050405020304" pitchFamily="18" charset="0"/>
              </a:rPr>
              <a:t>:</a:t>
            </a:r>
          </a:p>
          <a:p>
            <a:pPr marL="0" indent="0" algn="just">
              <a:buNone/>
            </a:pPr>
            <a:r>
              <a:rPr lang="en-GB"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 Ensure that facial recognition systems are designed to be inclusive and accessible to individuals with diverse facial characteristics.</a:t>
            </a:r>
          </a:p>
          <a:p>
            <a:pPr marL="0" indent="0" algn="just">
              <a:buNone/>
            </a:pPr>
            <a:r>
              <a:rPr lang="en-GB"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Conduct thorough testing and validation across various demographics to identify and address biases in the algorithms, ensuring fair and accurate recognition for all users.</a:t>
            </a:r>
          </a:p>
          <a:p>
            <a:pPr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6. Ethical Guidelines and Transparency:</a:t>
            </a:r>
          </a:p>
          <a:p>
            <a:pPr marL="0" indent="0" algn="just">
              <a:buNone/>
            </a:pPr>
            <a:r>
              <a:rPr lang="en-US"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 Establish clear ethical guidelines for the collection, storage, and use of facial biometric data, ensuring transparency and accountability in system operations.</a:t>
            </a:r>
          </a:p>
          <a:p>
            <a:pPr marL="0" indent="0" algn="just">
              <a:buNone/>
            </a:pPr>
            <a:r>
              <a:rPr lang="en-GB"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 Provide users with clear information about how their facial data will be used and offer opt-in/opt-out mechanisms for participation in facial recognition programs.</a:t>
            </a:r>
          </a:p>
          <a:p>
            <a:endParaRPr lang="en-US" dirty="0">
              <a:latin typeface="Times New Roman" panose="02020603050405020304" pitchFamily="18" charset="0"/>
              <a:cs typeface="Times New Roman" panose="02020603050405020304" pitchFamily="18" charset="0"/>
            </a:endParaRPr>
          </a:p>
          <a:p>
            <a:endParaRPr lang="en-US" dirty="0"/>
          </a:p>
          <a:p>
            <a:endParaRPr lang="en-US" sz="1500" dirty="0"/>
          </a:p>
          <a:p>
            <a:endParaRPr lang="en-US" sz="1500" dirty="0"/>
          </a:p>
          <a:p>
            <a:endParaRPr lang="en-US" sz="1500" dirty="0"/>
          </a:p>
          <a:p>
            <a:endParaRPr lang="en-US" sz="1500" dirty="0"/>
          </a:p>
        </p:txBody>
      </p:sp>
      <p:sp>
        <p:nvSpPr>
          <p:cNvPr id="6" name="TextBox 5">
            <a:extLst>
              <a:ext uri="{FF2B5EF4-FFF2-40B4-BE49-F238E27FC236}">
                <a16:creationId xmlns:a16="http://schemas.microsoft.com/office/drawing/2014/main" id="{3A6A4A31-E849-A204-409B-895ACD6EF1F6}"/>
              </a:ext>
            </a:extLst>
          </p:cNvPr>
          <p:cNvSpPr txBox="1"/>
          <p:nvPr/>
        </p:nvSpPr>
        <p:spPr>
          <a:xfrm>
            <a:off x="261938" y="262247"/>
            <a:ext cx="9109595" cy="1815882"/>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P</a:t>
            </a:r>
            <a:r>
              <a:rPr lang="en-GB" sz="2800" dirty="0">
                <a:latin typeface="Times New Roman" panose="02020603050405020304" pitchFamily="18" charset="0"/>
                <a:cs typeface="Times New Roman" panose="02020603050405020304" pitchFamily="18" charset="0"/>
              </a:rPr>
              <a:t>ROPOSED SYSTEM/SOLUTION (Contd...)</a:t>
            </a:r>
          </a:p>
          <a:p>
            <a:endParaRPr lang="en-GB" sz="2800" b="1" dirty="0">
              <a:latin typeface="Times New Roman" panose="02020603050405020304" pitchFamily="18" charset="0"/>
              <a:cs typeface="Times New Roman" panose="02020603050405020304" pitchFamily="18" charset="0"/>
            </a:endParaRPr>
          </a:p>
          <a:p>
            <a:endParaRPr lang="en-GB" sz="2800" b="1" dirty="0">
              <a:latin typeface="Times New Roman" panose="02020603050405020304" pitchFamily="18" charset="0"/>
              <a:cs typeface="Times New Roman" panose="02020603050405020304" pitchFamily="18" charset="0"/>
            </a:endParaRPr>
          </a:p>
          <a:p>
            <a:endParaRPr lang="en-IN" sz="2800" b="1" dirty="0"/>
          </a:p>
        </p:txBody>
      </p:sp>
    </p:spTree>
    <p:extLst>
      <p:ext uri="{BB962C8B-B14F-4D97-AF65-F5344CB8AC3E}">
        <p14:creationId xmlns:p14="http://schemas.microsoft.com/office/powerpoint/2010/main" val="1129329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04DE4-EDA4-3F43-C1BE-F68414BF84C9}"/>
              </a:ext>
            </a:extLst>
          </p:cNvPr>
          <p:cNvSpPr>
            <a:spLocks noGrp="1"/>
          </p:cNvSpPr>
          <p:nvPr>
            <p:ph type="title"/>
          </p:nvPr>
        </p:nvSpPr>
        <p:spPr>
          <a:xfrm>
            <a:off x="59108" y="135147"/>
            <a:ext cx="8596668" cy="660400"/>
          </a:xfrm>
        </p:spPr>
        <p:txBody>
          <a:bodyPr/>
          <a:lstStyle/>
          <a:p>
            <a:pPr>
              <a:spcBef>
                <a:spcPts val="1000"/>
              </a:spcBef>
            </a:pPr>
            <a:r>
              <a:rPr lang="en-US" sz="2800" dirty="0">
                <a:solidFill>
                  <a:srgbClr val="000000"/>
                </a:solidFill>
                <a:latin typeface="Times New Roman" panose="02020603050405020304" pitchFamily="18" charset="0"/>
                <a:cs typeface="Times New Roman" panose="02020603050405020304" pitchFamily="18" charset="0"/>
              </a:rPr>
              <a:t>S</a:t>
            </a:r>
            <a:r>
              <a:rPr lang="en-GB" sz="2800" dirty="0">
                <a:solidFill>
                  <a:srgbClr val="000000"/>
                </a:solidFill>
                <a:latin typeface="Times New Roman" panose="02020603050405020304" pitchFamily="18" charset="0"/>
                <a:cs typeface="Times New Roman" panose="02020603050405020304" pitchFamily="18" charset="0"/>
              </a:rPr>
              <a:t>YSTEM DEVELOPMENT APPROACH</a:t>
            </a:r>
            <a:endParaRPr lang="en-US" sz="2800" dirty="0">
              <a:latin typeface="Times New Roman" panose="02020603050405020304" pitchFamily="18" charset="0"/>
              <a:cs typeface="Times New Roman" panose="02020603050405020304" pitchFamily="18" charset="0"/>
            </a:endParaRPr>
          </a:p>
          <a:p>
            <a:endParaRPr lang="en-US" dirty="0"/>
          </a:p>
        </p:txBody>
      </p:sp>
      <p:sp>
        <p:nvSpPr>
          <p:cNvPr id="10" name="TextBox 9">
            <a:extLst>
              <a:ext uri="{FF2B5EF4-FFF2-40B4-BE49-F238E27FC236}">
                <a16:creationId xmlns:a16="http://schemas.microsoft.com/office/drawing/2014/main" id="{4D0342EC-A470-D008-2664-8A75D1C5B973}"/>
              </a:ext>
            </a:extLst>
          </p:cNvPr>
          <p:cNvSpPr txBox="1"/>
          <p:nvPr/>
        </p:nvSpPr>
        <p:spPr>
          <a:xfrm>
            <a:off x="354852" y="902704"/>
            <a:ext cx="9015367" cy="7105984"/>
          </a:xfrm>
          <a:prstGeom prst="rect">
            <a:avLst/>
          </a:prstGeom>
          <a:noFill/>
        </p:spPr>
        <p:txBody>
          <a:bodyPr wrap="square" rtlCol="0">
            <a:spAutoFit/>
          </a:bodyPr>
          <a:lstStyle/>
          <a:p>
            <a:pPr algn="just">
              <a:lnSpc>
                <a:spcPct val="150000"/>
              </a:lnSpc>
            </a:pPr>
            <a:r>
              <a:rPr lang="en-US" b="0" i="0" dirty="0">
                <a:effectLst/>
                <a:latin typeface="Times New Roman" panose="02020603050405020304" pitchFamily="18" charset="0"/>
                <a:cs typeface="Times New Roman" panose="02020603050405020304" pitchFamily="18" charset="0"/>
              </a:rPr>
              <a:t>When developing a facial recognition system, it's essential to follow a systematic approach to ensure that the system meets its objectives effectively. Here's a structured system development approach for a facial recognition system:</a:t>
            </a:r>
          </a:p>
          <a:p>
            <a:pPr algn="just">
              <a:lnSpc>
                <a:spcPct val="150000"/>
              </a:lnSpc>
              <a:buFont typeface="+mj-lt"/>
              <a:buAutoNum type="arabicPeriod"/>
            </a:pPr>
            <a:r>
              <a:rPr lang="en-US" b="1" i="0" dirty="0">
                <a:effectLst/>
                <a:latin typeface="Times New Roman" panose="02020603050405020304" pitchFamily="18" charset="0"/>
                <a:cs typeface="Times New Roman" panose="02020603050405020304" pitchFamily="18" charset="0"/>
              </a:rPr>
              <a:t>Requirements Gathering and Analysis</a:t>
            </a:r>
            <a:r>
              <a:rPr lang="en-US" b="0" i="0" dirty="0">
                <a:effectLst/>
                <a:latin typeface="Times New Roman" panose="02020603050405020304" pitchFamily="18" charset="0"/>
                <a:cs typeface="Times New Roman" panose="02020603050405020304" pitchFamily="18" charset="0"/>
              </a:rPr>
              <a:t>:</a:t>
            </a:r>
          </a:p>
          <a:p>
            <a:pPr marL="742950" lvl="1" indent="-285750" algn="just">
              <a:lnSpc>
                <a:spcPct val="150000"/>
              </a:lnSpc>
              <a:buFont typeface="+mj-lt"/>
              <a:buAutoNum type="arabicPeriod"/>
            </a:pPr>
            <a:r>
              <a:rPr lang="en-US" b="0" i="0" dirty="0">
                <a:effectLst/>
                <a:latin typeface="Times New Roman" panose="02020603050405020304" pitchFamily="18" charset="0"/>
                <a:cs typeface="Times New Roman" panose="02020603050405020304" pitchFamily="18" charset="0"/>
              </a:rPr>
              <a:t>Define the objectives and scope of the facial recognition system, including its intended applications, target users, and performance requirements.</a:t>
            </a:r>
          </a:p>
          <a:p>
            <a:pPr marL="742950" lvl="1" indent="-285750" algn="just">
              <a:lnSpc>
                <a:spcPct val="150000"/>
              </a:lnSpc>
              <a:buFont typeface="+mj-lt"/>
              <a:buAutoNum type="arabicPeriod"/>
            </a:pPr>
            <a:r>
              <a:rPr lang="en-US" b="0" i="0" dirty="0">
                <a:effectLst/>
                <a:latin typeface="Times New Roman" panose="02020603050405020304" pitchFamily="18" charset="0"/>
                <a:cs typeface="Times New Roman" panose="02020603050405020304" pitchFamily="18" charset="0"/>
              </a:rPr>
              <a:t>Gather requirements through stakeholder interviews, surveys, and domain analysis to understand the specific needs and constraints of the system.</a:t>
            </a:r>
          </a:p>
          <a:p>
            <a:pPr algn="just">
              <a:lnSpc>
                <a:spcPct val="150000"/>
              </a:lnSpc>
              <a:buFont typeface="+mj-lt"/>
              <a:buAutoNum type="arabicPeriod"/>
            </a:pPr>
            <a:r>
              <a:rPr lang="en-US" b="1" i="0" dirty="0">
                <a:effectLst/>
                <a:latin typeface="Times New Roman" panose="02020603050405020304" pitchFamily="18" charset="0"/>
                <a:cs typeface="Times New Roman" panose="02020603050405020304" pitchFamily="18" charset="0"/>
              </a:rPr>
              <a:t>Data Collection and Preprocessing</a:t>
            </a:r>
            <a:r>
              <a:rPr lang="en-US" b="0" i="0" dirty="0">
                <a:effectLst/>
                <a:latin typeface="Times New Roman" panose="02020603050405020304" pitchFamily="18" charset="0"/>
                <a:cs typeface="Times New Roman" panose="02020603050405020304" pitchFamily="18" charset="0"/>
              </a:rPr>
              <a:t>:</a:t>
            </a:r>
          </a:p>
          <a:p>
            <a:pPr marL="742950" lvl="1" indent="-285750" algn="just">
              <a:lnSpc>
                <a:spcPct val="150000"/>
              </a:lnSpc>
              <a:buFont typeface="+mj-lt"/>
              <a:buAutoNum type="arabicPeriod"/>
            </a:pPr>
            <a:r>
              <a:rPr lang="en-US" b="0" i="0" dirty="0">
                <a:effectLst/>
                <a:latin typeface="Times New Roman" panose="02020603050405020304" pitchFamily="18" charset="0"/>
                <a:cs typeface="Times New Roman" panose="02020603050405020304" pitchFamily="18" charset="0"/>
              </a:rPr>
              <a:t>Collect a diverse and representative dataset of facial images encompassing various demographics, poses, expressions, and environmental conditions.</a:t>
            </a:r>
          </a:p>
          <a:p>
            <a:pPr marL="742950" lvl="1" indent="-285750" algn="just">
              <a:lnSpc>
                <a:spcPct val="150000"/>
              </a:lnSpc>
              <a:buFont typeface="+mj-lt"/>
              <a:buAutoNum type="arabicPeriod"/>
            </a:pPr>
            <a:r>
              <a:rPr lang="en-US" b="0" i="0" dirty="0">
                <a:effectLst/>
                <a:latin typeface="Times New Roman" panose="02020603050405020304" pitchFamily="18" charset="0"/>
                <a:cs typeface="Times New Roman" panose="02020603050405020304" pitchFamily="18" charset="0"/>
              </a:rPr>
              <a:t>Preprocess the collected data by performing tasks such as image normalization, alignment, cropping, and noise reduction to enhance the quality and consistency of the facial images.</a:t>
            </a:r>
          </a:p>
          <a:p>
            <a:pPr marL="742950" lvl="1" indent="-285750" algn="just">
              <a:lnSpc>
                <a:spcPct val="150000"/>
              </a:lnSpc>
              <a:buFont typeface="+mj-lt"/>
              <a:buAutoNum type="arabicPeriod"/>
            </a:pPr>
            <a:endParaRPr lang="en-US" dirty="0">
              <a:latin typeface="Times New Roman" panose="02020603050405020304" pitchFamily="18" charset="0"/>
              <a:cs typeface="Times New Roman" panose="02020603050405020304" pitchFamily="18" charset="0"/>
            </a:endParaRPr>
          </a:p>
          <a:p>
            <a:pPr marL="742950" lvl="1" indent="-285750" algn="just">
              <a:lnSpc>
                <a:spcPct val="150000"/>
              </a:lnSpc>
              <a:buFont typeface="+mj-lt"/>
              <a:buAutoNum type="arabicPeriod"/>
            </a:pPr>
            <a:endParaRPr lang="en-US" b="0" i="0" dirty="0">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7528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87DCD-F32B-8C0F-F2CF-27FE0F26DCD0}"/>
              </a:ext>
            </a:extLst>
          </p:cNvPr>
          <p:cNvSpPr>
            <a:spLocks noGrp="1"/>
          </p:cNvSpPr>
          <p:nvPr>
            <p:ph type="title"/>
          </p:nvPr>
        </p:nvSpPr>
        <p:spPr>
          <a:xfrm>
            <a:off x="218490" y="71066"/>
            <a:ext cx="8596668" cy="544423"/>
          </a:xfrm>
        </p:spPr>
        <p:txBody>
          <a:bodyPr>
            <a:normAutofit/>
          </a:bodyPr>
          <a:lstStyle/>
          <a:p>
            <a:r>
              <a:rPr lang="en-US" sz="600" dirty="0"/>
              <a:t>.</a:t>
            </a:r>
          </a:p>
        </p:txBody>
      </p:sp>
      <p:sp>
        <p:nvSpPr>
          <p:cNvPr id="5" name="Content Placeholder 4">
            <a:extLst>
              <a:ext uri="{FF2B5EF4-FFF2-40B4-BE49-F238E27FC236}">
                <a16:creationId xmlns:a16="http://schemas.microsoft.com/office/drawing/2014/main" id="{7488775A-94AE-4943-0E77-6D7D08997498}"/>
              </a:ext>
            </a:extLst>
          </p:cNvPr>
          <p:cNvSpPr>
            <a:spLocks noGrp="1"/>
          </p:cNvSpPr>
          <p:nvPr>
            <p:ph idx="1"/>
          </p:nvPr>
        </p:nvSpPr>
        <p:spPr>
          <a:xfrm>
            <a:off x="218490" y="996435"/>
            <a:ext cx="9264379" cy="5861565"/>
          </a:xfrm>
        </p:spPr>
        <p:txBody>
          <a:bodyPr>
            <a:normAutofit fontScale="25000" lnSpcReduction="20000"/>
          </a:bodyPr>
          <a:lstStyle/>
          <a:p>
            <a:pPr marL="0" indent="0" algn="just">
              <a:lnSpc>
                <a:spcPct val="150000"/>
              </a:lnSpc>
              <a:buNone/>
            </a:pPr>
            <a:r>
              <a:rPr lang="en-US" sz="7200" b="1" dirty="0">
                <a:solidFill>
                  <a:schemeClr val="accent1"/>
                </a:solidFill>
                <a:latin typeface="Times New Roman" panose="02020603050405020304" pitchFamily="18" charset="0"/>
                <a:cs typeface="Times New Roman" panose="02020603050405020304" pitchFamily="18" charset="0"/>
              </a:rPr>
              <a:t>3.   </a:t>
            </a:r>
            <a:r>
              <a:rPr lang="en-US" sz="7200" b="1" i="0" dirty="0">
                <a:solidFill>
                  <a:schemeClr val="tx1"/>
                </a:solidFill>
                <a:effectLst/>
                <a:latin typeface="Times New Roman" panose="02020603050405020304" pitchFamily="18" charset="0"/>
                <a:cs typeface="Times New Roman" panose="02020603050405020304" pitchFamily="18" charset="0"/>
              </a:rPr>
              <a:t>Algorithm Selection and Training</a:t>
            </a:r>
            <a:r>
              <a:rPr lang="en-US" sz="7200" b="0" i="0" dirty="0">
                <a:effectLst/>
                <a:latin typeface="Times New Roman" panose="02020603050405020304" pitchFamily="18" charset="0"/>
                <a:cs typeface="Times New Roman" panose="02020603050405020304" pitchFamily="18" charset="0"/>
              </a:rPr>
              <a:t>:</a:t>
            </a:r>
          </a:p>
          <a:p>
            <a:pPr marL="742950" lvl="1" indent="-285750" algn="just">
              <a:lnSpc>
                <a:spcPct val="150000"/>
              </a:lnSpc>
              <a:buFont typeface="+mj-lt"/>
              <a:buAutoNum type="arabicPeriod"/>
            </a:pPr>
            <a:r>
              <a:rPr lang="en-US" sz="7200" b="0" i="0" dirty="0">
                <a:solidFill>
                  <a:schemeClr val="tx1"/>
                </a:solidFill>
                <a:effectLst/>
                <a:latin typeface="Times New Roman" panose="02020603050405020304" pitchFamily="18" charset="0"/>
                <a:cs typeface="Times New Roman" panose="02020603050405020304" pitchFamily="18" charset="0"/>
              </a:rPr>
              <a:t>Evaluate different facial recognition algorithms, such as deep learning-based approaches (e.g., CNNs) or traditional feature-based methods (e.g., eigenfaces).</a:t>
            </a:r>
          </a:p>
          <a:p>
            <a:pPr marL="742950" lvl="1" indent="-285750" algn="just">
              <a:lnSpc>
                <a:spcPct val="150000"/>
              </a:lnSpc>
              <a:buFont typeface="+mj-lt"/>
              <a:buAutoNum type="arabicPeriod"/>
            </a:pPr>
            <a:r>
              <a:rPr lang="en-US" sz="7200" b="0" i="0" dirty="0">
                <a:solidFill>
                  <a:schemeClr val="tx1"/>
                </a:solidFill>
                <a:effectLst/>
                <a:latin typeface="Times New Roman" panose="02020603050405020304" pitchFamily="18" charset="0"/>
                <a:cs typeface="Times New Roman" panose="02020603050405020304" pitchFamily="18" charset="0"/>
              </a:rPr>
              <a:t>Train the selected algorithm using the preprocessed dataset, optimizing model parameters and hyperparameters through techniques like cross-validation and hyperparameter tuning</a:t>
            </a:r>
            <a:endParaRPr lang="en-US" sz="7200" b="1" dirty="0">
              <a:solidFill>
                <a:schemeClr val="tx1"/>
              </a:solidFill>
              <a:latin typeface="Times New Roman" panose="02020603050405020304" pitchFamily="18" charset="0"/>
              <a:cs typeface="Times New Roman" panose="02020603050405020304" pitchFamily="18" charset="0"/>
            </a:endParaRPr>
          </a:p>
          <a:p>
            <a:pPr algn="just">
              <a:buFont typeface="+mj-lt"/>
              <a:buAutoNum type="arabicPeriod" startAt="4"/>
            </a:pPr>
            <a:r>
              <a:rPr lang="en-US" sz="7200" b="1" i="0" dirty="0">
                <a:solidFill>
                  <a:schemeClr val="tx1"/>
                </a:solidFill>
                <a:effectLst/>
                <a:latin typeface="Times New Roman" panose="02020603050405020304" pitchFamily="18" charset="0"/>
                <a:cs typeface="Times New Roman" panose="02020603050405020304" pitchFamily="18" charset="0"/>
              </a:rPr>
              <a:t>System Design and Architecture</a:t>
            </a:r>
            <a:r>
              <a:rPr lang="en-US" sz="7200" b="0" i="0" dirty="0">
                <a:solidFill>
                  <a:schemeClr val="tx1"/>
                </a:solidFill>
                <a:effectLst/>
                <a:latin typeface="Times New Roman" panose="02020603050405020304" pitchFamily="18" charset="0"/>
                <a:cs typeface="Times New Roman" panose="02020603050405020304" pitchFamily="18" charset="0"/>
              </a:rPr>
              <a:t>:</a:t>
            </a:r>
          </a:p>
          <a:p>
            <a:pPr marL="800100" lvl="1" indent="-342900" algn="just">
              <a:buFont typeface="+mj-lt"/>
              <a:buAutoNum type="arabicPeriod"/>
            </a:pPr>
            <a:r>
              <a:rPr lang="en-US" sz="7200" b="0" i="0" dirty="0">
                <a:solidFill>
                  <a:schemeClr val="tx1"/>
                </a:solidFill>
                <a:effectLst/>
                <a:latin typeface="Times New Roman" panose="02020603050405020304" pitchFamily="18" charset="0"/>
                <a:cs typeface="Times New Roman" panose="02020603050405020304" pitchFamily="18" charset="0"/>
              </a:rPr>
              <a:t>Design the overall architecture of the facial recognition system, including modules for data acquisition, feature extraction, recognition, and decision-making.</a:t>
            </a:r>
          </a:p>
          <a:p>
            <a:pPr marL="800100" lvl="1" indent="-342900" algn="just">
              <a:buFont typeface="+mj-lt"/>
              <a:buAutoNum type="arabicPeriod"/>
            </a:pPr>
            <a:r>
              <a:rPr lang="en-US" sz="7200" b="0" i="0" dirty="0">
                <a:solidFill>
                  <a:schemeClr val="tx1"/>
                </a:solidFill>
                <a:effectLst/>
                <a:latin typeface="Times New Roman" panose="02020603050405020304" pitchFamily="18" charset="0"/>
                <a:cs typeface="Times New Roman" panose="02020603050405020304" pitchFamily="18" charset="0"/>
              </a:rPr>
              <a:t>Determine the hardware and software requirements, considering factors such as computational resources, storage capacity, and scalability.</a:t>
            </a:r>
          </a:p>
          <a:p>
            <a:pPr algn="just">
              <a:buFont typeface="+mj-lt"/>
              <a:buAutoNum type="arabicPeriod" startAt="4"/>
            </a:pPr>
            <a:r>
              <a:rPr lang="en-US" sz="7200" b="1" i="0" dirty="0">
                <a:solidFill>
                  <a:schemeClr val="tx1"/>
                </a:solidFill>
                <a:effectLst/>
                <a:latin typeface="Times New Roman" panose="02020603050405020304" pitchFamily="18" charset="0"/>
                <a:cs typeface="Times New Roman" panose="02020603050405020304" pitchFamily="18" charset="0"/>
              </a:rPr>
              <a:t>Implementation and Integration</a:t>
            </a:r>
            <a:r>
              <a:rPr lang="en-US" sz="7200" b="0" i="0" dirty="0">
                <a:solidFill>
                  <a:schemeClr val="tx1"/>
                </a:solidFill>
                <a:effectLst/>
                <a:latin typeface="Times New Roman" panose="02020603050405020304" pitchFamily="18" charset="0"/>
                <a:cs typeface="Times New Roman" panose="02020603050405020304" pitchFamily="18" charset="0"/>
              </a:rPr>
              <a:t>:</a:t>
            </a:r>
          </a:p>
          <a:p>
            <a:pPr marL="800100" lvl="1" indent="-342900" algn="just">
              <a:buFont typeface="+mj-lt"/>
              <a:buAutoNum type="arabicPeriod"/>
            </a:pPr>
            <a:r>
              <a:rPr lang="en-US" sz="7200" b="0" i="0" dirty="0">
                <a:solidFill>
                  <a:schemeClr val="tx1"/>
                </a:solidFill>
                <a:effectLst/>
                <a:latin typeface="Times New Roman" panose="02020603050405020304" pitchFamily="18" charset="0"/>
                <a:cs typeface="Times New Roman" panose="02020603050405020304" pitchFamily="18" charset="0"/>
              </a:rPr>
              <a:t>Develop the facial recognition system according to the defined architecture, leveraging programming languages and frameworks suitable for the chosen algorithms and technologies.</a:t>
            </a:r>
          </a:p>
          <a:p>
            <a:pPr marL="800100" lvl="1" indent="-342900" algn="just">
              <a:buFont typeface="+mj-lt"/>
              <a:buAutoNum type="arabicPeriod"/>
            </a:pPr>
            <a:r>
              <a:rPr lang="en-US" sz="7200" b="0" i="0" dirty="0">
                <a:solidFill>
                  <a:schemeClr val="tx1"/>
                </a:solidFill>
                <a:effectLst/>
                <a:latin typeface="Times New Roman" panose="02020603050405020304" pitchFamily="18" charset="0"/>
                <a:cs typeface="Times New Roman" panose="02020603050405020304" pitchFamily="18" charset="0"/>
              </a:rPr>
              <a:t>Integrate the developed system with existing infrastructure or third-party components (e.g., cameras, databases, access control systems) as necessary.</a:t>
            </a:r>
          </a:p>
          <a:p>
            <a:pPr marL="800100" lvl="1" indent="-342900" algn="l">
              <a:buFont typeface="+mj-lt"/>
              <a:buAutoNum type="arabicPeriod"/>
            </a:pPr>
            <a:endParaRPr lang="en-US" sz="6000" b="0" i="0" dirty="0">
              <a:solidFill>
                <a:schemeClr val="tx1"/>
              </a:solidFill>
              <a:effectLst/>
              <a:latin typeface="Times New Roman" panose="02020603050405020304" pitchFamily="18" charset="0"/>
              <a:cs typeface="Times New Roman" panose="02020603050405020304" pitchFamily="18" charset="0"/>
            </a:endParaRPr>
          </a:p>
          <a:p>
            <a:pPr marL="800100" lvl="1" indent="-342900" algn="l">
              <a:buFont typeface="+mj-lt"/>
              <a:buAutoNum type="arabicPeriod"/>
            </a:pPr>
            <a:endParaRPr lang="en-US" sz="6000" dirty="0">
              <a:solidFill>
                <a:schemeClr val="tx1"/>
              </a:solidFill>
              <a:latin typeface="Times New Roman" panose="02020603050405020304" pitchFamily="18" charset="0"/>
              <a:cs typeface="Times New Roman" panose="02020603050405020304" pitchFamily="18" charset="0"/>
            </a:endParaRPr>
          </a:p>
          <a:p>
            <a:pPr marL="800100" lvl="1" indent="-342900" algn="l">
              <a:buFont typeface="+mj-lt"/>
              <a:buAutoNum type="arabicPeriod"/>
            </a:pPr>
            <a:endParaRPr lang="en-US" sz="6000" b="0" i="0" dirty="0">
              <a:solidFill>
                <a:schemeClr val="tx1"/>
              </a:solidFill>
              <a:effectLst/>
              <a:latin typeface="Times New Roman" panose="02020603050405020304" pitchFamily="18" charset="0"/>
              <a:cs typeface="Times New Roman" panose="02020603050405020304" pitchFamily="18" charset="0"/>
            </a:endParaRPr>
          </a:p>
          <a:p>
            <a:pPr marL="800100" lvl="1" indent="-342900" algn="l">
              <a:buFont typeface="+mj-lt"/>
              <a:buAutoNum type="arabicPeriod"/>
            </a:pPr>
            <a:endParaRPr lang="en-US" sz="6000" dirty="0">
              <a:solidFill>
                <a:schemeClr val="tx1"/>
              </a:solidFill>
              <a:latin typeface="Times New Roman" panose="02020603050405020304" pitchFamily="18" charset="0"/>
              <a:cs typeface="Times New Roman" panose="02020603050405020304" pitchFamily="18" charset="0"/>
            </a:endParaRPr>
          </a:p>
          <a:p>
            <a:pPr marL="800100" lvl="1" indent="-342900" algn="l">
              <a:buFont typeface="+mj-lt"/>
              <a:buAutoNum type="arabicPeriod"/>
            </a:pPr>
            <a:endParaRPr lang="en-US" sz="6000" b="0" i="0" dirty="0">
              <a:solidFill>
                <a:schemeClr val="tx1"/>
              </a:solidFill>
              <a:effectLst/>
              <a:latin typeface="Times New Roman" panose="02020603050405020304" pitchFamily="18" charset="0"/>
              <a:cs typeface="Times New Roman" panose="02020603050405020304" pitchFamily="18" charset="0"/>
            </a:endParaRPr>
          </a:p>
          <a:p>
            <a:pPr marL="800100" lvl="1" indent="-342900" algn="l">
              <a:buFont typeface="+mj-lt"/>
              <a:buAutoNum type="arabicPeriod"/>
            </a:pPr>
            <a:endParaRPr lang="en-US" sz="6000" dirty="0">
              <a:solidFill>
                <a:schemeClr val="tx1"/>
              </a:solidFill>
              <a:latin typeface="Times New Roman" panose="02020603050405020304" pitchFamily="18" charset="0"/>
              <a:cs typeface="Times New Roman" panose="02020603050405020304" pitchFamily="18" charset="0"/>
            </a:endParaRPr>
          </a:p>
          <a:p>
            <a:pPr marL="800100" lvl="1" indent="-342900" algn="l">
              <a:buFont typeface="+mj-lt"/>
              <a:buAutoNum type="arabicPeriod"/>
            </a:pPr>
            <a:endParaRPr lang="en-US" sz="6000" b="0" i="0" dirty="0">
              <a:solidFill>
                <a:schemeClr val="tx1"/>
              </a:solidFill>
              <a:effectLst/>
              <a:latin typeface="Times New Roman" panose="02020603050405020304" pitchFamily="18" charset="0"/>
              <a:cs typeface="Times New Roman" panose="02020603050405020304" pitchFamily="18" charset="0"/>
            </a:endParaRPr>
          </a:p>
          <a:p>
            <a:pPr marL="800100" lvl="1" indent="-342900" algn="l">
              <a:buFont typeface="+mj-lt"/>
              <a:buAutoNum type="arabicPeriod"/>
            </a:pPr>
            <a:endParaRPr lang="en-US" sz="6000" dirty="0">
              <a:solidFill>
                <a:schemeClr val="tx1"/>
              </a:solidFill>
              <a:latin typeface="Times New Roman" panose="02020603050405020304" pitchFamily="18" charset="0"/>
              <a:cs typeface="Times New Roman" panose="02020603050405020304" pitchFamily="18" charset="0"/>
            </a:endParaRPr>
          </a:p>
          <a:p>
            <a:pPr marL="800100" lvl="1" indent="-342900" algn="l">
              <a:buFont typeface="+mj-lt"/>
              <a:buAutoNum type="arabicPeriod"/>
            </a:pPr>
            <a:endParaRPr lang="en-US" sz="6000" b="0" i="0" dirty="0">
              <a:solidFill>
                <a:schemeClr val="tx1"/>
              </a:solidFill>
              <a:effectLst/>
              <a:latin typeface="Times New Roman" panose="02020603050405020304" pitchFamily="18" charset="0"/>
              <a:cs typeface="Times New Roman" panose="02020603050405020304" pitchFamily="18" charset="0"/>
            </a:endParaRPr>
          </a:p>
          <a:p>
            <a:pPr marL="800100" lvl="1" indent="-342900" algn="l">
              <a:buFont typeface="+mj-lt"/>
              <a:buAutoNum type="arabicPeriod"/>
            </a:pPr>
            <a:endParaRPr lang="en-US" sz="6000" b="0" i="0" dirty="0">
              <a:solidFill>
                <a:schemeClr val="tx1"/>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dirty="0"/>
          </a:p>
        </p:txBody>
      </p:sp>
      <p:sp>
        <p:nvSpPr>
          <p:cNvPr id="3" name="TextBox 2">
            <a:extLst>
              <a:ext uri="{FF2B5EF4-FFF2-40B4-BE49-F238E27FC236}">
                <a16:creationId xmlns:a16="http://schemas.microsoft.com/office/drawing/2014/main" id="{7ADD2478-8D84-7800-59B0-3B2C7121425D}"/>
              </a:ext>
            </a:extLst>
          </p:cNvPr>
          <p:cNvSpPr txBox="1"/>
          <p:nvPr/>
        </p:nvSpPr>
        <p:spPr>
          <a:xfrm>
            <a:off x="83841" y="343277"/>
            <a:ext cx="8865966" cy="2677656"/>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S</a:t>
            </a:r>
            <a:r>
              <a:rPr lang="en-GB" sz="2800" dirty="0">
                <a:latin typeface="Times New Roman" panose="02020603050405020304" pitchFamily="18" charset="0"/>
                <a:cs typeface="Times New Roman" panose="02020603050405020304" pitchFamily="18" charset="0"/>
              </a:rPr>
              <a:t>YSTEM DEVELOPMENT APPROACH(Contd...)</a:t>
            </a:r>
          </a:p>
          <a:p>
            <a:endParaRPr lang="en-GB" sz="2800" dirty="0">
              <a:latin typeface="Times New Roman" panose="02020603050405020304" pitchFamily="18" charset="0"/>
              <a:cs typeface="Times New Roman" panose="02020603050405020304" pitchFamily="18" charset="0"/>
            </a:endParaRPr>
          </a:p>
          <a:p>
            <a:endParaRPr lang="en-GB" sz="2800" dirty="0">
              <a:latin typeface="Times New Roman" panose="02020603050405020304" pitchFamily="18" charset="0"/>
              <a:cs typeface="Times New Roman" panose="02020603050405020304" pitchFamily="18" charset="0"/>
            </a:endParaRPr>
          </a:p>
          <a:p>
            <a:endParaRPr lang="en-GB" sz="2800" dirty="0">
              <a:latin typeface="Times New Roman" panose="02020603050405020304" pitchFamily="18" charset="0"/>
              <a:cs typeface="Times New Roman" panose="02020603050405020304" pitchFamily="18" charset="0"/>
            </a:endParaRPr>
          </a:p>
          <a:p>
            <a:endParaRPr lang="en-GB"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0653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F9F41CA-1A17-42C8-7ACA-67AE179F9FB9}"/>
              </a:ext>
            </a:extLst>
          </p:cNvPr>
          <p:cNvSpPr>
            <a:spLocks noGrp="1"/>
          </p:cNvSpPr>
          <p:nvPr>
            <p:ph idx="1"/>
          </p:nvPr>
        </p:nvSpPr>
        <p:spPr>
          <a:xfrm>
            <a:off x="248127" y="1240093"/>
            <a:ext cx="9698307" cy="4544501"/>
          </a:xfrm>
        </p:spPr>
        <p:txBody>
          <a:bodyPr>
            <a:normAutofit fontScale="25000" lnSpcReduction="20000"/>
          </a:bodyPr>
          <a:lstStyle/>
          <a:p>
            <a:pPr marL="0" indent="0" algn="just">
              <a:buNone/>
            </a:pPr>
            <a:r>
              <a:rPr lang="en-US" sz="6000" b="1" i="0" dirty="0">
                <a:solidFill>
                  <a:schemeClr val="accent1"/>
                </a:solidFill>
                <a:effectLst/>
                <a:latin typeface="Times New Roman" panose="02020603050405020304" pitchFamily="18" charset="0"/>
                <a:cs typeface="Times New Roman" panose="02020603050405020304" pitchFamily="18" charset="0"/>
              </a:rPr>
              <a:t>6</a:t>
            </a:r>
            <a:r>
              <a:rPr lang="en-US" sz="7200" b="1" i="0" dirty="0">
                <a:solidFill>
                  <a:schemeClr val="accent1"/>
                </a:solidFill>
                <a:effectLst/>
                <a:latin typeface="Times New Roman" panose="02020603050405020304" pitchFamily="18" charset="0"/>
                <a:cs typeface="Times New Roman" panose="02020603050405020304" pitchFamily="18" charset="0"/>
              </a:rPr>
              <a:t>.  </a:t>
            </a:r>
            <a:r>
              <a:rPr lang="en-US" sz="7200" b="1" i="0" dirty="0">
                <a:solidFill>
                  <a:schemeClr val="tx1"/>
                </a:solidFill>
                <a:effectLst/>
                <a:latin typeface="Times New Roman" panose="02020603050405020304" pitchFamily="18" charset="0"/>
                <a:cs typeface="Times New Roman" panose="02020603050405020304" pitchFamily="18" charset="0"/>
              </a:rPr>
              <a:t>Testing and Evaluation</a:t>
            </a:r>
            <a:r>
              <a:rPr lang="en-US" sz="7200" b="0" i="0" dirty="0">
                <a:solidFill>
                  <a:schemeClr val="tx1"/>
                </a:solidFill>
                <a:effectLst/>
                <a:latin typeface="Times New Roman" panose="02020603050405020304" pitchFamily="18" charset="0"/>
                <a:cs typeface="Times New Roman" panose="02020603050405020304" pitchFamily="18" charset="0"/>
              </a:rPr>
              <a:t>:</a:t>
            </a:r>
          </a:p>
          <a:p>
            <a:pPr marL="800100" lvl="1" indent="-342900" algn="just">
              <a:buFont typeface="+mj-lt"/>
              <a:buAutoNum type="arabicPeriod"/>
            </a:pPr>
            <a:r>
              <a:rPr lang="en-US" sz="7200" b="0" i="0" dirty="0">
                <a:solidFill>
                  <a:schemeClr val="tx1"/>
                </a:solidFill>
                <a:effectLst/>
                <a:latin typeface="Times New Roman" panose="02020603050405020304" pitchFamily="18" charset="0"/>
                <a:cs typeface="Times New Roman" panose="02020603050405020304" pitchFamily="18" charset="0"/>
              </a:rPr>
              <a:t>Conduct thorough testing of the facial recognition system to assess its performance, accuracy, robustness, and scalability.</a:t>
            </a:r>
          </a:p>
          <a:p>
            <a:pPr marL="800100" lvl="1" indent="-342900" algn="just">
              <a:buFont typeface="+mj-lt"/>
              <a:buAutoNum type="arabicPeriod"/>
            </a:pPr>
            <a:r>
              <a:rPr lang="en-US" sz="7200" b="0" i="0" dirty="0">
                <a:solidFill>
                  <a:schemeClr val="tx1"/>
                </a:solidFill>
                <a:effectLst/>
                <a:latin typeface="Times New Roman" panose="02020603050405020304" pitchFamily="18" charset="0"/>
                <a:cs typeface="Times New Roman" panose="02020603050405020304" pitchFamily="18" charset="0"/>
              </a:rPr>
              <a:t>Perform functional testing to validate system functionalities and non-functional testing to evaluate factors such as reliability, usability, and security.</a:t>
            </a:r>
          </a:p>
          <a:p>
            <a:pPr marL="0" indent="0" algn="just">
              <a:buNone/>
            </a:pPr>
            <a:r>
              <a:rPr lang="en-US" sz="6000" b="1" dirty="0">
                <a:solidFill>
                  <a:schemeClr val="accent1"/>
                </a:solidFill>
                <a:latin typeface="Times New Roman" panose="02020603050405020304" pitchFamily="18" charset="0"/>
                <a:cs typeface="Times New Roman" panose="02020603050405020304" pitchFamily="18" charset="0"/>
              </a:rPr>
              <a:t>7</a:t>
            </a:r>
            <a:r>
              <a:rPr lang="en-US" sz="7200" b="1" dirty="0">
                <a:solidFill>
                  <a:schemeClr val="accent1"/>
                </a:solidFill>
                <a:latin typeface="Times New Roman" panose="02020603050405020304" pitchFamily="18" charset="0"/>
                <a:cs typeface="Times New Roman" panose="02020603050405020304" pitchFamily="18" charset="0"/>
              </a:rPr>
              <a:t>.  </a:t>
            </a:r>
            <a:r>
              <a:rPr lang="en-US" sz="7200" b="1" i="0" dirty="0">
                <a:solidFill>
                  <a:schemeClr val="tx1"/>
                </a:solidFill>
                <a:effectLst/>
                <a:latin typeface="Times New Roman" panose="02020603050405020304" pitchFamily="18" charset="0"/>
                <a:cs typeface="Times New Roman" panose="02020603050405020304" pitchFamily="18" charset="0"/>
              </a:rPr>
              <a:t>Deployment and Deployment</a:t>
            </a:r>
            <a:r>
              <a:rPr lang="en-US" sz="7200" b="0" i="0" dirty="0">
                <a:solidFill>
                  <a:schemeClr val="tx1"/>
                </a:solidFill>
                <a:effectLst/>
                <a:latin typeface="Times New Roman" panose="02020603050405020304" pitchFamily="18" charset="0"/>
                <a:cs typeface="Times New Roman" panose="02020603050405020304" pitchFamily="18" charset="0"/>
              </a:rPr>
              <a:t>:</a:t>
            </a:r>
          </a:p>
          <a:p>
            <a:pPr marL="800100" lvl="1" indent="-342900" algn="just">
              <a:buFont typeface="+mj-lt"/>
              <a:buAutoNum type="arabicPeriod"/>
            </a:pPr>
            <a:r>
              <a:rPr lang="en-US" sz="7200" b="0" i="0" dirty="0">
                <a:solidFill>
                  <a:schemeClr val="tx1"/>
                </a:solidFill>
                <a:effectLst/>
                <a:latin typeface="Times New Roman" panose="02020603050405020304" pitchFamily="18" charset="0"/>
                <a:cs typeface="Times New Roman" panose="02020603050405020304" pitchFamily="18" charset="0"/>
              </a:rPr>
              <a:t>Deploy the facial recognition system in the target environment, ensuring compatibility with existing infrastructure and compliance with relevant regulations and standards.</a:t>
            </a:r>
          </a:p>
          <a:p>
            <a:pPr marL="800100" lvl="1" indent="-342900" algn="just">
              <a:buFont typeface="+mj-lt"/>
              <a:buAutoNum type="arabicPeriod"/>
            </a:pPr>
            <a:r>
              <a:rPr lang="en-US" sz="7200" b="0" i="0" dirty="0">
                <a:solidFill>
                  <a:schemeClr val="tx1"/>
                </a:solidFill>
                <a:effectLst/>
                <a:latin typeface="Times New Roman" panose="02020603050405020304" pitchFamily="18" charset="0"/>
                <a:cs typeface="Times New Roman" panose="02020603050405020304" pitchFamily="18" charset="0"/>
              </a:rPr>
              <a:t>Provide user training and documentation to support system adoption and ensure effective utilization by end-users.</a:t>
            </a:r>
            <a:endParaRPr lang="en-US" sz="6000" b="1" i="0" dirty="0">
              <a:solidFill>
                <a:schemeClr val="tx1"/>
              </a:solidFill>
              <a:effectLst/>
              <a:latin typeface="Times New Roman" panose="02020603050405020304" pitchFamily="18" charset="0"/>
              <a:cs typeface="Times New Roman" panose="02020603050405020304" pitchFamily="18" charset="0"/>
            </a:endParaRPr>
          </a:p>
          <a:p>
            <a:pPr marL="0" indent="0" algn="just">
              <a:buNone/>
            </a:pPr>
            <a:r>
              <a:rPr lang="en-US" sz="6000" b="1" i="0" dirty="0">
                <a:solidFill>
                  <a:schemeClr val="accent1"/>
                </a:solidFill>
                <a:effectLst/>
                <a:latin typeface="Times New Roman" panose="02020603050405020304" pitchFamily="18" charset="0"/>
                <a:cs typeface="Times New Roman" panose="02020603050405020304" pitchFamily="18" charset="0"/>
              </a:rPr>
              <a:t>8.</a:t>
            </a:r>
            <a:r>
              <a:rPr lang="en-US" sz="6000" b="1" i="0" dirty="0">
                <a:solidFill>
                  <a:schemeClr val="tx1"/>
                </a:solidFill>
                <a:effectLst/>
                <a:latin typeface="Times New Roman" panose="02020603050405020304" pitchFamily="18" charset="0"/>
                <a:cs typeface="Times New Roman" panose="02020603050405020304" pitchFamily="18" charset="0"/>
              </a:rPr>
              <a:t>   </a:t>
            </a:r>
            <a:r>
              <a:rPr lang="en-US" sz="7200" b="1" i="0" dirty="0">
                <a:solidFill>
                  <a:schemeClr val="tx1"/>
                </a:solidFill>
                <a:effectLst/>
                <a:latin typeface="Times New Roman" panose="02020603050405020304" pitchFamily="18" charset="0"/>
                <a:cs typeface="Times New Roman" panose="02020603050405020304" pitchFamily="18" charset="0"/>
              </a:rPr>
              <a:t>Monitoring and Maintenance</a:t>
            </a:r>
            <a:r>
              <a:rPr lang="en-US" sz="7200" b="0" i="0" dirty="0">
                <a:solidFill>
                  <a:schemeClr val="tx1"/>
                </a:solidFill>
                <a:effectLst/>
                <a:latin typeface="Times New Roman" panose="02020603050405020304" pitchFamily="18" charset="0"/>
                <a:cs typeface="Times New Roman" panose="02020603050405020304" pitchFamily="18" charset="0"/>
              </a:rPr>
              <a:t>:</a:t>
            </a:r>
          </a:p>
          <a:p>
            <a:pPr marL="457200" lvl="1" indent="0" algn="just">
              <a:buNone/>
            </a:pPr>
            <a:r>
              <a:rPr lang="en-US" sz="6000" b="0" i="0" dirty="0">
                <a:solidFill>
                  <a:schemeClr val="accent1"/>
                </a:solidFill>
                <a:effectLst/>
                <a:latin typeface="Times New Roman" panose="02020603050405020304" pitchFamily="18" charset="0"/>
                <a:cs typeface="Times New Roman" panose="02020603050405020304" pitchFamily="18" charset="0"/>
              </a:rPr>
              <a:t>1.</a:t>
            </a:r>
            <a:r>
              <a:rPr lang="en-US" sz="7200" b="0" i="0" dirty="0">
                <a:solidFill>
                  <a:schemeClr val="accent1"/>
                </a:solidFill>
                <a:effectLst/>
                <a:latin typeface="Times New Roman" panose="02020603050405020304" pitchFamily="18" charset="0"/>
                <a:cs typeface="Times New Roman" panose="02020603050405020304" pitchFamily="18" charset="0"/>
              </a:rPr>
              <a:t>   </a:t>
            </a:r>
            <a:r>
              <a:rPr lang="en-US" sz="7200" b="0" i="0" dirty="0">
                <a:solidFill>
                  <a:schemeClr val="tx1"/>
                </a:solidFill>
                <a:effectLst/>
                <a:latin typeface="Times New Roman" panose="02020603050405020304" pitchFamily="18" charset="0"/>
                <a:cs typeface="Times New Roman" panose="02020603050405020304" pitchFamily="18" charset="0"/>
              </a:rPr>
              <a:t>Establish monitoring mechanisms to track system performance, identify anomalies or issues, and initiate corrective actions as needed.</a:t>
            </a:r>
          </a:p>
          <a:p>
            <a:pPr marL="457200" lvl="1" indent="0" algn="just">
              <a:buNone/>
            </a:pPr>
            <a:r>
              <a:rPr lang="en-US" sz="6000" b="0" i="0" dirty="0">
                <a:solidFill>
                  <a:schemeClr val="accent1"/>
                </a:solidFill>
                <a:effectLst/>
                <a:latin typeface="Times New Roman" panose="02020603050405020304" pitchFamily="18" charset="0"/>
                <a:cs typeface="Times New Roman" panose="02020603050405020304" pitchFamily="18" charset="0"/>
              </a:rPr>
              <a:t>2.</a:t>
            </a:r>
            <a:r>
              <a:rPr lang="en-US" sz="7200" b="0" i="0" dirty="0">
                <a:solidFill>
                  <a:schemeClr val="accent1"/>
                </a:solidFill>
                <a:effectLst/>
                <a:latin typeface="Times New Roman" panose="02020603050405020304" pitchFamily="18" charset="0"/>
                <a:cs typeface="Times New Roman" panose="02020603050405020304" pitchFamily="18" charset="0"/>
              </a:rPr>
              <a:t>   </a:t>
            </a:r>
            <a:r>
              <a:rPr lang="en-US" sz="7200" b="0" i="0" dirty="0">
                <a:solidFill>
                  <a:schemeClr val="tx1"/>
                </a:solidFill>
                <a:effectLst/>
                <a:latin typeface="Times New Roman" panose="02020603050405020304" pitchFamily="18" charset="0"/>
                <a:cs typeface="Times New Roman" panose="02020603050405020304" pitchFamily="18" charset="0"/>
              </a:rPr>
              <a:t>Implement regular maintenance procedures, including software updates, database management, and algorithm retraining, to keep the system optimized and up-to-date.</a:t>
            </a:r>
          </a:p>
          <a:p>
            <a:pPr marL="0" indent="0">
              <a:buNone/>
            </a:pPr>
            <a:endParaRPr lang="en-US" dirty="0"/>
          </a:p>
        </p:txBody>
      </p:sp>
      <p:sp>
        <p:nvSpPr>
          <p:cNvPr id="4" name="Title 3">
            <a:extLst>
              <a:ext uri="{FF2B5EF4-FFF2-40B4-BE49-F238E27FC236}">
                <a16:creationId xmlns:a16="http://schemas.microsoft.com/office/drawing/2014/main" id="{3DC5F7D5-0B1A-4907-E442-D57BD6610464}"/>
              </a:ext>
            </a:extLst>
          </p:cNvPr>
          <p:cNvSpPr>
            <a:spLocks noGrp="1"/>
          </p:cNvSpPr>
          <p:nvPr>
            <p:ph type="title"/>
          </p:nvPr>
        </p:nvSpPr>
        <p:spPr>
          <a:xfrm>
            <a:off x="248127" y="279917"/>
            <a:ext cx="7804192" cy="849086"/>
          </a:xfrm>
        </p:spPr>
        <p:txBody>
          <a:bodyPr>
            <a:normAutofit fontScale="90000"/>
          </a:bodyPr>
          <a:lstStyle/>
          <a:p>
            <a:r>
              <a:rPr lang="en-US" sz="2800" dirty="0">
                <a:solidFill>
                  <a:schemeClr val="tx1"/>
                </a:solidFill>
                <a:latin typeface="Times New Roman" panose="02020603050405020304" pitchFamily="18" charset="0"/>
                <a:cs typeface="Times New Roman" panose="02020603050405020304" pitchFamily="18" charset="0"/>
              </a:rPr>
              <a:t>S</a:t>
            </a:r>
            <a:r>
              <a:rPr lang="en-GB" sz="2800" dirty="0">
                <a:solidFill>
                  <a:schemeClr val="tx1"/>
                </a:solidFill>
                <a:latin typeface="Times New Roman" panose="02020603050405020304" pitchFamily="18" charset="0"/>
                <a:cs typeface="Times New Roman" panose="02020603050405020304" pitchFamily="18" charset="0"/>
              </a:rPr>
              <a:t>YSTEM DEVELOPMENT APPROACH (Contd...)</a:t>
            </a:r>
            <a:br>
              <a:rPr lang="en-GB" sz="2800" dirty="0">
                <a:solidFill>
                  <a:schemeClr val="tx1"/>
                </a:solidFill>
                <a:latin typeface="Times New Roman" panose="02020603050405020304" pitchFamily="18" charset="0"/>
                <a:cs typeface="Times New Roman" panose="02020603050405020304" pitchFamily="18" charset="0"/>
              </a:rPr>
            </a:br>
            <a:br>
              <a:rPr lang="en-GB" sz="2800" dirty="0">
                <a:solidFill>
                  <a:schemeClr val="tx1"/>
                </a:solidFill>
                <a:latin typeface="Times New Roman" panose="02020603050405020304" pitchFamily="18" charset="0"/>
                <a:cs typeface="Times New Roman" panose="02020603050405020304" pitchFamily="18" charset="0"/>
              </a:rPr>
            </a:br>
            <a:br>
              <a:rPr lang="en-GB" sz="2800" dirty="0">
                <a:solidFill>
                  <a:schemeClr val="tx1"/>
                </a:solidFill>
                <a:latin typeface="Times New Roman" panose="02020603050405020304" pitchFamily="18" charset="0"/>
                <a:cs typeface="Times New Roman" panose="02020603050405020304" pitchFamily="18" charset="0"/>
              </a:rPr>
            </a:br>
            <a:endParaRPr lang="en-IN"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5756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332BF-B06C-61C0-7983-9DA9B99D0AA3}"/>
              </a:ext>
            </a:extLst>
          </p:cNvPr>
          <p:cNvSpPr>
            <a:spLocks noGrp="1"/>
          </p:cNvSpPr>
          <p:nvPr>
            <p:ph type="title"/>
          </p:nvPr>
        </p:nvSpPr>
        <p:spPr>
          <a:xfrm>
            <a:off x="250031" y="384175"/>
            <a:ext cx="8596668" cy="1320800"/>
          </a:xfrm>
        </p:spPr>
        <p:txBody>
          <a:bodyPr>
            <a:normAutofit/>
          </a:bodyPr>
          <a:lstStyle/>
          <a:p>
            <a:r>
              <a:rPr lang="en-GB" sz="2800" dirty="0">
                <a:solidFill>
                  <a:schemeClr val="tx1"/>
                </a:solidFill>
                <a:latin typeface="Times New Roman" panose="02020603050405020304" pitchFamily="18" charset="0"/>
                <a:cs typeface="Times New Roman" panose="02020603050405020304" pitchFamily="18" charset="0"/>
              </a:rPr>
              <a:t>ALGORITHM AND DEPLOYMENT</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E064ED1-4F35-1F3F-212D-F56357ED4EB1}"/>
              </a:ext>
            </a:extLst>
          </p:cNvPr>
          <p:cNvSpPr>
            <a:spLocks noGrp="1"/>
          </p:cNvSpPr>
          <p:nvPr>
            <p:ph idx="1"/>
          </p:nvPr>
        </p:nvSpPr>
        <p:spPr>
          <a:xfrm>
            <a:off x="701147" y="1199356"/>
            <a:ext cx="8919104" cy="4768849"/>
          </a:xfrm>
        </p:spPr>
        <p:txBody>
          <a:bodyPr>
            <a:normAutofit/>
          </a:bodyPr>
          <a:lstStyle/>
          <a:p>
            <a:pPr marL="0" indent="0">
              <a:buNone/>
            </a:pPr>
            <a:endParaRPr lang="en-GB" b="1" i="0" dirty="0">
              <a:solidFill>
                <a:srgbClr val="000000"/>
              </a:solidFill>
              <a:effectLst/>
              <a:latin typeface="Comfortaa"/>
            </a:endParaRPr>
          </a:p>
          <a:p>
            <a:pPr algn="just"/>
            <a:r>
              <a:rPr lang="en-GB" b="0" i="0" dirty="0">
                <a:solidFill>
                  <a:srgbClr val="000000"/>
                </a:solidFill>
                <a:effectLst/>
                <a:latin typeface="Times New Roman" panose="02020603050405020304" pitchFamily="18" charset="0"/>
                <a:cs typeface="Times New Roman" panose="02020603050405020304" pitchFamily="18" charset="0"/>
              </a:rPr>
              <a:t>Face recognition is a technology that can identify the face of an individual whose image is stored in a dataset. Although other identification methods may be more accurate, facial recognition has been an important focus of research because it is easy to implement, convenient, and non-obtrusive.</a:t>
            </a:r>
          </a:p>
          <a:p>
            <a:pPr algn="just"/>
            <a:r>
              <a:rPr lang="en-GB" b="0" i="0" dirty="0">
                <a:solidFill>
                  <a:srgbClr val="000000"/>
                </a:solidFill>
                <a:effectLst/>
                <a:latin typeface="Times New Roman" panose="02020603050405020304" pitchFamily="18" charset="0"/>
                <a:cs typeface="Times New Roman" panose="02020603050405020304" pitchFamily="18" charset="0"/>
              </a:rPr>
              <a:t>A face recognition algorithm is a basic component of a face detection and recognition system. Face recognition algorithms typically perform the following main tasks: </a:t>
            </a:r>
          </a:p>
          <a:p>
            <a:pPr algn="just"/>
            <a:r>
              <a:rPr lang="en-GB" b="0" i="0" dirty="0">
                <a:solidFill>
                  <a:srgbClr val="000000"/>
                </a:solidFill>
                <a:effectLst/>
                <a:latin typeface="Times New Roman" panose="02020603050405020304" pitchFamily="18" charset="0"/>
                <a:cs typeface="Times New Roman" panose="02020603050405020304" pitchFamily="18" charset="0"/>
              </a:rPr>
              <a:t>Detect faces in images, videos or live streams</a:t>
            </a:r>
          </a:p>
          <a:p>
            <a:pPr algn="just"/>
            <a:r>
              <a:rPr lang="en-GB" b="0" i="0" dirty="0">
                <a:solidFill>
                  <a:srgbClr val="000000"/>
                </a:solidFill>
                <a:effectLst/>
                <a:latin typeface="Times New Roman" panose="02020603050405020304" pitchFamily="18" charset="0"/>
                <a:cs typeface="Times New Roman" panose="02020603050405020304" pitchFamily="18" charset="0"/>
              </a:rPr>
              <a:t>Compute a mathematical model of the face image</a:t>
            </a:r>
          </a:p>
          <a:p>
            <a:pPr algn="just"/>
            <a:r>
              <a:rPr lang="en-GB" b="0" i="0" dirty="0">
                <a:solidFill>
                  <a:srgbClr val="000000"/>
                </a:solidFill>
                <a:effectLst/>
                <a:latin typeface="Times New Roman" panose="02020603050405020304" pitchFamily="18" charset="0"/>
                <a:cs typeface="Times New Roman" panose="02020603050405020304" pitchFamily="18" charset="0"/>
              </a:rPr>
              <a:t>Compare the model derived from a face to an image in a training set or database</a:t>
            </a:r>
          </a:p>
          <a:p>
            <a:pPr algn="just"/>
            <a:r>
              <a:rPr lang="en-GB" b="0" i="0" dirty="0">
                <a:solidFill>
                  <a:srgbClr val="000000"/>
                </a:solidFill>
                <a:effectLst/>
                <a:latin typeface="Times New Roman" panose="02020603050405020304" pitchFamily="18" charset="0"/>
                <a:cs typeface="Times New Roman" panose="02020603050405020304" pitchFamily="18" charset="0"/>
              </a:rPr>
              <a:t>Evaluate the comparison to see whether the face shows the required individual</a:t>
            </a:r>
          </a:p>
          <a:p>
            <a:endParaRPr lang="en-US" dirty="0"/>
          </a:p>
        </p:txBody>
      </p:sp>
    </p:spTree>
    <p:extLst>
      <p:ext uri="{BB962C8B-B14F-4D97-AF65-F5344CB8AC3E}">
        <p14:creationId xmlns:p14="http://schemas.microsoft.com/office/powerpoint/2010/main" val="292487041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office theme</Template>
  <TotalTime>218</TotalTime>
  <Words>1394</Words>
  <Application>Microsoft Office PowerPoint</Application>
  <PresentationFormat>Widescreen</PresentationFormat>
  <Paragraphs>142</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Facet</vt:lpstr>
      <vt:lpstr>FACE RECOGNITION SYSTEM </vt:lpstr>
      <vt:lpstr>PROJECT COVERS:</vt:lpstr>
      <vt:lpstr>PROBLEM STATEMENT</vt:lpstr>
      <vt:lpstr>PROPOSED SYSTEM/SOLUTION </vt:lpstr>
      <vt:lpstr>PowerPoint Presentation</vt:lpstr>
      <vt:lpstr>SYSTEM DEVELOPMENT APPROACH </vt:lpstr>
      <vt:lpstr>.</vt:lpstr>
      <vt:lpstr>SYSTEM DEVELOPMENT APPROACH (Contd...)   </vt:lpstr>
      <vt:lpstr>ALGORITHM AND DEPLOYMENT</vt:lpstr>
      <vt:lpstr>PowerPoint Presentation</vt:lpstr>
      <vt:lpstr>ALGORITHM AND DEPLOYMENT (Contd...)   </vt:lpstr>
      <vt:lpstr>ALGORITHM AND DEPLOYMENT (Contd...)   </vt:lpstr>
      <vt:lpstr>.</vt:lpstr>
      <vt:lpstr>REFERENCE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 B</dc:creator>
  <cp:lastModifiedBy>Nageshwaran V</cp:lastModifiedBy>
  <cp:revision>270</cp:revision>
  <dcterms:created xsi:type="dcterms:W3CDTF">2024-03-31T07:04:25Z</dcterms:created>
  <dcterms:modified xsi:type="dcterms:W3CDTF">2024-04-05T12:58:32Z</dcterms:modified>
</cp:coreProperties>
</file>