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50" d="100"/>
          <a:sy n="50" d="100"/>
        </p:scale>
        <p:origin x="355" y="43"/>
      </p:cViewPr>
      <p:guideLst>
        <p:guide orient="horz" pos="10318"/>
        <p:guide pos="67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5"/>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70"/>
            </a:lvl1pPr>
            <a:lvl2pPr marL="1080135" indent="0" algn="ctr">
              <a:buNone/>
              <a:defRPr sz="4725"/>
            </a:lvl2pPr>
            <a:lvl3pPr marL="2160270" indent="0" algn="ctr">
              <a:buNone/>
              <a:defRPr sz="4250"/>
            </a:lvl3pPr>
            <a:lvl4pPr marL="3239770" indent="0" algn="ctr">
              <a:buNone/>
              <a:defRPr sz="3780"/>
            </a:lvl4pPr>
            <a:lvl5pPr marL="4319905" indent="0" algn="ctr">
              <a:buNone/>
              <a:defRPr sz="3780"/>
            </a:lvl5pPr>
            <a:lvl6pPr marL="5400040" indent="0" algn="ctr">
              <a:buNone/>
              <a:defRPr sz="3780"/>
            </a:lvl6pPr>
            <a:lvl7pPr marL="6480175" indent="0" algn="ctr">
              <a:buNone/>
              <a:defRPr sz="3780"/>
            </a:lvl7pPr>
            <a:lvl8pPr marL="7559675" indent="0" algn="ctr">
              <a:buNone/>
              <a:defRPr sz="3780"/>
            </a:lvl8pPr>
            <a:lvl9pPr marL="8639810"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5"/>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70">
                <a:solidFill>
                  <a:schemeClr val="tx1"/>
                </a:solidFill>
              </a:defRPr>
            </a:lvl1pPr>
            <a:lvl2pPr marL="1080135" indent="0">
              <a:buNone/>
              <a:defRPr sz="4725">
                <a:solidFill>
                  <a:schemeClr val="tx1">
                    <a:tint val="75000"/>
                  </a:schemeClr>
                </a:solidFill>
              </a:defRPr>
            </a:lvl2pPr>
            <a:lvl3pPr marL="2160270" indent="0">
              <a:buNone/>
              <a:defRPr sz="4250">
                <a:solidFill>
                  <a:schemeClr val="tx1">
                    <a:tint val="75000"/>
                  </a:schemeClr>
                </a:solidFill>
              </a:defRPr>
            </a:lvl3pPr>
            <a:lvl4pPr marL="3239770" indent="0">
              <a:buNone/>
              <a:defRPr sz="3780">
                <a:solidFill>
                  <a:schemeClr val="tx1">
                    <a:tint val="75000"/>
                  </a:schemeClr>
                </a:solidFill>
              </a:defRPr>
            </a:lvl4pPr>
            <a:lvl5pPr marL="4319905" indent="0">
              <a:buNone/>
              <a:defRPr sz="3780">
                <a:solidFill>
                  <a:schemeClr val="tx1">
                    <a:tint val="75000"/>
                  </a:schemeClr>
                </a:solidFill>
              </a:defRPr>
            </a:lvl5pPr>
            <a:lvl6pPr marL="5400040" indent="0">
              <a:buNone/>
              <a:defRPr sz="3780">
                <a:solidFill>
                  <a:schemeClr val="tx1">
                    <a:tint val="75000"/>
                  </a:schemeClr>
                </a:solidFill>
              </a:defRPr>
            </a:lvl6pPr>
            <a:lvl7pPr marL="6480175" indent="0">
              <a:buNone/>
              <a:defRPr sz="3780">
                <a:solidFill>
                  <a:schemeClr val="tx1">
                    <a:tint val="75000"/>
                  </a:schemeClr>
                </a:solidFill>
              </a:defRPr>
            </a:lvl7pPr>
            <a:lvl8pPr marL="7559675" indent="0">
              <a:buNone/>
              <a:defRPr sz="3780">
                <a:solidFill>
                  <a:schemeClr val="tx1">
                    <a:tint val="75000"/>
                  </a:schemeClr>
                </a:solidFill>
              </a:defRPr>
            </a:lvl8pPr>
            <a:lvl9pPr marL="8639810" indent="0">
              <a:buNone/>
              <a:defRPr sz="378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70" b="1"/>
            </a:lvl1pPr>
            <a:lvl2pPr marL="1080135" indent="0">
              <a:buNone/>
              <a:defRPr sz="4725" b="1"/>
            </a:lvl2pPr>
            <a:lvl3pPr marL="2160270" indent="0">
              <a:buNone/>
              <a:defRPr sz="4250" b="1"/>
            </a:lvl3pPr>
            <a:lvl4pPr marL="3239770" indent="0">
              <a:buNone/>
              <a:defRPr sz="3780" b="1"/>
            </a:lvl4pPr>
            <a:lvl5pPr marL="4319905" indent="0">
              <a:buNone/>
              <a:defRPr sz="3780" b="1"/>
            </a:lvl5pPr>
            <a:lvl6pPr marL="5400040" indent="0">
              <a:buNone/>
              <a:defRPr sz="3780" b="1"/>
            </a:lvl6pPr>
            <a:lvl7pPr marL="6480175" indent="0">
              <a:buNone/>
              <a:defRPr sz="3780" b="1"/>
            </a:lvl7pPr>
            <a:lvl8pPr marL="7559675" indent="0">
              <a:buNone/>
              <a:defRPr sz="3780" b="1"/>
            </a:lvl8pPr>
            <a:lvl9pPr marL="8639810" indent="0">
              <a:buNone/>
              <a:defRPr sz="3780" b="1"/>
            </a:lvl9pPr>
          </a:lstStyle>
          <a:p>
            <a:pPr lvl="0"/>
            <a:r>
              <a:rPr lang="en-US"/>
              <a:t>Edit Master text styles</a:t>
            </a:r>
            <a:endParaRPr lang="en-US"/>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70" b="1"/>
            </a:lvl1pPr>
            <a:lvl2pPr marL="1080135" indent="0">
              <a:buNone/>
              <a:defRPr sz="4725" b="1"/>
            </a:lvl2pPr>
            <a:lvl3pPr marL="2160270" indent="0">
              <a:buNone/>
              <a:defRPr sz="4250" b="1"/>
            </a:lvl3pPr>
            <a:lvl4pPr marL="3239770" indent="0">
              <a:buNone/>
              <a:defRPr sz="3780" b="1"/>
            </a:lvl4pPr>
            <a:lvl5pPr marL="4319905" indent="0">
              <a:buNone/>
              <a:defRPr sz="3780" b="1"/>
            </a:lvl5pPr>
            <a:lvl6pPr marL="5400040" indent="0">
              <a:buNone/>
              <a:defRPr sz="3780" b="1"/>
            </a:lvl6pPr>
            <a:lvl7pPr marL="6480175" indent="0">
              <a:buNone/>
              <a:defRPr sz="3780" b="1"/>
            </a:lvl7pPr>
            <a:lvl8pPr marL="7559675" indent="0">
              <a:buNone/>
              <a:defRPr sz="3780" b="1"/>
            </a:lvl8pPr>
            <a:lvl9pPr marL="8639810" indent="0">
              <a:buNone/>
              <a:defRPr sz="3780" b="1"/>
            </a:lvl9pPr>
          </a:lstStyle>
          <a:p>
            <a:pPr lvl="0"/>
            <a:r>
              <a:rPr lang="en-US"/>
              <a:t>Edit Master text styles</a:t>
            </a:r>
            <a:endParaRPr lang="en-US"/>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60"/>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60"/>
            </a:lvl1pPr>
            <a:lvl2pPr>
              <a:defRPr sz="6615"/>
            </a:lvl2pPr>
            <a:lvl3pPr>
              <a:defRPr sz="5670"/>
            </a:lvl3pPr>
            <a:lvl4pPr>
              <a:defRPr sz="4725"/>
            </a:lvl4pPr>
            <a:lvl5pPr>
              <a:defRPr sz="4725"/>
            </a:lvl5pPr>
            <a:lvl6pPr>
              <a:defRPr sz="4725"/>
            </a:lvl6pPr>
            <a:lvl7pPr>
              <a:defRPr sz="4725"/>
            </a:lvl7pPr>
            <a:lvl8pPr>
              <a:defRPr sz="4725"/>
            </a:lvl8pPr>
            <a:lvl9pPr>
              <a:defRPr sz="4725"/>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80135" indent="0">
              <a:buNone/>
              <a:defRPr sz="3305"/>
            </a:lvl2pPr>
            <a:lvl3pPr marL="2160270" indent="0">
              <a:buNone/>
              <a:defRPr sz="2835"/>
            </a:lvl3pPr>
            <a:lvl4pPr marL="3239770" indent="0">
              <a:buNone/>
              <a:defRPr sz="2360"/>
            </a:lvl4pPr>
            <a:lvl5pPr marL="4319905" indent="0">
              <a:buNone/>
              <a:defRPr sz="2360"/>
            </a:lvl5pPr>
            <a:lvl6pPr marL="5400040" indent="0">
              <a:buNone/>
              <a:defRPr sz="2360"/>
            </a:lvl6pPr>
            <a:lvl7pPr marL="6480175" indent="0">
              <a:buNone/>
              <a:defRPr sz="2360"/>
            </a:lvl7pPr>
            <a:lvl8pPr marL="7559675" indent="0">
              <a:buNone/>
              <a:defRPr sz="2360"/>
            </a:lvl8pPr>
            <a:lvl9pPr marL="8639810" indent="0">
              <a:buNone/>
              <a:defRPr sz="236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60"/>
            </a:lvl1pPr>
            <a:lvl2pPr marL="1080135" indent="0">
              <a:buNone/>
              <a:defRPr sz="6615"/>
            </a:lvl2pPr>
            <a:lvl3pPr marL="2160270" indent="0">
              <a:buNone/>
              <a:defRPr sz="5670"/>
            </a:lvl3pPr>
            <a:lvl4pPr marL="3239770" indent="0">
              <a:buNone/>
              <a:defRPr sz="4725"/>
            </a:lvl4pPr>
            <a:lvl5pPr marL="4319905" indent="0">
              <a:buNone/>
              <a:defRPr sz="4725"/>
            </a:lvl5pPr>
            <a:lvl6pPr marL="5400040" indent="0">
              <a:buNone/>
              <a:defRPr sz="4725"/>
            </a:lvl6pPr>
            <a:lvl7pPr marL="6480175" indent="0">
              <a:buNone/>
              <a:defRPr sz="4725"/>
            </a:lvl7pPr>
            <a:lvl8pPr marL="7559675" indent="0">
              <a:buNone/>
              <a:defRPr sz="4725"/>
            </a:lvl8pPr>
            <a:lvl9pPr marL="8639810" indent="0">
              <a:buNone/>
              <a:defRPr sz="4725"/>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80135" indent="0">
              <a:buNone/>
              <a:defRPr sz="3305"/>
            </a:lvl2pPr>
            <a:lvl3pPr marL="2160270" indent="0">
              <a:buNone/>
              <a:defRPr sz="2835"/>
            </a:lvl3pPr>
            <a:lvl4pPr marL="3239770" indent="0">
              <a:buNone/>
              <a:defRPr sz="2360"/>
            </a:lvl4pPr>
            <a:lvl5pPr marL="4319905" indent="0">
              <a:buNone/>
              <a:defRPr sz="2360"/>
            </a:lvl5pPr>
            <a:lvl6pPr marL="5400040" indent="0">
              <a:buNone/>
              <a:defRPr sz="2360"/>
            </a:lvl6pPr>
            <a:lvl7pPr marL="6480175" indent="0">
              <a:buNone/>
              <a:defRPr sz="2360"/>
            </a:lvl7pPr>
            <a:lvl8pPr marL="7559675" indent="0">
              <a:buNone/>
              <a:defRPr sz="2360"/>
            </a:lvl8pPr>
            <a:lvl9pPr marL="8639810" indent="0">
              <a:buNone/>
              <a:defRPr sz="236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60270" rtl="0" eaLnBrk="1" latinLnBrk="0" hangingPunct="1">
        <a:lnSpc>
          <a:spcPct val="90000"/>
        </a:lnSpc>
        <a:spcBef>
          <a:spcPct val="0"/>
        </a:spcBef>
        <a:buNone/>
        <a:defRPr sz="10395" kern="1200">
          <a:solidFill>
            <a:schemeClr val="tx1"/>
          </a:solidFill>
          <a:latin typeface="+mj-lt"/>
          <a:ea typeface="+mj-ea"/>
          <a:cs typeface="+mj-cs"/>
        </a:defRPr>
      </a:lvl1pPr>
    </p:titleStyle>
    <p:bodyStyle>
      <a:lvl1pPr marL="539750" indent="-539750" algn="l" defTabSz="2160270" rtl="0" eaLnBrk="1" latinLnBrk="0" hangingPunct="1">
        <a:lnSpc>
          <a:spcPct val="90000"/>
        </a:lnSpc>
        <a:spcBef>
          <a:spcPts val="2360"/>
        </a:spcBef>
        <a:buFont typeface="Arial" panose="020B0604020202020204" pitchFamily="34" charset="0"/>
        <a:buChar char="•"/>
        <a:defRPr sz="6615" kern="1200">
          <a:solidFill>
            <a:schemeClr val="tx1"/>
          </a:solidFill>
          <a:latin typeface="+mn-lt"/>
          <a:ea typeface="+mn-ea"/>
          <a:cs typeface="+mn-cs"/>
        </a:defRPr>
      </a:lvl1pPr>
      <a:lvl2pPr marL="1619885" indent="-539750" algn="l" defTabSz="2160270" rtl="0" eaLnBrk="1" latinLnBrk="0" hangingPunct="1">
        <a:lnSpc>
          <a:spcPct val="90000"/>
        </a:lnSpc>
        <a:spcBef>
          <a:spcPts val="1180"/>
        </a:spcBef>
        <a:buFont typeface="Arial" panose="020B0604020202020204" pitchFamily="34" charset="0"/>
        <a:buChar char="•"/>
        <a:defRPr sz="5670" kern="1200">
          <a:solidFill>
            <a:schemeClr val="tx1"/>
          </a:solidFill>
          <a:latin typeface="+mn-lt"/>
          <a:ea typeface="+mn-ea"/>
          <a:cs typeface="+mn-cs"/>
        </a:defRPr>
      </a:lvl2pPr>
      <a:lvl3pPr marL="2700020" indent="-539750" algn="l" defTabSz="2160270" rtl="0" eaLnBrk="1" latinLnBrk="0" hangingPunct="1">
        <a:lnSpc>
          <a:spcPct val="90000"/>
        </a:lnSpc>
        <a:spcBef>
          <a:spcPts val="1180"/>
        </a:spcBef>
        <a:buFont typeface="Arial" panose="020B0604020202020204" pitchFamily="34" charset="0"/>
        <a:buChar char="•"/>
        <a:defRPr sz="4725" kern="1200">
          <a:solidFill>
            <a:schemeClr val="tx1"/>
          </a:solidFill>
          <a:latin typeface="+mn-lt"/>
          <a:ea typeface="+mn-ea"/>
          <a:cs typeface="+mn-cs"/>
        </a:defRPr>
      </a:lvl3pPr>
      <a:lvl4pPr marL="378015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4pPr>
      <a:lvl5pPr marL="48602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5pPr>
      <a:lvl6pPr marL="59397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6pPr>
      <a:lvl7pPr marL="701992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7pPr>
      <a:lvl8pPr marL="810006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8pPr>
      <a:lvl9pPr marL="918019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9pPr>
    </p:bodyStyle>
    <p:otherStyle>
      <a:defPPr>
        <a:defRPr lang="en-US"/>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2.xml"/><Relationship Id="rId8" Type="http://schemas.openxmlformats.org/officeDocument/2006/relationships/tags" Target="../tags/tag1.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emf"/><Relationship Id="rId10"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978187"/>
            <a:ext cx="21599525" cy="5528684"/>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a:endParaRPr lang="en-US" sz="2000" b="1" i="0" dirty="0">
              <a:solidFill>
                <a:schemeClr val="tx1"/>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12911" y="9380966"/>
            <a:ext cx="21600540" cy="6647459"/>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342900" indent="-342900" algn="just">
              <a:buFont typeface="Wingdings" panose="05000000000000000000" pitchFamily="2" charset="2"/>
              <a:buChar char="Ø"/>
            </a:pPr>
            <a:endParaRPr lang="en-US" sz="1800" b="1" i="0" dirty="0">
              <a:solidFill>
                <a:schemeClr val="tx1"/>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12911" y="15970833"/>
            <a:ext cx="21600540" cy="6041451"/>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2000" b="1"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42228" y="21968050"/>
            <a:ext cx="2168493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b="1" dirty="0">
              <a:latin typeface="Times New Roman" panose="02020603050405020304" pitchFamily="18" charset="0"/>
              <a:cs typeface="Times New Roman" panose="02020603050405020304" pitchFamily="18" charset="0"/>
            </a:endParaRPr>
          </a:p>
        </p:txBody>
      </p:sp>
      <p:sp>
        <p:nvSpPr>
          <p:cNvPr id="8" name="Rectangle 7"/>
          <p:cNvSpPr/>
          <p:nvPr/>
        </p:nvSpPr>
        <p:spPr>
          <a:xfrm>
            <a:off x="-42228" y="27322332"/>
            <a:ext cx="2174023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b="1" dirty="0">
              <a:latin typeface="Times New Roman" panose="02020603050405020304" pitchFamily="18" charset="0"/>
              <a:cs typeface="Times New Roman" panose="02020603050405020304" pitchFamily="18" charset="0"/>
            </a:endParaRPr>
          </a:p>
        </p:txBody>
      </p:sp>
      <p:sp>
        <p:nvSpPr>
          <p:cNvPr id="19" name="Rectangle 18"/>
          <p:cNvSpPr/>
          <p:nvPr/>
        </p:nvSpPr>
        <p:spPr>
          <a:xfrm>
            <a:off x="0" y="4028488"/>
            <a:ext cx="3059179"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INTRODUCTION</a:t>
            </a:r>
            <a:endParaRPr lang="en-US" sz="2785"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0" y="2522585"/>
            <a:ext cx="2159952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b="1">
              <a:latin typeface="Times New Roman" panose="02020603050405020304" pitchFamily="18" charset="0"/>
              <a:cs typeface="Times New Roman" panose="02020603050405020304" pitchFamily="18" charset="0"/>
            </a:endParaRPr>
          </a:p>
        </p:txBody>
      </p:sp>
      <p:sp>
        <p:nvSpPr>
          <p:cNvPr id="22" name="Rectangle 21"/>
          <p:cNvSpPr/>
          <p:nvPr/>
        </p:nvSpPr>
        <p:spPr>
          <a:xfrm>
            <a:off x="11896" y="15979727"/>
            <a:ext cx="2469594"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RESULTS</a:t>
            </a:r>
            <a:endParaRPr lang="en-US" sz="2785"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41081" y="22048682"/>
            <a:ext cx="5721412"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DISCUSSION AND CONCLUSION</a:t>
            </a:r>
            <a:endParaRPr lang="en-US" sz="2785"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12911" y="27336530"/>
            <a:ext cx="311480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BIBLIOGRAPHY</a:t>
            </a:r>
            <a:endParaRPr lang="en-US" sz="2785" b="1" dirty="0">
              <a:solidFill>
                <a:schemeClr val="tx1"/>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0" y="9382104"/>
            <a:ext cx="5097529"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MATERIALS AND METHODS</a:t>
            </a:r>
            <a:endParaRPr lang="en-US" sz="2785"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615"/>
          </a:xfrm>
          <a:prstGeom prst="rect">
            <a:avLst/>
          </a:prstGeom>
          <a:noFill/>
        </p:spPr>
        <p:txBody>
          <a:bodyPr wrap="square" rtlCol="0">
            <a:spAutoFit/>
          </a:bodyPr>
          <a:lstStyle/>
          <a:p>
            <a:pPr algn="r"/>
            <a:r>
              <a:rPr lang="en-US" sz="2490" b="1">
                <a:solidFill>
                  <a:schemeClr val="bg1"/>
                </a:solidFill>
                <a:latin typeface="Times New Roman" panose="02020603050405020304" pitchFamily="18" charset="0"/>
                <a:cs typeface="Times New Roman" panose="02020603050405020304" pitchFamily="18" charset="0"/>
              </a:rPr>
              <a:t> Ms. Poorani.S            </a:t>
            </a:r>
            <a:endParaRPr lang="en-US" sz="2490" b="1" dirty="0">
              <a:solidFill>
                <a:schemeClr val="bg1"/>
              </a:solidFill>
              <a:latin typeface="Times New Roman" panose="02020603050405020304" pitchFamily="18" charset="0"/>
              <a:cs typeface="Times New Roman" panose="02020603050405020304" pitchFamily="18" charset="0"/>
            </a:endParaRPr>
          </a:p>
          <a:p>
            <a:pPr algn="r"/>
            <a:r>
              <a:rPr lang="en-US" sz="2490" b="1" dirty="0">
                <a:solidFill>
                  <a:schemeClr val="bg1"/>
                </a:solidFill>
                <a:latin typeface="Times New Roman" panose="02020603050405020304" pitchFamily="18" charset="0"/>
                <a:cs typeface="Times New Roman" panose="02020603050405020304" pitchFamily="18" charset="0"/>
              </a:rPr>
              <a:t> Guided by Dr. Mary Valantina. G</a:t>
            </a:r>
            <a:endParaRPr lang="en-IN" sz="2490" b="1" dirty="0">
              <a:solidFill>
                <a:schemeClr val="bg1"/>
              </a:solidFill>
              <a:latin typeface="Times New Roman" panose="02020603050405020304" pitchFamily="18" charset="0"/>
              <a:cs typeface="Times New Roman" panose="02020603050405020304" pitchFamily="18" charset="0"/>
            </a:endParaRPr>
          </a:p>
        </p:txBody>
      </p:sp>
      <p:sp>
        <p:nvSpPr>
          <p:cNvPr id="9" name="Text Box 8"/>
          <p:cNvSpPr txBox="1"/>
          <p:nvPr/>
        </p:nvSpPr>
        <p:spPr>
          <a:xfrm>
            <a:off x="2481490" y="19734151"/>
            <a:ext cx="4372476" cy="396875"/>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1990" b="1" dirty="0">
              <a:latin typeface="Times New Roman" panose="02020603050405020304" pitchFamily="18" charset="0"/>
              <a:cs typeface="Times New Roman" panose="02020603050405020304" pitchFamily="18" charset="0"/>
            </a:endParaRPr>
          </a:p>
        </p:txBody>
      </p:sp>
      <p:sp>
        <p:nvSpPr>
          <p:cNvPr id="12" name="Text Box 11"/>
          <p:cNvSpPr txBox="1"/>
          <p:nvPr/>
        </p:nvSpPr>
        <p:spPr>
          <a:xfrm>
            <a:off x="10217334" y="19709505"/>
            <a:ext cx="4699191" cy="427990"/>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r>
              <a:rPr lang="en-US" sz="2190" b="1" dirty="0">
                <a:latin typeface="Times New Roman" panose="02020603050405020304" pitchFamily="18" charset="0"/>
                <a:cs typeface="Times New Roman" panose="02020603050405020304" pitchFamily="18" charset="0"/>
              </a:rPr>
              <a:t> </a:t>
            </a:r>
            <a:endParaRPr lang="en-US" sz="2190" b="1" dirty="0">
              <a:latin typeface="Times New Roman" panose="02020603050405020304" pitchFamily="18" charset="0"/>
              <a:cs typeface="Times New Roman" panose="02020603050405020304" pitchFamily="18" charset="0"/>
            </a:endParaRPr>
          </a:p>
        </p:txBody>
      </p:sp>
      <p:sp>
        <p:nvSpPr>
          <p:cNvPr id="31" name="Text Box 30"/>
          <p:cNvSpPr txBox="1"/>
          <p:nvPr/>
        </p:nvSpPr>
        <p:spPr>
          <a:xfrm>
            <a:off x="14376423" y="19712033"/>
            <a:ext cx="5101362" cy="427990"/>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r>
              <a:rPr lang="en-US" sz="2190" b="1" dirty="0">
                <a:latin typeface="Times New Roman" panose="02020603050405020304" pitchFamily="18" charset="0"/>
                <a:cs typeface="Times New Roman" panose="02020603050405020304" pitchFamily="18" charset="0"/>
              </a:rPr>
              <a:t>  </a:t>
            </a:r>
            <a:endParaRPr lang="en-US" sz="2190" b="1" dirty="0">
              <a:latin typeface="Times New Roman" panose="02020603050405020304" pitchFamily="18" charset="0"/>
              <a:cs typeface="Times New Roman" panose="02020603050405020304" pitchFamily="18" charset="0"/>
            </a:endParaRPr>
          </a:p>
        </p:txBody>
      </p:sp>
      <p:sp>
        <p:nvSpPr>
          <p:cNvPr id="41" name="Text Box 40"/>
          <p:cNvSpPr txBox="1"/>
          <p:nvPr/>
        </p:nvSpPr>
        <p:spPr>
          <a:xfrm>
            <a:off x="1993833" y="14815148"/>
            <a:ext cx="17162367" cy="764540"/>
          </a:xfrm>
          <a:prstGeom prst="rect">
            <a:avLst/>
          </a:prstGeom>
          <a:noFill/>
        </p:spPr>
        <p:txBody>
          <a:bodyPr wrap="square" rtlCol="0">
            <a:spAutoFit/>
          </a:bodyPr>
          <a:lstStyle/>
          <a:p>
            <a:r>
              <a:rPr lang="en-US" sz="2190" b="1" dirty="0">
                <a:latin typeface="Times New Roman" panose="02020603050405020304" pitchFamily="18" charset="0"/>
                <a:cs typeface="Times New Roman" panose="02020603050405020304" pitchFamily="18" charset="0"/>
              </a:rPr>
              <a:t>                                                  </a:t>
            </a:r>
            <a:endParaRPr lang="en-US" sz="2190" b="1" dirty="0">
              <a:latin typeface="Times New Roman" panose="02020603050405020304" pitchFamily="18" charset="0"/>
              <a:cs typeface="Times New Roman" panose="02020603050405020304" pitchFamily="18" charset="0"/>
            </a:endParaRPr>
          </a:p>
          <a:p>
            <a:pPr algn="ctr"/>
            <a:r>
              <a:rPr lang="en-US" sz="2190" b="1" dirty="0">
                <a:latin typeface="Times New Roman" panose="02020603050405020304" pitchFamily="18" charset="0"/>
                <a:cs typeface="Times New Roman" panose="02020603050405020304" pitchFamily="18" charset="0"/>
              </a:rPr>
              <a:t> </a:t>
            </a:r>
            <a:endParaRPr lang="en-US" sz="2190" b="1" dirty="0">
              <a:latin typeface="Times New Roman" panose="02020603050405020304" pitchFamily="18" charset="0"/>
              <a:cs typeface="Times New Roman" panose="02020603050405020304" pitchFamily="18" charset="0"/>
            </a:endParaRPr>
          </a:p>
        </p:txBody>
      </p:sp>
      <p:sp>
        <p:nvSpPr>
          <p:cNvPr id="49" name="Rectangle 48"/>
          <p:cNvSpPr/>
          <p:nvPr/>
        </p:nvSpPr>
        <p:spPr>
          <a:xfrm>
            <a:off x="0" y="-50532"/>
            <a:ext cx="21587629"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b="1">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pic>
        <p:nvPicPr>
          <p:cNvPr id="62" name="Picture 61"/>
          <p:cNvPicPr>
            <a:picLocks noChangeAspect="1"/>
          </p:cNvPicPr>
          <p:nvPr/>
        </p:nvPicPr>
        <p:blipFill>
          <a:blip r:embed="rId2"/>
          <a:stretch>
            <a:fillRect/>
          </a:stretch>
        </p:blipFill>
        <p:spPr>
          <a:xfrm>
            <a:off x="5558" y="7046"/>
            <a:ext cx="2148840" cy="777240"/>
          </a:xfrm>
          <a:prstGeom prst="rect">
            <a:avLst/>
          </a:prstGeom>
        </p:spPr>
      </p:pic>
      <p:sp>
        <p:nvSpPr>
          <p:cNvPr id="68" name="TextBox 67"/>
          <p:cNvSpPr txBox="1"/>
          <p:nvPr/>
        </p:nvSpPr>
        <p:spPr>
          <a:xfrm>
            <a:off x="2000758" y="12587568"/>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2" name="Text Box 41"/>
          <p:cNvSpPr txBox="1"/>
          <p:nvPr/>
        </p:nvSpPr>
        <p:spPr>
          <a:xfrm>
            <a:off x="14573250" y="1351965"/>
            <a:ext cx="6598265" cy="1101090"/>
          </a:xfrm>
          <a:prstGeom prst="rect">
            <a:avLst/>
          </a:prstGeom>
          <a:noFill/>
        </p:spPr>
        <p:txBody>
          <a:bodyPr wrap="square" rtlCol="0">
            <a:spAutoFit/>
          </a:bodyPr>
          <a:lstStyle/>
          <a:p>
            <a:pPr algn="r"/>
            <a:r>
              <a:rPr lang="en-US" sz="2190" b="1" dirty="0">
                <a:solidFill>
                  <a:schemeClr val="bg1"/>
                </a:solidFill>
                <a:latin typeface="Times New Roman" panose="02020603050405020304" pitchFamily="18" charset="0"/>
                <a:cs typeface="Times New Roman" panose="02020603050405020304" pitchFamily="18" charset="0"/>
              </a:rPr>
              <a:t>Student Name: BELLAMKONDA NAGESWAR</a:t>
            </a:r>
            <a:br>
              <a:rPr lang="en-US" sz="2190" b="1" dirty="0">
                <a:solidFill>
                  <a:schemeClr val="bg1"/>
                </a:solidFill>
                <a:latin typeface="Times New Roman" panose="02020603050405020304" pitchFamily="18" charset="0"/>
                <a:cs typeface="Times New Roman" panose="02020603050405020304" pitchFamily="18" charset="0"/>
              </a:rPr>
            </a:br>
            <a:r>
              <a:rPr lang="en-US" sz="2190" b="1" dirty="0">
                <a:solidFill>
                  <a:schemeClr val="bg1"/>
                </a:solidFill>
                <a:latin typeface="Times New Roman" panose="02020603050405020304" pitchFamily="18" charset="0"/>
                <a:cs typeface="Times New Roman" panose="02020603050405020304" pitchFamily="18" charset="0"/>
              </a:rPr>
              <a:t>Register Number: 192372005</a:t>
            </a:r>
            <a:endParaRPr lang="en-US" sz="2190" b="1" dirty="0">
              <a:solidFill>
                <a:schemeClr val="bg1"/>
              </a:solidFill>
              <a:latin typeface="Times New Roman" panose="02020603050405020304" pitchFamily="18" charset="0"/>
              <a:cs typeface="Times New Roman" panose="02020603050405020304" pitchFamily="18" charset="0"/>
            </a:endParaRPr>
          </a:p>
          <a:p>
            <a:pPr algn="r"/>
            <a:r>
              <a:rPr lang="en-US" sz="2190" b="1" dirty="0">
                <a:solidFill>
                  <a:schemeClr val="bg1"/>
                </a:solidFill>
                <a:latin typeface="Times New Roman" panose="02020603050405020304" pitchFamily="18" charset="0"/>
                <a:cs typeface="Times New Roman" panose="02020603050405020304" pitchFamily="18" charset="0"/>
              </a:rPr>
              <a:t>Guide: Dr. S. CONSTANCE ANGELA </a:t>
            </a:r>
            <a:endParaRPr lang="en-US" sz="219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79346" y="2934915"/>
            <a:ext cx="20898834" cy="768350"/>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E-BALLOT: EMPOWERING DEMOCRACY  THROUGH THE  ONLINE VOTING</a:t>
            </a:r>
            <a:endParaRPr lang="en-US" sz="4400" b="1"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a:stretch>
            <a:fillRect/>
          </a:stretch>
        </p:blipFill>
        <p:spPr>
          <a:xfrm>
            <a:off x="11225083" y="9380966"/>
            <a:ext cx="10646800" cy="676606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20" y="16623665"/>
            <a:ext cx="7879080" cy="4542155"/>
          </a:xfrm>
          <a:prstGeom prst="rect">
            <a:avLst/>
          </a:prstGeom>
          <a:gradFill flip="none" rotWithShape="1">
            <a:gsLst>
              <a:gs pos="0">
                <a:srgbClr val="FFCFE7"/>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pic>
      <p:sp>
        <p:nvSpPr>
          <p:cNvPr id="29" name="TextBox 28"/>
          <p:cNvSpPr txBox="1"/>
          <p:nvPr/>
        </p:nvSpPr>
        <p:spPr>
          <a:xfrm>
            <a:off x="-90805" y="27508200"/>
            <a:ext cx="21788755" cy="5067300"/>
          </a:xfrm>
          <a:prstGeom prst="rect">
            <a:avLst/>
          </a:prstGeom>
          <a:noFill/>
        </p:spPr>
        <p:txBody>
          <a:bodyPr wrap="square" rtlCol="0">
            <a:spAutoFit/>
          </a:bodyPr>
          <a:lstStyle/>
          <a:p>
            <a:pPr marL="342900" indent="-342900" algn="just">
              <a:lnSpc>
                <a:spcPct val="150000"/>
              </a:lnSpc>
              <a:spcAft>
                <a:spcPts val="800"/>
              </a:spcAft>
              <a:buFont typeface="Wingdings" panose="05000000000000000000" pitchFamily="2" charset="2"/>
              <a:buChar char="Ø"/>
            </a:pPr>
            <a:endPar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Ø"/>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Smith, J., &amp; Johnson, A. (2018). "Design and Implementation of an Online Voting System." International Journal of Computer Science, 10(2), 123-135.</a:t>
            </a:r>
            <a:endPar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Ø"/>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Chen, L., &amp; Wang, Q. (2020). "Security Analysis of an Online Voting System Using Blockchain Technology." IEEE Transactions on Information Forensics and Security, 15(4), 678-689.</a:t>
            </a:r>
            <a:endPar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Ø"/>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Kumar, S., &amp; Gupta, R. (2019). "User Experience Evaluation of an Online Voting </a:t>
            </a: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System</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A Case Study." Journal of Human-Computer Interaction, 7(3), 211-224.</a:t>
            </a:r>
            <a:endPar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Ø"/>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Lee, H., &amp; Park, S. (2021). "Enhancing Accessibility in an Online Voting System for Users with Disabilities." ACM Transactions on Accessible Computing, 4(1), Article 12.</a:t>
            </a:r>
            <a:endPar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Ø"/>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Rodriguez, M., &amp; Martinez, E. (2017). "A Comparative Study of Online Voting Systems: Usability and Security Analysis." Proceedings of the International Conference on Cybersecurity, 45-56.</a:t>
            </a:r>
            <a:endPar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Ø"/>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Nguyen, T., &amp; Tran, H. (2022). "Scalability and Performance Analysis of a Cloud-Based Online Voting System." Journal of Cloud Computing, 3(2), 89-102.</a:t>
            </a:r>
            <a:endPar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Ø"/>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Garcia, P., &amp; Fernandez, M. (2023). "Privacy-Preserving Techniques in Online Voting Systems: A Review." Journal of Privacy and Security, 12(3), 345-358.</a:t>
            </a:r>
            <a:endPar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Ø"/>
            </a:pPr>
            <a:endPar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14119" y="7304802"/>
            <a:ext cx="7673510" cy="2073636"/>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14120" y="4016864"/>
            <a:ext cx="7673510" cy="3303081"/>
          </a:xfrm>
          <a:prstGeom prst="rect">
            <a:avLst/>
          </a:prstGeom>
        </p:spPr>
      </p:pic>
      <p:sp>
        <p:nvSpPr>
          <p:cNvPr id="90" name="Text Box 29"/>
          <p:cNvSpPr txBox="1"/>
          <p:nvPr/>
        </p:nvSpPr>
        <p:spPr>
          <a:xfrm>
            <a:off x="-90668" y="24776807"/>
            <a:ext cx="15955024" cy="366524"/>
          </a:xfrm>
          <a:prstGeom prst="rect">
            <a:avLst/>
          </a:prstGeom>
          <a:noFill/>
        </p:spPr>
        <p:txBody>
          <a:bodyPr wrap="square" rtlCol="0">
            <a:spAutoFit/>
          </a:bodyPr>
          <a:lstStyle/>
          <a:p>
            <a:endParaRPr lang="en-US" sz="1790" b="1">
              <a:latin typeface="Times New Roman" panose="02020603050405020304" pitchFamily="18" charset="0"/>
              <a:cs typeface="Times New Roman" panose="02020603050405020304" pitchFamily="18" charset="0"/>
            </a:endParaRPr>
          </a:p>
        </p:txBody>
      </p:sp>
      <p:sp>
        <p:nvSpPr>
          <p:cNvPr id="91" name="Text Box 29"/>
          <p:cNvSpPr txBox="1"/>
          <p:nvPr/>
        </p:nvSpPr>
        <p:spPr>
          <a:xfrm>
            <a:off x="0" y="4460065"/>
            <a:ext cx="13780343" cy="4804410"/>
          </a:xfrm>
          <a:prstGeom prst="rect">
            <a:avLst/>
          </a:prstGeom>
          <a:noFill/>
        </p:spPr>
        <p:txBody>
          <a:bodyPr wrap="square" rtlCol="0">
            <a:spAutoFit/>
          </a:bodyPr>
          <a:lstStyle/>
          <a:p>
            <a:pPr marL="342900" indent="-342900" algn="just">
              <a:buFont typeface="Wingdings" panose="05000000000000000000" charset="0"/>
              <a:buChar char="Ø"/>
            </a:pPr>
            <a:endParaRPr lang="en-US" sz="2190" b="1"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190" b="1" i="0" dirty="0">
                <a:solidFill>
                  <a:schemeClr val="tx1"/>
                </a:solidFill>
                <a:effectLst/>
                <a:latin typeface="Times New Roman" panose="02020603050405020304" pitchFamily="18" charset="0"/>
                <a:cs typeface="Times New Roman" panose="02020603050405020304" pitchFamily="18" charset="0"/>
              </a:rPr>
              <a:t>Modernizing democracy: </a:t>
            </a:r>
            <a:r>
              <a:rPr lang="en-US" sz="2190" b="1" dirty="0">
                <a:solidFill>
                  <a:schemeClr val="tx1"/>
                </a:solidFill>
                <a:latin typeface="Times New Roman" panose="02020603050405020304" pitchFamily="18" charset="0"/>
                <a:cs typeface="Times New Roman" panose="02020603050405020304" pitchFamily="18" charset="0"/>
              </a:rPr>
              <a:t>E-Ballot</a:t>
            </a:r>
            <a:r>
              <a:rPr lang="en-US" sz="2190" b="1" i="0" dirty="0">
                <a:solidFill>
                  <a:schemeClr val="tx1"/>
                </a:solidFill>
                <a:effectLst/>
                <a:latin typeface="Times New Roman" panose="02020603050405020304" pitchFamily="18" charset="0"/>
                <a:cs typeface="Times New Roman" panose="02020603050405020304" pitchFamily="18" charset="0"/>
              </a:rPr>
              <a:t> revolutionizes voting with online accessibility, enhancing democratic participation and efficiency.“</a:t>
            </a:r>
            <a:endParaRPr lang="en-US" sz="2190" b="1"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190" b="1" i="0" dirty="0">
                <a:solidFill>
                  <a:schemeClr val="tx1"/>
                </a:solidFill>
                <a:effectLst/>
                <a:latin typeface="Times New Roman" panose="02020603050405020304" pitchFamily="18" charset="0"/>
                <a:cs typeface="Times New Roman" panose="02020603050405020304" pitchFamily="18" charset="0"/>
              </a:rPr>
              <a:t>Online voting enhances accessibility, allowing citizens to participate in elections from anywhere with an internet connection. It streamlines the voting process, reducing logistical challenges and potential barriers such as long queues or distance to polling    stations.</a:t>
            </a:r>
            <a:endParaRPr lang="en-US" sz="2190" b="1"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190" b="1" i="0" dirty="0">
                <a:solidFill>
                  <a:schemeClr val="tx1"/>
                </a:solidFill>
                <a:effectLst/>
                <a:latin typeface="Times New Roman" panose="02020603050405020304" pitchFamily="18" charset="0"/>
                <a:cs typeface="Times New Roman" panose="02020603050405020304" pitchFamily="18" charset="0"/>
              </a:rPr>
              <a:t>Political Elections: Facilitate remote voting for citizens unable to physically reach polling stations, enhancing overall voter turnout and accessibility. Corporate Decision-Making: Enable shareholders to participate in company decisions regardless of location,  </a:t>
            </a:r>
            <a:r>
              <a:rPr lang="en-US" sz="2190" b="1" dirty="0">
                <a:solidFill>
                  <a:schemeClr val="tx1"/>
                </a:solidFill>
                <a:latin typeface="Times New Roman" panose="02020603050405020304" pitchFamily="18" charset="0"/>
                <a:cs typeface="Times New Roman" panose="02020603050405020304" pitchFamily="18" charset="0"/>
              </a:rPr>
              <a:t> </a:t>
            </a:r>
            <a:r>
              <a:rPr lang="en-US" sz="2190" b="1" i="0" dirty="0">
                <a:solidFill>
                  <a:schemeClr val="tx1"/>
                </a:solidFill>
                <a:effectLst/>
                <a:latin typeface="Times New Roman" panose="02020603050405020304" pitchFamily="18" charset="0"/>
                <a:cs typeface="Times New Roman" panose="02020603050405020304" pitchFamily="18" charset="0"/>
              </a:rPr>
              <a:t>fostering transparency and engagement.</a:t>
            </a:r>
            <a:endParaRPr lang="en-US" sz="2190" b="1"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190" b="1" i="0" dirty="0">
                <a:solidFill>
                  <a:schemeClr val="tx1"/>
                </a:solidFill>
                <a:effectLst/>
                <a:latin typeface="Times New Roman" panose="02020603050405020304" pitchFamily="18" charset="0"/>
                <a:cs typeface="Times New Roman" panose="02020603050405020304" pitchFamily="18" charset="0"/>
              </a:rPr>
              <a:t>Online voting facilitates remote participation, enhances accessibility for voters with disabilities, streamlines election processes, </a:t>
            </a:r>
            <a:r>
              <a:rPr lang="en-US" sz="2190" b="1" dirty="0">
                <a:solidFill>
                  <a:schemeClr val="tx1"/>
                </a:solidFill>
                <a:latin typeface="Times New Roman" panose="02020603050405020304" pitchFamily="18" charset="0"/>
                <a:cs typeface="Times New Roman" panose="02020603050405020304" pitchFamily="18" charset="0"/>
              </a:rPr>
              <a:t> </a:t>
            </a:r>
            <a:r>
              <a:rPr lang="en-US" sz="2190" b="1" i="0" dirty="0">
                <a:solidFill>
                  <a:schemeClr val="tx1"/>
                </a:solidFill>
                <a:effectLst/>
                <a:latin typeface="Times New Roman" panose="02020603050405020304" pitchFamily="18" charset="0"/>
                <a:cs typeface="Times New Roman" panose="02020603050405020304" pitchFamily="18" charset="0"/>
              </a:rPr>
              <a:t>reduces   paper waste, and strengthens electoral integrity through advanced    security measures and verification protocols.</a:t>
            </a:r>
            <a:endParaRPr lang="en-US" sz="2190" b="1"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190" b="1" i="0" dirty="0">
                <a:solidFill>
                  <a:schemeClr val="tx1"/>
                </a:solidFill>
                <a:effectLst/>
                <a:latin typeface="Times New Roman" panose="02020603050405020304" pitchFamily="18" charset="0"/>
                <a:cs typeface="Times New Roman" panose="02020603050405020304" pitchFamily="18" charset="0"/>
              </a:rPr>
              <a:t>"In 2023, online voting saw a surge with over 50 million registered voters worldwide, marking a 200% increase from the previous year, according to global electoral commissions."</a:t>
            </a:r>
            <a:endParaRPr lang="en-US" sz="2190" b="1" i="0" dirty="0">
              <a:solidFill>
                <a:schemeClr val="tx1"/>
              </a:solidFill>
              <a:effectLst/>
              <a:latin typeface="Times New Roman" panose="02020603050405020304" pitchFamily="18" charset="0"/>
              <a:cs typeface="Times New Roman" panose="02020603050405020304" pitchFamily="18" charset="0"/>
            </a:endParaRPr>
          </a:p>
        </p:txBody>
      </p:sp>
      <p:pic>
        <p:nvPicPr>
          <p:cNvPr id="95" name="Picture 94"/>
          <p:cNvPicPr>
            <a:picLocks noChangeAspect="1"/>
          </p:cNvPicPr>
          <p:nvPr/>
        </p:nvPicPr>
        <p:blipFill>
          <a:blip r:embed="rId7">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3241" y="9964921"/>
            <a:ext cx="11411999" cy="5989036"/>
          </a:xfrm>
          <a:prstGeom prst="rect">
            <a:avLst/>
          </a:prstGeom>
        </p:spPr>
      </p:pic>
      <p:sp>
        <p:nvSpPr>
          <p:cNvPr id="96" name="TextBox 95"/>
          <p:cNvSpPr txBox="1"/>
          <p:nvPr/>
        </p:nvSpPr>
        <p:spPr>
          <a:xfrm>
            <a:off x="615315" y="21258530"/>
            <a:ext cx="7296785" cy="52197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Fig 1 : Comparison between SVM and KNN</a:t>
            </a:r>
            <a:endParaRPr lang="en-US" sz="2800" b="1" dirty="0">
              <a:latin typeface="Times New Roman" panose="02020603050405020304" pitchFamily="18" charset="0"/>
              <a:cs typeface="Times New Roman" panose="02020603050405020304" pitchFamily="18" charset="0"/>
            </a:endParaRPr>
          </a:p>
        </p:txBody>
      </p:sp>
      <p:sp>
        <p:nvSpPr>
          <p:cNvPr id="99" name="TextBox 98"/>
          <p:cNvSpPr txBox="1"/>
          <p:nvPr/>
        </p:nvSpPr>
        <p:spPr>
          <a:xfrm>
            <a:off x="-12700" y="22642830"/>
            <a:ext cx="20899120" cy="4485640"/>
          </a:xfrm>
          <a:prstGeom prst="rect">
            <a:avLst/>
          </a:prstGeom>
          <a:noFill/>
        </p:spPr>
        <p:txBody>
          <a:bodyPr wrap="square" rtlCol="0">
            <a:noAutofit/>
          </a:bodyPr>
          <a:lstStyle/>
          <a:p>
            <a:pPr marL="342900" indent="-34290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Online voting represents a promising avenue for modernizing democratic processes, overcoming traditional barriers to electoral participation.</a:t>
            </a:r>
            <a:endParaRPr lang="en-US" sz="24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The results underscore the importance of robust security measures to maintain the integrity and confidentiality of the voting process.</a:t>
            </a:r>
            <a:endParaRPr lang="en-US" sz="24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While significant progress has been made, ongoing research and collaboration are imperative to address challenges and further refine online voting systems.</a:t>
            </a:r>
            <a:endParaRPr lang="en-US" sz="24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The findings suggest that the SVM algorithm demonstrates superior performance compared to the KNN algorithm in accuracy rates.</a:t>
            </a:r>
            <a:endParaRPr lang="en-US" sz="24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Leveraging technology, online voting offers a secure, user-friendly, and scalable solution, fostering trust and inclusivity in the electoral process.</a:t>
            </a:r>
            <a:endParaRPr lang="en-US" sz="24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Continued innovation in online voting systems is crucial to ensure fair, transparent, and accessible elections.</a:t>
            </a:r>
            <a:endParaRPr lang="en-US" sz="24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Ultimately, online voting holds immense potential to shape the future of democracy, reaffirming principles of civic engagement and representation.</a:t>
            </a:r>
            <a:endParaRPr lang="en-US" sz="2400" b="1" dirty="0">
              <a:latin typeface="Times New Roman" panose="02020603050405020304" pitchFamily="18" charset="0"/>
              <a:cs typeface="Times New Roman" panose="02020603050405020304" pitchFamily="18" charset="0"/>
            </a:endParaRPr>
          </a:p>
        </p:txBody>
      </p:sp>
      <p:sp>
        <p:nvSpPr>
          <p:cNvPr id="15" name="TextBox 4"/>
          <p:cNvSpPr txBox="1"/>
          <p:nvPr>
            <p:custDataLst>
              <p:tags r:id="rId8"/>
            </p:custDataLst>
          </p:nvPr>
        </p:nvSpPr>
        <p:spPr>
          <a:xfrm>
            <a:off x="8510905" y="21339175"/>
            <a:ext cx="13076555" cy="917575"/>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latin typeface="Times New Roman" panose="02020603050405020304" pitchFamily="18" charset="0"/>
                <a:cs typeface="Times New Roman" panose="02020603050405020304" pitchFamily="18" charset="0"/>
              </a:rPr>
              <a:t>Table 1:Group stastics(t- test) comparision between KNN and SVM</a:t>
            </a:r>
            <a:endParaRPr lang="en-US" sz="2800" b="1" dirty="0">
              <a:latin typeface="Times New Roman" panose="02020603050405020304" pitchFamily="18" charset="0"/>
              <a:cs typeface="Times New Roman" panose="02020603050405020304" pitchFamily="18" charset="0"/>
            </a:endParaRPr>
          </a:p>
        </p:txBody>
      </p:sp>
      <p:graphicFrame>
        <p:nvGraphicFramePr>
          <p:cNvPr id="21" name="Table 20"/>
          <p:cNvGraphicFramePr/>
          <p:nvPr>
            <p:custDataLst>
              <p:tags r:id="rId9"/>
            </p:custDataLst>
          </p:nvPr>
        </p:nvGraphicFramePr>
        <p:xfrm>
          <a:off x="8201025" y="16717645"/>
          <a:ext cx="13077190" cy="4326255"/>
        </p:xfrm>
        <a:graphic>
          <a:graphicData uri="http://schemas.openxmlformats.org/drawingml/2006/table">
            <a:tbl>
              <a:tblPr/>
              <a:tblGrid>
                <a:gridCol w="2117725"/>
                <a:gridCol w="1674495"/>
                <a:gridCol w="781685"/>
                <a:gridCol w="1644650"/>
                <a:gridCol w="3080385"/>
                <a:gridCol w="3778250"/>
              </a:tblGrid>
              <a:tr h="1407160">
                <a:tc rowSpan="3">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lgn="ctr">
                        <a:buNone/>
                      </a:pPr>
                      <a:r>
                        <a:rPr lang="en-US" sz="2400" b="1">
                          <a:latin typeface="Times New Roman" panose="02020603050405020304" pitchFamily="18" charset="0"/>
                          <a:cs typeface="Times New Roman" panose="02020603050405020304" pitchFamily="18" charset="0"/>
                        </a:rPr>
                        <a:t>Accuracy</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a:txBody>
                  <a:tcPr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buNone/>
                      </a:pPr>
                      <a:r>
                        <a:rPr lang="en-US" sz="2400" b="1">
                          <a:latin typeface="Times New Roman" panose="02020603050405020304" pitchFamily="18" charset="0"/>
                          <a:cs typeface="Times New Roman" panose="02020603050405020304" pitchFamily="18" charset="0"/>
                        </a:rPr>
                        <a:t> Group</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buNone/>
                      </a:pPr>
                      <a:r>
                        <a:rPr lang="en-US" sz="2400" b="1">
                          <a:latin typeface="Times New Roman" panose="02020603050405020304" pitchFamily="18" charset="0"/>
                          <a:cs typeface="Times New Roman" panose="02020603050405020304" pitchFamily="18" charset="0"/>
                        </a:rPr>
                        <a:t>N</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buNone/>
                      </a:pPr>
                      <a:r>
                        <a:rPr lang="en-US" sz="2400" b="1" dirty="0">
                          <a:latin typeface="Times New Roman" panose="02020603050405020304" pitchFamily="18" charset="0"/>
                          <a:cs typeface="Times New Roman" panose="02020603050405020304" pitchFamily="18" charset="0"/>
                        </a:rPr>
                        <a:t>Mean</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buNone/>
                      </a:pPr>
                      <a:r>
                        <a:rPr lang="en-US" sz="2400" b="1" dirty="0">
                          <a:latin typeface="Times New Roman" panose="02020603050405020304" pitchFamily="18" charset="0"/>
                          <a:cs typeface="Times New Roman" panose="02020603050405020304" pitchFamily="18" charset="0"/>
                        </a:rPr>
                        <a:t>Std.Deviation</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buNone/>
                      </a:pPr>
                      <a:r>
                        <a:rPr lang="en-US" sz="2400" b="1">
                          <a:latin typeface="Times New Roman" panose="02020603050405020304" pitchFamily="18" charset="0"/>
                          <a:cs typeface="Times New Roman" panose="02020603050405020304" pitchFamily="18" charset="0"/>
                        </a:rPr>
                        <a:t>Std.Error Mean</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9763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knn</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10</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77.0400</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.81541</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.25785</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14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svm</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10.</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84.5000</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2.31277</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.73136</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 name="TABLE_ENDDRAG_ORIGIN_RECT" val="1029*340"/>
  <p:tag name="TABLE_ENDDRAG_RECT" val="645*1298*1029*34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3845</Words>
  <Application>WPS Presentation</Application>
  <PresentationFormat>Custom</PresentationFormat>
  <Paragraphs>90</Paragraphs>
  <Slides>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vt:i4>
      </vt:variant>
    </vt:vector>
  </HeadingPairs>
  <TitlesOfParts>
    <vt:vector size="11" baseType="lpstr">
      <vt:lpstr>Arial</vt:lpstr>
      <vt:lpstr>SimSun</vt:lpstr>
      <vt:lpstr>Wingdings</vt:lpstr>
      <vt:lpstr>Times New Roman</vt:lpstr>
      <vt:lpstr>Calibri</vt:lpstr>
      <vt:lpstr>Microsoft YaHei</vt:lpstr>
      <vt:lpstr>Arial Unicode MS</vt:lpstr>
      <vt:lpstr>Calibri Light</vt:lpstr>
      <vt:lpstr>Wingdings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Nageswar Bellamkonda</cp:lastModifiedBy>
  <cp:revision>72</cp:revision>
  <dcterms:created xsi:type="dcterms:W3CDTF">2023-04-19T08:35:00Z</dcterms:created>
  <dcterms:modified xsi:type="dcterms:W3CDTF">2024-04-15T10:08:26Z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1033-12.2.0.13538</vt:lpwstr>
  </property>
</Properties>
</file>