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34"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E7"/>
    <a:srgbClr val="BFE7FF"/>
    <a:srgbClr val="828282"/>
    <a:srgbClr val="D7F5CD"/>
    <a:srgbClr val="FCDCBF"/>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408" y="-1094"/>
      </p:cViewPr>
      <p:guideLst>
        <p:guide orient="horz" pos="10334"/>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7303"/>
            <a:ext cx="21587629" cy="6059462"/>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lvl="1">
              <a:lnSpc>
                <a:spcPct val="150000"/>
              </a:lnSpc>
            </a:pPr>
            <a:endParaRPr lang="en-US" sz="2400" b="1" dirty="0">
              <a:solidFill>
                <a:srgbClr val="0D0D0D"/>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9626765"/>
            <a:ext cx="21599525" cy="625394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dirty="0">
              <a:latin typeface="Times New Roman" panose="02020603050405020304" pitchFamily="18" charset="0"/>
              <a:cs typeface="Times New Roman" panose="02020603050405020304" pitchFamily="18" charset="0"/>
            </a:endParaRPr>
          </a:p>
        </p:txBody>
      </p:sp>
      <p:sp>
        <p:nvSpPr>
          <p:cNvPr id="6" name="Rectangle 5"/>
          <p:cNvSpPr/>
          <p:nvPr/>
        </p:nvSpPr>
        <p:spPr>
          <a:xfrm>
            <a:off x="0" y="15878512"/>
            <a:ext cx="21709812" cy="4589515"/>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endParaRPr lang="en-US" alt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6106" y="20434506"/>
            <a:ext cx="21662248" cy="5917399"/>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l">
              <a:buFont typeface="+mj-lt"/>
              <a:buAutoNum type="arabicPeriod"/>
            </a:pPr>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8" name="Rectangle 7"/>
          <p:cNvSpPr/>
          <p:nvPr/>
        </p:nvSpPr>
        <p:spPr>
          <a:xfrm>
            <a:off x="-15714" y="26316344"/>
            <a:ext cx="21670008" cy="6573882"/>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dirty="0">
              <a:latin typeface="Times New Roman" panose="02020603050405020304" pitchFamily="18" charset="0"/>
              <a:cs typeface="Times New Roman" panose="02020603050405020304" pitchFamily="18" charset="0"/>
            </a:endParaRPr>
          </a:p>
        </p:txBody>
      </p:sp>
      <p:sp>
        <p:nvSpPr>
          <p:cNvPr id="19" name="Rectangle 18"/>
          <p:cNvSpPr/>
          <p:nvPr/>
        </p:nvSpPr>
        <p:spPr>
          <a:xfrm>
            <a:off x="-15714" y="3559657"/>
            <a:ext cx="306393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714" y="2522587"/>
            <a:ext cx="21615240" cy="1030856"/>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“BRIGHTER CITIES: ILLUMINATING THE EFFICIENCY IN URBAN STREET LIGHTING”.</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6106" y="15871887"/>
            <a:ext cx="184885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5714" y="20577996"/>
            <a:ext cx="568331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8646" y="26376066"/>
            <a:ext cx="302042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7123" y="9633390"/>
            <a:ext cx="511971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615"/>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15240" y="21017230"/>
            <a:ext cx="21584285" cy="5104130"/>
          </a:xfrm>
          <a:prstGeom prst="rect">
            <a:avLst/>
          </a:prstGeom>
          <a:noFill/>
        </p:spPr>
        <p:txBody>
          <a:bodyPr wrap="square" rtlCol="0">
            <a:noAutofit/>
          </a:bodyPr>
          <a:lstStyle/>
          <a:p>
            <a:pPr marL="457200" indent="-457200" algn="just">
              <a:buFont typeface="Wingdings" panose="05000000000000000000" charset="0"/>
              <a:buChar char="Ø"/>
            </a:pPr>
            <a:r>
              <a:rPr lang="en-US" sz="2190" b="1" dirty="0">
                <a:latin typeface="Times New Roman" panose="02020603050405020304" pitchFamily="18" charset="0"/>
                <a:cs typeface="Times New Roman" panose="02020603050405020304" pitchFamily="18" charset="0"/>
              </a:rPr>
              <a:t>The Brighter Cities project stands as a testament to the transformative potential of modernizing urban street lighting infrastructure. By leveraging advanced technologies such as LED lighting and smart controls, cities can achieve significant energy savings while simultaneously enhancing safety and visibility for residents.</a:t>
            </a: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190" b="1" dirty="0">
                <a:latin typeface="Times New Roman" panose="02020603050405020304" pitchFamily="18" charset="0"/>
                <a:cs typeface="Times New Roman" panose="02020603050405020304" pitchFamily="18" charset="0"/>
              </a:rPr>
              <a:t>Through meticulous planning and strategic implementation, the project demonstrated the feasibility of optimizing street lighting configurations to meet the diverse needs of urban communities. Data-driven decision-making played a crucial role in identifying areas for improvement and tailoring solutions to maximize efficiency and effectiveness.</a:t>
            </a: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190" b="1" dirty="0">
                <a:latin typeface="Times New Roman" panose="02020603050405020304" pitchFamily="18" charset="0"/>
                <a:cs typeface="Times New Roman" panose="02020603050405020304" pitchFamily="18" charset="0"/>
              </a:rPr>
              <a:t>Stakeholder engagement emerged as a cornerstone of success, as community feedback helped refine lighting designs and address specific concerns related to visibility and safety. This collaborative approach not only fostered a sense of ownership among residents but also ensured that lighting solutions were tailored to meet local needs and preferences.</a:t>
            </a: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190" b="1" dirty="0">
                <a:latin typeface="Times New Roman" panose="02020603050405020304" pitchFamily="18" charset="0"/>
                <a:cs typeface="Times New Roman" panose="02020603050405020304" pitchFamily="18" charset="0"/>
              </a:rPr>
              <a:t> The findings of the Brighter Cities project underscore the importance of sustainable urban development, highlighting the role of efficient street lighting in creating vibrant, livable cities. Beyond the immediate benefits of energy savings and improved visibility, these investments contribute to long-term environmental sustainability and quality of life for urban dwellers.</a:t>
            </a: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endParaRPr lang="en-US" sz="219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190" b="1" dirty="0">
                <a:latin typeface="Times New Roman" panose="02020603050405020304" pitchFamily="18" charset="0"/>
                <a:cs typeface="Times New Roman" panose="02020603050405020304" pitchFamily="18" charset="0"/>
              </a:rPr>
              <a:t>Moreover, the scalability and replicability of successful strategies present an opportunity for cities worldwide to follow suit and embrace energy-efficient street lighting solutions. By sharing lessons learned and best practices, municipalities can accelerate progress towards achieving sustainable development goals and creating more resilient urban environments.</a:t>
            </a:r>
            <a:endParaRPr lang="en-US"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55027" y="20061683"/>
            <a:ext cx="17162367" cy="427990"/>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                                            </a:t>
            </a:r>
            <a:endParaRPr lang="en-US"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b="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551" y="-8622"/>
            <a:ext cx="20954964" cy="2432309"/>
          </a:xfrm>
          <a:prstGeom prst="rect">
            <a:avLst/>
          </a:prstGeom>
        </p:spPr>
      </p:pic>
      <p:sp>
        <p:nvSpPr>
          <p:cNvPr id="50" name="Text Box 41"/>
          <p:cNvSpPr txBox="1"/>
          <p:nvPr/>
        </p:nvSpPr>
        <p:spPr>
          <a:xfrm>
            <a:off x="15099527" y="1419256"/>
            <a:ext cx="6071988" cy="1101090"/>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 Name: BELLAMKONDA NAGESWAR</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192372005</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Guide: Dr. S. CONSTANCE ANGELA </a:t>
            </a: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68" name="Rectangle 1"/>
          <p:cNvSpPr>
            <a:spLocks noChangeArrowheads="1"/>
          </p:cNvSpPr>
          <p:nvPr/>
        </p:nvSpPr>
        <p:spPr bwMode="auto">
          <a:xfrm>
            <a:off x="0" y="-93979"/>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
        <p:nvSpPr>
          <p:cNvPr id="69" name="Rectangle 2"/>
          <p:cNvSpPr>
            <a:spLocks noChangeArrowheads="1"/>
          </p:cNvSpPr>
          <p:nvPr/>
        </p:nvSpPr>
        <p:spPr bwMode="auto">
          <a:xfrm>
            <a:off x="152400" y="58419"/>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7639" y="3590203"/>
            <a:ext cx="8539510" cy="2818160"/>
          </a:xfrm>
          <a:prstGeom prst="rect">
            <a:avLst/>
          </a:prstGeom>
        </p:spPr>
      </p:pic>
      <p:sp>
        <p:nvSpPr>
          <p:cNvPr id="9" name="TextBox 8"/>
          <p:cNvSpPr txBox="1"/>
          <p:nvPr/>
        </p:nvSpPr>
        <p:spPr>
          <a:xfrm>
            <a:off x="323722" y="28384746"/>
            <a:ext cx="21139308" cy="429220"/>
          </a:xfrm>
          <a:prstGeom prst="rect">
            <a:avLst/>
          </a:prstGeom>
          <a:noFill/>
        </p:spPr>
        <p:txBody>
          <a:bodyPr wrap="square" rtlCol="0">
            <a:spAutoFit/>
          </a:bodyPr>
          <a:lstStyle/>
          <a:p>
            <a:pPr marL="340995" indent="-340995">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87403" y="27283280"/>
            <a:ext cx="21412122" cy="5631180"/>
          </a:xfrm>
          <a:prstGeom prst="rect">
            <a:avLst/>
          </a:prstGeom>
          <a:noFill/>
        </p:spPr>
        <p:txBody>
          <a:bodyPr wrap="square" rtlCol="0">
            <a:spAutoFit/>
          </a:bodyPr>
          <a:lstStyle/>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1.Garcia, C. et al. (2018). "Assessment of Light Pollution Reduction Strategies: A Case Study in Urban Environments." Environmental Impact Assessment Review, 65, 102563.</a:t>
            </a:r>
            <a:endParaRPr lang="en-US" sz="2600" b="1" dirty="0">
              <a:solidFill>
                <a:srgbClr val="00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2.Patel, D. et al. (2019). "Smart Control Systems for Urban Street Lighting: A Review of Technologies and Applications." Sustainable Cities and Society, 20, 102563.</a:t>
            </a:r>
            <a:endParaRPr lang="en-US" sz="2600" b="1" dirty="0">
              <a:solidFill>
                <a:srgbClr val="00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3.Kim, S. et al. (2020). "Integration of Renewable Energy Sources in Urban Street Lighting: Case Studies from Three Cities." Renewable Energy, 45, 101-110.</a:t>
            </a:r>
            <a:endParaRPr lang="en-US" sz="2600" b="1" dirty="0">
              <a:solidFill>
                <a:srgbClr val="00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4.Wang, L. et al. (2021). "Long-Term Performance Evaluation of LED Street Lighting: A Five-Year Case Study." Energy, 150, 101-110.</a:t>
            </a:r>
            <a:endParaRPr lang="en-US" sz="2600" b="1" dirty="0">
              <a:solidFill>
                <a:srgbClr val="00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5.Nguyen, T. et al. (2022). "Impact of LED Street Lighting on Crime Rates: A Meta-Analysis." Crime Prevention and Community Safety, 8(4), 321-335.</a:t>
            </a:r>
            <a:endParaRPr lang="en-US" sz="2600" b="1" dirty="0">
              <a:solidFill>
                <a:srgbClr val="00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2600" b="1" dirty="0">
                <a:solidFill>
                  <a:srgbClr val="000000"/>
                </a:solidFill>
                <a:latin typeface="Times New Roman" panose="02020603050405020304" pitchFamily="18" charset="0"/>
                <a:cs typeface="Times New Roman" panose="02020603050405020304" pitchFamily="18" charset="0"/>
              </a:rPr>
              <a:t>6.Zhang, H. et al. (2023). "Economic and Environmental Benefits of LED Street Lighting: A Cost-Benefit Analysis." Resources, Conservation and Recycling, 50, 101-110.</a:t>
            </a:r>
            <a:endParaRPr lang="en-US" sz="2600" b="1" dirty="0">
              <a:solidFill>
                <a:srgbClr val="000000"/>
              </a:solidFill>
              <a:latin typeface="Times New Roman" panose="02020603050405020304" pitchFamily="18" charset="0"/>
              <a:cs typeface="Times New Roman" panose="02020603050405020304" pitchFamily="18"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r="21445" b="4476"/>
          <a:stretch>
            <a:fillRect/>
          </a:stretch>
        </p:blipFill>
        <p:spPr bwMode="auto">
          <a:xfrm>
            <a:off x="215900" y="16551275"/>
            <a:ext cx="7546340" cy="31172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7159" y="6376709"/>
            <a:ext cx="8539989" cy="3256681"/>
          </a:xfrm>
          <a:prstGeom prst="rect">
            <a:avLst/>
          </a:prstGeom>
        </p:spPr>
      </p:pic>
      <p:pic>
        <p:nvPicPr>
          <p:cNvPr id="25" name="Picture 24"/>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2365" y="10481466"/>
            <a:ext cx="12309294" cy="5279331"/>
          </a:xfrm>
          <a:prstGeom prst="rect">
            <a:avLst/>
          </a:prstGeom>
        </p:spPr>
      </p:pic>
      <p:pic>
        <p:nvPicPr>
          <p:cNvPr id="27" name="Picture 26"/>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511946" y="9817743"/>
            <a:ext cx="9075202" cy="6007908"/>
          </a:xfrm>
          <a:prstGeom prst="rect">
            <a:avLst/>
          </a:prstGeom>
        </p:spPr>
      </p:pic>
      <p:sp>
        <p:nvSpPr>
          <p:cNvPr id="2" name="TextBox 1"/>
          <p:cNvSpPr txBox="1"/>
          <p:nvPr/>
        </p:nvSpPr>
        <p:spPr>
          <a:xfrm>
            <a:off x="-1035953" y="19824732"/>
            <a:ext cx="11017287" cy="52197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1: Comparison between group and mean accuracy</a:t>
            </a:r>
            <a:endParaRPr lang="en-US" sz="2800" b="1" dirty="0">
              <a:latin typeface="Times New Roman" panose="02020603050405020304" pitchFamily="18" charset="0"/>
              <a:cs typeface="Times New Roman" panose="02020603050405020304" pitchFamily="18" charset="0"/>
            </a:endParaRPr>
          </a:p>
        </p:txBody>
      </p:sp>
      <p:graphicFrame>
        <p:nvGraphicFramePr>
          <p:cNvPr id="12" name="Table 11"/>
          <p:cNvGraphicFramePr/>
          <p:nvPr>
            <p:custDataLst>
              <p:tags r:id="rId7"/>
            </p:custDataLst>
          </p:nvPr>
        </p:nvGraphicFramePr>
        <p:xfrm>
          <a:off x="8245475" y="16404590"/>
          <a:ext cx="12909550" cy="3450590"/>
        </p:xfrm>
        <a:graphic>
          <a:graphicData uri="http://schemas.openxmlformats.org/drawingml/2006/table">
            <a:tbl>
              <a:tblPr/>
              <a:tblGrid>
                <a:gridCol w="1957705"/>
                <a:gridCol w="1713230"/>
                <a:gridCol w="758190"/>
                <a:gridCol w="1591945"/>
                <a:gridCol w="2981960"/>
                <a:gridCol w="3906520"/>
              </a:tblGrid>
              <a:tr h="1276350">
                <a:tc rowSpan="3">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Accuracy</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1000" b="1">
                          <a:latin typeface="Times New Roman" panose="02020603050405020304" pitchFamily="18" charset="0"/>
                          <a:cs typeface="Times New Roman" panose="02020603050405020304" pitchFamily="18" charset="0"/>
                        </a:rPr>
                        <a:t> </a:t>
                      </a:r>
                      <a:r>
                        <a:rPr lang="en-US" sz="2100" b="1">
                          <a:latin typeface="Times New Roman" panose="02020603050405020304" pitchFamily="18" charset="0"/>
                          <a:cs typeface="Times New Roman" panose="02020603050405020304" pitchFamily="18" charset="0"/>
                        </a:rPr>
                        <a:t>Group</a:t>
                      </a:r>
                      <a:endParaRPr lang="en-US" sz="10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N</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Mean</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Std.Deviation</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Std.Error Mean</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9495">
                <a:tc vMerge="1">
                  <a:tcPr>
                    <a:lnL w="12700">
                      <a:solidFill>
                        <a:schemeClr val="tx1"/>
                      </a:solidFill>
                      <a:prstDash val="solid"/>
                    </a:lnL>
                    <a:lnR w="12700">
                      <a:solidFill>
                        <a:schemeClr val="tx1"/>
                      </a:solidFill>
                      <a:prstDash val="solid"/>
                    </a:lnR>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ea typeface="Calibri" panose="020F0502020204030204" charset="0"/>
                          <a:cs typeface="Times New Roman" panose="02020603050405020304" pitchFamily="18" charset="0"/>
                        </a:rPr>
                        <a:t>svm</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15</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.24985333</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.000106010</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.000027372</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34745">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ea typeface="Calibri" panose="020F0502020204030204" charset="0"/>
                          <a:cs typeface="Times New Roman" panose="02020603050405020304" pitchFamily="18" charset="0"/>
                        </a:rPr>
                        <a:t>Lr</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15</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.44680667</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a:latin typeface="Times New Roman" panose="02020603050405020304" pitchFamily="18" charset="0"/>
                          <a:cs typeface="Times New Roman" panose="02020603050405020304" pitchFamily="18" charset="0"/>
                        </a:rPr>
                        <a:t>.155480254</a:t>
                      </a:r>
                      <a:endParaRPr lang="en-US" sz="2100" b="1">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defPPr>
                        <a:defRPr lang="en-US">
                          <a:solidFill>
                            <a:schemeClr val="tx1"/>
                          </a:solidFill>
                        </a:defRPr>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a:lstStyle>
                    <a:p>
                      <a:pPr indent="0" algn="ctr">
                        <a:buNone/>
                      </a:pPr>
                      <a:r>
                        <a:rPr lang="en-US" sz="2100" b="1" dirty="0">
                          <a:latin typeface="Times New Roman" panose="02020603050405020304" pitchFamily="18" charset="0"/>
                          <a:cs typeface="Times New Roman" panose="02020603050405020304" pitchFamily="18" charset="0"/>
                        </a:rPr>
                        <a:t>.040144829</a:t>
                      </a:r>
                      <a:endParaRPr lang="en-US" sz="2100" b="1" dirty="0">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TextBox 4"/>
          <p:cNvSpPr txBox="1"/>
          <p:nvPr>
            <p:custDataLst>
              <p:tags r:id="rId8"/>
            </p:custDataLst>
          </p:nvPr>
        </p:nvSpPr>
        <p:spPr>
          <a:xfrm>
            <a:off x="8245475" y="19824700"/>
            <a:ext cx="12696825" cy="5219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Times New Roman" panose="02020603050405020304" pitchFamily="18" charset="0"/>
                <a:cs typeface="Times New Roman" panose="02020603050405020304" pitchFamily="18" charset="0"/>
              </a:rPr>
              <a:t>Table 1: Group stastics(t- test) comparision between cnn and svm</a:t>
            </a:r>
            <a:endParaRPr lang="en-US" sz="2800" b="1" dirty="0">
              <a:latin typeface="Times New Roman" panose="02020603050405020304" pitchFamily="18" charset="0"/>
              <a:cs typeface="Times New Roman" panose="02020603050405020304" pitchFamily="18" charset="0"/>
            </a:endParaRPr>
          </a:p>
        </p:txBody>
      </p:sp>
      <p:sp>
        <p:nvSpPr>
          <p:cNvPr id="18" name="Text Box 17"/>
          <p:cNvSpPr txBox="1"/>
          <p:nvPr/>
        </p:nvSpPr>
        <p:spPr>
          <a:xfrm>
            <a:off x="-339090" y="4059555"/>
            <a:ext cx="13386435" cy="5631180"/>
          </a:xfrm>
          <a:prstGeom prst="rect">
            <a:avLst/>
          </a:prstGeom>
          <a:noFill/>
        </p:spPr>
        <p:txBody>
          <a:bodyPr wrap="square" rtlCol="0" anchor="t">
            <a:spAutoFit/>
          </a:bodyPr>
          <a:p>
            <a:pPr marL="800100" lvl="1" indent="-342900">
              <a:lnSpc>
                <a:spcPct val="150000"/>
              </a:lnSpc>
              <a:buFont typeface="Wingdings" panose="05000000000000000000" pitchFamily="2" charset="2"/>
              <a:buChar char="Ø"/>
            </a:pPr>
            <a:r>
              <a:rPr lang="en-US" sz="2400" b="1" dirty="0">
                <a:solidFill>
                  <a:srgbClr val="0D0D0D"/>
                </a:solidFill>
                <a:effectLst/>
                <a:latin typeface="Times New Roman" panose="02020603050405020304" pitchFamily="18" charset="0"/>
                <a:cs typeface="Times New Roman" panose="02020603050405020304" pitchFamily="18" charset="0"/>
                <a:sym typeface="+mn-ea"/>
              </a:rPr>
              <a:t>To revolutionize urban street lighting with LED technology </a:t>
            </a:r>
            <a:r>
              <a:rPr lang="en-US" sz="2400" b="1" dirty="0">
                <a:solidFill>
                  <a:srgbClr val="0D0D0D"/>
                </a:solidFill>
                <a:latin typeface="Times New Roman" panose="02020603050405020304" pitchFamily="18" charset="0"/>
                <a:cs typeface="Times New Roman" panose="02020603050405020304" pitchFamily="18" charset="0"/>
                <a:sym typeface="+mn-ea"/>
              </a:rPr>
              <a:t>for</a:t>
            </a:r>
            <a:r>
              <a:rPr lang="en-US" sz="2400" b="1" dirty="0">
                <a:solidFill>
                  <a:srgbClr val="0D0D0D"/>
                </a:solidFill>
                <a:effectLst/>
                <a:latin typeface="Times New Roman" panose="02020603050405020304" pitchFamily="18" charset="0"/>
                <a:cs typeface="Times New Roman" panose="02020603050405020304" pitchFamily="18" charset="0"/>
                <a:sym typeface="+mn-ea"/>
              </a:rPr>
              <a:t> increased efficiency and reduced carbon emissions.</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400" b="1" dirty="0">
                <a:solidFill>
                  <a:srgbClr val="0D0D0D"/>
                </a:solidFill>
                <a:effectLst/>
                <a:latin typeface="Times New Roman" panose="02020603050405020304" pitchFamily="18" charset="0"/>
                <a:cs typeface="Times New Roman" panose="02020603050405020304" pitchFamily="18" charset="0"/>
                <a:sym typeface="+mn-ea"/>
              </a:rPr>
              <a:t>Enhancing safety for nighttime driving, minimizing environmental pollution, and reducing Maintenance costs for governments.</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400" b="1" dirty="0">
                <a:solidFill>
                  <a:srgbClr val="0D0D0D"/>
                </a:solidFill>
                <a:effectLst/>
                <a:latin typeface="Times New Roman" panose="02020603050405020304" pitchFamily="18" charset="0"/>
                <a:cs typeface="Times New Roman" panose="02020603050405020304" pitchFamily="18" charset="0"/>
                <a:sym typeface="+mn-ea"/>
              </a:rPr>
              <a:t>Integrating smart sensors and advanced control systems for adaptive lighting solutions to improve visibility and traffic management.</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400" b="1" dirty="0">
                <a:solidFill>
                  <a:srgbClr val="0D0D0D"/>
                </a:solidFill>
                <a:effectLst/>
                <a:latin typeface="Times New Roman" panose="02020603050405020304" pitchFamily="18" charset="0"/>
                <a:cs typeface="Times New Roman" panose="02020603050405020304" pitchFamily="18" charset="0"/>
                <a:sym typeface="+mn-ea"/>
              </a:rPr>
              <a:t>Collecting data on energy usage, lighting patterns, and environmental impact to optimize street lighting efficiency.</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400" b="1" dirty="0">
                <a:solidFill>
                  <a:srgbClr val="0D0D0D"/>
                </a:solidFill>
                <a:effectLst/>
                <a:latin typeface="Times New Roman" panose="02020603050405020304" pitchFamily="18" charset="0"/>
                <a:cs typeface="Times New Roman" panose="02020603050405020304" pitchFamily="18" charset="0"/>
                <a:sym typeface="+mn-ea"/>
              </a:rPr>
              <a:t>Implementing algorithms for automated lighting control and optimization based on real-time</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pitchFamily="2" charset="2"/>
              <a:buNone/>
            </a:pPr>
            <a:r>
              <a:rPr lang="en-US" sz="2400" b="1" dirty="0">
                <a:solidFill>
                  <a:srgbClr val="0D0D0D"/>
                </a:solidFill>
                <a:effectLst/>
                <a:latin typeface="Times New Roman" panose="02020603050405020304" pitchFamily="18" charset="0"/>
                <a:cs typeface="Times New Roman" panose="02020603050405020304" pitchFamily="18" charset="0"/>
                <a:sym typeface="+mn-ea"/>
              </a:rPr>
              <a:t>     data analysis</a:t>
            </a:r>
            <a:endParaRPr lang="en-US" sz="2400" b="1"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ags/tag1.xml><?xml version="1.0" encoding="utf-8"?>
<p:tagLst xmlns:p="http://schemas.openxmlformats.org/presentationml/2006/main">
  <p:tag name="KSO_WM_BEAUTIFY_FLAG" val=""/>
  <p:tag name="TABLE_ENDDRAG_ORIGIN_RECT" val="996*271"/>
  <p:tag name="TABLE_ENDDRAG_RECT" val="670*1289*996*271"/>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3870</Words>
  <Application>WPS Presentation</Application>
  <PresentationFormat>Custom</PresentationFormat>
  <Paragraphs>90</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Times New Roman</vt:lpstr>
      <vt:lpstr>Söhne</vt:lpstr>
      <vt:lpstr>Calibri</vt:lpstr>
      <vt:lpstr>Segoe Print</vt:lpstr>
      <vt:lpstr>Microsoft YaHei</vt:lpstr>
      <vt:lpstr>Arial Unicode MS</vt:lpstr>
      <vt:lpstr>Calibri Light</vt:lpstr>
      <vt:lpstr>Wingdings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Nageswar Bellamkonda</cp:lastModifiedBy>
  <cp:revision>75</cp:revision>
  <dcterms:created xsi:type="dcterms:W3CDTF">2023-04-19T08:35:00Z</dcterms:created>
  <dcterms:modified xsi:type="dcterms:W3CDTF">2024-04-15T10:37:17Z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1033-12.2.0.13538</vt:lpwstr>
  </property>
</Properties>
</file>