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58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83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64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685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1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3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7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37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593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832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5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A75CC-F812-4FFA-83FA-C7771AD1E98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651A2-02B6-4002-9743-2D08D2E17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39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398206"/>
            <a:ext cx="11341509" cy="597755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7" name="TextBox 6"/>
          <p:cNvSpPr txBox="1"/>
          <p:nvPr/>
        </p:nvSpPr>
        <p:spPr>
          <a:xfrm>
            <a:off x="1305231" y="609200"/>
            <a:ext cx="95569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</a:t>
            </a:r>
            <a:r>
              <a:rPr lang="en-IN" sz="7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Data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40560" y="2889991"/>
            <a:ext cx="342162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By Lam Nageswara Rao</a:t>
            </a:r>
            <a:endParaRPr lang="en-IN" sz="25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377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24" y="487617"/>
            <a:ext cx="11078498" cy="581621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6102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138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FEF6F0"/>
                </a:solidFill>
              </a:rPr>
              <a:t>Background </a:t>
            </a:r>
            <a:r>
              <a:rPr lang="en-IN" sz="5400" b="1" dirty="0">
                <a:solidFill>
                  <a:srgbClr val="FEF6F0"/>
                </a:solidFill>
              </a:rPr>
              <a:t>&amp; Problem </a:t>
            </a:r>
            <a:r>
              <a:rPr lang="en-IN" sz="5400" b="1" dirty="0">
                <a:solidFill>
                  <a:srgbClr val="FEF6F0"/>
                </a:solidFill>
              </a:rPr>
              <a:t>Statement</a:t>
            </a:r>
            <a:r>
              <a:rPr lang="en-US" sz="5400" b="1" dirty="0">
                <a:solidFill>
                  <a:srgbClr val="FEF6F0"/>
                </a:solidFill>
              </a:rPr>
              <a:t>:</a:t>
            </a:r>
            <a:endParaRPr lang="en-IN" sz="5400" b="1" dirty="0">
              <a:solidFill>
                <a:srgbClr val="FEF6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255774" cy="56361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About </a:t>
            </a: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the Coffee Quality Institute (CQI</a:t>
            </a: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) </a:t>
            </a:r>
            <a:r>
              <a:rPr lang="en-US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0" indent="0">
              <a:buNone/>
            </a:pPr>
            <a:endParaRPr lang="en-IN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71367" y="2389239"/>
            <a:ext cx="97830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The Coffee Quality Institute (CQI) is a non-profit organization that works to improve the quality and value of coffee worldwide.</a:t>
            </a:r>
            <a:b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It was founded in 1996 and has its headquarters in California, USA</a:t>
            </a:r>
            <a:r>
              <a:rPr lang="en-US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The organization collaborates with coffee growers, processors, roasters, and other stakeholders to improve coffee quality standards, promote sustainability, and support the development of the specialty coffee industry.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8200" y="4799512"/>
            <a:ext cx="242406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8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Business Need:</a:t>
            </a:r>
          </a:p>
        </p:txBody>
      </p:sp>
      <p:sp>
        <p:nvSpPr>
          <p:cNvPr id="6" name="Rectangle 5"/>
          <p:cNvSpPr/>
          <p:nvPr/>
        </p:nvSpPr>
        <p:spPr>
          <a:xfrm>
            <a:off x="1971367" y="5438779"/>
            <a:ext cx="9783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Identify key attributes contributing to coffee quality, analyze patterns based on region, processing, and altitude.</a:t>
            </a:r>
            <a:endParaRPr lang="en-IN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EF6F0"/>
                </a:solidFill>
              </a:rPr>
              <a:t>Technical Stacks: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265" y="2344994"/>
            <a:ext cx="4318819" cy="32592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921" y="2344994"/>
            <a:ext cx="3803401" cy="32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18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0" y="206477"/>
            <a:ext cx="11808382" cy="645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191000" cy="564023"/>
          </a:xfrm>
        </p:spPr>
        <p:txBody>
          <a:bodyPr>
            <a:noAutofit/>
          </a:bodyPr>
          <a:lstStyle/>
          <a:p>
            <a:r>
              <a:rPr lang="en-IN" sz="4000" b="1" dirty="0" smtClean="0">
                <a:solidFill>
                  <a:srgbClr val="FEF6F0"/>
                </a:solidFill>
              </a:rPr>
              <a:t>Dataset </a:t>
            </a:r>
            <a:r>
              <a:rPr lang="en-IN" sz="4000" b="1" dirty="0">
                <a:solidFill>
                  <a:srgbClr val="FEF6F0"/>
                </a:solidFill>
              </a:rPr>
              <a:t>Overview</a:t>
            </a:r>
            <a:r>
              <a:rPr lang="en-US" sz="4000" b="1" dirty="0">
                <a:solidFill>
                  <a:srgbClr val="FEF6F0"/>
                </a:solidFill>
              </a:rPr>
              <a:t>:</a:t>
            </a:r>
            <a:endParaRPr lang="en-IN" sz="4000" b="1" dirty="0">
              <a:solidFill>
                <a:srgbClr val="FEF6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5124"/>
            <a:ext cx="8880987" cy="1312606"/>
          </a:xfrm>
        </p:spPr>
        <p:txBody>
          <a:bodyPr>
            <a:noAutofit/>
          </a:bodyPr>
          <a:lstStyle/>
          <a:p>
            <a:r>
              <a:rPr lang="en-I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Source</a:t>
            </a:r>
            <a:r>
              <a:rPr lang="en-US" sz="2300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23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3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Coffee </a:t>
            </a:r>
            <a:r>
              <a:rPr lang="en-IN" sz="2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Quality Institute </a:t>
            </a:r>
            <a:r>
              <a:rPr lang="en-IN" sz="23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Dataset</a:t>
            </a:r>
            <a:r>
              <a:rPr lang="en-US" sz="23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sz="23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r>
              <a:rPr lang="en-I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Key Features</a:t>
            </a:r>
            <a:r>
              <a:rPr lang="en-US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2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endParaRPr lang="en-US" sz="2300" dirty="0" smtClean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87908" y="2713706"/>
            <a:ext cx="751184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Country, Processing Method, </a:t>
            </a:r>
            <a:r>
              <a:rPr lang="en-US" sz="23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Variety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Sensory Scores</a:t>
            </a:r>
            <a:r>
              <a:rPr lang="en-US" sz="2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: Aroma, Flavor, Acidity, Aftertaste,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Altitude, Moisture, Color, etc.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466870"/>
            <a:ext cx="6078794" cy="665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Target </a:t>
            </a:r>
            <a:r>
              <a:rPr lang="en-IN" sz="2300" b="1" dirty="0">
                <a:solidFill>
                  <a:schemeClr val="tx1">
                    <a:lumMod val="20000"/>
                    <a:lumOff val="80000"/>
                  </a:schemeClr>
                </a:solidFill>
              </a:rPr>
              <a:t>Variable</a:t>
            </a:r>
            <a:r>
              <a:rPr lang="en-IN" sz="2300" b="1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:</a:t>
            </a:r>
            <a:r>
              <a:rPr lang="en-US" sz="2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Total Cup </a:t>
            </a:r>
            <a:r>
              <a:rPr lang="en-US" sz="23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Points</a:t>
            </a:r>
          </a:p>
        </p:txBody>
      </p:sp>
    </p:spTree>
    <p:extLst>
      <p:ext uri="{BB962C8B-B14F-4D97-AF65-F5344CB8AC3E}">
        <p14:creationId xmlns:p14="http://schemas.microsoft.com/office/powerpoint/2010/main" val="282018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 smtClean="0">
                <a:solidFill>
                  <a:srgbClr val="FEF6F0"/>
                </a:solidFill>
              </a:rPr>
              <a:t>Data </a:t>
            </a:r>
            <a:r>
              <a:rPr lang="en-US" sz="6000" b="1" dirty="0">
                <a:solidFill>
                  <a:srgbClr val="FEF6F0"/>
                </a:solidFill>
              </a:rPr>
              <a:t>Cleaning &amp; Feature Engineering</a:t>
            </a:r>
            <a:endParaRPr lang="en-IN" sz="6000" b="1" dirty="0">
              <a:solidFill>
                <a:srgbClr val="FEF6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94339"/>
            <a:ext cx="10515600" cy="4351338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Removed missing/null </a:t>
            </a:r>
            <a:r>
              <a:rPr lang="en-US" sz="27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values</a:t>
            </a:r>
          </a:p>
          <a:p>
            <a:r>
              <a:rPr lang="en-US" sz="2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Created Total Production = Bag Weight × No. of </a:t>
            </a:r>
            <a:r>
              <a:rPr lang="en-US" sz="27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Bags</a:t>
            </a:r>
          </a:p>
          <a:p>
            <a:r>
              <a:rPr lang="en-US" sz="2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Calculated Altitude_Avg from </a:t>
            </a:r>
            <a:r>
              <a:rPr lang="en-US" sz="27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range</a:t>
            </a:r>
          </a:p>
          <a:p>
            <a:r>
              <a:rPr lang="en-US" sz="2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Binned Altitude into categories: Low, Medium, </a:t>
            </a:r>
            <a:r>
              <a:rPr lang="en-US" sz="27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High</a:t>
            </a:r>
          </a:p>
          <a:p>
            <a:r>
              <a:rPr lang="en-US" sz="2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Created Quality Tier: Poor, Average, Good, Excellent</a:t>
            </a:r>
            <a:endParaRPr lang="en-US" sz="27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0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108290" cy="770501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FEF6F0"/>
                </a:solidFill>
              </a:rPr>
              <a:t>Descriptive </a:t>
            </a:r>
            <a:r>
              <a:rPr lang="en-IN" sz="5400" b="1" dirty="0" smtClean="0">
                <a:solidFill>
                  <a:srgbClr val="FEF6F0"/>
                </a:solidFill>
              </a:rPr>
              <a:t>Insights :</a:t>
            </a:r>
            <a:endParaRPr lang="en-IN" sz="5400" b="1" dirty="0">
              <a:solidFill>
                <a:srgbClr val="FEF6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026" cy="1640246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Countries with the </a:t>
            </a:r>
            <a:r>
              <a:rPr lang="en-US" sz="27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most </a:t>
            </a:r>
            <a:r>
              <a:rPr lang="en-US" sz="27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samples : </a:t>
            </a:r>
            <a:r>
              <a:rPr lang="en-US" sz="2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Taiwan , </a:t>
            </a:r>
            <a:r>
              <a:rPr lang="en-US" sz="27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Guatemala</a:t>
            </a:r>
          </a:p>
          <a:p>
            <a:r>
              <a:rPr lang="en-IN" sz="2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Most common </a:t>
            </a:r>
            <a:r>
              <a:rPr lang="en-IN" sz="27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Processing </a:t>
            </a:r>
            <a:r>
              <a:rPr lang="en-IN" sz="27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Methods : </a:t>
            </a:r>
            <a:r>
              <a:rPr lang="en-IN" sz="2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Washed/Wet, Natural/Dry</a:t>
            </a:r>
          </a:p>
          <a:p>
            <a:r>
              <a:rPr lang="en-US" sz="27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Average scores of </a:t>
            </a:r>
            <a:r>
              <a:rPr lang="en-US" sz="2700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sensory </a:t>
            </a:r>
            <a:r>
              <a:rPr lang="en-US" sz="2700" b="1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variables :</a:t>
            </a:r>
            <a:endParaRPr lang="en-IN" sz="2700" b="1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IN" sz="27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47" y="3465871"/>
            <a:ext cx="9763570" cy="28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01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35883" y="1059692"/>
            <a:ext cx="3537155" cy="8393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FEF6F0"/>
                </a:solidFill>
              </a:rPr>
              <a:t>Processing Method vs No. of Samples split by Quality Tier:</a:t>
            </a:r>
            <a:endParaRPr lang="en-IN" sz="2000" b="1" dirty="0">
              <a:solidFill>
                <a:srgbClr val="FEF6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3" y="1854463"/>
            <a:ext cx="5292968" cy="33517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5883" y="5486399"/>
            <a:ext cx="52929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🎯 Insight: </a:t>
            </a:r>
            <a:r>
              <a:rPr lang="en-US" sz="25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Washed/Wet method </a:t>
            </a:r>
            <a:r>
              <a:rPr lang="en-US" sz="2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has more </a:t>
            </a:r>
            <a:r>
              <a:rPr lang="en-US" sz="25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“Average” &amp; “Good</a:t>
            </a:r>
            <a:r>
              <a:rPr lang="en-US" sz="2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” tier samples.</a:t>
            </a:r>
            <a:endParaRPr lang="en-IN" sz="25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67" y="1851099"/>
            <a:ext cx="5292969" cy="335508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392666" y="5486399"/>
            <a:ext cx="529297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🎯 Insight: Medium to high altitude beans yield better cup points.</a:t>
            </a:r>
            <a:endParaRPr lang="en-IN" sz="25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53156" y="1341658"/>
            <a:ext cx="251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2000" b="1" dirty="0">
                <a:solidFill>
                  <a:srgbClr val="FEF6F0"/>
                </a:solidFill>
                <a:latin typeface="+mj-lt"/>
                <a:ea typeface="+mj-ea"/>
                <a:cs typeface="+mj-cs"/>
              </a:rPr>
              <a:t>Altitude vs Cup </a:t>
            </a:r>
            <a:r>
              <a:rPr lang="en-IN" sz="2000" b="1" dirty="0" smtClean="0">
                <a:solidFill>
                  <a:srgbClr val="FEF6F0"/>
                </a:solidFill>
                <a:latin typeface="+mj-lt"/>
                <a:ea typeface="+mj-ea"/>
                <a:cs typeface="+mj-cs"/>
              </a:rPr>
              <a:t>Points :</a:t>
            </a:r>
            <a:endParaRPr lang="en-IN" sz="2000" b="1" dirty="0">
              <a:solidFill>
                <a:srgbClr val="FEF6F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04019" y="153651"/>
            <a:ext cx="7406148" cy="770501"/>
          </a:xfrm>
        </p:spPr>
        <p:txBody>
          <a:bodyPr>
            <a:noAutofit/>
          </a:bodyPr>
          <a:lstStyle/>
          <a:p>
            <a:r>
              <a:rPr lang="en-IN" sz="4900" b="1" dirty="0" smtClean="0">
                <a:solidFill>
                  <a:srgbClr val="FEF6F0"/>
                </a:solidFill>
              </a:rPr>
              <a:t>Deep-Dive </a:t>
            </a:r>
            <a:r>
              <a:rPr lang="en-IN" sz="4900" b="1" dirty="0">
                <a:solidFill>
                  <a:srgbClr val="FEF6F0"/>
                </a:solidFill>
              </a:rPr>
              <a:t>Visual Insights</a:t>
            </a:r>
            <a:r>
              <a:rPr lang="en-IN" sz="4900" b="1" dirty="0">
                <a:solidFill>
                  <a:srgbClr val="FEF6F0"/>
                </a:solidFill>
              </a:rPr>
              <a:t> :</a:t>
            </a:r>
            <a:endParaRPr lang="en-IN" sz="4900" b="1" dirty="0">
              <a:solidFill>
                <a:srgbClr val="FEF6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2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 smtClean="0">
                <a:solidFill>
                  <a:srgbClr val="FEF6F0"/>
                </a:solidFill>
              </a:rPr>
              <a:t>Business Recommendations</a:t>
            </a:r>
            <a:r>
              <a:rPr lang="en-US" sz="5400" b="1" dirty="0" smtClean="0">
                <a:solidFill>
                  <a:srgbClr val="FEF6F0"/>
                </a:solidFill>
              </a:rPr>
              <a:t>:</a:t>
            </a:r>
            <a:endParaRPr lang="en-IN" sz="5400" b="1" dirty="0">
              <a:solidFill>
                <a:srgbClr val="FEF6F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2073830"/>
            <a:ext cx="1063604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Invest in regions and processing methods that produce “Excellent” quality.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Focus </a:t>
            </a:r>
            <a:r>
              <a:rPr lang="en-US" altLang="en-US" sz="2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on</a:t>
            </a:r>
            <a:r>
              <a:rPr lang="en-US" altLang="en-US" sz="2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varieties and altitudes producing higher cup points.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Encourage</a:t>
            </a:r>
            <a:r>
              <a:rPr lang="en-US" altLang="en-US" sz="25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consistent sensory scoring standards.</a:t>
            </a:r>
          </a:p>
        </p:txBody>
      </p:sp>
    </p:spTree>
    <p:extLst>
      <p:ext uri="{BB962C8B-B14F-4D97-AF65-F5344CB8AC3E}">
        <p14:creationId xmlns:p14="http://schemas.microsoft.com/office/powerpoint/2010/main" val="74644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9B470C"/>
      </a:dk1>
      <a:lt1>
        <a:srgbClr val="321704"/>
      </a:lt1>
      <a:dk2>
        <a:srgbClr val="9B470C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270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Background &amp; Problem Statement:</vt:lpstr>
      <vt:lpstr>Technical Stacks:</vt:lpstr>
      <vt:lpstr>PowerPoint Presentation</vt:lpstr>
      <vt:lpstr>Dataset Overview:</vt:lpstr>
      <vt:lpstr>Data Cleaning &amp; Feature Engineering</vt:lpstr>
      <vt:lpstr>Descriptive Insights :</vt:lpstr>
      <vt:lpstr>Deep-Dive Visual Insights :</vt:lpstr>
      <vt:lpstr>Business Recommendations: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25</cp:revision>
  <dcterms:created xsi:type="dcterms:W3CDTF">2024-08-27T13:23:26Z</dcterms:created>
  <dcterms:modified xsi:type="dcterms:W3CDTF">2025-06-10T22:25:42Z</dcterms:modified>
</cp:coreProperties>
</file>