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Poppins" charset="1" panose="00000500000000000000"/>
      <p:regular r:id="rId30"/>
    </p:embeddedFont>
    <p:embeddedFont>
      <p:font typeface="Poppins Bold" charset="1" panose="00000800000000000000"/>
      <p:regular r:id="rId31"/>
    </p:embeddedFont>
    <p:embeddedFont>
      <p:font typeface="Poppins Italics" charset="1" panose="00000500000000000000"/>
      <p:regular r:id="rId32"/>
    </p:embeddedFont>
    <p:embeddedFont>
      <p:font typeface="Poppins Medium" charset="1" panose="00000600000000000000"/>
      <p:regular r:id="rId33"/>
    </p:embeddedFont>
    <p:embeddedFont>
      <p:font typeface="Poppins Bold Italics" charset="1" panose="000008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 Id="rId4" Target="../media/image13.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2.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11" Target="../media/image28.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 Id="rId6" Target="../media/image23.png" Type="http://schemas.openxmlformats.org/officeDocument/2006/relationships/image"/><Relationship Id="rId7" Target="../media/image24.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jpe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972274" y="7600764"/>
            <a:ext cx="20279578" cy="0"/>
          </a:xfrm>
          <a:prstGeom prst="line">
            <a:avLst/>
          </a:prstGeom>
          <a:ln cap="flat" w="9525">
            <a:solidFill>
              <a:srgbClr val="FFFFFF"/>
            </a:solidFill>
            <a:prstDash val="solid"/>
            <a:headEnd type="none" len="sm" w="sm"/>
            <a:tailEnd type="none" len="sm" w="sm"/>
          </a:ln>
        </p:spPr>
      </p:sp>
      <p:grpSp>
        <p:nvGrpSpPr>
          <p:cNvPr name="Group 3" id="3"/>
          <p:cNvGrpSpPr/>
          <p:nvPr/>
        </p:nvGrpSpPr>
        <p:grpSpPr>
          <a:xfrm rot="5400000">
            <a:off x="4851684" y="6727905"/>
            <a:ext cx="301625" cy="263922"/>
            <a:chOff x="0" y="0"/>
            <a:chExt cx="812800" cy="711200"/>
          </a:xfrm>
        </p:grpSpPr>
        <p:sp>
          <p:nvSpPr>
            <p:cNvPr name="Freeform 4" id="4"/>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gradFill rotWithShape="true">
              <a:gsLst>
                <a:gs pos="0">
                  <a:srgbClr val="000000">
                    <a:alpha val="100000"/>
                  </a:srgbClr>
                </a:gs>
                <a:gs pos="100000">
                  <a:srgbClr val="001B0C">
                    <a:alpha val="100000"/>
                  </a:srgbClr>
                </a:gs>
              </a:gsLst>
              <a:lin ang="0"/>
            </a:gradFill>
          </p:spPr>
        </p:sp>
        <p:sp>
          <p:nvSpPr>
            <p:cNvPr name="TextBox 5" id="5"/>
            <p:cNvSpPr txBox="true"/>
            <p:nvPr/>
          </p:nvSpPr>
          <p:spPr>
            <a:xfrm>
              <a:off x="127000" y="273050"/>
              <a:ext cx="558800" cy="387350"/>
            </a:xfrm>
            <a:prstGeom prst="rect">
              <a:avLst/>
            </a:prstGeom>
          </p:spPr>
          <p:txBody>
            <a:bodyPr anchor="ctr" rtlCol="false" tIns="50800" lIns="50800" bIns="50800" rIns="50800"/>
            <a:lstStyle/>
            <a:p>
              <a:pPr algn="ctr">
                <a:lnSpc>
                  <a:spcPts val="2799"/>
                </a:lnSpc>
              </a:pPr>
            </a:p>
          </p:txBody>
        </p:sp>
      </p:grpSp>
      <p:grpSp>
        <p:nvGrpSpPr>
          <p:cNvPr name="Group 6" id="6"/>
          <p:cNvGrpSpPr/>
          <p:nvPr/>
        </p:nvGrpSpPr>
        <p:grpSpPr>
          <a:xfrm rot="0">
            <a:off x="17259300" y="447857"/>
            <a:ext cx="600825" cy="600837"/>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0095263" y="1899262"/>
            <a:ext cx="7164037" cy="7164037"/>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0254180" y="2058180"/>
            <a:ext cx="6846203" cy="6846203"/>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sp>
        <p:nvSpPr>
          <p:cNvPr name="Freeform 14" id="14"/>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15" id="15"/>
          <p:cNvGrpSpPr/>
          <p:nvPr/>
        </p:nvGrpSpPr>
        <p:grpSpPr>
          <a:xfrm rot="0">
            <a:off x="17342349" y="530902"/>
            <a:ext cx="434726" cy="434735"/>
            <a:chOff x="0" y="0"/>
            <a:chExt cx="605028" cy="605028"/>
          </a:xfrm>
        </p:grpSpPr>
        <p:sp>
          <p:nvSpPr>
            <p:cNvPr name="Freeform 16" id="16"/>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17" id="17"/>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18" id="18"/>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9" id="19"/>
          <p:cNvGrpSpPr/>
          <p:nvPr/>
        </p:nvGrpSpPr>
        <p:grpSpPr>
          <a:xfrm rot="0">
            <a:off x="252359" y="9434327"/>
            <a:ext cx="2481142" cy="662173"/>
            <a:chOff x="0" y="0"/>
            <a:chExt cx="653470" cy="174400"/>
          </a:xfrm>
        </p:grpSpPr>
        <p:sp>
          <p:nvSpPr>
            <p:cNvPr name="Freeform 20" id="20"/>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gradFill rotWithShape="true">
              <a:gsLst>
                <a:gs pos="0">
                  <a:srgbClr val="FF3131">
                    <a:alpha val="100000"/>
                  </a:srgbClr>
                </a:gs>
                <a:gs pos="100000">
                  <a:srgbClr val="FF914D">
                    <a:alpha val="100000"/>
                  </a:srgbClr>
                </a:gs>
              </a:gsLst>
              <a:lin ang="0"/>
            </a:gradFill>
          </p:spPr>
        </p:sp>
        <p:sp>
          <p:nvSpPr>
            <p:cNvPr name="TextBox 21" id="21"/>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AI</a:t>
              </a:r>
            </a:p>
          </p:txBody>
        </p:sp>
      </p:grpSp>
      <p:grpSp>
        <p:nvGrpSpPr>
          <p:cNvPr name="Group 22" id="22"/>
          <p:cNvGrpSpPr/>
          <p:nvPr/>
        </p:nvGrpSpPr>
        <p:grpSpPr>
          <a:xfrm rot="0">
            <a:off x="3315315" y="9434327"/>
            <a:ext cx="2481142" cy="662173"/>
            <a:chOff x="0" y="0"/>
            <a:chExt cx="653470" cy="174400"/>
          </a:xfrm>
        </p:grpSpPr>
        <p:sp>
          <p:nvSpPr>
            <p:cNvPr name="Freeform 23" id="23"/>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solidFill>
              <a:srgbClr val="545454"/>
            </a:solidFill>
          </p:spPr>
        </p:sp>
        <p:sp>
          <p:nvSpPr>
            <p:cNvPr name="TextBox 24" id="24"/>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Backend</a:t>
              </a:r>
            </a:p>
          </p:txBody>
        </p:sp>
      </p:grpSp>
      <p:grpSp>
        <p:nvGrpSpPr>
          <p:cNvPr name="Group 25" id="25"/>
          <p:cNvGrpSpPr/>
          <p:nvPr/>
        </p:nvGrpSpPr>
        <p:grpSpPr>
          <a:xfrm rot="0">
            <a:off x="6381408" y="9434327"/>
            <a:ext cx="2481142" cy="662173"/>
            <a:chOff x="0" y="0"/>
            <a:chExt cx="653470" cy="174400"/>
          </a:xfrm>
        </p:grpSpPr>
        <p:sp>
          <p:nvSpPr>
            <p:cNvPr name="Freeform 26" id="26"/>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solidFill>
              <a:srgbClr val="545454"/>
            </a:solidFill>
          </p:spPr>
        </p:sp>
        <p:sp>
          <p:nvSpPr>
            <p:cNvPr name="TextBox 27" id="27"/>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Cybersecurity</a:t>
              </a:r>
            </a:p>
          </p:txBody>
        </p:sp>
      </p:grpSp>
      <p:grpSp>
        <p:nvGrpSpPr>
          <p:cNvPr name="Group 28" id="28"/>
          <p:cNvGrpSpPr/>
          <p:nvPr/>
        </p:nvGrpSpPr>
        <p:grpSpPr>
          <a:xfrm rot="0">
            <a:off x="9447502" y="9434327"/>
            <a:ext cx="2481142" cy="662173"/>
            <a:chOff x="0" y="0"/>
            <a:chExt cx="653470" cy="174400"/>
          </a:xfrm>
        </p:grpSpPr>
        <p:sp>
          <p:nvSpPr>
            <p:cNvPr name="Freeform 29" id="29"/>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solidFill>
              <a:srgbClr val="545454"/>
            </a:solidFill>
          </p:spPr>
        </p:sp>
        <p:sp>
          <p:nvSpPr>
            <p:cNvPr name="TextBox 30" id="30"/>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Frontend</a:t>
              </a:r>
            </a:p>
          </p:txBody>
        </p:sp>
      </p:grpSp>
      <p:grpSp>
        <p:nvGrpSpPr>
          <p:cNvPr name="Group 31" id="31"/>
          <p:cNvGrpSpPr/>
          <p:nvPr/>
        </p:nvGrpSpPr>
        <p:grpSpPr>
          <a:xfrm rot="0">
            <a:off x="12513595" y="9434327"/>
            <a:ext cx="2481142" cy="662173"/>
            <a:chOff x="0" y="0"/>
            <a:chExt cx="653470" cy="174400"/>
          </a:xfrm>
        </p:grpSpPr>
        <p:sp>
          <p:nvSpPr>
            <p:cNvPr name="Freeform 32" id="32"/>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solidFill>
              <a:srgbClr val="545454"/>
            </a:solidFill>
          </p:spPr>
        </p:sp>
        <p:sp>
          <p:nvSpPr>
            <p:cNvPr name="TextBox 33" id="33"/>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Mobile</a:t>
              </a:r>
            </a:p>
          </p:txBody>
        </p:sp>
      </p:grpSp>
      <p:grpSp>
        <p:nvGrpSpPr>
          <p:cNvPr name="Group 34" id="34"/>
          <p:cNvGrpSpPr/>
          <p:nvPr/>
        </p:nvGrpSpPr>
        <p:grpSpPr>
          <a:xfrm rot="0">
            <a:off x="15579688" y="9434327"/>
            <a:ext cx="2481142" cy="662173"/>
            <a:chOff x="0" y="0"/>
            <a:chExt cx="653470" cy="174400"/>
          </a:xfrm>
        </p:grpSpPr>
        <p:sp>
          <p:nvSpPr>
            <p:cNvPr name="Freeform 35" id="35"/>
            <p:cNvSpPr/>
            <p:nvPr/>
          </p:nvSpPr>
          <p:spPr>
            <a:xfrm flipH="false" flipV="false" rot="0">
              <a:off x="0" y="0"/>
              <a:ext cx="653470" cy="174400"/>
            </a:xfrm>
            <a:custGeom>
              <a:avLst/>
              <a:gdLst/>
              <a:ahLst/>
              <a:cxnLst/>
              <a:rect r="r" b="b" t="t" l="l"/>
              <a:pathLst>
                <a:path h="174400" w="653470">
                  <a:moveTo>
                    <a:pt x="87200" y="0"/>
                  </a:moveTo>
                  <a:lnTo>
                    <a:pt x="566270" y="0"/>
                  </a:lnTo>
                  <a:cubicBezTo>
                    <a:pt x="589397" y="0"/>
                    <a:pt x="611576" y="9187"/>
                    <a:pt x="627929" y="25540"/>
                  </a:cubicBezTo>
                  <a:cubicBezTo>
                    <a:pt x="644282" y="41893"/>
                    <a:pt x="653470" y="64073"/>
                    <a:pt x="653470" y="87200"/>
                  </a:cubicBezTo>
                  <a:lnTo>
                    <a:pt x="653470" y="87200"/>
                  </a:lnTo>
                  <a:cubicBezTo>
                    <a:pt x="653470" y="110327"/>
                    <a:pt x="644282" y="132506"/>
                    <a:pt x="627929" y="148859"/>
                  </a:cubicBezTo>
                  <a:cubicBezTo>
                    <a:pt x="611576" y="165212"/>
                    <a:pt x="589397" y="174400"/>
                    <a:pt x="566270" y="174400"/>
                  </a:cubicBezTo>
                  <a:lnTo>
                    <a:pt x="87200" y="174400"/>
                  </a:lnTo>
                  <a:cubicBezTo>
                    <a:pt x="64073" y="174400"/>
                    <a:pt x="41893" y="165212"/>
                    <a:pt x="25540" y="148859"/>
                  </a:cubicBezTo>
                  <a:cubicBezTo>
                    <a:pt x="9187" y="132506"/>
                    <a:pt x="0" y="110327"/>
                    <a:pt x="0" y="87200"/>
                  </a:cubicBezTo>
                  <a:lnTo>
                    <a:pt x="0" y="87200"/>
                  </a:lnTo>
                  <a:cubicBezTo>
                    <a:pt x="0" y="64073"/>
                    <a:pt x="9187" y="41893"/>
                    <a:pt x="25540" y="25540"/>
                  </a:cubicBezTo>
                  <a:cubicBezTo>
                    <a:pt x="41893" y="9187"/>
                    <a:pt x="64073" y="0"/>
                    <a:pt x="87200" y="0"/>
                  </a:cubicBezTo>
                  <a:close/>
                </a:path>
              </a:pathLst>
            </a:custGeom>
            <a:solidFill>
              <a:srgbClr val="545454"/>
            </a:solidFill>
          </p:spPr>
        </p:sp>
        <p:sp>
          <p:nvSpPr>
            <p:cNvPr name="TextBox 36" id="36"/>
            <p:cNvSpPr txBox="true"/>
            <p:nvPr/>
          </p:nvSpPr>
          <p:spPr>
            <a:xfrm>
              <a:off x="0" y="-57150"/>
              <a:ext cx="653470" cy="231550"/>
            </a:xfrm>
            <a:prstGeom prst="rect">
              <a:avLst/>
            </a:prstGeom>
          </p:spPr>
          <p:txBody>
            <a:bodyPr anchor="ctr" rtlCol="false" tIns="50800" lIns="50800" bIns="50800" rIns="50800"/>
            <a:lstStyle/>
            <a:p>
              <a:pPr algn="ctr">
                <a:lnSpc>
                  <a:spcPts val="2799"/>
                </a:lnSpc>
              </a:pPr>
              <a:r>
                <a:rPr lang="en-US" sz="1999">
                  <a:solidFill>
                    <a:srgbClr val="FFFFFF"/>
                  </a:solidFill>
                  <a:latin typeface="Poppins"/>
                  <a:ea typeface="Poppins"/>
                  <a:cs typeface="Poppins"/>
                  <a:sym typeface="Poppins"/>
                </a:rPr>
                <a:t>UI/UX</a:t>
              </a:r>
            </a:p>
          </p:txBody>
        </p:sp>
      </p:grpSp>
      <p:grpSp>
        <p:nvGrpSpPr>
          <p:cNvPr name="Group 37" id="37"/>
          <p:cNvGrpSpPr/>
          <p:nvPr/>
        </p:nvGrpSpPr>
        <p:grpSpPr>
          <a:xfrm rot="0">
            <a:off x="10269331" y="2073330"/>
            <a:ext cx="6815901" cy="6815901"/>
            <a:chOff x="0" y="0"/>
            <a:chExt cx="812800" cy="812800"/>
          </a:xfrm>
        </p:grpSpPr>
        <p:sp>
          <p:nvSpPr>
            <p:cNvPr name="Freeform 38" id="3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sp>
        <p:sp>
          <p:nvSpPr>
            <p:cNvPr name="TextBox 39" id="39"/>
            <p:cNvSpPr txBox="true"/>
            <p:nvPr/>
          </p:nvSpPr>
          <p:spPr>
            <a:xfrm>
              <a:off x="76200" y="19050"/>
              <a:ext cx="660400" cy="717550"/>
            </a:xfrm>
            <a:prstGeom prst="rect">
              <a:avLst/>
            </a:prstGeom>
          </p:spPr>
          <p:txBody>
            <a:bodyPr anchor="ctr" rtlCol="false" tIns="50800" lIns="50800" bIns="50800" rIns="50800"/>
            <a:lstStyle/>
            <a:p>
              <a:pPr algn="ctr">
                <a:lnSpc>
                  <a:spcPts val="2799"/>
                </a:lnSpc>
              </a:pPr>
            </a:p>
          </p:txBody>
        </p:sp>
      </p:grpSp>
      <p:sp>
        <p:nvSpPr>
          <p:cNvPr name="Freeform 40" id="40"/>
          <p:cNvSpPr/>
          <p:nvPr/>
        </p:nvSpPr>
        <p:spPr>
          <a:xfrm flipH="false" flipV="false" rot="0">
            <a:off x="11627155" y="3423881"/>
            <a:ext cx="4254023" cy="4114800"/>
          </a:xfrm>
          <a:custGeom>
            <a:avLst/>
            <a:gdLst/>
            <a:ahLst/>
            <a:cxnLst/>
            <a:rect r="r" b="b" t="t" l="l"/>
            <a:pathLst>
              <a:path h="4114800" w="4254023">
                <a:moveTo>
                  <a:pt x="0" y="0"/>
                </a:moveTo>
                <a:lnTo>
                  <a:pt x="4254022" y="0"/>
                </a:lnTo>
                <a:lnTo>
                  <a:pt x="4254022"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1" id="41"/>
          <p:cNvSpPr txBox="true"/>
          <p:nvPr/>
        </p:nvSpPr>
        <p:spPr>
          <a:xfrm rot="0">
            <a:off x="1277580" y="2996557"/>
            <a:ext cx="7866420" cy="2867164"/>
          </a:xfrm>
          <a:prstGeom prst="rect">
            <a:avLst/>
          </a:prstGeom>
        </p:spPr>
        <p:txBody>
          <a:bodyPr anchor="t" rtlCol="false" tIns="0" lIns="0" bIns="0" rIns="0">
            <a:spAutoFit/>
          </a:bodyPr>
          <a:lstStyle/>
          <a:p>
            <a:pPr algn="l">
              <a:lnSpc>
                <a:spcPts val="10732"/>
              </a:lnSpc>
            </a:pPr>
            <a:r>
              <a:rPr lang="en-US" sz="10319" b="true">
                <a:solidFill>
                  <a:srgbClr val="FFFFFF"/>
                </a:solidFill>
                <a:latin typeface="Poppins Bold"/>
                <a:ea typeface="Poppins Bold"/>
                <a:cs typeface="Poppins Bold"/>
                <a:sym typeface="Poppins Bold"/>
              </a:rPr>
              <a:t>Time Series</a:t>
            </a:r>
          </a:p>
          <a:p>
            <a:pPr algn="l">
              <a:lnSpc>
                <a:spcPts val="10732"/>
              </a:lnSpc>
            </a:pPr>
            <a:r>
              <a:rPr lang="en-US" sz="10319" b="true">
                <a:solidFill>
                  <a:srgbClr val="FFFFFF"/>
                </a:solidFill>
                <a:latin typeface="Poppins Bold"/>
                <a:ea typeface="Poppins Bold"/>
                <a:cs typeface="Poppins Bold"/>
                <a:sym typeface="Poppins Bold"/>
              </a:rPr>
              <a:t>Analysis</a:t>
            </a:r>
          </a:p>
        </p:txBody>
      </p:sp>
      <p:sp>
        <p:nvSpPr>
          <p:cNvPr name="TextBox 42" id="42"/>
          <p:cNvSpPr txBox="true"/>
          <p:nvPr/>
        </p:nvSpPr>
        <p:spPr>
          <a:xfrm rot="0">
            <a:off x="1426358" y="6054221"/>
            <a:ext cx="6515623" cy="321945"/>
          </a:xfrm>
          <a:prstGeom prst="rect">
            <a:avLst/>
          </a:prstGeom>
        </p:spPr>
        <p:txBody>
          <a:bodyPr anchor="t" rtlCol="false" tIns="0" lIns="0" bIns="0" rIns="0">
            <a:spAutoFit/>
          </a:bodyPr>
          <a:lstStyle/>
          <a:p>
            <a:pPr algn="l">
              <a:lnSpc>
                <a:spcPts val="2340"/>
              </a:lnSpc>
            </a:pPr>
            <a:r>
              <a:rPr lang="en-US" sz="2000" spc="744">
                <a:solidFill>
                  <a:srgbClr val="FFFFFF"/>
                </a:solidFill>
                <a:latin typeface="Poppins"/>
                <a:ea typeface="Poppins"/>
                <a:cs typeface="Poppins"/>
                <a:sym typeface="Poppins"/>
              </a:rPr>
              <a:t>HANDS-ON EXPERIENCE</a:t>
            </a:r>
          </a:p>
        </p:txBody>
      </p:sp>
      <p:sp>
        <p:nvSpPr>
          <p:cNvPr name="TextBox 43" id="43"/>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Content</a:t>
            </a:r>
          </a:p>
        </p:txBody>
      </p:sp>
      <p:sp>
        <p:nvSpPr>
          <p:cNvPr name="TextBox 44" id="44"/>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45" id="45"/>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Intro</a:t>
            </a:r>
          </a:p>
        </p:txBody>
      </p:sp>
      <p:sp>
        <p:nvSpPr>
          <p:cNvPr name="TextBox 46" id="46"/>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405120" y="2977536"/>
            <a:ext cx="6854180" cy="4331928"/>
            <a:chOff x="0" y="0"/>
            <a:chExt cx="643025" cy="406400"/>
          </a:xfrm>
        </p:grpSpPr>
        <p:sp>
          <p:nvSpPr>
            <p:cNvPr name="Freeform 11" id="11"/>
            <p:cNvSpPr/>
            <p:nvPr/>
          </p:nvSpPr>
          <p:spPr>
            <a:xfrm flipH="false" flipV="false" rot="0">
              <a:off x="0" y="0"/>
              <a:ext cx="643025" cy="406400"/>
            </a:xfrm>
            <a:custGeom>
              <a:avLst/>
              <a:gdLst/>
              <a:ahLst/>
              <a:cxnLst/>
              <a:rect r="r" b="b" t="t" l="l"/>
              <a:pathLst>
                <a:path h="406400" w="643025">
                  <a:moveTo>
                    <a:pt x="25979" y="0"/>
                  </a:moveTo>
                  <a:lnTo>
                    <a:pt x="617046" y="0"/>
                  </a:lnTo>
                  <a:cubicBezTo>
                    <a:pt x="623936" y="0"/>
                    <a:pt x="630544" y="2737"/>
                    <a:pt x="635416" y="7609"/>
                  </a:cubicBezTo>
                  <a:cubicBezTo>
                    <a:pt x="640288" y="12481"/>
                    <a:pt x="643025" y="19089"/>
                    <a:pt x="643025" y="25979"/>
                  </a:cubicBezTo>
                  <a:lnTo>
                    <a:pt x="643025" y="380421"/>
                  </a:lnTo>
                  <a:cubicBezTo>
                    <a:pt x="643025" y="387311"/>
                    <a:pt x="640288" y="393919"/>
                    <a:pt x="635416" y="398791"/>
                  </a:cubicBezTo>
                  <a:cubicBezTo>
                    <a:pt x="630544" y="403663"/>
                    <a:pt x="623936" y="406400"/>
                    <a:pt x="617046" y="406400"/>
                  </a:cubicBezTo>
                  <a:lnTo>
                    <a:pt x="25979" y="406400"/>
                  </a:lnTo>
                  <a:cubicBezTo>
                    <a:pt x="19089" y="406400"/>
                    <a:pt x="12481" y="403663"/>
                    <a:pt x="7609" y="398791"/>
                  </a:cubicBezTo>
                  <a:cubicBezTo>
                    <a:pt x="2737" y="393919"/>
                    <a:pt x="0" y="387311"/>
                    <a:pt x="0" y="380421"/>
                  </a:cubicBezTo>
                  <a:lnTo>
                    <a:pt x="0" y="25979"/>
                  </a:lnTo>
                  <a:cubicBezTo>
                    <a:pt x="0" y="19089"/>
                    <a:pt x="2737" y="12481"/>
                    <a:pt x="7609" y="7609"/>
                  </a:cubicBezTo>
                  <a:cubicBezTo>
                    <a:pt x="12481" y="2737"/>
                    <a:pt x="19089" y="0"/>
                    <a:pt x="25979" y="0"/>
                  </a:cubicBezTo>
                  <a:close/>
                </a:path>
              </a:pathLst>
            </a:custGeom>
            <a:blipFill>
              <a:blip r:embed="rId3"/>
              <a:stretch>
                <a:fillRect l="0" t="0" r="0" b="-5417"/>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9</a:t>
            </a:r>
          </a:p>
        </p:txBody>
      </p:sp>
      <p:sp>
        <p:nvSpPr>
          <p:cNvPr name="TextBox 17" id="17"/>
          <p:cNvSpPr txBox="true"/>
          <p:nvPr/>
        </p:nvSpPr>
        <p:spPr>
          <a:xfrm rot="0">
            <a:off x="1028700" y="3130650"/>
            <a:ext cx="6409763"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Read Here</a:t>
            </a:r>
          </a:p>
        </p:txBody>
      </p:sp>
      <p:sp>
        <p:nvSpPr>
          <p:cNvPr name="TextBox 18" id="18"/>
          <p:cNvSpPr txBox="true"/>
          <p:nvPr/>
        </p:nvSpPr>
        <p:spPr>
          <a:xfrm rot="0">
            <a:off x="1028700" y="4575733"/>
            <a:ext cx="6632964" cy="1082676"/>
          </a:xfrm>
          <a:prstGeom prst="rect">
            <a:avLst/>
          </a:prstGeom>
        </p:spPr>
        <p:txBody>
          <a:bodyPr anchor="t" rtlCol="false" tIns="0" lIns="0" bIns="0" rIns="0">
            <a:spAutoFit/>
          </a:bodyPr>
          <a:lstStyle/>
          <a:p>
            <a:pPr algn="just">
              <a:lnSpc>
                <a:spcPts val="4419"/>
              </a:lnSpc>
            </a:pPr>
            <a:r>
              <a:rPr lang="en-US" sz="2599">
                <a:solidFill>
                  <a:srgbClr val="FFFFFF"/>
                </a:solidFill>
                <a:latin typeface="Poppins"/>
                <a:ea typeface="Poppins"/>
                <a:cs typeface="Poppins"/>
                <a:sym typeface="Poppins"/>
              </a:rPr>
              <a:t>https://ionides.github.io/531w20/03/notes03.pdf</a:t>
            </a:r>
          </a:p>
        </p:txBody>
      </p:sp>
      <p:grpSp>
        <p:nvGrpSpPr>
          <p:cNvPr name="Group 19" id="19"/>
          <p:cNvGrpSpPr/>
          <p:nvPr/>
        </p:nvGrpSpPr>
        <p:grpSpPr>
          <a:xfrm rot="0">
            <a:off x="1028700" y="6074155"/>
            <a:ext cx="2991641" cy="602564"/>
            <a:chOff x="0" y="0"/>
            <a:chExt cx="3988854" cy="803418"/>
          </a:xfrm>
        </p:grpSpPr>
        <p:grpSp>
          <p:nvGrpSpPr>
            <p:cNvPr name="Group 20" id="20"/>
            <p:cNvGrpSpPr/>
            <p:nvPr/>
          </p:nvGrpSpPr>
          <p:grpSpPr>
            <a:xfrm rot="0">
              <a:off x="0" y="0"/>
              <a:ext cx="2980516" cy="803418"/>
              <a:chOff x="0" y="0"/>
              <a:chExt cx="315090" cy="84935"/>
            </a:xfrm>
          </p:grpSpPr>
          <p:sp>
            <p:nvSpPr>
              <p:cNvPr name="Freeform 21" id="21"/>
              <p:cNvSpPr/>
              <p:nvPr/>
            </p:nvSpPr>
            <p:spPr>
              <a:xfrm flipH="false" flipV="false" rot="0">
                <a:off x="0" y="0"/>
                <a:ext cx="315090" cy="84935"/>
              </a:xfrm>
              <a:custGeom>
                <a:avLst/>
                <a:gdLst/>
                <a:ahLst/>
                <a:cxnLst/>
                <a:rect r="r" b="b" t="t" l="l"/>
                <a:pathLst>
                  <a:path h="84935" w="315090">
                    <a:moveTo>
                      <a:pt x="42467" y="0"/>
                    </a:moveTo>
                    <a:lnTo>
                      <a:pt x="272623" y="0"/>
                    </a:lnTo>
                    <a:cubicBezTo>
                      <a:pt x="296077" y="0"/>
                      <a:pt x="315090" y="19013"/>
                      <a:pt x="315090" y="42467"/>
                    </a:cubicBezTo>
                    <a:lnTo>
                      <a:pt x="315090" y="42467"/>
                    </a:lnTo>
                    <a:cubicBezTo>
                      <a:pt x="315090" y="53730"/>
                      <a:pt x="310616" y="64532"/>
                      <a:pt x="302652" y="72496"/>
                    </a:cubicBezTo>
                    <a:cubicBezTo>
                      <a:pt x="294688" y="80460"/>
                      <a:pt x="283886" y="84935"/>
                      <a:pt x="272623" y="84935"/>
                    </a:cubicBezTo>
                    <a:lnTo>
                      <a:pt x="42467" y="84935"/>
                    </a:lnTo>
                    <a:cubicBezTo>
                      <a:pt x="19013" y="84935"/>
                      <a:pt x="0" y="65921"/>
                      <a:pt x="0" y="42467"/>
                    </a:cubicBezTo>
                    <a:lnTo>
                      <a:pt x="0" y="42467"/>
                    </a:lnTo>
                    <a:cubicBezTo>
                      <a:pt x="0" y="19013"/>
                      <a:pt x="19013" y="0"/>
                      <a:pt x="42467" y="0"/>
                    </a:cubicBezTo>
                    <a:close/>
                  </a:path>
                </a:pathLst>
              </a:custGeom>
              <a:gradFill rotWithShape="true">
                <a:gsLst>
                  <a:gs pos="0">
                    <a:srgbClr val="4DA8EA">
                      <a:alpha val="80000"/>
                    </a:srgbClr>
                  </a:gs>
                  <a:gs pos="100000">
                    <a:srgbClr val="00D856">
                      <a:alpha val="80000"/>
                    </a:srgbClr>
                  </a:gs>
                </a:gsLst>
                <a:lin ang="0"/>
              </a:gradFill>
              <a:ln w="19050" cap="rnd">
                <a:solidFill>
                  <a:srgbClr val="FFFFFF">
                    <a:alpha val="80000"/>
                  </a:srgbClr>
                </a:solidFill>
                <a:prstDash val="solid"/>
                <a:round/>
              </a:ln>
            </p:spPr>
          </p:sp>
          <p:sp>
            <p:nvSpPr>
              <p:cNvPr name="TextBox 22" id="22"/>
              <p:cNvSpPr txBox="true"/>
              <p:nvPr/>
            </p:nvSpPr>
            <p:spPr>
              <a:xfrm>
                <a:off x="0" y="-57150"/>
                <a:ext cx="315090" cy="142085"/>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3177282" y="0"/>
              <a:ext cx="811572" cy="803418"/>
              <a:chOff x="0" y="0"/>
              <a:chExt cx="85797" cy="84935"/>
            </a:xfrm>
          </p:grpSpPr>
          <p:sp>
            <p:nvSpPr>
              <p:cNvPr name="Freeform 24" id="24"/>
              <p:cNvSpPr/>
              <p:nvPr/>
            </p:nvSpPr>
            <p:spPr>
              <a:xfrm flipH="false" flipV="false" rot="0">
                <a:off x="0" y="0"/>
                <a:ext cx="85797" cy="84935"/>
              </a:xfrm>
              <a:custGeom>
                <a:avLst/>
                <a:gdLst/>
                <a:ahLst/>
                <a:cxnLst/>
                <a:rect r="r" b="b" t="t" l="l"/>
                <a:pathLst>
                  <a:path h="84935" w="85797">
                    <a:moveTo>
                      <a:pt x="42467" y="0"/>
                    </a:moveTo>
                    <a:lnTo>
                      <a:pt x="43329" y="0"/>
                    </a:lnTo>
                    <a:cubicBezTo>
                      <a:pt x="54592" y="0"/>
                      <a:pt x="65394" y="4474"/>
                      <a:pt x="73358" y="12438"/>
                    </a:cubicBezTo>
                    <a:cubicBezTo>
                      <a:pt x="81322" y="20403"/>
                      <a:pt x="85797" y="31204"/>
                      <a:pt x="85797" y="42467"/>
                    </a:cubicBezTo>
                    <a:lnTo>
                      <a:pt x="85797" y="42467"/>
                    </a:lnTo>
                    <a:cubicBezTo>
                      <a:pt x="85797" y="65921"/>
                      <a:pt x="66783" y="84935"/>
                      <a:pt x="43329" y="84935"/>
                    </a:cubicBezTo>
                    <a:lnTo>
                      <a:pt x="42467" y="84935"/>
                    </a:lnTo>
                    <a:cubicBezTo>
                      <a:pt x="19013" y="84935"/>
                      <a:pt x="0" y="65921"/>
                      <a:pt x="0" y="42467"/>
                    </a:cubicBezTo>
                    <a:lnTo>
                      <a:pt x="0" y="42467"/>
                    </a:lnTo>
                    <a:cubicBezTo>
                      <a:pt x="0" y="19013"/>
                      <a:pt x="19013" y="0"/>
                      <a:pt x="42467" y="0"/>
                    </a:cubicBezTo>
                    <a:close/>
                  </a:path>
                </a:pathLst>
              </a:custGeom>
              <a:gradFill rotWithShape="true">
                <a:gsLst>
                  <a:gs pos="0">
                    <a:srgbClr val="4DA8EA">
                      <a:alpha val="80000"/>
                    </a:srgbClr>
                  </a:gs>
                  <a:gs pos="100000">
                    <a:srgbClr val="00D856">
                      <a:alpha val="80000"/>
                    </a:srgbClr>
                  </a:gs>
                </a:gsLst>
                <a:lin ang="0"/>
              </a:gradFill>
              <a:ln w="19050" cap="rnd">
                <a:solidFill>
                  <a:srgbClr val="FFFFFF">
                    <a:alpha val="80000"/>
                  </a:srgbClr>
                </a:solidFill>
                <a:prstDash val="solid"/>
                <a:round/>
              </a:ln>
            </p:spPr>
          </p:sp>
          <p:sp>
            <p:nvSpPr>
              <p:cNvPr name="TextBox 25" id="25"/>
              <p:cNvSpPr txBox="true"/>
              <p:nvPr/>
            </p:nvSpPr>
            <p:spPr>
              <a:xfrm>
                <a:off x="0" y="-57150"/>
                <a:ext cx="85797" cy="142085"/>
              </a:xfrm>
              <a:prstGeom prst="rect">
                <a:avLst/>
              </a:prstGeom>
            </p:spPr>
            <p:txBody>
              <a:bodyPr anchor="ctr" rtlCol="false" tIns="50800" lIns="50800" bIns="50800" rIns="50800"/>
              <a:lstStyle/>
              <a:p>
                <a:pPr algn="ctr">
                  <a:lnSpc>
                    <a:spcPts val="2659"/>
                  </a:lnSpc>
                  <a:spcBef>
                    <a:spcPct val="0"/>
                  </a:spcBef>
                </a:pPr>
              </a:p>
            </p:txBody>
          </p:sp>
        </p:grpSp>
        <p:grpSp>
          <p:nvGrpSpPr>
            <p:cNvPr name="Group 26" id="26"/>
            <p:cNvGrpSpPr/>
            <p:nvPr/>
          </p:nvGrpSpPr>
          <p:grpSpPr>
            <a:xfrm rot="5400000">
              <a:off x="3458738" y="248470"/>
              <a:ext cx="350261" cy="306478"/>
              <a:chOff x="0" y="0"/>
              <a:chExt cx="812800" cy="711200"/>
            </a:xfrm>
          </p:grpSpPr>
          <p:sp>
            <p:nvSpPr>
              <p:cNvPr name="Freeform 27" id="27"/>
              <p:cNvSpPr/>
              <p:nvPr/>
            </p:nvSpPr>
            <p:spPr>
              <a:xfrm flipH="false" flipV="false" rot="0">
                <a:off x="69582" y="102616"/>
                <a:ext cx="673636" cy="608584"/>
              </a:xfrm>
              <a:custGeom>
                <a:avLst/>
                <a:gdLst/>
                <a:ahLst/>
                <a:cxnLst/>
                <a:rect r="r" b="b" t="t" l="l"/>
                <a:pathLst>
                  <a:path h="608584" w="673636">
                    <a:moveTo>
                      <a:pt x="424548" y="50912"/>
                    </a:moveTo>
                    <a:lnTo>
                      <a:pt x="655488" y="455056"/>
                    </a:lnTo>
                    <a:cubicBezTo>
                      <a:pt x="673636" y="486816"/>
                      <a:pt x="673506" y="525835"/>
                      <a:pt x="655146" y="557474"/>
                    </a:cubicBezTo>
                    <a:cubicBezTo>
                      <a:pt x="636785" y="589112"/>
                      <a:pt x="602971" y="608584"/>
                      <a:pt x="566392" y="608584"/>
                    </a:cubicBezTo>
                    <a:lnTo>
                      <a:pt x="107244" y="608584"/>
                    </a:lnTo>
                    <a:cubicBezTo>
                      <a:pt x="70665" y="608584"/>
                      <a:pt x="36851" y="589112"/>
                      <a:pt x="18491" y="557474"/>
                    </a:cubicBezTo>
                    <a:cubicBezTo>
                      <a:pt x="130" y="525835"/>
                      <a:pt x="0" y="486816"/>
                      <a:pt x="18148" y="455056"/>
                    </a:cubicBezTo>
                    <a:lnTo>
                      <a:pt x="249088" y="50912"/>
                    </a:lnTo>
                    <a:cubicBezTo>
                      <a:pt x="267078" y="19430"/>
                      <a:pt x="300558" y="0"/>
                      <a:pt x="336818" y="0"/>
                    </a:cubicBezTo>
                    <a:cubicBezTo>
                      <a:pt x="373078" y="0"/>
                      <a:pt x="406558" y="19430"/>
                      <a:pt x="424548" y="50912"/>
                    </a:cubicBezTo>
                    <a:close/>
                  </a:path>
                </a:pathLst>
              </a:custGeom>
              <a:gradFill rotWithShape="true">
                <a:gsLst>
                  <a:gs pos="0">
                    <a:srgbClr val="000000">
                      <a:alpha val="100000"/>
                    </a:srgbClr>
                  </a:gs>
                  <a:gs pos="100000">
                    <a:srgbClr val="001B0C">
                      <a:alpha val="100000"/>
                    </a:srgbClr>
                  </a:gs>
                </a:gsLst>
                <a:lin ang="0"/>
              </a:gradFill>
            </p:spPr>
          </p:sp>
          <p:sp>
            <p:nvSpPr>
              <p:cNvPr name="TextBox 28" id="28"/>
              <p:cNvSpPr txBox="true"/>
              <p:nvPr/>
            </p:nvSpPr>
            <p:spPr>
              <a:xfrm>
                <a:off x="127000" y="273050"/>
                <a:ext cx="558800" cy="387350"/>
              </a:xfrm>
              <a:prstGeom prst="rect">
                <a:avLst/>
              </a:prstGeom>
            </p:spPr>
            <p:txBody>
              <a:bodyPr anchor="ctr" rtlCol="false" tIns="50800" lIns="50800" bIns="50800" rIns="50800"/>
              <a:lstStyle/>
              <a:p>
                <a:pPr algn="ctr">
                  <a:lnSpc>
                    <a:spcPts val="2799"/>
                  </a:lnSpc>
                </a:pPr>
              </a:p>
            </p:txBody>
          </p:sp>
        </p:grpSp>
        <p:sp>
          <p:nvSpPr>
            <p:cNvPr name="TextBox 29" id="29"/>
            <p:cNvSpPr txBox="true"/>
            <p:nvPr/>
          </p:nvSpPr>
          <p:spPr>
            <a:xfrm rot="0">
              <a:off x="362802" y="76801"/>
              <a:ext cx="2254912" cy="525991"/>
            </a:xfrm>
            <a:prstGeom prst="rect">
              <a:avLst/>
            </a:prstGeom>
          </p:spPr>
          <p:txBody>
            <a:bodyPr anchor="t" rtlCol="false" tIns="0" lIns="0" bIns="0" rIns="0">
              <a:spAutoFit/>
            </a:bodyPr>
            <a:lstStyle/>
            <a:p>
              <a:pPr algn="ctr">
                <a:lnSpc>
                  <a:spcPts val="3400"/>
                </a:lnSpc>
              </a:pPr>
              <a:r>
                <a:rPr lang="en-US" sz="2000">
                  <a:solidFill>
                    <a:srgbClr val="FFFFFF"/>
                  </a:solidFill>
                  <a:latin typeface="Poppins"/>
                  <a:ea typeface="Poppins"/>
                  <a:cs typeface="Poppins"/>
                  <a:sym typeface="Poppins"/>
                </a:rPr>
                <a:t>Learn More</a:t>
              </a:r>
            </a:p>
          </p:txBody>
        </p:sp>
      </p:grpSp>
      <p:grpSp>
        <p:nvGrpSpPr>
          <p:cNvPr name="Group 30" id="30"/>
          <p:cNvGrpSpPr/>
          <p:nvPr/>
        </p:nvGrpSpPr>
        <p:grpSpPr>
          <a:xfrm rot="0">
            <a:off x="388517" y="9663084"/>
            <a:ext cx="3989592" cy="301625"/>
            <a:chOff x="0" y="0"/>
            <a:chExt cx="5319456" cy="402167"/>
          </a:xfrm>
        </p:grpSpPr>
        <p:sp>
          <p:nvSpPr>
            <p:cNvPr name="AutoShape 31" id="31"/>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32" id="32"/>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10</a:t>
            </a:r>
          </a:p>
        </p:txBody>
      </p:sp>
      <p:sp>
        <p:nvSpPr>
          <p:cNvPr name="TextBox 15" id="15"/>
          <p:cNvSpPr txBox="true"/>
          <p:nvPr/>
        </p:nvSpPr>
        <p:spPr>
          <a:xfrm rot="0">
            <a:off x="3511251" y="1640696"/>
            <a:ext cx="11265498"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Time Series Patterns</a:t>
            </a:r>
          </a:p>
        </p:txBody>
      </p:sp>
      <p:grpSp>
        <p:nvGrpSpPr>
          <p:cNvPr name="Group 16" id="16"/>
          <p:cNvGrpSpPr/>
          <p:nvPr/>
        </p:nvGrpSpPr>
        <p:grpSpPr>
          <a:xfrm rot="0">
            <a:off x="840271" y="5866776"/>
            <a:ext cx="2367674" cy="2367674"/>
            <a:chOff x="0" y="0"/>
            <a:chExt cx="3156898" cy="3156898"/>
          </a:xfrm>
        </p:grpSpPr>
        <p:grpSp>
          <p:nvGrpSpPr>
            <p:cNvPr name="Group 17" id="17"/>
            <p:cNvGrpSpPr/>
            <p:nvPr/>
          </p:nvGrpSpPr>
          <p:grpSpPr>
            <a:xfrm rot="0">
              <a:off x="0" y="0"/>
              <a:ext cx="3156898" cy="315689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9" id="19"/>
              <p:cNvSpPr txBox="true"/>
              <p:nvPr/>
            </p:nvSpPr>
            <p:spPr>
              <a:xfrm>
                <a:off x="76200" y="38100"/>
                <a:ext cx="660400" cy="698500"/>
              </a:xfrm>
              <a:prstGeom prst="rect">
                <a:avLst/>
              </a:prstGeom>
            </p:spPr>
            <p:txBody>
              <a:bodyPr anchor="ctr" rtlCol="false" tIns="36659" lIns="36659" bIns="36659" rIns="36659"/>
              <a:lstStyle/>
              <a:p>
                <a:pPr algn="ctr">
                  <a:lnSpc>
                    <a:spcPts val="2660"/>
                  </a:lnSpc>
                  <a:spcBef>
                    <a:spcPct val="0"/>
                  </a:spcBef>
                </a:pPr>
              </a:p>
            </p:txBody>
          </p:sp>
        </p:grpSp>
        <p:grpSp>
          <p:nvGrpSpPr>
            <p:cNvPr name="Group 20" id="20"/>
            <p:cNvGrpSpPr/>
            <p:nvPr/>
          </p:nvGrpSpPr>
          <p:grpSpPr>
            <a:xfrm rot="0">
              <a:off x="127570" y="127570"/>
              <a:ext cx="2901758" cy="290175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grpSp>
          <p:nvGrpSpPr>
            <p:cNvPr name="Group 22" id="22"/>
            <p:cNvGrpSpPr/>
            <p:nvPr/>
          </p:nvGrpSpPr>
          <p:grpSpPr>
            <a:xfrm rot="0">
              <a:off x="97098" y="93143"/>
              <a:ext cx="2969394" cy="296939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001B0C">
                      <a:alpha val="100000"/>
                    </a:srgbClr>
                  </a:gs>
                </a:gsLst>
                <a:lin ang="0"/>
              </a:gradFill>
            </p:spPr>
          </p:sp>
          <p:sp>
            <p:nvSpPr>
              <p:cNvPr name="TextBox 24" id="24"/>
              <p:cNvSpPr txBox="true"/>
              <p:nvPr/>
            </p:nvSpPr>
            <p:spPr>
              <a:xfrm>
                <a:off x="76200" y="9525"/>
                <a:ext cx="660400" cy="727075"/>
              </a:xfrm>
              <a:prstGeom prst="rect">
                <a:avLst/>
              </a:prstGeom>
            </p:spPr>
            <p:txBody>
              <a:bodyPr anchor="ctr" rtlCol="false" tIns="36659" lIns="36659" bIns="36659" rIns="36659"/>
              <a:lstStyle/>
              <a:p>
                <a:pPr algn="ctr">
                  <a:lnSpc>
                    <a:spcPts val="3499"/>
                  </a:lnSpc>
                </a:pPr>
              </a:p>
            </p:txBody>
          </p:sp>
        </p:grpSp>
        <p:sp>
          <p:nvSpPr>
            <p:cNvPr name="TextBox 25" id="25"/>
            <p:cNvSpPr txBox="true"/>
            <p:nvPr/>
          </p:nvSpPr>
          <p:spPr>
            <a:xfrm rot="0">
              <a:off x="578759" y="1045444"/>
              <a:ext cx="2006072" cy="907682"/>
            </a:xfrm>
            <a:prstGeom prst="rect">
              <a:avLst/>
            </a:prstGeom>
          </p:spPr>
          <p:txBody>
            <a:bodyPr anchor="t" rtlCol="false" tIns="0" lIns="0" bIns="0" rIns="0">
              <a:spAutoFit/>
            </a:bodyPr>
            <a:lstStyle/>
            <a:p>
              <a:pPr algn="ctr">
                <a:lnSpc>
                  <a:spcPts val="5527"/>
                </a:lnSpc>
                <a:spcBef>
                  <a:spcPct val="0"/>
                </a:spcBef>
              </a:pPr>
              <a:r>
                <a:rPr lang="en-US" sz="3948">
                  <a:solidFill>
                    <a:srgbClr val="FFFFFF"/>
                  </a:solidFill>
                  <a:latin typeface="Poppins"/>
                  <a:ea typeface="Poppins"/>
                  <a:cs typeface="Poppins"/>
                  <a:sym typeface="Poppins"/>
                </a:rPr>
                <a:t>Trend</a:t>
              </a:r>
            </a:p>
          </p:txBody>
        </p:sp>
        <p:sp>
          <p:nvSpPr>
            <p:cNvPr name="TextBox 26" id="26"/>
            <p:cNvSpPr txBox="true"/>
            <p:nvPr/>
          </p:nvSpPr>
          <p:spPr>
            <a:xfrm rot="0">
              <a:off x="642465" y="1687713"/>
              <a:ext cx="1878660" cy="449404"/>
            </a:xfrm>
            <a:prstGeom prst="rect">
              <a:avLst/>
            </a:prstGeom>
          </p:spPr>
          <p:txBody>
            <a:bodyPr anchor="t" rtlCol="false" tIns="0" lIns="0" bIns="0" rIns="0">
              <a:spAutoFit/>
            </a:bodyPr>
            <a:lstStyle/>
            <a:p>
              <a:pPr algn="ctr">
                <a:lnSpc>
                  <a:spcPts val="2727"/>
                </a:lnSpc>
                <a:spcBef>
                  <a:spcPct val="0"/>
                </a:spcBef>
              </a:pPr>
            </a:p>
          </p:txBody>
        </p:sp>
      </p:grpSp>
      <p:sp>
        <p:nvSpPr>
          <p:cNvPr name="TextBox 27" id="27"/>
          <p:cNvSpPr txBox="true"/>
          <p:nvPr/>
        </p:nvSpPr>
        <p:spPr>
          <a:xfrm rot="0">
            <a:off x="1028700" y="3672851"/>
            <a:ext cx="16230600" cy="21939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Time series can be composed by variaty of patterns like Trend, Seasonality, Cyclic and Irregular. When we are doing an analysis of time series it is important to know how to detect this patterns, what are the possibles causes and relations, and what are the algorithms able to model and forecast each pattern.</a:t>
            </a:r>
          </a:p>
          <a:p>
            <a:pPr algn="ctr">
              <a:lnSpc>
                <a:spcPts val="3499"/>
              </a:lnSpc>
              <a:spcBef>
                <a:spcPct val="0"/>
              </a:spcBef>
            </a:pPr>
          </a:p>
        </p:txBody>
      </p:sp>
      <p:grpSp>
        <p:nvGrpSpPr>
          <p:cNvPr name="Group 28" id="28"/>
          <p:cNvGrpSpPr/>
          <p:nvPr/>
        </p:nvGrpSpPr>
        <p:grpSpPr>
          <a:xfrm rot="0">
            <a:off x="5608244" y="5866776"/>
            <a:ext cx="2367674" cy="2367674"/>
            <a:chOff x="0" y="0"/>
            <a:chExt cx="3156898" cy="3156898"/>
          </a:xfrm>
        </p:grpSpPr>
        <p:grpSp>
          <p:nvGrpSpPr>
            <p:cNvPr name="Group 29" id="29"/>
            <p:cNvGrpSpPr/>
            <p:nvPr/>
          </p:nvGrpSpPr>
          <p:grpSpPr>
            <a:xfrm rot="0">
              <a:off x="0" y="0"/>
              <a:ext cx="3156898" cy="3156898"/>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31" id="31"/>
              <p:cNvSpPr txBox="true"/>
              <p:nvPr/>
            </p:nvSpPr>
            <p:spPr>
              <a:xfrm>
                <a:off x="76200" y="38100"/>
                <a:ext cx="660400" cy="698500"/>
              </a:xfrm>
              <a:prstGeom prst="rect">
                <a:avLst/>
              </a:prstGeom>
            </p:spPr>
            <p:txBody>
              <a:bodyPr anchor="ctr" rtlCol="false" tIns="36659" lIns="36659" bIns="36659" rIns="36659"/>
              <a:lstStyle/>
              <a:p>
                <a:pPr algn="ctr">
                  <a:lnSpc>
                    <a:spcPts val="2660"/>
                  </a:lnSpc>
                  <a:spcBef>
                    <a:spcPct val="0"/>
                  </a:spcBef>
                </a:pPr>
              </a:p>
            </p:txBody>
          </p:sp>
        </p:grpSp>
        <p:grpSp>
          <p:nvGrpSpPr>
            <p:cNvPr name="Group 32" id="32"/>
            <p:cNvGrpSpPr/>
            <p:nvPr/>
          </p:nvGrpSpPr>
          <p:grpSpPr>
            <a:xfrm rot="0">
              <a:off x="127570" y="127570"/>
              <a:ext cx="2901758" cy="2901758"/>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grpSp>
          <p:nvGrpSpPr>
            <p:cNvPr name="Group 34" id="34"/>
            <p:cNvGrpSpPr/>
            <p:nvPr/>
          </p:nvGrpSpPr>
          <p:grpSpPr>
            <a:xfrm rot="0">
              <a:off x="97098" y="93143"/>
              <a:ext cx="2969394" cy="296939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001B0C">
                      <a:alpha val="100000"/>
                    </a:srgbClr>
                  </a:gs>
                </a:gsLst>
                <a:lin ang="0"/>
              </a:gradFill>
            </p:spPr>
          </p:sp>
          <p:sp>
            <p:nvSpPr>
              <p:cNvPr name="TextBox 36" id="36"/>
              <p:cNvSpPr txBox="true"/>
              <p:nvPr/>
            </p:nvSpPr>
            <p:spPr>
              <a:xfrm>
                <a:off x="76200" y="9525"/>
                <a:ext cx="660400" cy="727075"/>
              </a:xfrm>
              <a:prstGeom prst="rect">
                <a:avLst/>
              </a:prstGeom>
            </p:spPr>
            <p:txBody>
              <a:bodyPr anchor="ctr" rtlCol="false" tIns="36659" lIns="36659" bIns="36659" rIns="36659"/>
              <a:lstStyle/>
              <a:p>
                <a:pPr algn="ctr">
                  <a:lnSpc>
                    <a:spcPts val="3499"/>
                  </a:lnSpc>
                </a:pPr>
              </a:p>
            </p:txBody>
          </p:sp>
        </p:grpSp>
        <p:sp>
          <p:nvSpPr>
            <p:cNvPr name="TextBox 37" id="37"/>
            <p:cNvSpPr txBox="true"/>
            <p:nvPr/>
          </p:nvSpPr>
          <p:spPr>
            <a:xfrm rot="0">
              <a:off x="155226" y="1045444"/>
              <a:ext cx="2846447" cy="907682"/>
            </a:xfrm>
            <a:prstGeom prst="rect">
              <a:avLst/>
            </a:prstGeom>
          </p:spPr>
          <p:txBody>
            <a:bodyPr anchor="t" rtlCol="false" tIns="0" lIns="0" bIns="0" rIns="0">
              <a:spAutoFit/>
            </a:bodyPr>
            <a:lstStyle/>
            <a:p>
              <a:pPr algn="ctr">
                <a:lnSpc>
                  <a:spcPts val="5527"/>
                </a:lnSpc>
                <a:spcBef>
                  <a:spcPct val="0"/>
                </a:spcBef>
              </a:pPr>
              <a:r>
                <a:rPr lang="en-US" sz="3948">
                  <a:solidFill>
                    <a:srgbClr val="FFFFFF"/>
                  </a:solidFill>
                  <a:latin typeface="Poppins"/>
                  <a:ea typeface="Poppins"/>
                  <a:cs typeface="Poppins"/>
                  <a:sym typeface="Poppins"/>
                </a:rPr>
                <a:t>Season</a:t>
              </a:r>
            </a:p>
          </p:txBody>
        </p:sp>
        <p:sp>
          <p:nvSpPr>
            <p:cNvPr name="TextBox 38" id="38"/>
            <p:cNvSpPr txBox="true"/>
            <p:nvPr/>
          </p:nvSpPr>
          <p:spPr>
            <a:xfrm rot="0">
              <a:off x="642465" y="1687713"/>
              <a:ext cx="1878660" cy="449404"/>
            </a:xfrm>
            <a:prstGeom prst="rect">
              <a:avLst/>
            </a:prstGeom>
          </p:spPr>
          <p:txBody>
            <a:bodyPr anchor="t" rtlCol="false" tIns="0" lIns="0" bIns="0" rIns="0">
              <a:spAutoFit/>
            </a:bodyPr>
            <a:lstStyle/>
            <a:p>
              <a:pPr algn="ctr">
                <a:lnSpc>
                  <a:spcPts val="2727"/>
                </a:lnSpc>
                <a:spcBef>
                  <a:spcPct val="0"/>
                </a:spcBef>
              </a:pPr>
            </a:p>
          </p:txBody>
        </p:sp>
      </p:grpSp>
      <p:grpSp>
        <p:nvGrpSpPr>
          <p:cNvPr name="Group 39" id="39"/>
          <p:cNvGrpSpPr/>
          <p:nvPr/>
        </p:nvGrpSpPr>
        <p:grpSpPr>
          <a:xfrm rot="0">
            <a:off x="10373285" y="5866776"/>
            <a:ext cx="2367674" cy="2367674"/>
            <a:chOff x="0" y="0"/>
            <a:chExt cx="3156898" cy="3156898"/>
          </a:xfrm>
        </p:grpSpPr>
        <p:grpSp>
          <p:nvGrpSpPr>
            <p:cNvPr name="Group 40" id="40"/>
            <p:cNvGrpSpPr/>
            <p:nvPr/>
          </p:nvGrpSpPr>
          <p:grpSpPr>
            <a:xfrm rot="0">
              <a:off x="0" y="0"/>
              <a:ext cx="3156898" cy="3156898"/>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2" id="42"/>
              <p:cNvSpPr txBox="true"/>
              <p:nvPr/>
            </p:nvSpPr>
            <p:spPr>
              <a:xfrm>
                <a:off x="76200" y="38100"/>
                <a:ext cx="660400" cy="698500"/>
              </a:xfrm>
              <a:prstGeom prst="rect">
                <a:avLst/>
              </a:prstGeom>
            </p:spPr>
            <p:txBody>
              <a:bodyPr anchor="ctr" rtlCol="false" tIns="36659" lIns="36659" bIns="36659" rIns="36659"/>
              <a:lstStyle/>
              <a:p>
                <a:pPr algn="ctr">
                  <a:lnSpc>
                    <a:spcPts val="2660"/>
                  </a:lnSpc>
                  <a:spcBef>
                    <a:spcPct val="0"/>
                  </a:spcBef>
                </a:pPr>
              </a:p>
            </p:txBody>
          </p:sp>
        </p:grpSp>
        <p:grpSp>
          <p:nvGrpSpPr>
            <p:cNvPr name="Group 43" id="43"/>
            <p:cNvGrpSpPr/>
            <p:nvPr/>
          </p:nvGrpSpPr>
          <p:grpSpPr>
            <a:xfrm rot="0">
              <a:off x="127570" y="127570"/>
              <a:ext cx="2901758" cy="2901758"/>
              <a:chOff x="0" y="0"/>
              <a:chExt cx="812800" cy="812800"/>
            </a:xfrm>
          </p:grpSpPr>
          <p:sp>
            <p:nvSpPr>
              <p:cNvPr name="Freeform 44" id="4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grpSp>
          <p:nvGrpSpPr>
            <p:cNvPr name="Group 45" id="45"/>
            <p:cNvGrpSpPr/>
            <p:nvPr/>
          </p:nvGrpSpPr>
          <p:grpSpPr>
            <a:xfrm rot="0">
              <a:off x="97098" y="93143"/>
              <a:ext cx="2969394" cy="2969394"/>
              <a:chOff x="0" y="0"/>
              <a:chExt cx="812800" cy="812800"/>
            </a:xfrm>
          </p:grpSpPr>
          <p:sp>
            <p:nvSpPr>
              <p:cNvPr name="Freeform 46" id="4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001B0C">
                      <a:alpha val="100000"/>
                    </a:srgbClr>
                  </a:gs>
                </a:gsLst>
                <a:lin ang="0"/>
              </a:gradFill>
            </p:spPr>
          </p:sp>
          <p:sp>
            <p:nvSpPr>
              <p:cNvPr name="TextBox 47" id="47"/>
              <p:cNvSpPr txBox="true"/>
              <p:nvPr/>
            </p:nvSpPr>
            <p:spPr>
              <a:xfrm>
                <a:off x="76200" y="9525"/>
                <a:ext cx="660400" cy="727075"/>
              </a:xfrm>
              <a:prstGeom prst="rect">
                <a:avLst/>
              </a:prstGeom>
            </p:spPr>
            <p:txBody>
              <a:bodyPr anchor="ctr" rtlCol="false" tIns="36659" lIns="36659" bIns="36659" rIns="36659"/>
              <a:lstStyle/>
              <a:p>
                <a:pPr algn="ctr">
                  <a:lnSpc>
                    <a:spcPts val="3499"/>
                  </a:lnSpc>
                </a:pPr>
              </a:p>
            </p:txBody>
          </p:sp>
        </p:grpSp>
        <p:sp>
          <p:nvSpPr>
            <p:cNvPr name="TextBox 48" id="48"/>
            <p:cNvSpPr txBox="true"/>
            <p:nvPr/>
          </p:nvSpPr>
          <p:spPr>
            <a:xfrm rot="0">
              <a:off x="578759" y="1045444"/>
              <a:ext cx="2006072" cy="907682"/>
            </a:xfrm>
            <a:prstGeom prst="rect">
              <a:avLst/>
            </a:prstGeom>
          </p:spPr>
          <p:txBody>
            <a:bodyPr anchor="t" rtlCol="false" tIns="0" lIns="0" bIns="0" rIns="0">
              <a:spAutoFit/>
            </a:bodyPr>
            <a:lstStyle/>
            <a:p>
              <a:pPr algn="ctr">
                <a:lnSpc>
                  <a:spcPts val="5527"/>
                </a:lnSpc>
                <a:spcBef>
                  <a:spcPct val="0"/>
                </a:spcBef>
              </a:pPr>
              <a:r>
                <a:rPr lang="en-US" sz="3948">
                  <a:solidFill>
                    <a:srgbClr val="FFFFFF"/>
                  </a:solidFill>
                  <a:latin typeface="Poppins"/>
                  <a:ea typeface="Poppins"/>
                  <a:cs typeface="Poppins"/>
                  <a:sym typeface="Poppins"/>
                </a:rPr>
                <a:t>Cycle</a:t>
              </a:r>
            </a:p>
          </p:txBody>
        </p:sp>
        <p:sp>
          <p:nvSpPr>
            <p:cNvPr name="TextBox 49" id="49"/>
            <p:cNvSpPr txBox="true"/>
            <p:nvPr/>
          </p:nvSpPr>
          <p:spPr>
            <a:xfrm rot="0">
              <a:off x="642465" y="1687713"/>
              <a:ext cx="1878660" cy="449404"/>
            </a:xfrm>
            <a:prstGeom prst="rect">
              <a:avLst/>
            </a:prstGeom>
          </p:spPr>
          <p:txBody>
            <a:bodyPr anchor="t" rtlCol="false" tIns="0" lIns="0" bIns="0" rIns="0">
              <a:spAutoFit/>
            </a:bodyPr>
            <a:lstStyle/>
            <a:p>
              <a:pPr algn="ctr">
                <a:lnSpc>
                  <a:spcPts val="2727"/>
                </a:lnSpc>
                <a:spcBef>
                  <a:spcPct val="0"/>
                </a:spcBef>
              </a:pPr>
            </a:p>
          </p:txBody>
        </p:sp>
      </p:grpSp>
      <p:grpSp>
        <p:nvGrpSpPr>
          <p:cNvPr name="Group 50" id="50"/>
          <p:cNvGrpSpPr/>
          <p:nvPr/>
        </p:nvGrpSpPr>
        <p:grpSpPr>
          <a:xfrm rot="0">
            <a:off x="15141259" y="5866776"/>
            <a:ext cx="2404955" cy="2367674"/>
            <a:chOff x="0" y="0"/>
            <a:chExt cx="3206607" cy="3156898"/>
          </a:xfrm>
        </p:grpSpPr>
        <p:grpSp>
          <p:nvGrpSpPr>
            <p:cNvPr name="Group 51" id="51"/>
            <p:cNvGrpSpPr/>
            <p:nvPr/>
          </p:nvGrpSpPr>
          <p:grpSpPr>
            <a:xfrm rot="0">
              <a:off x="21509" y="0"/>
              <a:ext cx="3156898" cy="3156898"/>
              <a:chOff x="0" y="0"/>
              <a:chExt cx="812800" cy="812800"/>
            </a:xfrm>
          </p:grpSpPr>
          <p:sp>
            <p:nvSpPr>
              <p:cNvPr name="Freeform 52" id="5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53" id="53"/>
              <p:cNvSpPr txBox="true"/>
              <p:nvPr/>
            </p:nvSpPr>
            <p:spPr>
              <a:xfrm>
                <a:off x="76200" y="38100"/>
                <a:ext cx="660400" cy="698500"/>
              </a:xfrm>
              <a:prstGeom prst="rect">
                <a:avLst/>
              </a:prstGeom>
            </p:spPr>
            <p:txBody>
              <a:bodyPr anchor="ctr" rtlCol="false" tIns="36659" lIns="36659" bIns="36659" rIns="36659"/>
              <a:lstStyle/>
              <a:p>
                <a:pPr algn="ctr">
                  <a:lnSpc>
                    <a:spcPts val="2660"/>
                  </a:lnSpc>
                  <a:spcBef>
                    <a:spcPct val="0"/>
                  </a:spcBef>
                </a:pPr>
              </a:p>
            </p:txBody>
          </p:sp>
        </p:grpSp>
        <p:grpSp>
          <p:nvGrpSpPr>
            <p:cNvPr name="Group 54" id="54"/>
            <p:cNvGrpSpPr/>
            <p:nvPr/>
          </p:nvGrpSpPr>
          <p:grpSpPr>
            <a:xfrm rot="0">
              <a:off x="149079" y="127570"/>
              <a:ext cx="2901758" cy="2901758"/>
              <a:chOff x="0" y="0"/>
              <a:chExt cx="812800" cy="812800"/>
            </a:xfrm>
          </p:grpSpPr>
          <p:sp>
            <p:nvSpPr>
              <p:cNvPr name="Freeform 55" id="5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grpSp>
          <p:nvGrpSpPr>
            <p:cNvPr name="Group 56" id="56"/>
            <p:cNvGrpSpPr/>
            <p:nvPr/>
          </p:nvGrpSpPr>
          <p:grpSpPr>
            <a:xfrm rot="0">
              <a:off x="118607" y="93143"/>
              <a:ext cx="2969394" cy="2969394"/>
              <a:chOff x="0" y="0"/>
              <a:chExt cx="812800" cy="812800"/>
            </a:xfrm>
          </p:grpSpPr>
          <p:sp>
            <p:nvSpPr>
              <p:cNvPr name="Freeform 57" id="5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001B0C">
                      <a:alpha val="100000"/>
                    </a:srgbClr>
                  </a:gs>
                </a:gsLst>
                <a:lin ang="0"/>
              </a:gradFill>
            </p:spPr>
          </p:sp>
          <p:sp>
            <p:nvSpPr>
              <p:cNvPr name="TextBox 58" id="58"/>
              <p:cNvSpPr txBox="true"/>
              <p:nvPr/>
            </p:nvSpPr>
            <p:spPr>
              <a:xfrm>
                <a:off x="76200" y="9525"/>
                <a:ext cx="660400" cy="727075"/>
              </a:xfrm>
              <a:prstGeom prst="rect">
                <a:avLst/>
              </a:prstGeom>
            </p:spPr>
            <p:txBody>
              <a:bodyPr anchor="ctr" rtlCol="false" tIns="36659" lIns="36659" bIns="36659" rIns="36659"/>
              <a:lstStyle/>
              <a:p>
                <a:pPr algn="ctr">
                  <a:lnSpc>
                    <a:spcPts val="3499"/>
                  </a:lnSpc>
                </a:pPr>
              </a:p>
            </p:txBody>
          </p:sp>
        </p:grpSp>
        <p:sp>
          <p:nvSpPr>
            <p:cNvPr name="TextBox 59" id="59"/>
            <p:cNvSpPr txBox="true"/>
            <p:nvPr/>
          </p:nvSpPr>
          <p:spPr>
            <a:xfrm rot="0">
              <a:off x="0" y="1045444"/>
              <a:ext cx="3206607" cy="907682"/>
            </a:xfrm>
            <a:prstGeom prst="rect">
              <a:avLst/>
            </a:prstGeom>
          </p:spPr>
          <p:txBody>
            <a:bodyPr anchor="t" rtlCol="false" tIns="0" lIns="0" bIns="0" rIns="0">
              <a:spAutoFit/>
            </a:bodyPr>
            <a:lstStyle/>
            <a:p>
              <a:pPr algn="ctr">
                <a:lnSpc>
                  <a:spcPts val="5527"/>
                </a:lnSpc>
                <a:spcBef>
                  <a:spcPct val="0"/>
                </a:spcBef>
              </a:pPr>
              <a:r>
                <a:rPr lang="en-US" sz="3948">
                  <a:solidFill>
                    <a:srgbClr val="FFFFFF"/>
                  </a:solidFill>
                  <a:latin typeface="Poppins"/>
                  <a:ea typeface="Poppins"/>
                  <a:cs typeface="Poppins"/>
                  <a:sym typeface="Poppins"/>
                </a:rPr>
                <a:t>Irregular</a:t>
              </a:r>
            </a:p>
          </p:txBody>
        </p:sp>
        <p:sp>
          <p:nvSpPr>
            <p:cNvPr name="TextBox 60" id="60"/>
            <p:cNvSpPr txBox="true"/>
            <p:nvPr/>
          </p:nvSpPr>
          <p:spPr>
            <a:xfrm rot="0">
              <a:off x="663974" y="1687713"/>
              <a:ext cx="1878660" cy="449404"/>
            </a:xfrm>
            <a:prstGeom prst="rect">
              <a:avLst/>
            </a:prstGeom>
          </p:spPr>
          <p:txBody>
            <a:bodyPr anchor="t" rtlCol="false" tIns="0" lIns="0" bIns="0" rIns="0">
              <a:spAutoFit/>
            </a:bodyPr>
            <a:lstStyle/>
            <a:p>
              <a:pPr algn="ctr">
                <a:lnSpc>
                  <a:spcPts val="2727"/>
                </a:lnSpc>
                <a:spcBef>
                  <a:spcPct val="0"/>
                </a:spcBef>
              </a:pPr>
            </a:p>
          </p:txBody>
        </p:sp>
      </p:grpSp>
      <p:grpSp>
        <p:nvGrpSpPr>
          <p:cNvPr name="Group 61" id="61"/>
          <p:cNvGrpSpPr/>
          <p:nvPr/>
        </p:nvGrpSpPr>
        <p:grpSpPr>
          <a:xfrm rot="0">
            <a:off x="388517" y="9663084"/>
            <a:ext cx="3989592" cy="301625"/>
            <a:chOff x="0" y="0"/>
            <a:chExt cx="5319456" cy="402167"/>
          </a:xfrm>
        </p:grpSpPr>
        <p:sp>
          <p:nvSpPr>
            <p:cNvPr name="AutoShape 62" id="62"/>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63" id="63"/>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11</a:t>
            </a:r>
          </a:p>
        </p:txBody>
      </p:sp>
      <p:sp>
        <p:nvSpPr>
          <p:cNvPr name="TextBox 15" id="15"/>
          <p:cNvSpPr txBox="true"/>
          <p:nvPr/>
        </p:nvSpPr>
        <p:spPr>
          <a:xfrm rot="0">
            <a:off x="1028700" y="1861162"/>
            <a:ext cx="6409763"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Trend</a:t>
            </a:r>
          </a:p>
        </p:txBody>
      </p:sp>
      <p:sp>
        <p:nvSpPr>
          <p:cNvPr name="TextBox 16" id="16"/>
          <p:cNvSpPr txBox="true"/>
          <p:nvPr/>
        </p:nvSpPr>
        <p:spPr>
          <a:xfrm rot="0">
            <a:off x="1028700" y="3300073"/>
            <a:ext cx="8730365" cy="1635126"/>
          </a:xfrm>
          <a:prstGeom prst="rect">
            <a:avLst/>
          </a:prstGeom>
        </p:spPr>
        <p:txBody>
          <a:bodyPr anchor="t" rtlCol="false" tIns="0" lIns="0" bIns="0" rIns="0">
            <a:spAutoFit/>
          </a:bodyPr>
          <a:lstStyle/>
          <a:p>
            <a:pPr algn="just" marL="561337" indent="-280669" lvl="1">
              <a:lnSpc>
                <a:spcPts val="4419"/>
              </a:lnSpc>
              <a:buFont typeface="Arial"/>
              <a:buChar char="•"/>
            </a:pPr>
            <a:r>
              <a:rPr lang="en-US" sz="2599">
                <a:solidFill>
                  <a:srgbClr val="FFFFFF"/>
                </a:solidFill>
                <a:latin typeface="Poppins"/>
                <a:ea typeface="Poppins"/>
                <a:cs typeface="Poppins"/>
                <a:sym typeface="Poppins"/>
              </a:rPr>
              <a:t>Exists when the values </a:t>
            </a:r>
            <a:r>
              <a:rPr lang="en-US" b="true" sz="2599">
                <a:solidFill>
                  <a:srgbClr val="FFFFFF"/>
                </a:solidFill>
                <a:latin typeface="Poppins Bold"/>
                <a:ea typeface="Poppins Bold"/>
                <a:cs typeface="Poppins Bold"/>
                <a:sym typeface="Poppins Bold"/>
              </a:rPr>
              <a:t>increase</a:t>
            </a:r>
            <a:r>
              <a:rPr lang="en-US" sz="2599">
                <a:solidFill>
                  <a:srgbClr val="FFFFFF"/>
                </a:solidFill>
                <a:latin typeface="Poppins"/>
                <a:ea typeface="Poppins"/>
                <a:cs typeface="Poppins"/>
                <a:sym typeface="Poppins"/>
              </a:rPr>
              <a:t> or </a:t>
            </a:r>
            <a:r>
              <a:rPr lang="en-US" b="true" sz="2599">
                <a:solidFill>
                  <a:srgbClr val="FFFFFF"/>
                </a:solidFill>
                <a:latin typeface="Poppins Bold"/>
                <a:ea typeface="Poppins Bold"/>
                <a:cs typeface="Poppins Bold"/>
                <a:sym typeface="Poppins Bold"/>
              </a:rPr>
              <a:t>decrease</a:t>
            </a:r>
            <a:r>
              <a:rPr lang="en-US" sz="2599">
                <a:solidFill>
                  <a:srgbClr val="FFFFFF"/>
                </a:solidFill>
                <a:latin typeface="Poppins"/>
                <a:ea typeface="Poppins"/>
                <a:cs typeface="Poppins"/>
                <a:sym typeface="Poppins"/>
              </a:rPr>
              <a:t> over time</a:t>
            </a:r>
          </a:p>
          <a:p>
            <a:pPr algn="just" marL="561337" indent="-280669" lvl="1">
              <a:lnSpc>
                <a:spcPts val="4419"/>
              </a:lnSpc>
              <a:buFont typeface="Arial"/>
              <a:buChar char="•"/>
            </a:pPr>
            <a:r>
              <a:rPr lang="en-US" sz="2599">
                <a:solidFill>
                  <a:srgbClr val="FFFFFF"/>
                </a:solidFill>
                <a:latin typeface="Poppins"/>
                <a:ea typeface="Poppins"/>
                <a:cs typeface="Poppins"/>
                <a:sym typeface="Poppins"/>
              </a:rPr>
              <a:t>A trend behavior can be </a:t>
            </a:r>
            <a:r>
              <a:rPr lang="en-US" b="true" sz="2599">
                <a:solidFill>
                  <a:srgbClr val="FFFFFF"/>
                </a:solidFill>
                <a:latin typeface="Poppins Bold"/>
                <a:ea typeface="Poppins Bold"/>
                <a:cs typeface="Poppins Bold"/>
                <a:sym typeface="Poppins Bold"/>
              </a:rPr>
              <a:t>linear</a:t>
            </a:r>
            <a:r>
              <a:rPr lang="en-US" sz="2599">
                <a:solidFill>
                  <a:srgbClr val="FFFFFF"/>
                </a:solidFill>
                <a:latin typeface="Poppins"/>
                <a:ea typeface="Poppins"/>
                <a:cs typeface="Poppins"/>
                <a:sym typeface="Poppins"/>
              </a:rPr>
              <a:t> or </a:t>
            </a:r>
            <a:r>
              <a:rPr lang="en-US" b="true" sz="2599">
                <a:solidFill>
                  <a:srgbClr val="FFFFFF"/>
                </a:solidFill>
                <a:latin typeface="Poppins Bold"/>
                <a:ea typeface="Poppins Bold"/>
                <a:cs typeface="Poppins Bold"/>
                <a:sym typeface="Poppins Bold"/>
              </a:rPr>
              <a:t>nonlinear</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grpSp>
        <p:nvGrpSpPr>
          <p:cNvPr name="Group 20" id="20"/>
          <p:cNvGrpSpPr/>
          <p:nvPr/>
        </p:nvGrpSpPr>
        <p:grpSpPr>
          <a:xfrm rot="0">
            <a:off x="1831732" y="5344774"/>
            <a:ext cx="6854180" cy="3922848"/>
            <a:chOff x="0" y="0"/>
            <a:chExt cx="9138907" cy="5230465"/>
          </a:xfrm>
        </p:grpSpPr>
        <p:grpSp>
          <p:nvGrpSpPr>
            <p:cNvPr name="Group 21" id="21"/>
            <p:cNvGrpSpPr/>
            <p:nvPr/>
          </p:nvGrpSpPr>
          <p:grpSpPr>
            <a:xfrm rot="0">
              <a:off x="0" y="0"/>
              <a:ext cx="9138907" cy="4305248"/>
              <a:chOff x="0" y="0"/>
              <a:chExt cx="643025" cy="302923"/>
            </a:xfrm>
          </p:grpSpPr>
          <p:sp>
            <p:nvSpPr>
              <p:cNvPr name="Freeform 22" id="22"/>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3840" r="0" b="-3840"/>
                </a:stretch>
              </a:blipFill>
            </p:spPr>
          </p:sp>
        </p:grpSp>
        <p:sp>
          <p:nvSpPr>
            <p:cNvPr name="TextBox 23" id="23"/>
            <p:cNvSpPr txBox="true"/>
            <p:nvPr/>
          </p:nvSpPr>
          <p:spPr>
            <a:xfrm rot="0">
              <a:off x="3680323" y="4664256"/>
              <a:ext cx="1185704" cy="566209"/>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linear</a:t>
              </a:r>
            </a:p>
          </p:txBody>
        </p:sp>
      </p:grpSp>
      <p:grpSp>
        <p:nvGrpSpPr>
          <p:cNvPr name="Group 24" id="24"/>
          <p:cNvGrpSpPr/>
          <p:nvPr/>
        </p:nvGrpSpPr>
        <p:grpSpPr>
          <a:xfrm rot="0">
            <a:off x="9759065" y="5344774"/>
            <a:ext cx="6854180" cy="3922848"/>
            <a:chOff x="0" y="0"/>
            <a:chExt cx="9138907" cy="5230465"/>
          </a:xfrm>
        </p:grpSpPr>
        <p:grpSp>
          <p:nvGrpSpPr>
            <p:cNvPr name="Group 25" id="25"/>
            <p:cNvGrpSpPr/>
            <p:nvPr/>
          </p:nvGrpSpPr>
          <p:grpSpPr>
            <a:xfrm rot="0">
              <a:off x="0" y="0"/>
              <a:ext cx="9138907" cy="4305248"/>
              <a:chOff x="0" y="0"/>
              <a:chExt cx="643025" cy="302923"/>
            </a:xfrm>
          </p:grpSpPr>
          <p:sp>
            <p:nvSpPr>
              <p:cNvPr name="Freeform 26" id="26"/>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4"/>
                <a:stretch>
                  <a:fillRect l="0" t="-3068" r="0" b="-3068"/>
                </a:stretch>
              </a:blipFill>
            </p:spPr>
          </p:sp>
        </p:grpSp>
        <p:sp>
          <p:nvSpPr>
            <p:cNvPr name="TextBox 27" id="27"/>
            <p:cNvSpPr txBox="true"/>
            <p:nvPr/>
          </p:nvSpPr>
          <p:spPr>
            <a:xfrm rot="0">
              <a:off x="3570281" y="4664256"/>
              <a:ext cx="1998345" cy="566209"/>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nonlinear</a:t>
              </a:r>
            </a:p>
          </p:txBody>
        </p:sp>
      </p:grpSp>
    </p:spTree>
  </p:cSld>
  <p:clrMapOvr>
    <a:masterClrMapping/>
  </p:clrMapOvr>
  <p:transition spd="slow">
    <p:push dir="l"/>
  </p:transition>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12</a:t>
            </a:r>
          </a:p>
        </p:txBody>
      </p:sp>
      <p:sp>
        <p:nvSpPr>
          <p:cNvPr name="TextBox 15" id="15"/>
          <p:cNvSpPr txBox="true"/>
          <p:nvPr/>
        </p:nvSpPr>
        <p:spPr>
          <a:xfrm rot="0">
            <a:off x="1028700" y="1861162"/>
            <a:ext cx="3190827"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Trend</a:t>
            </a:r>
          </a:p>
        </p:txBody>
      </p:sp>
      <p:sp>
        <p:nvSpPr>
          <p:cNvPr name="TextBox 16" id="16"/>
          <p:cNvSpPr txBox="true"/>
          <p:nvPr/>
        </p:nvSpPr>
        <p:spPr>
          <a:xfrm rot="0">
            <a:off x="1028700" y="3300073"/>
            <a:ext cx="8730365" cy="4949826"/>
          </a:xfrm>
          <a:prstGeom prst="rect">
            <a:avLst/>
          </a:prstGeom>
        </p:spPr>
        <p:txBody>
          <a:bodyPr anchor="t" rtlCol="false" tIns="0" lIns="0" bIns="0" rIns="0">
            <a:spAutoFit/>
          </a:bodyPr>
          <a:lstStyle/>
          <a:p>
            <a:pPr algn="just" marL="561337" indent="-280669" lvl="1">
              <a:lnSpc>
                <a:spcPts val="4419"/>
              </a:lnSpc>
              <a:buFont typeface="Arial"/>
              <a:buChar char="•"/>
            </a:pPr>
            <a:r>
              <a:rPr lang="en-US" sz="2599">
                <a:solidFill>
                  <a:srgbClr val="FFFFFF"/>
                </a:solidFill>
                <a:latin typeface="Poppins"/>
                <a:ea typeface="Poppins"/>
                <a:cs typeface="Poppins"/>
                <a:sym typeface="Poppins"/>
              </a:rPr>
              <a:t>A linear trend</a:t>
            </a:r>
            <a:r>
              <a:rPr lang="en-US" sz="2599">
                <a:solidFill>
                  <a:srgbClr val="FFFFFF"/>
                </a:solidFill>
                <a:latin typeface="Poppins"/>
                <a:ea typeface="Poppins"/>
                <a:cs typeface="Poppins"/>
                <a:sym typeface="Poppins"/>
              </a:rPr>
              <a:t> refers to a consistent upward or downward movement in the data over a period of time.</a:t>
            </a:r>
          </a:p>
          <a:p>
            <a:pPr algn="just" marL="561337" indent="-280669" lvl="1">
              <a:lnSpc>
                <a:spcPts val="4419"/>
              </a:lnSpc>
              <a:buFont typeface="Arial"/>
              <a:buChar char="•"/>
            </a:pPr>
            <a:r>
              <a:rPr lang="en-US" sz="2599">
                <a:solidFill>
                  <a:srgbClr val="FFFFFF"/>
                </a:solidFill>
                <a:latin typeface="Poppins"/>
                <a:ea typeface="Poppins"/>
                <a:cs typeface="Poppins"/>
                <a:sym typeface="Poppins"/>
              </a:rPr>
              <a:t>A linear trend can be used to model the underlying structure of a time series by removing the effects of seasonality and irregular fluctuations.</a:t>
            </a:r>
          </a:p>
          <a:p>
            <a:pPr algn="just" marL="561337" indent="-280669" lvl="1">
              <a:lnSpc>
                <a:spcPts val="4419"/>
              </a:lnSpc>
              <a:buFont typeface="Arial"/>
              <a:buChar char="•"/>
            </a:pPr>
            <a:r>
              <a:rPr lang="en-US" sz="2599">
                <a:solidFill>
                  <a:srgbClr val="FFFFFF"/>
                </a:solidFill>
                <a:latin typeface="Poppins"/>
                <a:ea typeface="Poppins"/>
                <a:cs typeface="Poppins"/>
                <a:sym typeface="Poppins"/>
              </a:rPr>
              <a:t>A linear trend model is a simple but widely used method in time series analysis</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grpSp>
        <p:nvGrpSpPr>
          <p:cNvPr name="Group 20" id="20"/>
          <p:cNvGrpSpPr/>
          <p:nvPr/>
        </p:nvGrpSpPr>
        <p:grpSpPr>
          <a:xfrm rot="0">
            <a:off x="10705532" y="4162131"/>
            <a:ext cx="6854180" cy="3922848"/>
            <a:chOff x="0" y="0"/>
            <a:chExt cx="9138907" cy="5230465"/>
          </a:xfrm>
        </p:grpSpPr>
        <p:grpSp>
          <p:nvGrpSpPr>
            <p:cNvPr name="Group 21" id="21"/>
            <p:cNvGrpSpPr/>
            <p:nvPr/>
          </p:nvGrpSpPr>
          <p:grpSpPr>
            <a:xfrm rot="0">
              <a:off x="0" y="0"/>
              <a:ext cx="9138907" cy="4305248"/>
              <a:chOff x="0" y="0"/>
              <a:chExt cx="643025" cy="302923"/>
            </a:xfrm>
          </p:grpSpPr>
          <p:sp>
            <p:nvSpPr>
              <p:cNvPr name="Freeform 22" id="22"/>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3840" r="0" b="-3840"/>
                </a:stretch>
              </a:blipFill>
            </p:spPr>
          </p:sp>
        </p:grpSp>
        <p:sp>
          <p:nvSpPr>
            <p:cNvPr name="TextBox 23" id="23"/>
            <p:cNvSpPr txBox="true"/>
            <p:nvPr/>
          </p:nvSpPr>
          <p:spPr>
            <a:xfrm rot="0">
              <a:off x="3680323" y="4664256"/>
              <a:ext cx="1185704" cy="566209"/>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linear</a:t>
              </a:r>
            </a:p>
          </p:txBody>
        </p:sp>
      </p:grpSp>
      <p:sp>
        <p:nvSpPr>
          <p:cNvPr name="TextBox 24" id="24"/>
          <p:cNvSpPr txBox="true"/>
          <p:nvPr/>
        </p:nvSpPr>
        <p:spPr>
          <a:xfrm rot="0">
            <a:off x="4219527" y="2303118"/>
            <a:ext cx="3190827" cy="730254"/>
          </a:xfrm>
          <a:prstGeom prst="rect">
            <a:avLst/>
          </a:prstGeom>
        </p:spPr>
        <p:txBody>
          <a:bodyPr anchor="t" rtlCol="false" tIns="0" lIns="0" bIns="0" rIns="0">
            <a:spAutoFit/>
          </a:bodyPr>
          <a:lstStyle/>
          <a:p>
            <a:pPr algn="l">
              <a:lnSpc>
                <a:spcPts val="5200"/>
              </a:lnSpc>
            </a:pPr>
            <a:r>
              <a:rPr lang="en-US" sz="5000">
                <a:solidFill>
                  <a:srgbClr val="FFFFFF"/>
                </a:solidFill>
                <a:latin typeface="Poppins"/>
                <a:ea typeface="Poppins"/>
                <a:cs typeface="Poppins"/>
                <a:sym typeface="Poppins"/>
              </a:rPr>
              <a:t>(cont’d)</a:t>
            </a:r>
          </a:p>
        </p:txBody>
      </p:sp>
    </p:spTree>
  </p:cSld>
  <p:clrMapOvr>
    <a:masterClrMapping/>
  </p:clrMapOvr>
  <p:transition spd="slow">
    <p:push dir="l"/>
  </p:transition>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13</a:t>
            </a:r>
          </a:p>
        </p:txBody>
      </p:sp>
      <p:sp>
        <p:nvSpPr>
          <p:cNvPr name="TextBox 15" id="15"/>
          <p:cNvSpPr txBox="true"/>
          <p:nvPr/>
        </p:nvSpPr>
        <p:spPr>
          <a:xfrm rot="0">
            <a:off x="1028700" y="1861162"/>
            <a:ext cx="3190827"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Trend</a:t>
            </a:r>
          </a:p>
        </p:txBody>
      </p:sp>
      <p:sp>
        <p:nvSpPr>
          <p:cNvPr name="TextBox 16" id="16"/>
          <p:cNvSpPr txBox="true"/>
          <p:nvPr/>
        </p:nvSpPr>
        <p:spPr>
          <a:xfrm rot="0">
            <a:off x="1028700" y="3300073"/>
            <a:ext cx="8730365" cy="6054726"/>
          </a:xfrm>
          <a:prstGeom prst="rect">
            <a:avLst/>
          </a:prstGeom>
        </p:spPr>
        <p:txBody>
          <a:bodyPr anchor="t" rtlCol="false" tIns="0" lIns="0" bIns="0" rIns="0">
            <a:spAutoFit/>
          </a:bodyPr>
          <a:lstStyle/>
          <a:p>
            <a:pPr algn="just" marL="561337" indent="-280669" lvl="1">
              <a:lnSpc>
                <a:spcPts val="4419"/>
              </a:lnSpc>
              <a:buFont typeface="Arial"/>
              <a:buChar char="•"/>
            </a:pPr>
            <a:r>
              <a:rPr lang="en-US" sz="2599">
                <a:solidFill>
                  <a:srgbClr val="FFFFFF"/>
                </a:solidFill>
                <a:latin typeface="Poppins"/>
                <a:ea typeface="Poppins"/>
                <a:cs typeface="Poppins"/>
                <a:sym typeface="Poppins"/>
              </a:rPr>
              <a:t>A nonlinear trend</a:t>
            </a:r>
            <a:r>
              <a:rPr lang="en-US" b="true" sz="2599">
                <a:solidFill>
                  <a:srgbClr val="FFFFFF"/>
                </a:solidFill>
                <a:latin typeface="Poppins Bold"/>
                <a:ea typeface="Poppins Bold"/>
                <a:cs typeface="Poppins Bold"/>
                <a:sym typeface="Poppins Bold"/>
              </a:rPr>
              <a:t> </a:t>
            </a:r>
            <a:r>
              <a:rPr lang="en-US" sz="2599">
                <a:solidFill>
                  <a:srgbClr val="FFFFFF"/>
                </a:solidFill>
                <a:latin typeface="Poppins"/>
                <a:ea typeface="Poppins"/>
                <a:cs typeface="Poppins"/>
                <a:sym typeface="Poppins"/>
              </a:rPr>
              <a:t>in time series data refers to a pattern of change that deviates from a straight line. In other words, the rate of change in the data </a:t>
            </a:r>
            <a:r>
              <a:rPr lang="en-US" sz="2599" i="true">
                <a:solidFill>
                  <a:srgbClr val="FFFFFF"/>
                </a:solidFill>
                <a:latin typeface="Poppins Italics"/>
                <a:ea typeface="Poppins Italics"/>
                <a:cs typeface="Poppins Italics"/>
                <a:sym typeface="Poppins Italics"/>
              </a:rPr>
              <a:t>is </a:t>
            </a:r>
            <a:r>
              <a:rPr lang="en-US" b="true" sz="2599" i="true">
                <a:solidFill>
                  <a:srgbClr val="FFFFFF"/>
                </a:solidFill>
                <a:latin typeface="Poppins Bold Italics"/>
                <a:ea typeface="Poppins Bold Italics"/>
                <a:cs typeface="Poppins Bold Italics"/>
                <a:sym typeface="Poppins Bold Italics"/>
              </a:rPr>
              <a:t>not</a:t>
            </a:r>
            <a:r>
              <a:rPr lang="en-US" sz="2599" i="true">
                <a:solidFill>
                  <a:srgbClr val="FFFFFF"/>
                </a:solidFill>
                <a:latin typeface="Poppins Italics"/>
                <a:ea typeface="Poppins Italics"/>
                <a:cs typeface="Poppins Italics"/>
                <a:sym typeface="Poppins Italics"/>
              </a:rPr>
              <a:t> constant over time</a:t>
            </a:r>
            <a:r>
              <a:rPr lang="en-US" sz="2599">
                <a:solidFill>
                  <a:srgbClr val="FFFFFF"/>
                </a:solidFill>
                <a:latin typeface="Poppins"/>
                <a:ea typeface="Poppins"/>
                <a:cs typeface="Poppins"/>
                <a:sym typeface="Poppins"/>
              </a:rPr>
              <a:t>.</a:t>
            </a:r>
          </a:p>
          <a:p>
            <a:pPr algn="just" marL="561337" indent="-280669" lvl="1">
              <a:lnSpc>
                <a:spcPts val="4419"/>
              </a:lnSpc>
              <a:buFont typeface="Arial"/>
              <a:buChar char="•"/>
            </a:pPr>
            <a:r>
              <a:rPr lang="en-US" sz="2599">
                <a:solidFill>
                  <a:srgbClr val="FFFFFF"/>
                </a:solidFill>
                <a:latin typeface="Poppins"/>
                <a:ea typeface="Poppins"/>
                <a:cs typeface="Poppins"/>
                <a:sym typeface="Poppins"/>
              </a:rPr>
              <a:t>Nonlinear trends can take various forms, like an exponential increase or decrease, a polynomial curve, or a combination of different patterns.</a:t>
            </a:r>
          </a:p>
          <a:p>
            <a:pPr algn="just" marL="561337" indent="-280669" lvl="1">
              <a:lnSpc>
                <a:spcPts val="4419"/>
              </a:lnSpc>
              <a:buFont typeface="Arial"/>
              <a:buChar char="•"/>
            </a:pPr>
            <a:r>
              <a:rPr lang="en-US" sz="2599">
                <a:solidFill>
                  <a:srgbClr val="FFFFFF"/>
                </a:solidFill>
                <a:latin typeface="Poppins"/>
                <a:ea typeface="Poppins"/>
                <a:cs typeface="Poppins"/>
                <a:sym typeface="Poppins"/>
              </a:rPr>
              <a:t>Nonlinear trends are commonly observed in time series data with complex underlying structures, such as those with non-constant growth or decay patterns.</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
        <p:nvSpPr>
          <p:cNvPr name="TextBox 20" id="20"/>
          <p:cNvSpPr txBox="true"/>
          <p:nvPr/>
        </p:nvSpPr>
        <p:spPr>
          <a:xfrm rot="0">
            <a:off x="4219527" y="2303118"/>
            <a:ext cx="3190827" cy="730254"/>
          </a:xfrm>
          <a:prstGeom prst="rect">
            <a:avLst/>
          </a:prstGeom>
        </p:spPr>
        <p:txBody>
          <a:bodyPr anchor="t" rtlCol="false" tIns="0" lIns="0" bIns="0" rIns="0">
            <a:spAutoFit/>
          </a:bodyPr>
          <a:lstStyle/>
          <a:p>
            <a:pPr algn="l">
              <a:lnSpc>
                <a:spcPts val="5200"/>
              </a:lnSpc>
            </a:pPr>
            <a:r>
              <a:rPr lang="en-US" sz="5000">
                <a:solidFill>
                  <a:srgbClr val="FFFFFF"/>
                </a:solidFill>
                <a:latin typeface="Poppins"/>
                <a:ea typeface="Poppins"/>
                <a:cs typeface="Poppins"/>
                <a:sym typeface="Poppins"/>
              </a:rPr>
              <a:t>(cont’d)</a:t>
            </a:r>
          </a:p>
        </p:txBody>
      </p:sp>
      <p:grpSp>
        <p:nvGrpSpPr>
          <p:cNvPr name="Group 21" id="21"/>
          <p:cNvGrpSpPr/>
          <p:nvPr/>
        </p:nvGrpSpPr>
        <p:grpSpPr>
          <a:xfrm rot="0">
            <a:off x="10705532" y="4191990"/>
            <a:ext cx="6854180" cy="3922848"/>
            <a:chOff x="0" y="0"/>
            <a:chExt cx="9138907" cy="5230465"/>
          </a:xfrm>
        </p:grpSpPr>
        <p:grpSp>
          <p:nvGrpSpPr>
            <p:cNvPr name="Group 22" id="22"/>
            <p:cNvGrpSpPr/>
            <p:nvPr/>
          </p:nvGrpSpPr>
          <p:grpSpPr>
            <a:xfrm rot="0">
              <a:off x="0" y="0"/>
              <a:ext cx="9138907" cy="4305248"/>
              <a:chOff x="0" y="0"/>
              <a:chExt cx="643025" cy="302923"/>
            </a:xfrm>
          </p:grpSpPr>
          <p:sp>
            <p:nvSpPr>
              <p:cNvPr name="Freeform 23" id="23"/>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3068" r="0" b="-3068"/>
                </a:stretch>
              </a:blipFill>
            </p:spPr>
          </p:sp>
        </p:grpSp>
        <p:sp>
          <p:nvSpPr>
            <p:cNvPr name="TextBox 24" id="24"/>
            <p:cNvSpPr txBox="true"/>
            <p:nvPr/>
          </p:nvSpPr>
          <p:spPr>
            <a:xfrm rot="0">
              <a:off x="3570281" y="4664256"/>
              <a:ext cx="1998345" cy="566209"/>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nonlinear</a:t>
              </a:r>
            </a:p>
          </p:txBody>
        </p:sp>
      </p:grpSp>
    </p:spTree>
  </p:cSld>
  <p:clrMapOvr>
    <a:masterClrMapping/>
  </p:clrMapOvr>
  <p:transition spd="slow">
    <p:push dir="l"/>
  </p:transition>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14</a:t>
            </a:r>
          </a:p>
        </p:txBody>
      </p:sp>
      <p:sp>
        <p:nvSpPr>
          <p:cNvPr name="TextBox 15" id="15"/>
          <p:cNvSpPr txBox="true"/>
          <p:nvPr/>
        </p:nvSpPr>
        <p:spPr>
          <a:xfrm rot="0">
            <a:off x="1028700" y="1861162"/>
            <a:ext cx="6409763"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Seasonality</a:t>
            </a:r>
          </a:p>
        </p:txBody>
      </p:sp>
      <p:sp>
        <p:nvSpPr>
          <p:cNvPr name="TextBox 16" id="16"/>
          <p:cNvSpPr txBox="true"/>
          <p:nvPr/>
        </p:nvSpPr>
        <p:spPr>
          <a:xfrm rot="0">
            <a:off x="1028700" y="3300073"/>
            <a:ext cx="12300838" cy="1635126"/>
          </a:xfrm>
          <a:prstGeom prst="rect">
            <a:avLst/>
          </a:prstGeom>
        </p:spPr>
        <p:txBody>
          <a:bodyPr anchor="t" rtlCol="false" tIns="0" lIns="0" bIns="0" rIns="0">
            <a:spAutoFit/>
          </a:bodyPr>
          <a:lstStyle/>
          <a:p>
            <a:pPr algn="just">
              <a:lnSpc>
                <a:spcPts val="4419"/>
              </a:lnSpc>
            </a:pPr>
            <a:r>
              <a:rPr lang="en-US" sz="2599">
                <a:solidFill>
                  <a:srgbClr val="FFFFFF"/>
                </a:solidFill>
                <a:latin typeface="Poppins"/>
                <a:ea typeface="Poppins"/>
                <a:cs typeface="Poppins"/>
                <a:sym typeface="Poppins"/>
              </a:rPr>
              <a:t>A seasonality is a regular pattern in the data th</a:t>
            </a:r>
            <a:r>
              <a:rPr lang="en-US" sz="2599">
                <a:solidFill>
                  <a:srgbClr val="FFFFFF"/>
                </a:solidFill>
                <a:latin typeface="Poppins"/>
                <a:ea typeface="Poppins"/>
                <a:cs typeface="Poppins"/>
                <a:sym typeface="Poppins"/>
              </a:rPr>
              <a:t>a</a:t>
            </a:r>
            <a:r>
              <a:rPr lang="en-US" sz="2599">
                <a:solidFill>
                  <a:srgbClr val="FFFFFF"/>
                </a:solidFill>
                <a:latin typeface="Poppins"/>
                <a:ea typeface="Poppins"/>
                <a:cs typeface="Poppins"/>
                <a:sym typeface="Poppins"/>
              </a:rPr>
              <a:t>t r</a:t>
            </a:r>
            <a:r>
              <a:rPr lang="en-US" sz="2599">
                <a:solidFill>
                  <a:srgbClr val="FFFFFF"/>
                </a:solidFill>
                <a:latin typeface="Poppins"/>
                <a:ea typeface="Poppins"/>
                <a:cs typeface="Poppins"/>
                <a:sym typeface="Poppins"/>
              </a:rPr>
              <a:t>e</a:t>
            </a:r>
            <a:r>
              <a:rPr lang="en-US" sz="2599">
                <a:solidFill>
                  <a:srgbClr val="FFFFFF"/>
                </a:solidFill>
                <a:latin typeface="Poppins"/>
                <a:ea typeface="Poppins"/>
                <a:cs typeface="Poppins"/>
                <a:sym typeface="Poppins"/>
              </a:rPr>
              <a:t>p</a:t>
            </a:r>
            <a:r>
              <a:rPr lang="en-US" sz="2599">
                <a:solidFill>
                  <a:srgbClr val="FFFFFF"/>
                </a:solidFill>
                <a:latin typeface="Poppins"/>
                <a:ea typeface="Poppins"/>
                <a:cs typeface="Poppins"/>
                <a:sym typeface="Poppins"/>
              </a:rPr>
              <a:t>ea</a:t>
            </a:r>
            <a:r>
              <a:rPr lang="en-US" sz="2599">
                <a:solidFill>
                  <a:srgbClr val="FFFFFF"/>
                </a:solidFill>
                <a:latin typeface="Poppins"/>
                <a:ea typeface="Poppins"/>
                <a:cs typeface="Poppins"/>
                <a:sym typeface="Poppins"/>
              </a:rPr>
              <a:t>t over a </a:t>
            </a:r>
            <a:r>
              <a:rPr lang="en-US" b="true" sz="2599">
                <a:solidFill>
                  <a:srgbClr val="FFFFFF"/>
                </a:solidFill>
                <a:latin typeface="Poppins Bold"/>
                <a:ea typeface="Poppins Bold"/>
                <a:cs typeface="Poppins Bold"/>
                <a:sym typeface="Poppins Bold"/>
              </a:rPr>
              <a:t>fixed </a:t>
            </a:r>
            <a:r>
              <a:rPr lang="en-US" sz="2599">
                <a:solidFill>
                  <a:srgbClr val="FFFFFF"/>
                </a:solidFill>
                <a:latin typeface="Poppins"/>
                <a:ea typeface="Poppins"/>
                <a:cs typeface="Poppins"/>
                <a:sym typeface="Poppins"/>
              </a:rPr>
              <a:t>time</a:t>
            </a:r>
            <a:r>
              <a:rPr lang="en-US" sz="2599">
                <a:solidFill>
                  <a:srgbClr val="FFFFFF"/>
                </a:solidFill>
                <a:latin typeface="Poppins"/>
                <a:ea typeface="Poppins"/>
                <a:cs typeface="Poppins"/>
                <a:sym typeface="Poppins"/>
              </a:rPr>
              <a:t> period, for example daily, weekly, monthly, or yearly. We can f</a:t>
            </a:r>
            <a:r>
              <a:rPr lang="en-US" sz="2599">
                <a:solidFill>
                  <a:srgbClr val="FFFFFF"/>
                </a:solidFill>
                <a:latin typeface="Poppins"/>
                <a:ea typeface="Poppins"/>
                <a:cs typeface="Poppins"/>
                <a:sym typeface="Poppins"/>
              </a:rPr>
              <a:t>in</a:t>
            </a:r>
            <a:r>
              <a:rPr lang="en-US" sz="2599">
                <a:solidFill>
                  <a:srgbClr val="FFFFFF"/>
                </a:solidFill>
                <a:latin typeface="Poppins"/>
                <a:ea typeface="Poppins"/>
                <a:cs typeface="Poppins"/>
                <a:sym typeface="Poppins"/>
              </a:rPr>
              <a:t>d two typ</a:t>
            </a:r>
            <a:r>
              <a:rPr lang="en-US" sz="2599">
                <a:solidFill>
                  <a:srgbClr val="FFFFFF"/>
                </a:solidFill>
                <a:latin typeface="Poppins"/>
                <a:ea typeface="Poppins"/>
                <a:cs typeface="Poppins"/>
                <a:sym typeface="Poppins"/>
              </a:rPr>
              <a:t>e</a:t>
            </a:r>
            <a:r>
              <a:rPr lang="en-US" sz="2599">
                <a:solidFill>
                  <a:srgbClr val="FFFFFF"/>
                </a:solidFill>
                <a:latin typeface="Poppins"/>
                <a:ea typeface="Poppins"/>
                <a:cs typeface="Poppins"/>
                <a:sym typeface="Poppins"/>
              </a:rPr>
              <a:t>s of seas</a:t>
            </a:r>
            <a:r>
              <a:rPr lang="en-US" sz="2599">
                <a:solidFill>
                  <a:srgbClr val="FFFFFF"/>
                </a:solidFill>
                <a:latin typeface="Poppins"/>
                <a:ea typeface="Poppins"/>
                <a:cs typeface="Poppins"/>
                <a:sym typeface="Poppins"/>
              </a:rPr>
              <a:t>on</a:t>
            </a:r>
            <a:r>
              <a:rPr lang="en-US" sz="2599">
                <a:solidFill>
                  <a:srgbClr val="FFFFFF"/>
                </a:solidFill>
                <a:latin typeface="Poppins"/>
                <a:ea typeface="Poppins"/>
                <a:cs typeface="Poppins"/>
                <a:sym typeface="Poppins"/>
              </a:rPr>
              <a:t>a</a:t>
            </a:r>
            <a:r>
              <a:rPr lang="en-US" sz="2599">
                <a:solidFill>
                  <a:srgbClr val="FFFFFF"/>
                </a:solidFill>
                <a:latin typeface="Poppins"/>
                <a:ea typeface="Poppins"/>
                <a:cs typeface="Poppins"/>
                <a:sym typeface="Poppins"/>
              </a:rPr>
              <a:t>li</a:t>
            </a:r>
            <a:r>
              <a:rPr lang="en-US" sz="2599">
                <a:solidFill>
                  <a:srgbClr val="FFFFFF"/>
                </a:solidFill>
                <a:latin typeface="Poppins"/>
                <a:ea typeface="Poppins"/>
                <a:cs typeface="Poppins"/>
                <a:sym typeface="Poppins"/>
              </a:rPr>
              <a:t>ty, Additiv</a:t>
            </a:r>
            <a:r>
              <a:rPr lang="en-US" sz="2599">
                <a:solidFill>
                  <a:srgbClr val="FFFFFF"/>
                </a:solidFill>
                <a:latin typeface="Poppins"/>
                <a:ea typeface="Poppins"/>
                <a:cs typeface="Poppins"/>
                <a:sym typeface="Poppins"/>
              </a:rPr>
              <a:t>e</a:t>
            </a:r>
            <a:r>
              <a:rPr lang="en-US" sz="2599">
                <a:solidFill>
                  <a:srgbClr val="FFFFFF"/>
                </a:solidFill>
                <a:latin typeface="Poppins"/>
                <a:ea typeface="Poppins"/>
                <a:cs typeface="Poppins"/>
                <a:sym typeface="Poppins"/>
              </a:rPr>
              <a:t> </a:t>
            </a:r>
            <a:r>
              <a:rPr lang="en-US" sz="2599">
                <a:solidFill>
                  <a:srgbClr val="FFFFFF"/>
                </a:solidFill>
                <a:latin typeface="Poppins"/>
                <a:ea typeface="Poppins"/>
                <a:cs typeface="Poppins"/>
                <a:sym typeface="Poppins"/>
              </a:rPr>
              <a:t>a</a:t>
            </a:r>
            <a:r>
              <a:rPr lang="en-US" sz="2599">
                <a:solidFill>
                  <a:srgbClr val="FFFFFF"/>
                </a:solidFill>
                <a:latin typeface="Poppins"/>
                <a:ea typeface="Poppins"/>
                <a:cs typeface="Poppins"/>
                <a:sym typeface="Poppins"/>
              </a:rPr>
              <a:t>nd Multiplicative.</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grpSp>
        <p:nvGrpSpPr>
          <p:cNvPr name="Group 20" id="20"/>
          <p:cNvGrpSpPr/>
          <p:nvPr/>
        </p:nvGrpSpPr>
        <p:grpSpPr>
          <a:xfrm rot="0">
            <a:off x="1831732" y="5344774"/>
            <a:ext cx="6854180" cy="3228936"/>
            <a:chOff x="0" y="0"/>
            <a:chExt cx="643025" cy="302923"/>
          </a:xfrm>
        </p:grpSpPr>
        <p:sp>
          <p:nvSpPr>
            <p:cNvPr name="Freeform 21" id="21"/>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4226" r="0" b="-4226"/>
              </a:stretch>
            </a:blipFill>
          </p:spPr>
        </p:sp>
      </p:grpSp>
      <p:sp>
        <p:nvSpPr>
          <p:cNvPr name="TextBox 22" id="22"/>
          <p:cNvSpPr txBox="true"/>
          <p:nvPr/>
        </p:nvSpPr>
        <p:spPr>
          <a:xfrm rot="0">
            <a:off x="4544063" y="8826297"/>
            <a:ext cx="1429519"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Additive</a:t>
            </a:r>
          </a:p>
        </p:txBody>
      </p:sp>
      <p:grpSp>
        <p:nvGrpSpPr>
          <p:cNvPr name="Group 23" id="23"/>
          <p:cNvGrpSpPr/>
          <p:nvPr/>
        </p:nvGrpSpPr>
        <p:grpSpPr>
          <a:xfrm rot="0">
            <a:off x="9759065" y="5344774"/>
            <a:ext cx="6854180" cy="3228936"/>
            <a:chOff x="0" y="0"/>
            <a:chExt cx="643025" cy="302923"/>
          </a:xfrm>
        </p:grpSpPr>
        <p:sp>
          <p:nvSpPr>
            <p:cNvPr name="Freeform 24" id="24"/>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4"/>
              <a:stretch>
                <a:fillRect l="0" t="-4612" r="0" b="-4612"/>
              </a:stretch>
            </a:blipFill>
          </p:spPr>
        </p:sp>
      </p:grpSp>
      <p:sp>
        <p:nvSpPr>
          <p:cNvPr name="TextBox 25" id="25"/>
          <p:cNvSpPr txBox="true"/>
          <p:nvPr/>
        </p:nvSpPr>
        <p:spPr>
          <a:xfrm rot="0">
            <a:off x="12099125" y="8826297"/>
            <a:ext cx="2174060"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Multiplicative</a:t>
            </a:r>
          </a:p>
        </p:txBody>
      </p:sp>
    </p:spTree>
  </p:cSld>
  <p:clrMapOvr>
    <a:masterClrMapping/>
  </p:clrMapOvr>
  <p:transition spd="slow">
    <p:push dir="l"/>
  </p:transition>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15</a:t>
            </a:r>
          </a:p>
        </p:txBody>
      </p:sp>
      <p:sp>
        <p:nvSpPr>
          <p:cNvPr name="TextBox 15" id="15"/>
          <p:cNvSpPr txBox="true"/>
          <p:nvPr/>
        </p:nvSpPr>
        <p:spPr>
          <a:xfrm rot="0">
            <a:off x="1028700" y="1861162"/>
            <a:ext cx="6503274"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Seasonality</a:t>
            </a:r>
          </a:p>
        </p:txBody>
      </p:sp>
      <p:sp>
        <p:nvSpPr>
          <p:cNvPr name="TextBox 16" id="16"/>
          <p:cNvSpPr txBox="true"/>
          <p:nvPr/>
        </p:nvSpPr>
        <p:spPr>
          <a:xfrm rot="0">
            <a:off x="1028700" y="3895262"/>
            <a:ext cx="8730365" cy="3844926"/>
          </a:xfrm>
          <a:prstGeom prst="rect">
            <a:avLst/>
          </a:prstGeom>
        </p:spPr>
        <p:txBody>
          <a:bodyPr anchor="t" rtlCol="false" tIns="0" lIns="0" bIns="0" rIns="0">
            <a:spAutoFit/>
          </a:bodyPr>
          <a:lstStyle/>
          <a:p>
            <a:pPr algn="just" marL="561337" indent="-280669" lvl="1">
              <a:lnSpc>
                <a:spcPts val="4419"/>
              </a:lnSpc>
              <a:buFont typeface="Arial"/>
              <a:buChar char="•"/>
            </a:pPr>
            <a:r>
              <a:rPr lang="en-US" b="true" sz="2599">
                <a:solidFill>
                  <a:srgbClr val="FFFFFF"/>
                </a:solidFill>
                <a:latin typeface="Poppins Medium"/>
                <a:ea typeface="Poppins Medium"/>
                <a:cs typeface="Poppins Medium"/>
                <a:sym typeface="Poppins Medium"/>
              </a:rPr>
              <a:t>pattern where the seasonal fluctuations in the data are consistent in magnitude, regardless of the overall level of the series</a:t>
            </a:r>
            <a:r>
              <a:rPr lang="en-US" sz="2599">
                <a:solidFill>
                  <a:srgbClr val="FFFFFF"/>
                </a:solidFill>
                <a:latin typeface="Poppins"/>
                <a:ea typeface="Poppins"/>
                <a:cs typeface="Poppins"/>
                <a:sym typeface="Poppins"/>
              </a:rPr>
              <a:t>. In simpler terms, the seasonal effect (e.g., the increase in sales during the holiday season) doesn't change size significantly as the overall sales trend increases or decreases.</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
        <p:nvSpPr>
          <p:cNvPr name="TextBox 20" id="20"/>
          <p:cNvSpPr txBox="true"/>
          <p:nvPr/>
        </p:nvSpPr>
        <p:spPr>
          <a:xfrm rot="0">
            <a:off x="7465701" y="2303118"/>
            <a:ext cx="3190827" cy="730254"/>
          </a:xfrm>
          <a:prstGeom prst="rect">
            <a:avLst/>
          </a:prstGeom>
        </p:spPr>
        <p:txBody>
          <a:bodyPr anchor="t" rtlCol="false" tIns="0" lIns="0" bIns="0" rIns="0">
            <a:spAutoFit/>
          </a:bodyPr>
          <a:lstStyle/>
          <a:p>
            <a:pPr algn="l">
              <a:lnSpc>
                <a:spcPts val="5200"/>
              </a:lnSpc>
            </a:pPr>
            <a:r>
              <a:rPr lang="en-US" sz="5000">
                <a:solidFill>
                  <a:srgbClr val="FFFFFF"/>
                </a:solidFill>
                <a:latin typeface="Poppins"/>
                <a:ea typeface="Poppins"/>
                <a:cs typeface="Poppins"/>
                <a:sym typeface="Poppins"/>
              </a:rPr>
              <a:t>(cont’d)</a:t>
            </a:r>
          </a:p>
        </p:txBody>
      </p:sp>
      <p:grpSp>
        <p:nvGrpSpPr>
          <p:cNvPr name="Group 21" id="21"/>
          <p:cNvGrpSpPr/>
          <p:nvPr/>
        </p:nvGrpSpPr>
        <p:grpSpPr>
          <a:xfrm rot="0">
            <a:off x="10705532" y="4191990"/>
            <a:ext cx="6854180" cy="3228936"/>
            <a:chOff x="0" y="0"/>
            <a:chExt cx="643025" cy="302923"/>
          </a:xfrm>
        </p:grpSpPr>
        <p:sp>
          <p:nvSpPr>
            <p:cNvPr name="Freeform 22" id="22"/>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4226" r="0" b="-4226"/>
              </a:stretch>
            </a:blipFill>
          </p:spPr>
        </p:sp>
      </p:grpSp>
      <p:sp>
        <p:nvSpPr>
          <p:cNvPr name="TextBox 23" id="23"/>
          <p:cNvSpPr txBox="true"/>
          <p:nvPr/>
        </p:nvSpPr>
        <p:spPr>
          <a:xfrm rot="0">
            <a:off x="13383243" y="7673513"/>
            <a:ext cx="1498759"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Additive</a:t>
            </a:r>
          </a:p>
        </p:txBody>
      </p:sp>
    </p:spTree>
  </p:cSld>
  <p:clrMapOvr>
    <a:masterClrMapping/>
  </p:clrMapOvr>
  <p:transition spd="slow">
    <p:push dir="l"/>
  </p:transition>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16</a:t>
            </a:r>
          </a:p>
        </p:txBody>
      </p:sp>
      <p:sp>
        <p:nvSpPr>
          <p:cNvPr name="TextBox 15" id="15"/>
          <p:cNvSpPr txBox="true"/>
          <p:nvPr/>
        </p:nvSpPr>
        <p:spPr>
          <a:xfrm rot="0">
            <a:off x="1028700" y="1861162"/>
            <a:ext cx="6503274"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Seasonality</a:t>
            </a:r>
          </a:p>
        </p:txBody>
      </p:sp>
      <p:sp>
        <p:nvSpPr>
          <p:cNvPr name="TextBox 16" id="16"/>
          <p:cNvSpPr txBox="true"/>
          <p:nvPr/>
        </p:nvSpPr>
        <p:spPr>
          <a:xfrm rot="0">
            <a:off x="1028700" y="3895262"/>
            <a:ext cx="8730365" cy="3292476"/>
          </a:xfrm>
          <a:prstGeom prst="rect">
            <a:avLst/>
          </a:prstGeom>
        </p:spPr>
        <p:txBody>
          <a:bodyPr anchor="t" rtlCol="false" tIns="0" lIns="0" bIns="0" rIns="0">
            <a:spAutoFit/>
          </a:bodyPr>
          <a:lstStyle/>
          <a:p>
            <a:pPr algn="just" marL="561337" indent="-280669" lvl="1">
              <a:lnSpc>
                <a:spcPts val="4419"/>
              </a:lnSpc>
              <a:buFont typeface="Arial"/>
              <a:buChar char="•"/>
            </a:pPr>
            <a:r>
              <a:rPr lang="en-US" b="true" sz="2599">
                <a:solidFill>
                  <a:srgbClr val="FFFFFF"/>
                </a:solidFill>
                <a:latin typeface="Poppins Medium"/>
                <a:ea typeface="Poppins Medium"/>
                <a:cs typeface="Poppins Medium"/>
                <a:sym typeface="Poppins Medium"/>
              </a:rPr>
              <a:t>the seasonal fluctuations in the data are proportional to the level of the time series</a:t>
            </a:r>
            <a:r>
              <a:rPr lang="en-US" b="true" sz="2599">
                <a:solidFill>
                  <a:srgbClr val="FFFFFF"/>
                </a:solidFill>
                <a:latin typeface="Poppins Medium"/>
                <a:ea typeface="Poppins Medium"/>
                <a:cs typeface="Poppins Medium"/>
                <a:sym typeface="Poppins Medium"/>
              </a:rPr>
              <a:t>. In simpler terms, the "strength" of the seasonal pattern (e.g., how high sales go during the summer) increases or decreases as the overall trend of the data increases or decreases.</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
        <p:nvSpPr>
          <p:cNvPr name="TextBox 20" id="20"/>
          <p:cNvSpPr txBox="true"/>
          <p:nvPr/>
        </p:nvSpPr>
        <p:spPr>
          <a:xfrm rot="0">
            <a:off x="7465701" y="2303118"/>
            <a:ext cx="3190827" cy="730254"/>
          </a:xfrm>
          <a:prstGeom prst="rect">
            <a:avLst/>
          </a:prstGeom>
        </p:spPr>
        <p:txBody>
          <a:bodyPr anchor="t" rtlCol="false" tIns="0" lIns="0" bIns="0" rIns="0">
            <a:spAutoFit/>
          </a:bodyPr>
          <a:lstStyle/>
          <a:p>
            <a:pPr algn="l">
              <a:lnSpc>
                <a:spcPts val="5200"/>
              </a:lnSpc>
            </a:pPr>
            <a:r>
              <a:rPr lang="en-US" sz="5000">
                <a:solidFill>
                  <a:srgbClr val="FFFFFF"/>
                </a:solidFill>
                <a:latin typeface="Poppins"/>
                <a:ea typeface="Poppins"/>
                <a:cs typeface="Poppins"/>
                <a:sym typeface="Poppins"/>
              </a:rPr>
              <a:t>(cont’d)</a:t>
            </a:r>
          </a:p>
        </p:txBody>
      </p:sp>
      <p:grpSp>
        <p:nvGrpSpPr>
          <p:cNvPr name="Group 21" id="21"/>
          <p:cNvGrpSpPr/>
          <p:nvPr/>
        </p:nvGrpSpPr>
        <p:grpSpPr>
          <a:xfrm rot="0">
            <a:off x="10705532" y="4191990"/>
            <a:ext cx="6854180" cy="3228936"/>
            <a:chOff x="0" y="0"/>
            <a:chExt cx="643025" cy="302923"/>
          </a:xfrm>
        </p:grpSpPr>
        <p:sp>
          <p:nvSpPr>
            <p:cNvPr name="Freeform 22" id="22"/>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4612" r="0" b="-4612"/>
              </a:stretch>
            </a:blipFill>
          </p:spPr>
        </p:sp>
      </p:grpSp>
      <p:sp>
        <p:nvSpPr>
          <p:cNvPr name="TextBox 23" id="23"/>
          <p:cNvSpPr txBox="true"/>
          <p:nvPr/>
        </p:nvSpPr>
        <p:spPr>
          <a:xfrm rot="0">
            <a:off x="13045592" y="7673513"/>
            <a:ext cx="2174060"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Multiplicative</a:t>
            </a:r>
          </a:p>
        </p:txBody>
      </p:sp>
    </p:spTree>
  </p:cSld>
  <p:clrMapOvr>
    <a:masterClrMapping/>
  </p:clrMapOvr>
  <p:transition spd="slow">
    <p:push dir="l"/>
  </p:transition>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17</a:t>
            </a:r>
          </a:p>
        </p:txBody>
      </p:sp>
      <p:sp>
        <p:nvSpPr>
          <p:cNvPr name="TextBox 15" id="15"/>
          <p:cNvSpPr txBox="true"/>
          <p:nvPr/>
        </p:nvSpPr>
        <p:spPr>
          <a:xfrm rot="0">
            <a:off x="1028700" y="1861162"/>
            <a:ext cx="10123919"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Cycle</a:t>
            </a:r>
          </a:p>
        </p:txBody>
      </p:sp>
      <p:sp>
        <p:nvSpPr>
          <p:cNvPr name="TextBox 16" id="16"/>
          <p:cNvSpPr txBox="true"/>
          <p:nvPr/>
        </p:nvSpPr>
        <p:spPr>
          <a:xfrm rot="0">
            <a:off x="1028700" y="3300073"/>
            <a:ext cx="16230600" cy="1082676"/>
          </a:xfrm>
          <a:prstGeom prst="rect">
            <a:avLst/>
          </a:prstGeom>
        </p:spPr>
        <p:txBody>
          <a:bodyPr anchor="t" rtlCol="false" tIns="0" lIns="0" bIns="0" rIns="0">
            <a:spAutoFit/>
          </a:bodyPr>
          <a:lstStyle/>
          <a:p>
            <a:pPr algn="just">
              <a:lnSpc>
                <a:spcPts val="4419"/>
              </a:lnSpc>
            </a:pPr>
            <a:r>
              <a:rPr lang="en-US" sz="2599">
                <a:solidFill>
                  <a:srgbClr val="FFFFFF"/>
                </a:solidFill>
                <a:latin typeface="Poppins"/>
                <a:ea typeface="Poppins"/>
                <a:cs typeface="Poppins"/>
                <a:sym typeface="Poppins"/>
              </a:rPr>
              <a:t>A cyclic behavior is composed by p</a:t>
            </a:r>
            <a:r>
              <a:rPr lang="en-US" sz="2599">
                <a:solidFill>
                  <a:srgbClr val="FFFFFF"/>
                </a:solidFill>
                <a:latin typeface="Poppins"/>
                <a:ea typeface="Poppins"/>
                <a:cs typeface="Poppins"/>
                <a:sym typeface="Poppins"/>
              </a:rPr>
              <a:t>eaks and vall</a:t>
            </a:r>
            <a:r>
              <a:rPr lang="en-US" sz="2599">
                <a:solidFill>
                  <a:srgbClr val="FFFFFF"/>
                </a:solidFill>
                <a:latin typeface="Poppins"/>
                <a:ea typeface="Poppins"/>
                <a:cs typeface="Poppins"/>
                <a:sym typeface="Poppins"/>
              </a:rPr>
              <a:t>eys that</a:t>
            </a:r>
            <a:r>
              <a:rPr lang="en-US" sz="2599">
                <a:solidFill>
                  <a:srgbClr val="FFFFFF"/>
                </a:solidFill>
                <a:latin typeface="Poppins"/>
                <a:ea typeface="Poppins"/>
                <a:cs typeface="Poppins"/>
                <a:sym typeface="Poppins"/>
              </a:rPr>
              <a:t> repeat on th</a:t>
            </a:r>
            <a:r>
              <a:rPr lang="en-US" sz="2599">
                <a:solidFill>
                  <a:srgbClr val="FFFFFF"/>
                </a:solidFill>
                <a:latin typeface="Poppins"/>
                <a:ea typeface="Poppins"/>
                <a:cs typeface="Poppins"/>
                <a:sym typeface="Poppins"/>
              </a:rPr>
              <a:t>e</a:t>
            </a:r>
            <a:r>
              <a:rPr lang="en-US" sz="2599">
                <a:solidFill>
                  <a:srgbClr val="FFFFFF"/>
                </a:solidFill>
                <a:latin typeface="Poppins"/>
                <a:ea typeface="Poppins"/>
                <a:cs typeface="Poppins"/>
                <a:sym typeface="Poppins"/>
              </a:rPr>
              <a:t> time but </a:t>
            </a:r>
            <a:r>
              <a:rPr lang="en-US" sz="2599">
                <a:solidFill>
                  <a:srgbClr val="FFFFFF"/>
                </a:solidFill>
                <a:latin typeface="Poppins"/>
                <a:ea typeface="Poppins"/>
                <a:cs typeface="Poppins"/>
                <a:sym typeface="Poppins"/>
              </a:rPr>
              <a:t>a</a:t>
            </a:r>
            <a:r>
              <a:rPr lang="en-US" sz="2599">
                <a:solidFill>
                  <a:srgbClr val="FFFFFF"/>
                </a:solidFill>
                <a:latin typeface="Poppins"/>
                <a:ea typeface="Poppins"/>
                <a:cs typeface="Poppins"/>
                <a:sym typeface="Poppins"/>
              </a:rPr>
              <a:t>re </a:t>
            </a:r>
            <a:r>
              <a:rPr lang="en-US" b="true" sz="2599">
                <a:solidFill>
                  <a:srgbClr val="FFFFFF"/>
                </a:solidFill>
                <a:latin typeface="Poppins Bold"/>
                <a:ea typeface="Poppins Bold"/>
                <a:cs typeface="Poppins Bold"/>
                <a:sym typeface="Poppins Bold"/>
              </a:rPr>
              <a:t>not</a:t>
            </a:r>
            <a:r>
              <a:rPr lang="en-US" sz="2599">
                <a:solidFill>
                  <a:srgbClr val="FFFFFF"/>
                </a:solidFill>
                <a:latin typeface="Poppins"/>
                <a:ea typeface="Poppins"/>
                <a:cs typeface="Poppins"/>
                <a:sym typeface="Poppins"/>
              </a:rPr>
              <a:t> have a fixed frequency.</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grpSp>
        <p:nvGrpSpPr>
          <p:cNvPr name="Group 20" id="20"/>
          <p:cNvGrpSpPr/>
          <p:nvPr/>
        </p:nvGrpSpPr>
        <p:grpSpPr>
          <a:xfrm rot="0">
            <a:off x="4378108" y="5000664"/>
            <a:ext cx="9037839" cy="4257636"/>
            <a:chOff x="0" y="0"/>
            <a:chExt cx="643025" cy="302923"/>
          </a:xfrm>
        </p:grpSpPr>
        <p:sp>
          <p:nvSpPr>
            <p:cNvPr name="Freeform 21" id="21"/>
            <p:cNvSpPr/>
            <p:nvPr/>
          </p:nvSpPr>
          <p:spPr>
            <a:xfrm flipH="false" flipV="false" rot="0">
              <a:off x="0" y="0"/>
              <a:ext cx="643025" cy="302923"/>
            </a:xfrm>
            <a:custGeom>
              <a:avLst/>
              <a:gdLst/>
              <a:ahLst/>
              <a:cxnLst/>
              <a:rect r="r" b="b" t="t" l="l"/>
              <a:pathLst>
                <a:path h="302923" w="643025">
                  <a:moveTo>
                    <a:pt x="19702" y="0"/>
                  </a:moveTo>
                  <a:lnTo>
                    <a:pt x="623323" y="0"/>
                  </a:lnTo>
                  <a:cubicBezTo>
                    <a:pt x="628548" y="0"/>
                    <a:pt x="633560" y="2076"/>
                    <a:pt x="637255" y="5771"/>
                  </a:cubicBezTo>
                  <a:cubicBezTo>
                    <a:pt x="640949" y="9465"/>
                    <a:pt x="643025" y="14477"/>
                    <a:pt x="643025" y="19702"/>
                  </a:cubicBezTo>
                  <a:lnTo>
                    <a:pt x="643025" y="283221"/>
                  </a:lnTo>
                  <a:cubicBezTo>
                    <a:pt x="643025" y="294102"/>
                    <a:pt x="634204" y="302923"/>
                    <a:pt x="623323" y="302923"/>
                  </a:cubicBezTo>
                  <a:lnTo>
                    <a:pt x="19702" y="302923"/>
                  </a:lnTo>
                  <a:cubicBezTo>
                    <a:pt x="14477" y="302923"/>
                    <a:pt x="9465" y="300847"/>
                    <a:pt x="5771" y="297152"/>
                  </a:cubicBezTo>
                  <a:cubicBezTo>
                    <a:pt x="2076" y="293457"/>
                    <a:pt x="0" y="288446"/>
                    <a:pt x="0" y="283221"/>
                  </a:cubicBezTo>
                  <a:lnTo>
                    <a:pt x="0" y="19702"/>
                  </a:lnTo>
                  <a:cubicBezTo>
                    <a:pt x="0" y="14477"/>
                    <a:pt x="2076" y="9465"/>
                    <a:pt x="5771" y="5771"/>
                  </a:cubicBezTo>
                  <a:cubicBezTo>
                    <a:pt x="9465" y="2076"/>
                    <a:pt x="14477" y="0"/>
                    <a:pt x="19702" y="0"/>
                  </a:cubicBezTo>
                  <a:close/>
                </a:path>
              </a:pathLst>
            </a:custGeom>
            <a:blipFill>
              <a:blip r:embed="rId3"/>
              <a:stretch>
                <a:fillRect l="0" t="-5384" r="0" b="-5384"/>
              </a:stretch>
            </a:blipFill>
          </p:spPr>
        </p:sp>
      </p:grpSp>
    </p:spTree>
  </p:cSld>
  <p:clrMapOvr>
    <a:masterClrMapping/>
  </p:clrMapOvr>
  <p:transition spd="slow">
    <p:push dir="l"/>
  </p:transition>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18</a:t>
            </a:r>
          </a:p>
        </p:txBody>
      </p:sp>
      <p:sp>
        <p:nvSpPr>
          <p:cNvPr name="TextBox 15" id="15"/>
          <p:cNvSpPr txBox="true"/>
          <p:nvPr/>
        </p:nvSpPr>
        <p:spPr>
          <a:xfrm rot="0">
            <a:off x="1028700" y="1861162"/>
            <a:ext cx="10123919" cy="2219961"/>
          </a:xfrm>
          <a:prstGeom prst="rect">
            <a:avLst/>
          </a:prstGeom>
        </p:spPr>
        <p:txBody>
          <a:bodyPr anchor="t" rtlCol="false" tIns="0" lIns="0" bIns="0" rIns="0">
            <a:spAutoFit/>
          </a:bodyPr>
          <a:lstStyle/>
          <a:p>
            <a:pPr algn="l">
              <a:lnSpc>
                <a:spcPts val="8320"/>
              </a:lnSpc>
            </a:pPr>
            <a:r>
              <a:rPr lang="en-US" sz="8000" spc="-128" b="true">
                <a:solidFill>
                  <a:srgbClr val="FFFFFF"/>
                </a:solidFill>
                <a:latin typeface="Poppins Bold"/>
                <a:ea typeface="Poppins Bold"/>
                <a:cs typeface="Poppins Bold"/>
                <a:sym typeface="Poppins Bold"/>
              </a:rPr>
              <a:t>Irregular (Residual)</a:t>
            </a:r>
          </a:p>
          <a:p>
            <a:pPr algn="l">
              <a:lnSpc>
                <a:spcPts val="8320"/>
              </a:lnSpc>
            </a:pPr>
          </a:p>
        </p:txBody>
      </p:sp>
      <p:sp>
        <p:nvSpPr>
          <p:cNvPr name="TextBox 16" id="16"/>
          <p:cNvSpPr txBox="true"/>
          <p:nvPr/>
        </p:nvSpPr>
        <p:spPr>
          <a:xfrm rot="0">
            <a:off x="1028700" y="3300073"/>
            <a:ext cx="16230600" cy="2187576"/>
          </a:xfrm>
          <a:prstGeom prst="rect">
            <a:avLst/>
          </a:prstGeom>
        </p:spPr>
        <p:txBody>
          <a:bodyPr anchor="t" rtlCol="false" tIns="0" lIns="0" bIns="0" rIns="0">
            <a:spAutoFit/>
          </a:bodyPr>
          <a:lstStyle/>
          <a:p>
            <a:pPr algn="just">
              <a:lnSpc>
                <a:spcPts val="4419"/>
              </a:lnSpc>
            </a:pPr>
            <a:r>
              <a:rPr lang="en-US" sz="2599">
                <a:solidFill>
                  <a:srgbClr val="FFFFFF"/>
                </a:solidFill>
                <a:latin typeface="Poppins"/>
                <a:ea typeface="Poppins"/>
                <a:cs typeface="Poppins"/>
                <a:sym typeface="Poppins"/>
              </a:rPr>
              <a:t>An irregular (also known as residual) pattern is found after we remove the tr</a:t>
            </a:r>
            <a:r>
              <a:rPr lang="en-US" sz="2599">
                <a:solidFill>
                  <a:srgbClr val="FFFFFF"/>
                </a:solidFill>
                <a:latin typeface="Poppins"/>
                <a:ea typeface="Poppins"/>
                <a:cs typeface="Poppins"/>
                <a:sym typeface="Poppins"/>
              </a:rPr>
              <a:t>end and seasonal</a:t>
            </a:r>
            <a:r>
              <a:rPr lang="en-US" sz="2599">
                <a:solidFill>
                  <a:srgbClr val="FFFFFF"/>
                </a:solidFill>
                <a:latin typeface="Poppins"/>
                <a:ea typeface="Poppins"/>
                <a:cs typeface="Poppins"/>
                <a:sym typeface="Poppins"/>
              </a:rPr>
              <a:t> (when boths exist in the time</a:t>
            </a:r>
            <a:r>
              <a:rPr lang="en-US" sz="2599">
                <a:solidFill>
                  <a:srgbClr val="FFFFFF"/>
                </a:solidFill>
                <a:latin typeface="Poppins"/>
                <a:ea typeface="Poppins"/>
                <a:cs typeface="Poppins"/>
                <a:sym typeface="Poppins"/>
              </a:rPr>
              <a:t> series) and are fluctuations that can ar</a:t>
            </a:r>
            <a:r>
              <a:rPr lang="en-US" sz="2599">
                <a:solidFill>
                  <a:srgbClr val="FFFFFF"/>
                </a:solidFill>
                <a:latin typeface="Poppins"/>
                <a:ea typeface="Poppins"/>
                <a:cs typeface="Poppins"/>
                <a:sym typeface="Poppins"/>
              </a:rPr>
              <a:t>ise</a:t>
            </a:r>
            <a:r>
              <a:rPr lang="en-US" sz="2599">
                <a:solidFill>
                  <a:srgbClr val="FFFFFF"/>
                </a:solidFill>
                <a:latin typeface="Poppins"/>
                <a:ea typeface="Poppins"/>
                <a:cs typeface="Poppins"/>
                <a:sym typeface="Poppins"/>
              </a:rPr>
              <a:t> from a variety of sources, i</a:t>
            </a:r>
            <a:r>
              <a:rPr lang="en-US" sz="2599">
                <a:solidFill>
                  <a:srgbClr val="FFFFFF"/>
                </a:solidFill>
                <a:latin typeface="Poppins"/>
                <a:ea typeface="Poppins"/>
                <a:cs typeface="Poppins"/>
                <a:sym typeface="Poppins"/>
              </a:rPr>
              <a:t>ncluding</a:t>
            </a:r>
            <a:r>
              <a:rPr lang="en-US" sz="2599">
                <a:solidFill>
                  <a:srgbClr val="FFFFFF"/>
                </a:solidFill>
                <a:latin typeface="Poppins"/>
                <a:ea typeface="Poppins"/>
                <a:cs typeface="Poppins"/>
                <a:sym typeface="Poppins"/>
              </a:rPr>
              <a:t> measurement </a:t>
            </a:r>
            <a:r>
              <a:rPr lang="en-US" sz="2599">
                <a:solidFill>
                  <a:srgbClr val="FFFFFF"/>
                </a:solidFill>
                <a:latin typeface="Poppins"/>
                <a:ea typeface="Poppins"/>
                <a:cs typeface="Poppins"/>
                <a:sym typeface="Poppins"/>
              </a:rPr>
              <a:t>errors,</a:t>
            </a:r>
            <a:r>
              <a:rPr lang="en-US" sz="2599">
                <a:solidFill>
                  <a:srgbClr val="FFFFFF"/>
                </a:solidFill>
                <a:latin typeface="Poppins"/>
                <a:ea typeface="Poppins"/>
                <a:cs typeface="Poppins"/>
                <a:sym typeface="Poppins"/>
              </a:rPr>
              <a:t> r</a:t>
            </a:r>
            <a:r>
              <a:rPr lang="en-US" sz="2599">
                <a:solidFill>
                  <a:srgbClr val="FFFFFF"/>
                </a:solidFill>
                <a:latin typeface="Poppins"/>
                <a:ea typeface="Poppins"/>
                <a:cs typeface="Poppins"/>
                <a:sym typeface="Poppins"/>
              </a:rPr>
              <a:t>a</a:t>
            </a:r>
            <a:r>
              <a:rPr lang="en-US" sz="2599">
                <a:solidFill>
                  <a:srgbClr val="FFFFFF"/>
                </a:solidFill>
                <a:latin typeface="Poppins"/>
                <a:ea typeface="Poppins"/>
                <a:cs typeface="Poppins"/>
                <a:sym typeface="Poppins"/>
              </a:rPr>
              <a:t>ndom shocks, or unforeseen events that affect the behaviors of the time series.</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grpSp>
        <p:nvGrpSpPr>
          <p:cNvPr name="Group 20" id="20"/>
          <p:cNvGrpSpPr/>
          <p:nvPr/>
        </p:nvGrpSpPr>
        <p:grpSpPr>
          <a:xfrm rot="0">
            <a:off x="5716910" y="6029364"/>
            <a:ext cx="6854180" cy="3228936"/>
            <a:chOff x="0" y="0"/>
            <a:chExt cx="643025" cy="302923"/>
          </a:xfrm>
        </p:grpSpPr>
        <p:sp>
          <p:nvSpPr>
            <p:cNvPr name="Freeform 21" id="21"/>
            <p:cNvSpPr/>
            <p:nvPr/>
          </p:nvSpPr>
          <p:spPr>
            <a:xfrm flipH="false" flipV="false" rot="0">
              <a:off x="0" y="0"/>
              <a:ext cx="643025" cy="302923"/>
            </a:xfrm>
            <a:custGeom>
              <a:avLst/>
              <a:gdLst/>
              <a:ahLst/>
              <a:cxnLst/>
              <a:rect r="r" b="b" t="t" l="l"/>
              <a:pathLst>
                <a:path h="302923" w="643025">
                  <a:moveTo>
                    <a:pt x="25979" y="0"/>
                  </a:moveTo>
                  <a:lnTo>
                    <a:pt x="617046" y="0"/>
                  </a:lnTo>
                  <a:cubicBezTo>
                    <a:pt x="623936" y="0"/>
                    <a:pt x="630544" y="2737"/>
                    <a:pt x="635416" y="7609"/>
                  </a:cubicBezTo>
                  <a:cubicBezTo>
                    <a:pt x="640288" y="12481"/>
                    <a:pt x="643025" y="19089"/>
                    <a:pt x="643025" y="25979"/>
                  </a:cubicBezTo>
                  <a:lnTo>
                    <a:pt x="643025" y="276944"/>
                  </a:lnTo>
                  <a:cubicBezTo>
                    <a:pt x="643025" y="283834"/>
                    <a:pt x="640288" y="290442"/>
                    <a:pt x="635416" y="295314"/>
                  </a:cubicBezTo>
                  <a:cubicBezTo>
                    <a:pt x="630544" y="300186"/>
                    <a:pt x="623936" y="302923"/>
                    <a:pt x="617046" y="302923"/>
                  </a:cubicBezTo>
                  <a:lnTo>
                    <a:pt x="25979" y="302923"/>
                  </a:lnTo>
                  <a:cubicBezTo>
                    <a:pt x="19089" y="302923"/>
                    <a:pt x="12481" y="300186"/>
                    <a:pt x="7609" y="295314"/>
                  </a:cubicBezTo>
                  <a:cubicBezTo>
                    <a:pt x="2737" y="290442"/>
                    <a:pt x="0" y="283834"/>
                    <a:pt x="0" y="276944"/>
                  </a:cubicBezTo>
                  <a:lnTo>
                    <a:pt x="0" y="25979"/>
                  </a:lnTo>
                  <a:cubicBezTo>
                    <a:pt x="0" y="19089"/>
                    <a:pt x="2737" y="12481"/>
                    <a:pt x="7609" y="7609"/>
                  </a:cubicBezTo>
                  <a:cubicBezTo>
                    <a:pt x="12481" y="2737"/>
                    <a:pt x="19089" y="0"/>
                    <a:pt x="25979" y="0"/>
                  </a:cubicBezTo>
                  <a:close/>
                </a:path>
              </a:pathLst>
            </a:custGeom>
            <a:blipFill>
              <a:blip r:embed="rId3"/>
              <a:stretch>
                <a:fillRect l="0" t="-14839" r="0" b="-14839"/>
              </a:stretch>
            </a:blipFill>
          </p:spPr>
        </p:sp>
      </p:grpSp>
    </p:spTree>
  </p:cSld>
  <p:clrMapOvr>
    <a:masterClrMapping/>
  </p:clrMapOvr>
  <p:transition spd="slow">
    <p:push dir="l"/>
  </p:transition>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grpSp>
        <p:nvGrpSpPr>
          <p:cNvPr name="Group 14" id="14"/>
          <p:cNvGrpSpPr/>
          <p:nvPr/>
        </p:nvGrpSpPr>
        <p:grpSpPr>
          <a:xfrm rot="0">
            <a:off x="388517" y="9663084"/>
            <a:ext cx="3989592" cy="301625"/>
            <a:chOff x="0" y="0"/>
            <a:chExt cx="5319456" cy="402167"/>
          </a:xfrm>
        </p:grpSpPr>
        <p:sp>
          <p:nvSpPr>
            <p:cNvPr name="AutoShape 15" id="15"/>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6" id="16"/>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
        <p:nvSpPr>
          <p:cNvPr name="TextBox 17" id="17"/>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a:t>
            </a:r>
          </a:p>
        </p:txBody>
      </p:sp>
      <p:sp>
        <p:nvSpPr>
          <p:cNvPr name="TextBox 18" id="18"/>
          <p:cNvSpPr txBox="true"/>
          <p:nvPr/>
        </p:nvSpPr>
        <p:spPr>
          <a:xfrm rot="0">
            <a:off x="4884764" y="2730543"/>
            <a:ext cx="8708037" cy="1172211"/>
          </a:xfrm>
          <a:prstGeom prst="rect">
            <a:avLst/>
          </a:prstGeom>
        </p:spPr>
        <p:txBody>
          <a:bodyPr anchor="t" rtlCol="false" tIns="0" lIns="0" bIns="0" rIns="0">
            <a:spAutoFit/>
          </a:bodyPr>
          <a:lstStyle/>
          <a:p>
            <a:pPr algn="ctr">
              <a:lnSpc>
                <a:spcPts val="8320"/>
              </a:lnSpc>
            </a:pPr>
            <a:r>
              <a:rPr lang="en-US" sz="8000" b="true">
                <a:solidFill>
                  <a:srgbClr val="FFFFFF"/>
                </a:solidFill>
                <a:latin typeface="Poppins Bold"/>
                <a:ea typeface="Poppins Bold"/>
                <a:cs typeface="Poppins Bold"/>
                <a:sym typeface="Poppins Bold"/>
              </a:rPr>
              <a:t>Meet Our Team</a:t>
            </a:r>
          </a:p>
        </p:txBody>
      </p:sp>
      <p:grpSp>
        <p:nvGrpSpPr>
          <p:cNvPr name="Group 19" id="19"/>
          <p:cNvGrpSpPr/>
          <p:nvPr/>
        </p:nvGrpSpPr>
        <p:grpSpPr>
          <a:xfrm rot="0">
            <a:off x="7536256" y="4516174"/>
            <a:ext cx="3280973" cy="3280973"/>
            <a:chOff x="0" y="0"/>
            <a:chExt cx="4374631" cy="4374631"/>
          </a:xfrm>
        </p:grpSpPr>
        <p:grpSp>
          <p:nvGrpSpPr>
            <p:cNvPr name="Group 20" id="20"/>
            <p:cNvGrpSpPr/>
            <p:nvPr/>
          </p:nvGrpSpPr>
          <p:grpSpPr>
            <a:xfrm rot="0">
              <a:off x="0" y="0"/>
              <a:ext cx="4374631" cy="4374631"/>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3" id="23"/>
            <p:cNvGrpSpPr/>
            <p:nvPr/>
          </p:nvGrpSpPr>
          <p:grpSpPr>
            <a:xfrm rot="0">
              <a:off x="176779" y="176779"/>
              <a:ext cx="4021074" cy="402107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12700">
                <a:solidFill>
                  <a:srgbClr val="000000"/>
                </a:solidFill>
              </a:ln>
            </p:spPr>
          </p:sp>
        </p:grpSp>
        <p:grpSp>
          <p:nvGrpSpPr>
            <p:cNvPr name="Group 25" id="25"/>
            <p:cNvGrpSpPr/>
            <p:nvPr/>
          </p:nvGrpSpPr>
          <p:grpSpPr>
            <a:xfrm rot="0">
              <a:off x="134552" y="129072"/>
              <a:ext cx="4114800" cy="4114800"/>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000000">
                      <a:alpha val="100000"/>
                    </a:srgbClr>
                  </a:gs>
                  <a:gs pos="100000">
                    <a:srgbClr val="001B0C">
                      <a:alpha val="100000"/>
                    </a:srgbClr>
                  </a:gs>
                </a:gsLst>
                <a:lin ang="0"/>
              </a:gradFill>
            </p:spPr>
          </p:sp>
          <p:sp>
            <p:nvSpPr>
              <p:cNvPr name="TextBox 27" id="27"/>
              <p:cNvSpPr txBox="true"/>
              <p:nvPr/>
            </p:nvSpPr>
            <p:spPr>
              <a:xfrm>
                <a:off x="76200" y="9525"/>
                <a:ext cx="660400" cy="727075"/>
              </a:xfrm>
              <a:prstGeom prst="rect">
                <a:avLst/>
              </a:prstGeom>
            </p:spPr>
            <p:txBody>
              <a:bodyPr anchor="ctr" rtlCol="false" tIns="50800" lIns="50800" bIns="50800" rIns="50800"/>
              <a:lstStyle/>
              <a:p>
                <a:pPr algn="ctr">
                  <a:lnSpc>
                    <a:spcPts val="3499"/>
                  </a:lnSpc>
                </a:pPr>
              </a:p>
            </p:txBody>
          </p:sp>
        </p:grpSp>
        <p:sp>
          <p:nvSpPr>
            <p:cNvPr name="TextBox 28" id="28"/>
            <p:cNvSpPr txBox="true"/>
            <p:nvPr/>
          </p:nvSpPr>
          <p:spPr>
            <a:xfrm rot="0">
              <a:off x="802008" y="1177800"/>
              <a:ext cx="2779888" cy="1254761"/>
            </a:xfrm>
            <a:prstGeom prst="rect">
              <a:avLst/>
            </a:prstGeom>
          </p:spPr>
          <p:txBody>
            <a:bodyPr anchor="t" rtlCol="false" tIns="0" lIns="0" bIns="0" rIns="0">
              <a:spAutoFit/>
            </a:bodyPr>
            <a:lstStyle/>
            <a:p>
              <a:pPr algn="ctr">
                <a:lnSpc>
                  <a:spcPts val="3779"/>
                </a:lnSpc>
                <a:spcBef>
                  <a:spcPct val="0"/>
                </a:spcBef>
              </a:pPr>
              <a:r>
                <a:rPr lang="en-US" sz="2699">
                  <a:solidFill>
                    <a:srgbClr val="FFFFFF"/>
                  </a:solidFill>
                  <a:latin typeface="Poppins"/>
                  <a:ea typeface="Poppins"/>
                  <a:cs typeface="Poppins"/>
                  <a:sym typeface="Poppins"/>
                </a:rPr>
                <a:t>Nagham Wael</a:t>
              </a:r>
            </a:p>
          </p:txBody>
        </p:sp>
        <p:sp>
          <p:nvSpPr>
            <p:cNvPr name="TextBox 29" id="29"/>
            <p:cNvSpPr txBox="true"/>
            <p:nvPr/>
          </p:nvSpPr>
          <p:spPr>
            <a:xfrm rot="0">
              <a:off x="890287" y="2341722"/>
              <a:ext cx="2603329" cy="619761"/>
            </a:xfrm>
            <a:prstGeom prst="rect">
              <a:avLst/>
            </a:prstGeom>
          </p:spPr>
          <p:txBody>
            <a:bodyPr anchor="t" rtlCol="false" tIns="0" lIns="0" bIns="0" rIns="0">
              <a:spAutoFit/>
            </a:bodyPr>
            <a:lstStyle/>
            <a:p>
              <a:pPr algn="ctr">
                <a:lnSpc>
                  <a:spcPts val="3779"/>
                </a:lnSpc>
                <a:spcBef>
                  <a:spcPct val="0"/>
                </a:spcBef>
              </a:pPr>
              <a:r>
                <a:rPr lang="en-US" sz="2699" i="true">
                  <a:solidFill>
                    <a:srgbClr val="FFFFFF"/>
                  </a:solidFill>
                  <a:latin typeface="Poppins Italics"/>
                  <a:ea typeface="Poppins Italics"/>
                  <a:cs typeface="Poppins Italics"/>
                  <a:sym typeface="Poppins Italics"/>
                </a:rPr>
                <a:t>(Instructor)</a:t>
              </a:r>
            </a:p>
          </p:txBody>
        </p:sp>
      </p:grpSp>
    </p:spTree>
  </p:cSld>
  <p:clrMapOvr>
    <a:masterClrMapping/>
  </p:clrMapOvr>
  <p:transition spd="slow">
    <p:push dir="l"/>
  </p:transition>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860867" y="1823062"/>
            <a:ext cx="4838634" cy="7257952"/>
            <a:chOff x="0" y="0"/>
            <a:chExt cx="6350000" cy="9525000"/>
          </a:xfrm>
        </p:grpSpPr>
        <p:sp>
          <p:nvSpPr>
            <p:cNvPr name="Freeform 11" id="11"/>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3"/>
              <a:stretch>
                <a:fillRect l="-62704" t="0" r="-62704" b="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19</a:t>
            </a:r>
          </a:p>
        </p:txBody>
      </p:sp>
      <p:sp>
        <p:nvSpPr>
          <p:cNvPr name="TextBox 17" id="17"/>
          <p:cNvSpPr txBox="true"/>
          <p:nvPr/>
        </p:nvSpPr>
        <p:spPr>
          <a:xfrm rot="0">
            <a:off x="1028700" y="1973616"/>
            <a:ext cx="8887935" cy="221996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Time Series Analysis</a:t>
            </a:r>
          </a:p>
        </p:txBody>
      </p:sp>
      <p:sp>
        <p:nvSpPr>
          <p:cNvPr name="TextBox 18" id="18"/>
          <p:cNvSpPr txBox="true"/>
          <p:nvPr/>
        </p:nvSpPr>
        <p:spPr>
          <a:xfrm rot="0">
            <a:off x="1100790" y="4355501"/>
            <a:ext cx="9281999" cy="917575"/>
          </a:xfrm>
          <a:prstGeom prst="rect">
            <a:avLst/>
          </a:prstGeom>
        </p:spPr>
        <p:txBody>
          <a:bodyPr anchor="t" rtlCol="false" tIns="0" lIns="0" bIns="0" rIns="0">
            <a:spAutoFit/>
          </a:bodyPr>
          <a:lstStyle/>
          <a:p>
            <a:pPr algn="just">
              <a:lnSpc>
                <a:spcPts val="3739"/>
              </a:lnSpc>
            </a:pPr>
            <a:r>
              <a:rPr lang="en-US" sz="2199">
                <a:solidFill>
                  <a:srgbClr val="FFFFFF"/>
                </a:solidFill>
                <a:latin typeface="Poppins"/>
                <a:ea typeface="Poppins"/>
                <a:cs typeface="Poppins"/>
                <a:sym typeface="Poppins"/>
              </a:rPr>
              <a:t>a statistical method used to analyze data points collected over a period of time, often at regular intervals</a:t>
            </a:r>
          </a:p>
        </p:txBody>
      </p:sp>
      <p:grpSp>
        <p:nvGrpSpPr>
          <p:cNvPr name="Group 19" id="19"/>
          <p:cNvGrpSpPr/>
          <p:nvPr/>
        </p:nvGrpSpPr>
        <p:grpSpPr>
          <a:xfrm rot="0">
            <a:off x="1028700" y="5888350"/>
            <a:ext cx="9352788" cy="3192664"/>
            <a:chOff x="0" y="0"/>
            <a:chExt cx="9418618" cy="3215135"/>
          </a:xfrm>
        </p:grpSpPr>
        <p:sp>
          <p:nvSpPr>
            <p:cNvPr name="Freeform 20" id="20"/>
            <p:cNvSpPr/>
            <p:nvPr/>
          </p:nvSpPr>
          <p:spPr>
            <a:xfrm flipH="false" flipV="false" rot="0">
              <a:off x="0" y="0"/>
              <a:ext cx="9418618" cy="3215135"/>
            </a:xfrm>
            <a:custGeom>
              <a:avLst/>
              <a:gdLst/>
              <a:ahLst/>
              <a:cxnLst/>
              <a:rect r="r" b="b" t="t" l="l"/>
              <a:pathLst>
                <a:path h="3215135" w="9418618">
                  <a:moveTo>
                    <a:pt x="10960" y="0"/>
                  </a:moveTo>
                  <a:lnTo>
                    <a:pt x="9407658" y="0"/>
                  </a:lnTo>
                  <a:cubicBezTo>
                    <a:pt x="9410565" y="0"/>
                    <a:pt x="9413353" y="1155"/>
                    <a:pt x="9415408" y="3210"/>
                  </a:cubicBezTo>
                  <a:cubicBezTo>
                    <a:pt x="9417463" y="5265"/>
                    <a:pt x="9418618" y="8053"/>
                    <a:pt x="9418618" y="10960"/>
                  </a:cubicBezTo>
                  <a:lnTo>
                    <a:pt x="9418618" y="3204176"/>
                  </a:lnTo>
                  <a:cubicBezTo>
                    <a:pt x="9418618" y="3207082"/>
                    <a:pt x="9417463" y="3209870"/>
                    <a:pt x="9415408" y="3211925"/>
                  </a:cubicBezTo>
                  <a:cubicBezTo>
                    <a:pt x="9413353" y="3213981"/>
                    <a:pt x="9410565" y="3215135"/>
                    <a:pt x="9407658" y="3215135"/>
                  </a:cubicBezTo>
                  <a:lnTo>
                    <a:pt x="10960" y="3215135"/>
                  </a:lnTo>
                  <a:cubicBezTo>
                    <a:pt x="8053" y="3215135"/>
                    <a:pt x="5265" y="3213981"/>
                    <a:pt x="3210" y="3211925"/>
                  </a:cubicBezTo>
                  <a:cubicBezTo>
                    <a:pt x="1155" y="3209870"/>
                    <a:pt x="0" y="3207082"/>
                    <a:pt x="0" y="3204176"/>
                  </a:cubicBezTo>
                  <a:lnTo>
                    <a:pt x="0" y="10960"/>
                  </a:lnTo>
                  <a:cubicBezTo>
                    <a:pt x="0" y="8053"/>
                    <a:pt x="1155" y="5265"/>
                    <a:pt x="3210" y="3210"/>
                  </a:cubicBezTo>
                  <a:cubicBezTo>
                    <a:pt x="5265" y="1155"/>
                    <a:pt x="8053" y="0"/>
                    <a:pt x="1096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1" id="21"/>
            <p:cNvSpPr txBox="true"/>
            <p:nvPr/>
          </p:nvSpPr>
          <p:spPr>
            <a:xfrm>
              <a:off x="0" y="-38100"/>
              <a:ext cx="9418618" cy="3253235"/>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00348" y="6043904"/>
            <a:ext cx="8616288" cy="2632075"/>
          </a:xfrm>
          <a:prstGeom prst="rect">
            <a:avLst/>
          </a:prstGeom>
        </p:spPr>
        <p:txBody>
          <a:bodyPr anchor="t" rtlCol="false" tIns="0" lIns="0" bIns="0" rIns="0">
            <a:spAutoFit/>
          </a:bodyPr>
          <a:lstStyle/>
          <a:p>
            <a:pPr algn="l" marL="539746" indent="-269873" lvl="1">
              <a:lnSpc>
                <a:spcPts val="3499"/>
              </a:lnSpc>
              <a:buFont typeface="Arial"/>
              <a:buChar char="•"/>
            </a:pPr>
            <a:r>
              <a:rPr lang="en-US" sz="2499">
                <a:solidFill>
                  <a:srgbClr val="FFFFFF"/>
                </a:solidFill>
                <a:latin typeface="Poppins"/>
                <a:ea typeface="Poppins"/>
                <a:cs typeface="Poppins"/>
                <a:sym typeface="Poppins"/>
              </a:rPr>
              <a:t>Time se</a:t>
            </a:r>
            <a:r>
              <a:rPr lang="en-US" sz="2499">
                <a:solidFill>
                  <a:srgbClr val="FFFFFF"/>
                </a:solidFill>
                <a:latin typeface="Poppins"/>
                <a:ea typeface="Poppins"/>
                <a:cs typeface="Poppins"/>
                <a:sym typeface="Poppins"/>
              </a:rPr>
              <a:t>ries analysis typically requires a large number of data points to ensure consistency and reliability. </a:t>
            </a:r>
          </a:p>
          <a:p>
            <a:pPr algn="l" marL="539746" indent="-269873" lvl="1">
              <a:lnSpc>
                <a:spcPts val="3499"/>
              </a:lnSpc>
              <a:buFont typeface="Arial"/>
              <a:buChar char="•"/>
            </a:pPr>
            <a:r>
              <a:rPr lang="en-US" sz="2499">
                <a:solidFill>
                  <a:srgbClr val="FFFFFF"/>
                </a:solidFill>
                <a:latin typeface="Poppins"/>
                <a:ea typeface="Poppins"/>
                <a:cs typeface="Poppins"/>
                <a:sym typeface="Poppins"/>
              </a:rPr>
              <a:t>An extensive data set ensures you have a representative sample size and that analysis can cut through noisy data.</a:t>
            </a:r>
          </a:p>
        </p:txBody>
      </p:sp>
      <p:grpSp>
        <p:nvGrpSpPr>
          <p:cNvPr name="Group 23" id="23"/>
          <p:cNvGrpSpPr/>
          <p:nvPr/>
        </p:nvGrpSpPr>
        <p:grpSpPr>
          <a:xfrm rot="0">
            <a:off x="388517" y="9663084"/>
            <a:ext cx="3989592" cy="301625"/>
            <a:chOff x="0" y="0"/>
            <a:chExt cx="5319456" cy="402167"/>
          </a:xfrm>
        </p:grpSpPr>
        <p:sp>
          <p:nvSpPr>
            <p:cNvPr name="AutoShape 24" id="24"/>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5" id="25"/>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2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20</a:t>
            </a:r>
          </a:p>
        </p:txBody>
      </p:sp>
      <p:grpSp>
        <p:nvGrpSpPr>
          <p:cNvPr name="Group 15" id="15"/>
          <p:cNvGrpSpPr/>
          <p:nvPr/>
        </p:nvGrpSpPr>
        <p:grpSpPr>
          <a:xfrm rot="0">
            <a:off x="2598090" y="3134816"/>
            <a:ext cx="13157304" cy="1367883"/>
            <a:chOff x="0" y="0"/>
            <a:chExt cx="13249913" cy="1377511"/>
          </a:xfrm>
        </p:grpSpPr>
        <p:sp>
          <p:nvSpPr>
            <p:cNvPr name="Freeform 16" id="16"/>
            <p:cNvSpPr/>
            <p:nvPr/>
          </p:nvSpPr>
          <p:spPr>
            <a:xfrm flipH="false" flipV="false" rot="0">
              <a:off x="0" y="0"/>
              <a:ext cx="13249912" cy="1377511"/>
            </a:xfrm>
            <a:custGeom>
              <a:avLst/>
              <a:gdLst/>
              <a:ahLst/>
              <a:cxnLst/>
              <a:rect r="r" b="b" t="t" l="l"/>
              <a:pathLst>
                <a:path h="1377511" w="13249912">
                  <a:moveTo>
                    <a:pt x="7791" y="0"/>
                  </a:moveTo>
                  <a:lnTo>
                    <a:pt x="13242122" y="0"/>
                  </a:lnTo>
                  <a:cubicBezTo>
                    <a:pt x="13244188" y="0"/>
                    <a:pt x="13246170" y="821"/>
                    <a:pt x="13247630" y="2282"/>
                  </a:cubicBezTo>
                  <a:cubicBezTo>
                    <a:pt x="13249092" y="3743"/>
                    <a:pt x="13249912" y="5724"/>
                    <a:pt x="13249912" y="7791"/>
                  </a:cubicBezTo>
                  <a:lnTo>
                    <a:pt x="13249912" y="1369720"/>
                  </a:lnTo>
                  <a:cubicBezTo>
                    <a:pt x="13249912" y="1371786"/>
                    <a:pt x="13249092" y="1373768"/>
                    <a:pt x="13247630" y="1375229"/>
                  </a:cubicBezTo>
                  <a:cubicBezTo>
                    <a:pt x="13246170" y="1376690"/>
                    <a:pt x="13244188" y="1377511"/>
                    <a:pt x="13242122" y="1377511"/>
                  </a:cubicBezTo>
                  <a:lnTo>
                    <a:pt x="7791" y="1377511"/>
                  </a:lnTo>
                  <a:cubicBezTo>
                    <a:pt x="5724" y="1377511"/>
                    <a:pt x="3743" y="1376690"/>
                    <a:pt x="2282" y="1375229"/>
                  </a:cubicBezTo>
                  <a:cubicBezTo>
                    <a:pt x="821" y="1373768"/>
                    <a:pt x="0" y="1371786"/>
                    <a:pt x="0" y="1369720"/>
                  </a:cubicBezTo>
                  <a:lnTo>
                    <a:pt x="0" y="7791"/>
                  </a:lnTo>
                  <a:cubicBezTo>
                    <a:pt x="0" y="5724"/>
                    <a:pt x="821" y="3743"/>
                    <a:pt x="2282" y="2282"/>
                  </a:cubicBezTo>
                  <a:cubicBezTo>
                    <a:pt x="3743" y="821"/>
                    <a:pt x="5724" y="0"/>
                    <a:pt x="7791"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7" id="17"/>
            <p:cNvSpPr txBox="true"/>
            <p:nvPr/>
          </p:nvSpPr>
          <p:spPr>
            <a:xfrm>
              <a:off x="0" y="-38100"/>
              <a:ext cx="13249913" cy="1415611"/>
            </a:xfrm>
            <a:prstGeom prst="rect">
              <a:avLst/>
            </a:prstGeom>
          </p:spPr>
          <p:txBody>
            <a:bodyPr anchor="ctr" rtlCol="false" tIns="50800" lIns="50800" bIns="50800" rIns="50800"/>
            <a:lstStyle/>
            <a:p>
              <a:pPr algn="ctr">
                <a:lnSpc>
                  <a:spcPts val="2659"/>
                </a:lnSpc>
                <a:spcBef>
                  <a:spcPct val="0"/>
                </a:spcBef>
              </a:pPr>
            </a:p>
          </p:txBody>
        </p:sp>
      </p:grpSp>
      <p:graphicFrame>
        <p:nvGraphicFramePr>
          <p:cNvPr name="Table 18" id="18"/>
          <p:cNvGraphicFramePr>
            <a:graphicFrameLocks noGrp="true"/>
          </p:cNvGraphicFramePr>
          <p:nvPr/>
        </p:nvGraphicFramePr>
        <p:xfrm>
          <a:off x="2598090" y="3134816"/>
          <a:ext cx="13157304" cy="5523157"/>
        </p:xfrm>
        <a:graphic>
          <a:graphicData uri="http://schemas.openxmlformats.org/drawingml/2006/table">
            <a:tbl>
              <a:tblPr/>
              <a:tblGrid>
                <a:gridCol w="4404604"/>
                <a:gridCol w="3768933"/>
                <a:gridCol w="4983766"/>
              </a:tblGrid>
              <a:tr h="1358202">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r>
              <a:tr h="1086192">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r>
              <a:tr h="1026254">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r>
              <a:tr h="1026254">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r>
              <a:tr h="1026254">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c>
                  <a:txBody>
                    <a:bodyPr anchor="t" rtlCol="false"/>
                    <a:lstStyle/>
                    <a:p>
                      <a:pPr algn="ctr">
                        <a:lnSpc>
                          <a:spcPts val="2659"/>
                        </a:lnSpc>
                        <a:defRPr/>
                      </a:pPr>
                      <a:endParaRPr lang="en-US" sz="1100"/>
                    </a:p>
                  </a:txBody>
                  <a:tcPr marL="190500" marR="190500" marT="190500" marB="190500" anchor="ctr">
                    <a:lnL cmpd="sng" algn="ctr" cap="flat" w="38100">
                      <a:solidFill>
                        <a:srgbClr val="0C7EA5"/>
                      </a:solidFill>
                      <a:prstDash val="solid"/>
                      <a:round/>
                      <a:headEnd type="none" w="med" len="med"/>
                      <a:tailEnd type="none" w="med" len="med"/>
                    </a:lnL>
                    <a:lnR cmpd="sng" algn="ctr" cap="flat" w="38100">
                      <a:solidFill>
                        <a:srgbClr val="0C7EA5"/>
                      </a:solidFill>
                      <a:prstDash val="solid"/>
                      <a:round/>
                      <a:headEnd type="none" w="med" len="med"/>
                      <a:tailEnd type="none" w="med" len="med"/>
                    </a:lnR>
                    <a:lnT cmpd="sng" algn="ctr" cap="flat" w="38100">
                      <a:solidFill>
                        <a:srgbClr val="0C7EA5"/>
                      </a:solidFill>
                      <a:prstDash val="solid"/>
                      <a:round/>
                      <a:headEnd type="none" w="med" len="med"/>
                      <a:tailEnd type="none" w="med" len="med"/>
                    </a:lnT>
                    <a:lnB cmpd="sng" algn="ctr" cap="flat" w="38100">
                      <a:solidFill>
                        <a:srgbClr val="0C7EA5"/>
                      </a:solidFill>
                      <a:prstDash val="solid"/>
                      <a:round/>
                      <a:headEnd type="none" w="med" len="med"/>
                      <a:tailEnd type="none" w="med" len="med"/>
                    </a:lnB>
                  </a:tcPr>
                </a:tc>
              </a:tr>
            </a:tbl>
          </a:graphicData>
        </a:graphic>
      </p:graphicFrame>
      <p:sp>
        <p:nvSpPr>
          <p:cNvPr name="TextBox 19" id="19"/>
          <p:cNvSpPr txBox="true"/>
          <p:nvPr/>
        </p:nvSpPr>
        <p:spPr>
          <a:xfrm rot="0">
            <a:off x="3459749" y="3492684"/>
            <a:ext cx="2664015" cy="566421"/>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a:ea typeface="Poppins"/>
                <a:cs typeface="Poppins"/>
                <a:sym typeface="Poppins"/>
              </a:rPr>
              <a:t>Data Type</a:t>
            </a:r>
          </a:p>
        </p:txBody>
      </p:sp>
      <p:sp>
        <p:nvSpPr>
          <p:cNvPr name="TextBox 20" id="20"/>
          <p:cNvSpPr txBox="true"/>
          <p:nvPr/>
        </p:nvSpPr>
        <p:spPr>
          <a:xfrm rot="0">
            <a:off x="7239177" y="3296935"/>
            <a:ext cx="3349823" cy="1690371"/>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a:ea typeface="Poppins"/>
                <a:cs typeface="Poppins"/>
                <a:sym typeface="Poppins"/>
              </a:rPr>
              <a:t>Time Series An</a:t>
            </a:r>
            <a:r>
              <a:rPr lang="en-US" sz="3199">
                <a:solidFill>
                  <a:srgbClr val="FFFFFF"/>
                </a:solidFill>
                <a:latin typeface="Poppins"/>
                <a:ea typeface="Poppins"/>
                <a:cs typeface="Poppins"/>
                <a:sym typeface="Poppins"/>
              </a:rPr>
              <a:t>alysis?</a:t>
            </a:r>
          </a:p>
          <a:p>
            <a:pPr algn="ctr">
              <a:lnSpc>
                <a:spcPts val="4479"/>
              </a:lnSpc>
              <a:spcBef>
                <a:spcPct val="0"/>
              </a:spcBef>
            </a:pPr>
          </a:p>
        </p:txBody>
      </p:sp>
      <p:sp>
        <p:nvSpPr>
          <p:cNvPr name="TextBox 21" id="21"/>
          <p:cNvSpPr txBox="true"/>
          <p:nvPr/>
        </p:nvSpPr>
        <p:spPr>
          <a:xfrm rot="0">
            <a:off x="12408018" y="3492684"/>
            <a:ext cx="1715136" cy="566421"/>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a:ea typeface="Poppins"/>
                <a:cs typeface="Poppins"/>
                <a:sym typeface="Poppins"/>
              </a:rPr>
              <a:t>Notes</a:t>
            </a:r>
          </a:p>
        </p:txBody>
      </p:sp>
      <p:sp>
        <p:nvSpPr>
          <p:cNvPr name="TextBox 22" id="22"/>
          <p:cNvSpPr txBox="true"/>
          <p:nvPr/>
        </p:nvSpPr>
        <p:spPr>
          <a:xfrm rot="0">
            <a:off x="3521002" y="4814353"/>
            <a:ext cx="2541508"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Cross-Sectional</a:t>
            </a:r>
          </a:p>
        </p:txBody>
      </p:sp>
      <p:sp>
        <p:nvSpPr>
          <p:cNvPr name="TextBox 23" id="23"/>
          <p:cNvSpPr txBox="true"/>
          <p:nvPr/>
        </p:nvSpPr>
        <p:spPr>
          <a:xfrm rot="0">
            <a:off x="3891465" y="5819828"/>
            <a:ext cx="1800582"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Time Series</a:t>
            </a:r>
          </a:p>
        </p:txBody>
      </p:sp>
      <p:sp>
        <p:nvSpPr>
          <p:cNvPr name="TextBox 24" id="24"/>
          <p:cNvSpPr txBox="true"/>
          <p:nvPr/>
        </p:nvSpPr>
        <p:spPr>
          <a:xfrm rot="0">
            <a:off x="2938786" y="6813603"/>
            <a:ext cx="3705939"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Pooled Cross-Sectional</a:t>
            </a:r>
          </a:p>
        </p:txBody>
      </p:sp>
      <p:sp>
        <p:nvSpPr>
          <p:cNvPr name="TextBox 25" id="25"/>
          <p:cNvSpPr txBox="true"/>
          <p:nvPr/>
        </p:nvSpPr>
        <p:spPr>
          <a:xfrm rot="0">
            <a:off x="3195247" y="7883578"/>
            <a:ext cx="3193018"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Panel (Longitudinal)</a:t>
            </a:r>
          </a:p>
        </p:txBody>
      </p:sp>
      <p:sp>
        <p:nvSpPr>
          <p:cNvPr name="TextBox 26" id="26"/>
          <p:cNvSpPr txBox="true"/>
          <p:nvPr/>
        </p:nvSpPr>
        <p:spPr>
          <a:xfrm rot="0">
            <a:off x="8435814" y="4814353"/>
            <a:ext cx="435888"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a:t>
            </a:r>
          </a:p>
        </p:txBody>
      </p:sp>
      <p:sp>
        <p:nvSpPr>
          <p:cNvPr name="TextBox 27" id="27"/>
          <p:cNvSpPr txBox="true"/>
          <p:nvPr/>
        </p:nvSpPr>
        <p:spPr>
          <a:xfrm rot="0">
            <a:off x="8435814" y="6889803"/>
            <a:ext cx="435888"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a:t>
            </a:r>
          </a:p>
        </p:txBody>
      </p:sp>
      <p:sp>
        <p:nvSpPr>
          <p:cNvPr name="TextBox 28" id="28"/>
          <p:cNvSpPr txBox="true"/>
          <p:nvPr/>
        </p:nvSpPr>
        <p:spPr>
          <a:xfrm rot="0">
            <a:off x="7920274" y="7883578"/>
            <a:ext cx="2311479"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 (per entity)</a:t>
            </a:r>
          </a:p>
        </p:txBody>
      </p:sp>
      <p:sp>
        <p:nvSpPr>
          <p:cNvPr name="TextBox 29" id="29"/>
          <p:cNvSpPr txBox="true"/>
          <p:nvPr/>
        </p:nvSpPr>
        <p:spPr>
          <a:xfrm rot="0">
            <a:off x="8393428" y="5852078"/>
            <a:ext cx="520660"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 </a:t>
            </a:r>
          </a:p>
        </p:txBody>
      </p:sp>
      <p:sp>
        <p:nvSpPr>
          <p:cNvPr name="TextBox 30" id="30"/>
          <p:cNvSpPr txBox="true"/>
          <p:nvPr/>
        </p:nvSpPr>
        <p:spPr>
          <a:xfrm rot="0">
            <a:off x="11774031" y="4759325"/>
            <a:ext cx="2983111"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No time dimension</a:t>
            </a:r>
          </a:p>
        </p:txBody>
      </p:sp>
      <p:sp>
        <p:nvSpPr>
          <p:cNvPr name="TextBox 31" id="31"/>
          <p:cNvSpPr txBox="true"/>
          <p:nvPr/>
        </p:nvSpPr>
        <p:spPr>
          <a:xfrm rot="0">
            <a:off x="11508938" y="5852078"/>
            <a:ext cx="351329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Single entity over time</a:t>
            </a:r>
          </a:p>
        </p:txBody>
      </p:sp>
      <p:sp>
        <p:nvSpPr>
          <p:cNvPr name="TextBox 32" id="32"/>
          <p:cNvSpPr txBox="true"/>
          <p:nvPr/>
        </p:nvSpPr>
        <p:spPr>
          <a:xfrm rot="0">
            <a:off x="11261050" y="6781853"/>
            <a:ext cx="4009072" cy="8794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Entities change over time</a:t>
            </a:r>
          </a:p>
          <a:p>
            <a:pPr algn="ctr">
              <a:lnSpc>
                <a:spcPts val="3499"/>
              </a:lnSpc>
              <a:spcBef>
                <a:spcPct val="0"/>
              </a:spcBef>
            </a:pPr>
          </a:p>
        </p:txBody>
      </p:sp>
      <p:sp>
        <p:nvSpPr>
          <p:cNvPr name="TextBox 33" id="33"/>
          <p:cNvSpPr txBox="true"/>
          <p:nvPr/>
        </p:nvSpPr>
        <p:spPr>
          <a:xfrm rot="0">
            <a:off x="11143473" y="7664503"/>
            <a:ext cx="4244228" cy="87947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Same entities tracked over time</a:t>
            </a:r>
          </a:p>
        </p:txBody>
      </p:sp>
      <p:grpSp>
        <p:nvGrpSpPr>
          <p:cNvPr name="Group 34" id="34"/>
          <p:cNvGrpSpPr/>
          <p:nvPr/>
        </p:nvGrpSpPr>
        <p:grpSpPr>
          <a:xfrm rot="0">
            <a:off x="388517" y="9663084"/>
            <a:ext cx="3989592" cy="301625"/>
            <a:chOff x="0" y="0"/>
            <a:chExt cx="5319456" cy="402167"/>
          </a:xfrm>
        </p:grpSpPr>
        <p:sp>
          <p:nvSpPr>
            <p:cNvPr name="AutoShape 35" id="35"/>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36" id="36"/>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860867" y="1823062"/>
            <a:ext cx="4838634" cy="7257952"/>
            <a:chOff x="0" y="0"/>
            <a:chExt cx="6350000" cy="9525000"/>
          </a:xfrm>
        </p:grpSpPr>
        <p:sp>
          <p:nvSpPr>
            <p:cNvPr name="Freeform 11" id="11"/>
            <p:cNvSpPr/>
            <p:nvPr/>
          </p:nvSpPr>
          <p:spPr>
            <a:xfrm flipH="false" flipV="false" rot="0">
              <a:off x="0" y="0"/>
              <a:ext cx="6350000" cy="9525000"/>
            </a:xfrm>
            <a:custGeom>
              <a:avLst/>
              <a:gdLst/>
              <a:ahLst/>
              <a:cxnLst/>
              <a:rect r="r" b="b" t="t" l="l"/>
              <a:pathLst>
                <a:path h="9525000" w="6350000">
                  <a:moveTo>
                    <a:pt x="0" y="9042400"/>
                  </a:moveTo>
                  <a:lnTo>
                    <a:pt x="0" y="482600"/>
                  </a:lnTo>
                  <a:cubicBezTo>
                    <a:pt x="0" y="215900"/>
                    <a:pt x="215900" y="0"/>
                    <a:pt x="482600" y="0"/>
                  </a:cubicBezTo>
                  <a:lnTo>
                    <a:pt x="5867400" y="0"/>
                  </a:lnTo>
                  <a:cubicBezTo>
                    <a:pt x="6134100" y="0"/>
                    <a:pt x="6350000" y="217170"/>
                    <a:pt x="6350000" y="482600"/>
                  </a:cubicBezTo>
                  <a:lnTo>
                    <a:pt x="6350000" y="9042400"/>
                  </a:lnTo>
                  <a:cubicBezTo>
                    <a:pt x="6350000" y="9309100"/>
                    <a:pt x="6134100" y="9525000"/>
                    <a:pt x="5867400" y="9525000"/>
                  </a:cubicBezTo>
                  <a:lnTo>
                    <a:pt x="482600" y="9525000"/>
                  </a:lnTo>
                  <a:cubicBezTo>
                    <a:pt x="217170" y="9525000"/>
                    <a:pt x="0" y="9309100"/>
                    <a:pt x="0" y="9042400"/>
                  </a:cubicBezTo>
                  <a:close/>
                </a:path>
              </a:pathLst>
            </a:custGeom>
            <a:blipFill>
              <a:blip r:embed="rId3"/>
              <a:stretch>
                <a:fillRect l="-62704" t="0" r="-62704" b="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21</a:t>
            </a:r>
          </a:p>
        </p:txBody>
      </p:sp>
      <p:sp>
        <p:nvSpPr>
          <p:cNvPr name="TextBox 17" id="17"/>
          <p:cNvSpPr txBox="true"/>
          <p:nvPr/>
        </p:nvSpPr>
        <p:spPr>
          <a:xfrm rot="0">
            <a:off x="1028700" y="1973616"/>
            <a:ext cx="8887935" cy="221996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Time Series Analysis</a:t>
            </a:r>
          </a:p>
        </p:txBody>
      </p:sp>
      <p:sp>
        <p:nvSpPr>
          <p:cNvPr name="TextBox 18" id="18"/>
          <p:cNvSpPr txBox="true"/>
          <p:nvPr/>
        </p:nvSpPr>
        <p:spPr>
          <a:xfrm rot="0">
            <a:off x="1100790" y="4336451"/>
            <a:ext cx="9281999" cy="1050926"/>
          </a:xfrm>
          <a:prstGeom prst="rect">
            <a:avLst/>
          </a:prstGeom>
        </p:spPr>
        <p:txBody>
          <a:bodyPr anchor="t" rtlCol="false" tIns="0" lIns="0" bIns="0" rIns="0">
            <a:spAutoFit/>
          </a:bodyPr>
          <a:lstStyle/>
          <a:p>
            <a:pPr algn="just">
              <a:lnSpc>
                <a:spcPts val="4249"/>
              </a:lnSpc>
            </a:pPr>
            <a:r>
              <a:rPr lang="en-US" sz="2499">
                <a:solidFill>
                  <a:srgbClr val="FFFFFF"/>
                </a:solidFill>
                <a:latin typeface="Poppins"/>
                <a:ea typeface="Poppins"/>
                <a:cs typeface="Poppins"/>
                <a:sym typeface="Poppins"/>
              </a:rPr>
              <a:t>Now the real question, how to perform time series analysis?</a:t>
            </a:r>
          </a:p>
        </p:txBody>
      </p:sp>
      <p:grpSp>
        <p:nvGrpSpPr>
          <p:cNvPr name="Group 19" id="19"/>
          <p:cNvGrpSpPr/>
          <p:nvPr/>
        </p:nvGrpSpPr>
        <p:grpSpPr>
          <a:xfrm rot="0">
            <a:off x="1028700" y="5888350"/>
            <a:ext cx="9352788" cy="2112182"/>
            <a:chOff x="0" y="0"/>
            <a:chExt cx="9418618" cy="2127048"/>
          </a:xfrm>
        </p:grpSpPr>
        <p:sp>
          <p:nvSpPr>
            <p:cNvPr name="Freeform 20" id="20"/>
            <p:cNvSpPr/>
            <p:nvPr/>
          </p:nvSpPr>
          <p:spPr>
            <a:xfrm flipH="false" flipV="false" rot="0">
              <a:off x="0" y="0"/>
              <a:ext cx="9418618" cy="2127048"/>
            </a:xfrm>
            <a:custGeom>
              <a:avLst/>
              <a:gdLst/>
              <a:ahLst/>
              <a:cxnLst/>
              <a:rect r="r" b="b" t="t" l="l"/>
              <a:pathLst>
                <a:path h="2127048" w="9418618">
                  <a:moveTo>
                    <a:pt x="10960" y="0"/>
                  </a:moveTo>
                  <a:lnTo>
                    <a:pt x="9407658" y="0"/>
                  </a:lnTo>
                  <a:cubicBezTo>
                    <a:pt x="9410565" y="0"/>
                    <a:pt x="9413353" y="1155"/>
                    <a:pt x="9415408" y="3210"/>
                  </a:cubicBezTo>
                  <a:cubicBezTo>
                    <a:pt x="9417463" y="5265"/>
                    <a:pt x="9418618" y="8053"/>
                    <a:pt x="9418618" y="10960"/>
                  </a:cubicBezTo>
                  <a:lnTo>
                    <a:pt x="9418618" y="2116089"/>
                  </a:lnTo>
                  <a:cubicBezTo>
                    <a:pt x="9418618" y="2118995"/>
                    <a:pt x="9417463" y="2121783"/>
                    <a:pt x="9415408" y="2123838"/>
                  </a:cubicBezTo>
                  <a:cubicBezTo>
                    <a:pt x="9413353" y="2125894"/>
                    <a:pt x="9410565" y="2127048"/>
                    <a:pt x="9407658" y="2127048"/>
                  </a:cubicBezTo>
                  <a:lnTo>
                    <a:pt x="10960" y="2127048"/>
                  </a:lnTo>
                  <a:cubicBezTo>
                    <a:pt x="8053" y="2127048"/>
                    <a:pt x="5265" y="2125894"/>
                    <a:pt x="3210" y="2123838"/>
                  </a:cubicBezTo>
                  <a:cubicBezTo>
                    <a:pt x="1155" y="2121783"/>
                    <a:pt x="0" y="2118995"/>
                    <a:pt x="0" y="2116089"/>
                  </a:cubicBezTo>
                  <a:lnTo>
                    <a:pt x="0" y="10960"/>
                  </a:lnTo>
                  <a:cubicBezTo>
                    <a:pt x="0" y="8053"/>
                    <a:pt x="1155" y="5265"/>
                    <a:pt x="3210" y="3210"/>
                  </a:cubicBezTo>
                  <a:cubicBezTo>
                    <a:pt x="5265" y="1155"/>
                    <a:pt x="8053" y="0"/>
                    <a:pt x="1096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1" id="21"/>
            <p:cNvSpPr txBox="true"/>
            <p:nvPr/>
          </p:nvSpPr>
          <p:spPr>
            <a:xfrm>
              <a:off x="0" y="-38100"/>
              <a:ext cx="9418618" cy="2165148"/>
            </a:xfrm>
            <a:prstGeom prst="rect">
              <a:avLst/>
            </a:prstGeom>
          </p:spPr>
          <p:txBody>
            <a:bodyPr anchor="ctr" rtlCol="false" tIns="50800" lIns="50800" bIns="50800" rIns="50800"/>
            <a:lstStyle/>
            <a:p>
              <a:pPr algn="ctr">
                <a:lnSpc>
                  <a:spcPts val="2659"/>
                </a:lnSpc>
                <a:spcBef>
                  <a:spcPct val="0"/>
                </a:spcBef>
              </a:pPr>
            </a:p>
          </p:txBody>
        </p:sp>
      </p:grpSp>
      <p:sp>
        <p:nvSpPr>
          <p:cNvPr name="TextBox 22" id="22"/>
          <p:cNvSpPr txBox="true"/>
          <p:nvPr/>
        </p:nvSpPr>
        <p:spPr>
          <a:xfrm rot="0">
            <a:off x="1300348" y="6043904"/>
            <a:ext cx="8616288" cy="1755775"/>
          </a:xfrm>
          <a:prstGeom prst="rect">
            <a:avLst/>
          </a:prstGeom>
        </p:spPr>
        <p:txBody>
          <a:bodyPr anchor="t" rtlCol="false" tIns="0" lIns="0" bIns="0" rIns="0">
            <a:spAutoFit/>
          </a:bodyPr>
          <a:lstStyle/>
          <a:p>
            <a:pPr algn="l" marL="539746" indent="-269873" lvl="1">
              <a:lnSpc>
                <a:spcPts val="3499"/>
              </a:lnSpc>
              <a:buAutoNum type="arabicPeriod" startAt="1"/>
            </a:pPr>
            <a:r>
              <a:rPr lang="en-US" sz="2499">
                <a:solidFill>
                  <a:srgbClr val="FFFFFF"/>
                </a:solidFill>
                <a:latin typeface="Poppins"/>
                <a:ea typeface="Poppins"/>
                <a:cs typeface="Poppins"/>
                <a:sym typeface="Poppins"/>
              </a:rPr>
              <a:t> P</a:t>
            </a:r>
            <a:r>
              <a:rPr lang="en-US" sz="2499">
                <a:solidFill>
                  <a:srgbClr val="FFFFFF"/>
                </a:solidFill>
                <a:latin typeface="Poppins"/>
                <a:ea typeface="Poppins"/>
                <a:cs typeface="Poppins"/>
                <a:sym typeface="Poppins"/>
              </a:rPr>
              <a:t>reprocessing Time Series Data</a:t>
            </a:r>
          </a:p>
          <a:p>
            <a:pPr algn="l" marL="539746" indent="-269873" lvl="1">
              <a:lnSpc>
                <a:spcPts val="3499"/>
              </a:lnSpc>
              <a:buAutoNum type="arabicPeriod" startAt="1"/>
            </a:pPr>
            <a:r>
              <a:rPr lang="en-US" sz="2499">
                <a:solidFill>
                  <a:srgbClr val="FFFFFF"/>
                </a:solidFill>
                <a:latin typeface="Poppins"/>
                <a:ea typeface="Poppins"/>
                <a:cs typeface="Poppins"/>
                <a:sym typeface="Poppins"/>
              </a:rPr>
              <a:t> Time Series Analysis &amp; Decomposition Techniques</a:t>
            </a:r>
          </a:p>
          <a:p>
            <a:pPr algn="l" marL="539746" indent="-269873" lvl="1">
              <a:lnSpc>
                <a:spcPts val="3499"/>
              </a:lnSpc>
              <a:buAutoNum type="arabicPeriod" startAt="1"/>
            </a:pPr>
            <a:r>
              <a:rPr lang="en-US" sz="2499">
                <a:solidFill>
                  <a:srgbClr val="FFFFFF"/>
                </a:solidFill>
                <a:latin typeface="Poppins"/>
                <a:ea typeface="Poppins"/>
                <a:cs typeface="Poppins"/>
                <a:sym typeface="Poppins"/>
              </a:rPr>
              <a:t> Time Series Forecasting</a:t>
            </a:r>
          </a:p>
          <a:p>
            <a:pPr algn="l" marL="539746" indent="-269873" lvl="1">
              <a:lnSpc>
                <a:spcPts val="3499"/>
              </a:lnSpc>
              <a:buAutoNum type="arabicPeriod" startAt="1"/>
            </a:pPr>
            <a:r>
              <a:rPr lang="en-US" sz="2499">
                <a:solidFill>
                  <a:srgbClr val="FFFFFF"/>
                </a:solidFill>
                <a:latin typeface="Poppins"/>
                <a:ea typeface="Poppins"/>
                <a:cs typeface="Poppins"/>
                <a:sym typeface="Poppins"/>
              </a:rPr>
              <a:t> Evaluating Time Series Forecasts</a:t>
            </a:r>
          </a:p>
        </p:txBody>
      </p:sp>
      <p:grpSp>
        <p:nvGrpSpPr>
          <p:cNvPr name="Group 23" id="23"/>
          <p:cNvGrpSpPr/>
          <p:nvPr/>
        </p:nvGrpSpPr>
        <p:grpSpPr>
          <a:xfrm rot="0">
            <a:off x="388517" y="9663084"/>
            <a:ext cx="3989592" cy="301625"/>
            <a:chOff x="0" y="0"/>
            <a:chExt cx="5319456" cy="402167"/>
          </a:xfrm>
        </p:grpSpPr>
        <p:sp>
          <p:nvSpPr>
            <p:cNvPr name="AutoShape 24" id="24"/>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5" id="25"/>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2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97B2">
                <a:alpha val="100000"/>
              </a:srgbClr>
            </a:gs>
            <a:gs pos="100000">
              <a:srgbClr val="7ED957">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2428638" y="6036501"/>
            <a:ext cx="9105968" cy="7301330"/>
          </a:xfrm>
          <a:custGeom>
            <a:avLst/>
            <a:gdLst/>
            <a:ahLst/>
            <a:cxnLst/>
            <a:rect r="r" b="b" t="t" l="l"/>
            <a:pathLst>
              <a:path h="7301330" w="9105968">
                <a:moveTo>
                  <a:pt x="0" y="0"/>
                </a:moveTo>
                <a:lnTo>
                  <a:pt x="9105968" y="0"/>
                </a:lnTo>
                <a:lnTo>
                  <a:pt x="9105968" y="7301330"/>
                </a:lnTo>
                <a:lnTo>
                  <a:pt x="0" y="73013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399094" y="5825490"/>
            <a:ext cx="7367207" cy="6242034"/>
          </a:xfrm>
          <a:custGeom>
            <a:avLst/>
            <a:gdLst/>
            <a:ahLst/>
            <a:cxnLst/>
            <a:rect r="r" b="b" t="t" l="l"/>
            <a:pathLst>
              <a:path h="6242034" w="7367207">
                <a:moveTo>
                  <a:pt x="0" y="0"/>
                </a:moveTo>
                <a:lnTo>
                  <a:pt x="7367207" y="0"/>
                </a:lnTo>
                <a:lnTo>
                  <a:pt x="7367207" y="6242034"/>
                </a:lnTo>
                <a:lnTo>
                  <a:pt x="0" y="62420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248113" y="-445947"/>
            <a:ext cx="5011187" cy="4114800"/>
          </a:xfrm>
          <a:custGeom>
            <a:avLst/>
            <a:gdLst/>
            <a:ahLst/>
            <a:cxnLst/>
            <a:rect r="r" b="b" t="t" l="l"/>
            <a:pathLst>
              <a:path h="4114800" w="5011187">
                <a:moveTo>
                  <a:pt x="0" y="0"/>
                </a:moveTo>
                <a:lnTo>
                  <a:pt x="5011187" y="0"/>
                </a:lnTo>
                <a:lnTo>
                  <a:pt x="501118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302776" y="0"/>
            <a:ext cx="3156906" cy="4114800"/>
          </a:xfrm>
          <a:custGeom>
            <a:avLst/>
            <a:gdLst/>
            <a:ahLst/>
            <a:cxnLst/>
            <a:rect r="r" b="b" t="t" l="l"/>
            <a:pathLst>
              <a:path h="4114800" w="3156906">
                <a:moveTo>
                  <a:pt x="0" y="0"/>
                </a:moveTo>
                <a:lnTo>
                  <a:pt x="3156906" y="0"/>
                </a:lnTo>
                <a:lnTo>
                  <a:pt x="3156906"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761876" y="6036501"/>
            <a:ext cx="670764" cy="670764"/>
          </a:xfrm>
          <a:custGeom>
            <a:avLst/>
            <a:gdLst/>
            <a:ahLst/>
            <a:cxnLst/>
            <a:rect r="r" b="b" t="t" l="l"/>
            <a:pathLst>
              <a:path h="670764" w="670764">
                <a:moveTo>
                  <a:pt x="0" y="0"/>
                </a:moveTo>
                <a:lnTo>
                  <a:pt x="670764" y="0"/>
                </a:lnTo>
                <a:lnTo>
                  <a:pt x="670764" y="670764"/>
                </a:lnTo>
                <a:lnTo>
                  <a:pt x="0" y="67076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7" id="7"/>
          <p:cNvSpPr txBox="true"/>
          <p:nvPr/>
        </p:nvSpPr>
        <p:spPr>
          <a:xfrm rot="0">
            <a:off x="3838935" y="4518660"/>
            <a:ext cx="10610130" cy="1306830"/>
          </a:xfrm>
          <a:prstGeom prst="rect">
            <a:avLst/>
          </a:prstGeom>
        </p:spPr>
        <p:txBody>
          <a:bodyPr anchor="t" rtlCol="false" tIns="0" lIns="0" bIns="0" rIns="0">
            <a:spAutoFit/>
          </a:bodyPr>
          <a:lstStyle/>
          <a:p>
            <a:pPr algn="ctr">
              <a:lnSpc>
                <a:spcPts val="9360"/>
              </a:lnSpc>
            </a:pPr>
            <a:r>
              <a:rPr lang="en-US" sz="9000" b="true">
                <a:solidFill>
                  <a:srgbClr val="FFFFFF"/>
                </a:solidFill>
                <a:latin typeface="Poppins Bold"/>
                <a:ea typeface="Poppins Bold"/>
                <a:cs typeface="Poppins Bold"/>
                <a:sym typeface="Poppins Bold"/>
              </a:rPr>
              <a:t>Time for Coding !</a:t>
            </a:r>
          </a:p>
        </p:txBody>
      </p:sp>
      <p:sp>
        <p:nvSpPr>
          <p:cNvPr name="TextBox 8" id="8"/>
          <p:cNvSpPr txBox="true"/>
          <p:nvPr/>
        </p:nvSpPr>
        <p:spPr>
          <a:xfrm rot="0">
            <a:off x="5661240" y="5979351"/>
            <a:ext cx="7962955" cy="711200"/>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https://colab.research.google.com/drive/1Nqg7x4tDbw6kt6bIbLKNh_yAq_77IULL?usp=sharing</a:t>
            </a:r>
            <a:r>
              <a:rPr lang="en-US" sz="1999">
                <a:solidFill>
                  <a:srgbClr val="FFFFFF"/>
                </a:solidFill>
                <a:latin typeface="Poppins"/>
                <a:ea typeface="Poppins"/>
                <a:cs typeface="Poppins"/>
                <a:sym typeface="Poppins"/>
              </a:rPr>
              <a:t>t</a:t>
            </a:r>
          </a:p>
        </p:txBody>
      </p:sp>
    </p:spTree>
  </p:cSld>
  <p:clrMapOvr>
    <a:masterClrMapping/>
  </p:clrMapOvr>
  <p:transition spd="slow">
    <p:push dir="l"/>
  </p:transition>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4302516" y="3517749"/>
            <a:ext cx="9682968" cy="1505089"/>
          </a:xfrm>
          <a:prstGeom prst="rect">
            <a:avLst/>
          </a:prstGeom>
        </p:spPr>
        <p:txBody>
          <a:bodyPr anchor="t" rtlCol="false" tIns="0" lIns="0" bIns="0" rIns="0">
            <a:spAutoFit/>
          </a:bodyPr>
          <a:lstStyle/>
          <a:p>
            <a:pPr algn="ctr">
              <a:lnSpc>
                <a:spcPts val="10732"/>
              </a:lnSpc>
            </a:pPr>
            <a:r>
              <a:rPr lang="en-US" sz="10319" b="true">
                <a:solidFill>
                  <a:srgbClr val="FFFFFF"/>
                </a:solidFill>
                <a:latin typeface="Poppins Bold"/>
                <a:ea typeface="Poppins Bold"/>
                <a:cs typeface="Poppins Bold"/>
                <a:sym typeface="Poppins Bold"/>
              </a:rPr>
              <a:t>Thank You</a:t>
            </a:r>
          </a:p>
        </p:txBody>
      </p:sp>
      <p:grpSp>
        <p:nvGrpSpPr>
          <p:cNvPr name="Group 15" id="15"/>
          <p:cNvGrpSpPr/>
          <p:nvPr/>
        </p:nvGrpSpPr>
        <p:grpSpPr>
          <a:xfrm rot="0">
            <a:off x="6023727" y="5143500"/>
            <a:ext cx="6240545" cy="823571"/>
            <a:chOff x="0" y="0"/>
            <a:chExt cx="6284470" cy="829367"/>
          </a:xfrm>
        </p:grpSpPr>
        <p:sp>
          <p:nvSpPr>
            <p:cNvPr name="Freeform 16" id="16"/>
            <p:cNvSpPr/>
            <p:nvPr/>
          </p:nvSpPr>
          <p:spPr>
            <a:xfrm flipH="false" flipV="false" rot="0">
              <a:off x="0" y="0"/>
              <a:ext cx="6284470" cy="829367"/>
            </a:xfrm>
            <a:custGeom>
              <a:avLst/>
              <a:gdLst/>
              <a:ahLst/>
              <a:cxnLst/>
              <a:rect r="r" b="b" t="t" l="l"/>
              <a:pathLst>
                <a:path h="829367" w="6284470">
                  <a:moveTo>
                    <a:pt x="68232" y="0"/>
                  </a:moveTo>
                  <a:lnTo>
                    <a:pt x="6216238" y="0"/>
                  </a:lnTo>
                  <a:cubicBezTo>
                    <a:pt x="6234334" y="0"/>
                    <a:pt x="6251689" y="7189"/>
                    <a:pt x="6264485" y="19985"/>
                  </a:cubicBezTo>
                  <a:cubicBezTo>
                    <a:pt x="6277281" y="32781"/>
                    <a:pt x="6284470" y="50136"/>
                    <a:pt x="6284470" y="68232"/>
                  </a:cubicBezTo>
                  <a:lnTo>
                    <a:pt x="6284470" y="761135"/>
                  </a:lnTo>
                  <a:cubicBezTo>
                    <a:pt x="6284470" y="798819"/>
                    <a:pt x="6253921" y="829367"/>
                    <a:pt x="6216238" y="829367"/>
                  </a:cubicBezTo>
                  <a:lnTo>
                    <a:pt x="68232" y="829367"/>
                  </a:lnTo>
                  <a:cubicBezTo>
                    <a:pt x="50136" y="829367"/>
                    <a:pt x="32781" y="822179"/>
                    <a:pt x="19985" y="809383"/>
                  </a:cubicBezTo>
                  <a:cubicBezTo>
                    <a:pt x="7189" y="796587"/>
                    <a:pt x="0" y="779232"/>
                    <a:pt x="0" y="761135"/>
                  </a:cubicBezTo>
                  <a:lnTo>
                    <a:pt x="0" y="68232"/>
                  </a:lnTo>
                  <a:cubicBezTo>
                    <a:pt x="0" y="50136"/>
                    <a:pt x="7189" y="32781"/>
                    <a:pt x="19985" y="19985"/>
                  </a:cubicBezTo>
                  <a:cubicBezTo>
                    <a:pt x="32781" y="7189"/>
                    <a:pt x="50136" y="0"/>
                    <a:pt x="68232" y="0"/>
                  </a:cubicBezTo>
                  <a:close/>
                </a:path>
              </a:pathLst>
            </a:custGeom>
            <a:gradFill rotWithShape="true">
              <a:gsLst>
                <a:gs pos="0">
                  <a:srgbClr val="4DA8EA">
                    <a:alpha val="85000"/>
                  </a:srgbClr>
                </a:gs>
                <a:gs pos="100000">
                  <a:srgbClr val="00D856">
                    <a:alpha val="85000"/>
                  </a:srgbClr>
                </a:gs>
              </a:gsLst>
              <a:lin ang="0"/>
            </a:gradFill>
            <a:ln w="9525" cap="rnd">
              <a:solidFill>
                <a:srgbClr val="FFFFFF">
                  <a:alpha val="84706"/>
                </a:srgbClr>
              </a:solidFill>
              <a:prstDash val="solid"/>
              <a:round/>
            </a:ln>
          </p:spPr>
        </p:sp>
        <p:sp>
          <p:nvSpPr>
            <p:cNvPr name="TextBox 17" id="17"/>
            <p:cNvSpPr txBox="true"/>
            <p:nvPr/>
          </p:nvSpPr>
          <p:spPr>
            <a:xfrm>
              <a:off x="0" y="-38100"/>
              <a:ext cx="6284470" cy="867467"/>
            </a:xfrm>
            <a:prstGeom prst="rect">
              <a:avLst/>
            </a:prstGeom>
          </p:spPr>
          <p:txBody>
            <a:bodyPr anchor="ctr" rtlCol="false" tIns="50800" lIns="50800" bIns="50800" rIns="50800"/>
            <a:lstStyle/>
            <a:p>
              <a:pPr algn="ctr">
                <a:lnSpc>
                  <a:spcPts val="2659"/>
                </a:lnSpc>
                <a:spcBef>
                  <a:spcPct val="0"/>
                </a:spcBef>
              </a:pPr>
            </a:p>
          </p:txBody>
        </p:sp>
      </p:grpSp>
      <p:sp>
        <p:nvSpPr>
          <p:cNvPr name="TextBox 18" id="18"/>
          <p:cNvSpPr txBox="true"/>
          <p:nvPr/>
        </p:nvSpPr>
        <p:spPr>
          <a:xfrm rot="0">
            <a:off x="6450116" y="5384788"/>
            <a:ext cx="5387768" cy="321945"/>
          </a:xfrm>
          <a:prstGeom prst="rect">
            <a:avLst/>
          </a:prstGeom>
        </p:spPr>
        <p:txBody>
          <a:bodyPr anchor="t" rtlCol="false" tIns="0" lIns="0" bIns="0" rIns="0">
            <a:spAutoFit/>
          </a:bodyPr>
          <a:lstStyle/>
          <a:p>
            <a:pPr algn="ctr">
              <a:lnSpc>
                <a:spcPts val="2340"/>
              </a:lnSpc>
            </a:pPr>
            <a:r>
              <a:rPr lang="en-US" sz="2000" spc="744">
                <a:solidFill>
                  <a:srgbClr val="FFFFFF"/>
                </a:solidFill>
                <a:latin typeface="Poppins"/>
                <a:ea typeface="Poppins"/>
                <a:cs typeface="Poppins"/>
                <a:sym typeface="Poppins"/>
              </a:rPr>
              <a:t>FOR YOUR ATTENTION</a:t>
            </a:r>
          </a:p>
        </p:txBody>
      </p:sp>
      <p:grpSp>
        <p:nvGrpSpPr>
          <p:cNvPr name="Group 19" id="19"/>
          <p:cNvGrpSpPr/>
          <p:nvPr/>
        </p:nvGrpSpPr>
        <p:grpSpPr>
          <a:xfrm rot="0">
            <a:off x="388517" y="9663084"/>
            <a:ext cx="3989592" cy="301625"/>
            <a:chOff x="0" y="0"/>
            <a:chExt cx="5319456" cy="402167"/>
          </a:xfrm>
        </p:grpSpPr>
        <p:sp>
          <p:nvSpPr>
            <p:cNvPr name="AutoShape 20" id="20"/>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1" id="21"/>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2</a:t>
            </a:r>
          </a:p>
        </p:txBody>
      </p:sp>
      <p:sp>
        <p:nvSpPr>
          <p:cNvPr name="TextBox 15" id="15"/>
          <p:cNvSpPr txBox="true"/>
          <p:nvPr/>
        </p:nvSpPr>
        <p:spPr>
          <a:xfrm rot="0">
            <a:off x="1028700" y="2536367"/>
            <a:ext cx="11539835" cy="221996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Data Classifying Aspects</a:t>
            </a:r>
          </a:p>
        </p:txBody>
      </p:sp>
      <p:sp>
        <p:nvSpPr>
          <p:cNvPr name="TextBox 16" id="16"/>
          <p:cNvSpPr txBox="true"/>
          <p:nvPr/>
        </p:nvSpPr>
        <p:spPr>
          <a:xfrm rot="0">
            <a:off x="1091265" y="5156377"/>
            <a:ext cx="8906719" cy="1463675"/>
          </a:xfrm>
          <a:prstGeom prst="rect">
            <a:avLst/>
          </a:prstGeom>
        </p:spPr>
        <p:txBody>
          <a:bodyPr anchor="t" rtlCol="false" tIns="0" lIns="0" bIns="0" rIns="0">
            <a:spAutoFit/>
          </a:bodyPr>
          <a:lstStyle/>
          <a:p>
            <a:pPr algn="just">
              <a:lnSpc>
                <a:spcPts val="3909"/>
              </a:lnSpc>
            </a:pPr>
            <a:r>
              <a:rPr lang="en-US" sz="2299">
                <a:solidFill>
                  <a:srgbClr val="FFFFFF"/>
                </a:solidFill>
                <a:latin typeface="Poppins"/>
                <a:ea typeface="Poppins"/>
                <a:cs typeface="Poppins"/>
                <a:sym typeface="Poppins"/>
              </a:rPr>
              <a:t>in the previous sessions you may have learnt the different aspects we classify data based on, today we will need 2 aspects mostly</a:t>
            </a:r>
          </a:p>
        </p:txBody>
      </p:sp>
      <p:grpSp>
        <p:nvGrpSpPr>
          <p:cNvPr name="Group 17" id="17"/>
          <p:cNvGrpSpPr/>
          <p:nvPr/>
        </p:nvGrpSpPr>
        <p:grpSpPr>
          <a:xfrm rot="0">
            <a:off x="388517" y="9663084"/>
            <a:ext cx="3989592" cy="301625"/>
            <a:chOff x="0" y="0"/>
            <a:chExt cx="5319456" cy="402167"/>
          </a:xfrm>
        </p:grpSpPr>
        <p:sp>
          <p:nvSpPr>
            <p:cNvPr name="AutoShape 18" id="1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9" id="1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3</a:t>
            </a:r>
          </a:p>
        </p:txBody>
      </p:sp>
      <p:grpSp>
        <p:nvGrpSpPr>
          <p:cNvPr name="Group 15" id="15"/>
          <p:cNvGrpSpPr/>
          <p:nvPr/>
        </p:nvGrpSpPr>
        <p:grpSpPr>
          <a:xfrm rot="0">
            <a:off x="1431699" y="6273991"/>
            <a:ext cx="9352788" cy="2079959"/>
            <a:chOff x="0" y="0"/>
            <a:chExt cx="9418618" cy="2094599"/>
          </a:xfrm>
        </p:grpSpPr>
        <p:sp>
          <p:nvSpPr>
            <p:cNvPr name="Freeform 16" id="16"/>
            <p:cNvSpPr/>
            <p:nvPr/>
          </p:nvSpPr>
          <p:spPr>
            <a:xfrm flipH="false" flipV="false" rot="0">
              <a:off x="0" y="0"/>
              <a:ext cx="9418618" cy="2094599"/>
            </a:xfrm>
            <a:custGeom>
              <a:avLst/>
              <a:gdLst/>
              <a:ahLst/>
              <a:cxnLst/>
              <a:rect r="r" b="b" t="t" l="l"/>
              <a:pathLst>
                <a:path h="2094599" w="9418618">
                  <a:moveTo>
                    <a:pt x="10960" y="0"/>
                  </a:moveTo>
                  <a:lnTo>
                    <a:pt x="9407658" y="0"/>
                  </a:lnTo>
                  <a:cubicBezTo>
                    <a:pt x="9410565" y="0"/>
                    <a:pt x="9413353" y="1155"/>
                    <a:pt x="9415408" y="3210"/>
                  </a:cubicBezTo>
                  <a:cubicBezTo>
                    <a:pt x="9417463" y="5265"/>
                    <a:pt x="9418618" y="8053"/>
                    <a:pt x="9418618" y="10960"/>
                  </a:cubicBezTo>
                  <a:lnTo>
                    <a:pt x="9418618" y="2083640"/>
                  </a:lnTo>
                  <a:cubicBezTo>
                    <a:pt x="9418618" y="2086546"/>
                    <a:pt x="9417463" y="2089334"/>
                    <a:pt x="9415408" y="2091389"/>
                  </a:cubicBezTo>
                  <a:cubicBezTo>
                    <a:pt x="9413353" y="2093445"/>
                    <a:pt x="9410565" y="2094599"/>
                    <a:pt x="9407658" y="2094599"/>
                  </a:cubicBezTo>
                  <a:lnTo>
                    <a:pt x="10960" y="2094599"/>
                  </a:lnTo>
                  <a:cubicBezTo>
                    <a:pt x="8053" y="2094599"/>
                    <a:pt x="5265" y="2093445"/>
                    <a:pt x="3210" y="2091389"/>
                  </a:cubicBezTo>
                  <a:cubicBezTo>
                    <a:pt x="1155" y="2089334"/>
                    <a:pt x="0" y="2086546"/>
                    <a:pt x="0" y="2083640"/>
                  </a:cubicBezTo>
                  <a:lnTo>
                    <a:pt x="0" y="10960"/>
                  </a:lnTo>
                  <a:cubicBezTo>
                    <a:pt x="0" y="8053"/>
                    <a:pt x="1155" y="5265"/>
                    <a:pt x="3210" y="3210"/>
                  </a:cubicBezTo>
                  <a:cubicBezTo>
                    <a:pt x="5265" y="1155"/>
                    <a:pt x="8053" y="0"/>
                    <a:pt x="1096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7" id="17"/>
            <p:cNvSpPr txBox="true"/>
            <p:nvPr/>
          </p:nvSpPr>
          <p:spPr>
            <a:xfrm>
              <a:off x="0" y="-38100"/>
              <a:ext cx="9418618" cy="2132699"/>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2856588" y="1915310"/>
            <a:ext cx="3432382" cy="3432382"/>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21" id="21"/>
          <p:cNvGrpSpPr/>
          <p:nvPr/>
        </p:nvGrpSpPr>
        <p:grpSpPr>
          <a:xfrm rot="0">
            <a:off x="12995290" y="2054013"/>
            <a:ext cx="3154978" cy="3154978"/>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4906" t="0" r="-24906" b="0"/>
              </a:stretch>
            </a:blipFill>
          </p:spPr>
        </p:sp>
      </p:grpSp>
      <p:sp>
        <p:nvSpPr>
          <p:cNvPr name="TextBox 23" id="23"/>
          <p:cNvSpPr txBox="true"/>
          <p:nvPr/>
        </p:nvSpPr>
        <p:spPr>
          <a:xfrm rot="0">
            <a:off x="1431699" y="1953410"/>
            <a:ext cx="10655280" cy="221996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Structure/Shape of the Data</a:t>
            </a:r>
          </a:p>
        </p:txBody>
      </p:sp>
      <p:sp>
        <p:nvSpPr>
          <p:cNvPr name="TextBox 24" id="24"/>
          <p:cNvSpPr txBox="true"/>
          <p:nvPr/>
        </p:nvSpPr>
        <p:spPr>
          <a:xfrm rot="0">
            <a:off x="2008652" y="6988954"/>
            <a:ext cx="8240343" cy="8540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This impacts which models you can apply (e.g., time series models, panel regression, etc.).</a:t>
            </a:r>
          </a:p>
        </p:txBody>
      </p:sp>
      <p:sp>
        <p:nvSpPr>
          <p:cNvPr name="TextBox 25" id="25"/>
          <p:cNvSpPr txBox="true"/>
          <p:nvPr/>
        </p:nvSpPr>
        <p:spPr>
          <a:xfrm rot="0">
            <a:off x="2008652" y="6528800"/>
            <a:ext cx="1974893" cy="358775"/>
          </a:xfrm>
          <a:prstGeom prst="rect">
            <a:avLst/>
          </a:prstGeom>
        </p:spPr>
        <p:txBody>
          <a:bodyPr anchor="t" rtlCol="false" tIns="0" lIns="0" bIns="0" rIns="0">
            <a:spAutoFit/>
          </a:bodyPr>
          <a:lstStyle/>
          <a:p>
            <a:pPr algn="l">
              <a:lnSpc>
                <a:spcPts val="2799"/>
              </a:lnSpc>
              <a:spcBef>
                <a:spcPct val="0"/>
              </a:spcBef>
            </a:pPr>
            <a:r>
              <a:rPr lang="en-US" b="true" sz="1999">
                <a:solidFill>
                  <a:srgbClr val="FFFFFF"/>
                </a:solidFill>
                <a:latin typeface="Poppins Bold"/>
                <a:ea typeface="Poppins Bold"/>
                <a:cs typeface="Poppins Bold"/>
                <a:sym typeface="Poppins Bold"/>
              </a:rPr>
              <a:t>Use case</a:t>
            </a:r>
          </a:p>
        </p:txBody>
      </p:sp>
      <p:sp>
        <p:nvSpPr>
          <p:cNvPr name="TextBox 26" id="26"/>
          <p:cNvSpPr txBox="true"/>
          <p:nvPr/>
        </p:nvSpPr>
        <p:spPr>
          <a:xfrm rot="0">
            <a:off x="1431699" y="4192950"/>
            <a:ext cx="8240343" cy="171132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1) Cross-Sectional </a:t>
            </a:r>
          </a:p>
          <a:p>
            <a:pPr algn="just">
              <a:lnSpc>
                <a:spcPts val="3400"/>
              </a:lnSpc>
            </a:pPr>
            <a:r>
              <a:rPr lang="en-US" sz="2000">
                <a:solidFill>
                  <a:srgbClr val="FFFFFF"/>
                </a:solidFill>
                <a:latin typeface="Poppins"/>
                <a:ea typeface="Poppins"/>
                <a:cs typeface="Poppins"/>
                <a:sym typeface="Poppins"/>
              </a:rPr>
              <a:t>2) Time Series </a:t>
            </a:r>
          </a:p>
          <a:p>
            <a:pPr algn="just">
              <a:lnSpc>
                <a:spcPts val="3400"/>
              </a:lnSpc>
            </a:pPr>
            <a:r>
              <a:rPr lang="en-US" sz="2000">
                <a:solidFill>
                  <a:srgbClr val="FFFFFF"/>
                </a:solidFill>
                <a:latin typeface="Poppins"/>
                <a:ea typeface="Poppins"/>
                <a:cs typeface="Poppins"/>
                <a:sym typeface="Poppins"/>
              </a:rPr>
              <a:t>3) Panel/Longitudinal </a:t>
            </a:r>
          </a:p>
          <a:p>
            <a:pPr algn="just">
              <a:lnSpc>
                <a:spcPts val="3400"/>
              </a:lnSpc>
            </a:pPr>
            <a:r>
              <a:rPr lang="en-US" sz="2000">
                <a:solidFill>
                  <a:srgbClr val="FFFFFF"/>
                </a:solidFill>
                <a:latin typeface="Poppins"/>
                <a:ea typeface="Poppins"/>
                <a:cs typeface="Poppins"/>
                <a:sym typeface="Poppins"/>
              </a:rPr>
              <a:t>4) Pooled Cross-Section</a:t>
            </a:r>
          </a:p>
        </p:txBody>
      </p:sp>
      <p:grpSp>
        <p:nvGrpSpPr>
          <p:cNvPr name="Group 27" id="27"/>
          <p:cNvGrpSpPr/>
          <p:nvPr/>
        </p:nvGrpSpPr>
        <p:grpSpPr>
          <a:xfrm rot="0">
            <a:off x="11696998" y="5252443"/>
            <a:ext cx="2319179" cy="231917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1790716" y="5346160"/>
            <a:ext cx="2131743" cy="2131743"/>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46" t="0" r="-25046" b="0"/>
              </a:stretch>
            </a:blipFill>
          </p:spPr>
        </p:sp>
      </p:grpSp>
      <p:grpSp>
        <p:nvGrpSpPr>
          <p:cNvPr name="Group 32" id="32"/>
          <p:cNvGrpSpPr/>
          <p:nvPr/>
        </p:nvGrpSpPr>
        <p:grpSpPr>
          <a:xfrm rot="0">
            <a:off x="14432110" y="5745612"/>
            <a:ext cx="1982301" cy="198230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14512214" y="5825717"/>
            <a:ext cx="1822091" cy="182209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t="0" r="-25046" b="0"/>
              </a:stretch>
            </a:blipFill>
          </p:spPr>
        </p:sp>
      </p:grpSp>
      <p:grpSp>
        <p:nvGrpSpPr>
          <p:cNvPr name="Group 37" id="37"/>
          <p:cNvGrpSpPr/>
          <p:nvPr/>
        </p:nvGrpSpPr>
        <p:grpSpPr>
          <a:xfrm rot="0">
            <a:off x="388517" y="9663084"/>
            <a:ext cx="3989592" cy="301625"/>
            <a:chOff x="0" y="0"/>
            <a:chExt cx="5319456" cy="402167"/>
          </a:xfrm>
        </p:grpSpPr>
        <p:sp>
          <p:nvSpPr>
            <p:cNvPr name="AutoShape 38" id="38"/>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39" id="39"/>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405120" y="2977536"/>
            <a:ext cx="6854180" cy="4331928"/>
            <a:chOff x="0" y="0"/>
            <a:chExt cx="643025" cy="406400"/>
          </a:xfrm>
        </p:grpSpPr>
        <p:sp>
          <p:nvSpPr>
            <p:cNvPr name="Freeform 11" id="11"/>
            <p:cNvSpPr/>
            <p:nvPr/>
          </p:nvSpPr>
          <p:spPr>
            <a:xfrm flipH="false" flipV="false" rot="0">
              <a:off x="0" y="0"/>
              <a:ext cx="643025" cy="406400"/>
            </a:xfrm>
            <a:custGeom>
              <a:avLst/>
              <a:gdLst/>
              <a:ahLst/>
              <a:cxnLst/>
              <a:rect r="r" b="b" t="t" l="l"/>
              <a:pathLst>
                <a:path h="406400" w="643025">
                  <a:moveTo>
                    <a:pt x="25979" y="0"/>
                  </a:moveTo>
                  <a:lnTo>
                    <a:pt x="617046" y="0"/>
                  </a:lnTo>
                  <a:cubicBezTo>
                    <a:pt x="623936" y="0"/>
                    <a:pt x="630544" y="2737"/>
                    <a:pt x="635416" y="7609"/>
                  </a:cubicBezTo>
                  <a:cubicBezTo>
                    <a:pt x="640288" y="12481"/>
                    <a:pt x="643025" y="19089"/>
                    <a:pt x="643025" y="25979"/>
                  </a:cubicBezTo>
                  <a:lnTo>
                    <a:pt x="643025" y="380421"/>
                  </a:lnTo>
                  <a:cubicBezTo>
                    <a:pt x="643025" y="387311"/>
                    <a:pt x="640288" y="393919"/>
                    <a:pt x="635416" y="398791"/>
                  </a:cubicBezTo>
                  <a:cubicBezTo>
                    <a:pt x="630544" y="403663"/>
                    <a:pt x="623936" y="406400"/>
                    <a:pt x="617046" y="406400"/>
                  </a:cubicBezTo>
                  <a:lnTo>
                    <a:pt x="25979" y="406400"/>
                  </a:lnTo>
                  <a:cubicBezTo>
                    <a:pt x="19089" y="406400"/>
                    <a:pt x="12481" y="403663"/>
                    <a:pt x="7609" y="398791"/>
                  </a:cubicBezTo>
                  <a:cubicBezTo>
                    <a:pt x="2737" y="393919"/>
                    <a:pt x="0" y="387311"/>
                    <a:pt x="0" y="380421"/>
                  </a:cubicBezTo>
                  <a:lnTo>
                    <a:pt x="0" y="25979"/>
                  </a:lnTo>
                  <a:cubicBezTo>
                    <a:pt x="0" y="19089"/>
                    <a:pt x="2737" y="12481"/>
                    <a:pt x="7609" y="7609"/>
                  </a:cubicBezTo>
                  <a:cubicBezTo>
                    <a:pt x="12481" y="2737"/>
                    <a:pt x="19089" y="0"/>
                    <a:pt x="25979" y="0"/>
                  </a:cubicBezTo>
                  <a:close/>
                </a:path>
              </a:pathLst>
            </a:custGeom>
            <a:blipFill>
              <a:blip r:embed="rId3"/>
              <a:stretch>
                <a:fillRect l="-9905" t="0" r="-9905" b="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4</a:t>
            </a:r>
          </a:p>
        </p:txBody>
      </p:sp>
      <p:sp>
        <p:nvSpPr>
          <p:cNvPr name="TextBox 17" id="17"/>
          <p:cNvSpPr txBox="true"/>
          <p:nvPr/>
        </p:nvSpPr>
        <p:spPr>
          <a:xfrm rot="0">
            <a:off x="1028700" y="3130650"/>
            <a:ext cx="8503196"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cross-sectional</a:t>
            </a:r>
          </a:p>
        </p:txBody>
      </p:sp>
      <p:sp>
        <p:nvSpPr>
          <p:cNvPr name="TextBox 18" id="18"/>
          <p:cNvSpPr txBox="true"/>
          <p:nvPr/>
        </p:nvSpPr>
        <p:spPr>
          <a:xfrm rot="0">
            <a:off x="1100790" y="4495800"/>
            <a:ext cx="6632964" cy="1724026"/>
          </a:xfrm>
          <a:prstGeom prst="rect">
            <a:avLst/>
          </a:prstGeom>
        </p:spPr>
        <p:txBody>
          <a:bodyPr anchor="t" rtlCol="false" tIns="0" lIns="0" bIns="0" rIns="0">
            <a:spAutoFit/>
          </a:bodyPr>
          <a:lstStyle/>
          <a:p>
            <a:pPr algn="just">
              <a:lnSpc>
                <a:spcPts val="4589"/>
              </a:lnSpc>
            </a:pPr>
            <a:r>
              <a:rPr lang="en-US" sz="2699">
                <a:solidFill>
                  <a:srgbClr val="FFFFFF"/>
                </a:solidFill>
                <a:latin typeface="Poppins"/>
                <a:ea typeface="Poppins"/>
                <a:cs typeface="Poppins"/>
                <a:sym typeface="Poppins"/>
              </a:rPr>
              <a:t>A snapshot at one point in time for many units (e.g., income of 100 people in 2025).</a:t>
            </a:r>
          </a:p>
        </p:txBody>
      </p:sp>
      <p:grpSp>
        <p:nvGrpSpPr>
          <p:cNvPr name="Group 19" id="19"/>
          <p:cNvGrpSpPr/>
          <p:nvPr/>
        </p:nvGrpSpPr>
        <p:grpSpPr>
          <a:xfrm rot="0">
            <a:off x="388517" y="9663084"/>
            <a:ext cx="3989592" cy="301625"/>
            <a:chOff x="0" y="0"/>
            <a:chExt cx="5319456" cy="402167"/>
          </a:xfrm>
        </p:grpSpPr>
        <p:sp>
          <p:nvSpPr>
            <p:cNvPr name="AutoShape 20" id="20"/>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1" id="21"/>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405120" y="2977536"/>
            <a:ext cx="6854180" cy="4331928"/>
            <a:chOff x="0" y="0"/>
            <a:chExt cx="643025" cy="406400"/>
          </a:xfrm>
        </p:grpSpPr>
        <p:sp>
          <p:nvSpPr>
            <p:cNvPr name="Freeform 11" id="11"/>
            <p:cNvSpPr/>
            <p:nvPr/>
          </p:nvSpPr>
          <p:spPr>
            <a:xfrm flipH="false" flipV="false" rot="0">
              <a:off x="0" y="0"/>
              <a:ext cx="643025" cy="406400"/>
            </a:xfrm>
            <a:custGeom>
              <a:avLst/>
              <a:gdLst/>
              <a:ahLst/>
              <a:cxnLst/>
              <a:rect r="r" b="b" t="t" l="l"/>
              <a:pathLst>
                <a:path h="406400" w="643025">
                  <a:moveTo>
                    <a:pt x="25979" y="0"/>
                  </a:moveTo>
                  <a:lnTo>
                    <a:pt x="617046" y="0"/>
                  </a:lnTo>
                  <a:cubicBezTo>
                    <a:pt x="623936" y="0"/>
                    <a:pt x="630544" y="2737"/>
                    <a:pt x="635416" y="7609"/>
                  </a:cubicBezTo>
                  <a:cubicBezTo>
                    <a:pt x="640288" y="12481"/>
                    <a:pt x="643025" y="19089"/>
                    <a:pt x="643025" y="25979"/>
                  </a:cubicBezTo>
                  <a:lnTo>
                    <a:pt x="643025" y="380421"/>
                  </a:lnTo>
                  <a:cubicBezTo>
                    <a:pt x="643025" y="387311"/>
                    <a:pt x="640288" y="393919"/>
                    <a:pt x="635416" y="398791"/>
                  </a:cubicBezTo>
                  <a:cubicBezTo>
                    <a:pt x="630544" y="403663"/>
                    <a:pt x="623936" y="406400"/>
                    <a:pt x="617046" y="406400"/>
                  </a:cubicBezTo>
                  <a:lnTo>
                    <a:pt x="25979" y="406400"/>
                  </a:lnTo>
                  <a:cubicBezTo>
                    <a:pt x="19089" y="406400"/>
                    <a:pt x="12481" y="403663"/>
                    <a:pt x="7609" y="398791"/>
                  </a:cubicBezTo>
                  <a:cubicBezTo>
                    <a:pt x="2737" y="393919"/>
                    <a:pt x="0" y="387311"/>
                    <a:pt x="0" y="380421"/>
                  </a:cubicBezTo>
                  <a:lnTo>
                    <a:pt x="0" y="25979"/>
                  </a:lnTo>
                  <a:cubicBezTo>
                    <a:pt x="0" y="19089"/>
                    <a:pt x="2737" y="12481"/>
                    <a:pt x="7609" y="7609"/>
                  </a:cubicBezTo>
                  <a:cubicBezTo>
                    <a:pt x="12481" y="2737"/>
                    <a:pt x="19089" y="0"/>
                    <a:pt x="25979" y="0"/>
                  </a:cubicBezTo>
                  <a:close/>
                </a:path>
              </a:pathLst>
            </a:custGeom>
            <a:blipFill>
              <a:blip r:embed="rId3"/>
              <a:stretch>
                <a:fillRect l="-13201" t="0" r="-13201" b="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5</a:t>
            </a:r>
          </a:p>
        </p:txBody>
      </p:sp>
      <p:sp>
        <p:nvSpPr>
          <p:cNvPr name="TextBox 17" id="17"/>
          <p:cNvSpPr txBox="true"/>
          <p:nvPr/>
        </p:nvSpPr>
        <p:spPr>
          <a:xfrm rot="0">
            <a:off x="1028700" y="3130650"/>
            <a:ext cx="8503196"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Time Series</a:t>
            </a:r>
          </a:p>
        </p:txBody>
      </p:sp>
      <p:sp>
        <p:nvSpPr>
          <p:cNvPr name="TextBox 18" id="18"/>
          <p:cNvSpPr txBox="true"/>
          <p:nvPr/>
        </p:nvSpPr>
        <p:spPr>
          <a:xfrm rot="0">
            <a:off x="1100790" y="4495800"/>
            <a:ext cx="6632964" cy="1724026"/>
          </a:xfrm>
          <a:prstGeom prst="rect">
            <a:avLst/>
          </a:prstGeom>
        </p:spPr>
        <p:txBody>
          <a:bodyPr anchor="t" rtlCol="false" tIns="0" lIns="0" bIns="0" rIns="0">
            <a:spAutoFit/>
          </a:bodyPr>
          <a:lstStyle/>
          <a:p>
            <a:pPr algn="just">
              <a:lnSpc>
                <a:spcPts val="4589"/>
              </a:lnSpc>
            </a:pPr>
            <a:r>
              <a:rPr lang="en-US" sz="2699">
                <a:solidFill>
                  <a:srgbClr val="FFFFFF"/>
                </a:solidFill>
                <a:latin typeface="Poppins"/>
                <a:ea typeface="Poppins"/>
                <a:cs typeface="Poppins"/>
                <a:sym typeface="Poppins"/>
              </a:rPr>
              <a:t>You track one or mo</a:t>
            </a:r>
            <a:r>
              <a:rPr lang="en-US" sz="2699">
                <a:solidFill>
                  <a:srgbClr val="FFFFFF"/>
                </a:solidFill>
                <a:latin typeface="Poppins"/>
                <a:ea typeface="Poppins"/>
                <a:cs typeface="Poppins"/>
                <a:sym typeface="Poppins"/>
              </a:rPr>
              <a:t>r</a:t>
            </a:r>
            <a:r>
              <a:rPr lang="en-US" sz="2699">
                <a:solidFill>
                  <a:srgbClr val="FFFFFF"/>
                </a:solidFill>
                <a:latin typeface="Poppins"/>
                <a:ea typeface="Poppins"/>
                <a:cs typeface="Poppins"/>
                <a:sym typeface="Poppins"/>
              </a:rPr>
              <a:t>e variables for one unit/entity (e.g., one stock, one person) over time</a:t>
            </a:r>
          </a:p>
        </p:txBody>
      </p:sp>
      <p:grpSp>
        <p:nvGrpSpPr>
          <p:cNvPr name="Group 19" id="19"/>
          <p:cNvGrpSpPr/>
          <p:nvPr/>
        </p:nvGrpSpPr>
        <p:grpSpPr>
          <a:xfrm rot="0">
            <a:off x="388517" y="9663084"/>
            <a:ext cx="3989592" cy="301625"/>
            <a:chOff x="0" y="0"/>
            <a:chExt cx="5319456" cy="402167"/>
          </a:xfrm>
        </p:grpSpPr>
        <p:sp>
          <p:nvSpPr>
            <p:cNvPr name="AutoShape 20" id="20"/>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1" id="21"/>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405120" y="2977536"/>
            <a:ext cx="6854180" cy="4331928"/>
            <a:chOff x="0" y="0"/>
            <a:chExt cx="643025" cy="406400"/>
          </a:xfrm>
        </p:grpSpPr>
        <p:sp>
          <p:nvSpPr>
            <p:cNvPr name="Freeform 11" id="11"/>
            <p:cNvSpPr/>
            <p:nvPr/>
          </p:nvSpPr>
          <p:spPr>
            <a:xfrm flipH="false" flipV="false" rot="0">
              <a:off x="0" y="0"/>
              <a:ext cx="643025" cy="406400"/>
            </a:xfrm>
            <a:custGeom>
              <a:avLst/>
              <a:gdLst/>
              <a:ahLst/>
              <a:cxnLst/>
              <a:rect r="r" b="b" t="t" l="l"/>
              <a:pathLst>
                <a:path h="406400" w="643025">
                  <a:moveTo>
                    <a:pt x="25979" y="0"/>
                  </a:moveTo>
                  <a:lnTo>
                    <a:pt x="617046" y="0"/>
                  </a:lnTo>
                  <a:cubicBezTo>
                    <a:pt x="623936" y="0"/>
                    <a:pt x="630544" y="2737"/>
                    <a:pt x="635416" y="7609"/>
                  </a:cubicBezTo>
                  <a:cubicBezTo>
                    <a:pt x="640288" y="12481"/>
                    <a:pt x="643025" y="19089"/>
                    <a:pt x="643025" y="25979"/>
                  </a:cubicBezTo>
                  <a:lnTo>
                    <a:pt x="643025" y="380421"/>
                  </a:lnTo>
                  <a:cubicBezTo>
                    <a:pt x="643025" y="387311"/>
                    <a:pt x="640288" y="393919"/>
                    <a:pt x="635416" y="398791"/>
                  </a:cubicBezTo>
                  <a:cubicBezTo>
                    <a:pt x="630544" y="403663"/>
                    <a:pt x="623936" y="406400"/>
                    <a:pt x="617046" y="406400"/>
                  </a:cubicBezTo>
                  <a:lnTo>
                    <a:pt x="25979" y="406400"/>
                  </a:lnTo>
                  <a:cubicBezTo>
                    <a:pt x="19089" y="406400"/>
                    <a:pt x="12481" y="403663"/>
                    <a:pt x="7609" y="398791"/>
                  </a:cubicBezTo>
                  <a:cubicBezTo>
                    <a:pt x="2737" y="393919"/>
                    <a:pt x="0" y="387311"/>
                    <a:pt x="0" y="380421"/>
                  </a:cubicBezTo>
                  <a:lnTo>
                    <a:pt x="0" y="25979"/>
                  </a:lnTo>
                  <a:cubicBezTo>
                    <a:pt x="0" y="19089"/>
                    <a:pt x="2737" y="12481"/>
                    <a:pt x="7609" y="7609"/>
                  </a:cubicBezTo>
                  <a:cubicBezTo>
                    <a:pt x="12481" y="2737"/>
                    <a:pt x="19089" y="0"/>
                    <a:pt x="25979" y="0"/>
                  </a:cubicBezTo>
                  <a:close/>
                </a:path>
              </a:pathLst>
            </a:custGeom>
            <a:blipFill>
              <a:blip r:embed="rId3"/>
              <a:stretch>
                <a:fillRect l="0" t="-6960" r="0" b="-696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6</a:t>
            </a:r>
          </a:p>
        </p:txBody>
      </p:sp>
      <p:grpSp>
        <p:nvGrpSpPr>
          <p:cNvPr name="Group 17" id="17"/>
          <p:cNvGrpSpPr/>
          <p:nvPr/>
        </p:nvGrpSpPr>
        <p:grpSpPr>
          <a:xfrm rot="0">
            <a:off x="1028700" y="2795269"/>
            <a:ext cx="8503196" cy="4696461"/>
            <a:chOff x="0" y="0"/>
            <a:chExt cx="11337595" cy="6261949"/>
          </a:xfrm>
        </p:grpSpPr>
        <p:sp>
          <p:nvSpPr>
            <p:cNvPr name="TextBox 18" id="18"/>
            <p:cNvSpPr txBox="true"/>
            <p:nvPr/>
          </p:nvSpPr>
          <p:spPr>
            <a:xfrm rot="0">
              <a:off x="0" y="38100"/>
              <a:ext cx="11337595" cy="2972647"/>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Pooled Cross-Section</a:t>
              </a:r>
            </a:p>
          </p:txBody>
        </p:sp>
        <p:sp>
          <p:nvSpPr>
            <p:cNvPr name="TextBox 19" id="19"/>
            <p:cNvSpPr txBox="true"/>
            <p:nvPr/>
          </p:nvSpPr>
          <p:spPr>
            <a:xfrm rot="0">
              <a:off x="96120" y="3239347"/>
              <a:ext cx="8843951" cy="3022601"/>
            </a:xfrm>
            <a:prstGeom prst="rect">
              <a:avLst/>
            </a:prstGeom>
          </p:spPr>
          <p:txBody>
            <a:bodyPr anchor="t" rtlCol="false" tIns="0" lIns="0" bIns="0" rIns="0">
              <a:spAutoFit/>
            </a:bodyPr>
            <a:lstStyle/>
            <a:p>
              <a:pPr algn="just">
                <a:lnSpc>
                  <a:spcPts val="4589"/>
                </a:lnSpc>
              </a:pPr>
              <a:r>
                <a:rPr lang="en-US" sz="2699">
                  <a:solidFill>
                    <a:srgbClr val="FFFFFF"/>
                  </a:solidFill>
                  <a:latin typeface="Poppins"/>
                  <a:ea typeface="Poppins"/>
                  <a:cs typeface="Poppins"/>
                  <a:sym typeface="Poppins"/>
                </a:rPr>
                <a:t>You ob</a:t>
              </a:r>
              <a:r>
                <a:rPr lang="en-US" sz="2699">
                  <a:solidFill>
                    <a:srgbClr val="FFFFFF"/>
                  </a:solidFill>
                  <a:latin typeface="Poppins"/>
                  <a:ea typeface="Poppins"/>
                  <a:cs typeface="Poppins"/>
                  <a:sym typeface="Poppins"/>
                </a:rPr>
                <a:t>se</a:t>
              </a:r>
              <a:r>
                <a:rPr lang="en-US" sz="2699">
                  <a:solidFill>
                    <a:srgbClr val="FFFFFF"/>
                  </a:solidFill>
                  <a:latin typeface="Poppins"/>
                  <a:ea typeface="Poppins"/>
                  <a:cs typeface="Poppins"/>
                  <a:sym typeface="Poppins"/>
                </a:rPr>
                <a:t>r</a:t>
              </a:r>
              <a:r>
                <a:rPr lang="en-US" sz="2699">
                  <a:solidFill>
                    <a:srgbClr val="FFFFFF"/>
                  </a:solidFill>
                  <a:latin typeface="Poppins"/>
                  <a:ea typeface="Poppins"/>
                  <a:cs typeface="Poppins"/>
                  <a:sym typeface="Poppins"/>
                </a:rPr>
                <a:t>ve</a:t>
              </a:r>
              <a:r>
                <a:rPr lang="en-US" sz="2699">
                  <a:solidFill>
                    <a:srgbClr val="FFFFFF"/>
                  </a:solidFill>
                  <a:latin typeface="Poppins"/>
                  <a:ea typeface="Poppins"/>
                  <a:cs typeface="Poppins"/>
                  <a:sym typeface="Poppins"/>
                </a:rPr>
                <a:t> diffe</a:t>
              </a:r>
              <a:r>
                <a:rPr lang="en-US" sz="2699">
                  <a:solidFill>
                    <a:srgbClr val="FFFFFF"/>
                  </a:solidFill>
                  <a:latin typeface="Poppins"/>
                  <a:ea typeface="Poppins"/>
                  <a:cs typeface="Poppins"/>
                  <a:sym typeface="Poppins"/>
                </a:rPr>
                <a:t>r</a:t>
              </a:r>
              <a:r>
                <a:rPr lang="en-US" sz="2699">
                  <a:solidFill>
                    <a:srgbClr val="FFFFFF"/>
                  </a:solidFill>
                  <a:latin typeface="Poppins"/>
                  <a:ea typeface="Poppins"/>
                  <a:cs typeface="Poppins"/>
                  <a:sym typeface="Poppins"/>
                </a:rPr>
                <a:t>ent entities </a:t>
              </a:r>
              <a:r>
                <a:rPr lang="en-US" sz="2699">
                  <a:solidFill>
                    <a:srgbClr val="FFFFFF"/>
                  </a:solidFill>
                  <a:latin typeface="Poppins"/>
                  <a:ea typeface="Poppins"/>
                  <a:cs typeface="Poppins"/>
                  <a:sym typeface="Poppins"/>
                </a:rPr>
                <a:t>a</a:t>
              </a:r>
              <a:r>
                <a:rPr lang="en-US" sz="2699">
                  <a:solidFill>
                    <a:srgbClr val="FFFFFF"/>
                  </a:solidFill>
                  <a:latin typeface="Poppins"/>
                  <a:ea typeface="Poppins"/>
                  <a:cs typeface="Poppins"/>
                  <a:sym typeface="Poppins"/>
                </a:rPr>
                <a:t>t different time points (e.g., survey 100 people in 2010, then a different 100 in 2020). </a:t>
              </a:r>
            </a:p>
          </p:txBody>
        </p:sp>
      </p:grpSp>
      <p:grpSp>
        <p:nvGrpSpPr>
          <p:cNvPr name="Group 20" id="20"/>
          <p:cNvGrpSpPr/>
          <p:nvPr/>
        </p:nvGrpSpPr>
        <p:grpSpPr>
          <a:xfrm rot="0">
            <a:off x="388517" y="9663084"/>
            <a:ext cx="3989592" cy="301625"/>
            <a:chOff x="0" y="0"/>
            <a:chExt cx="5319456" cy="402167"/>
          </a:xfrm>
        </p:grpSpPr>
        <p:sp>
          <p:nvSpPr>
            <p:cNvPr name="AutoShape 21" id="21"/>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2" id="22"/>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grpSp>
        <p:nvGrpSpPr>
          <p:cNvPr name="Group 10" id="10"/>
          <p:cNvGrpSpPr/>
          <p:nvPr/>
        </p:nvGrpSpPr>
        <p:grpSpPr>
          <a:xfrm rot="0">
            <a:off x="10405120" y="2977536"/>
            <a:ext cx="6854180" cy="4331928"/>
            <a:chOff x="0" y="0"/>
            <a:chExt cx="643025" cy="406400"/>
          </a:xfrm>
        </p:grpSpPr>
        <p:sp>
          <p:nvSpPr>
            <p:cNvPr name="Freeform 11" id="11"/>
            <p:cNvSpPr/>
            <p:nvPr/>
          </p:nvSpPr>
          <p:spPr>
            <a:xfrm flipH="false" flipV="false" rot="0">
              <a:off x="0" y="0"/>
              <a:ext cx="643025" cy="406400"/>
            </a:xfrm>
            <a:custGeom>
              <a:avLst/>
              <a:gdLst/>
              <a:ahLst/>
              <a:cxnLst/>
              <a:rect r="r" b="b" t="t" l="l"/>
              <a:pathLst>
                <a:path h="406400" w="643025">
                  <a:moveTo>
                    <a:pt x="25979" y="0"/>
                  </a:moveTo>
                  <a:lnTo>
                    <a:pt x="617046" y="0"/>
                  </a:lnTo>
                  <a:cubicBezTo>
                    <a:pt x="623936" y="0"/>
                    <a:pt x="630544" y="2737"/>
                    <a:pt x="635416" y="7609"/>
                  </a:cubicBezTo>
                  <a:cubicBezTo>
                    <a:pt x="640288" y="12481"/>
                    <a:pt x="643025" y="19089"/>
                    <a:pt x="643025" y="25979"/>
                  </a:cubicBezTo>
                  <a:lnTo>
                    <a:pt x="643025" y="380421"/>
                  </a:lnTo>
                  <a:cubicBezTo>
                    <a:pt x="643025" y="387311"/>
                    <a:pt x="640288" y="393919"/>
                    <a:pt x="635416" y="398791"/>
                  </a:cubicBezTo>
                  <a:cubicBezTo>
                    <a:pt x="630544" y="403663"/>
                    <a:pt x="623936" y="406400"/>
                    <a:pt x="617046" y="406400"/>
                  </a:cubicBezTo>
                  <a:lnTo>
                    <a:pt x="25979" y="406400"/>
                  </a:lnTo>
                  <a:cubicBezTo>
                    <a:pt x="19089" y="406400"/>
                    <a:pt x="12481" y="403663"/>
                    <a:pt x="7609" y="398791"/>
                  </a:cubicBezTo>
                  <a:cubicBezTo>
                    <a:pt x="2737" y="393919"/>
                    <a:pt x="0" y="387311"/>
                    <a:pt x="0" y="380421"/>
                  </a:cubicBezTo>
                  <a:lnTo>
                    <a:pt x="0" y="25979"/>
                  </a:lnTo>
                  <a:cubicBezTo>
                    <a:pt x="0" y="19089"/>
                    <a:pt x="2737" y="12481"/>
                    <a:pt x="7609" y="7609"/>
                  </a:cubicBezTo>
                  <a:cubicBezTo>
                    <a:pt x="12481" y="2737"/>
                    <a:pt x="19089" y="0"/>
                    <a:pt x="25979" y="0"/>
                  </a:cubicBezTo>
                  <a:close/>
                </a:path>
              </a:pathLst>
            </a:custGeom>
            <a:blipFill>
              <a:blip r:embed="rId3"/>
              <a:stretch>
                <a:fillRect l="-7550" t="0" r="-7550" b="0"/>
              </a:stretch>
            </a:blipFill>
          </p:spPr>
        </p:sp>
      </p:grpSp>
      <p:sp>
        <p:nvSpPr>
          <p:cNvPr name="TextBox 12" id="12"/>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3" id="13"/>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4" id="14"/>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5" id="15"/>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6" id="16"/>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7</a:t>
            </a:r>
          </a:p>
        </p:txBody>
      </p:sp>
      <p:sp>
        <p:nvSpPr>
          <p:cNvPr name="TextBox 17" id="17"/>
          <p:cNvSpPr txBox="true"/>
          <p:nvPr/>
        </p:nvSpPr>
        <p:spPr>
          <a:xfrm rot="0">
            <a:off x="1028700" y="3140175"/>
            <a:ext cx="10528422" cy="1062739"/>
          </a:xfrm>
          <a:prstGeom prst="rect">
            <a:avLst/>
          </a:prstGeom>
        </p:spPr>
        <p:txBody>
          <a:bodyPr anchor="t" rtlCol="false" tIns="0" lIns="0" bIns="0" rIns="0">
            <a:spAutoFit/>
          </a:bodyPr>
          <a:lstStyle/>
          <a:p>
            <a:pPr algn="l">
              <a:lnSpc>
                <a:spcPts val="7592"/>
              </a:lnSpc>
            </a:pPr>
            <a:r>
              <a:rPr lang="en-US" sz="7300" b="true">
                <a:solidFill>
                  <a:srgbClr val="FFFFFF"/>
                </a:solidFill>
                <a:latin typeface="Poppins Bold"/>
                <a:ea typeface="Poppins Bold"/>
                <a:cs typeface="Poppins Bold"/>
                <a:sym typeface="Poppins Bold"/>
              </a:rPr>
              <a:t>Panel/Longitudinal</a:t>
            </a:r>
          </a:p>
        </p:txBody>
      </p:sp>
      <p:sp>
        <p:nvSpPr>
          <p:cNvPr name="TextBox 18" id="18"/>
          <p:cNvSpPr txBox="true"/>
          <p:nvPr/>
        </p:nvSpPr>
        <p:spPr>
          <a:xfrm rot="0">
            <a:off x="1100790" y="4495800"/>
            <a:ext cx="6632964" cy="2886076"/>
          </a:xfrm>
          <a:prstGeom prst="rect">
            <a:avLst/>
          </a:prstGeom>
        </p:spPr>
        <p:txBody>
          <a:bodyPr anchor="t" rtlCol="false" tIns="0" lIns="0" bIns="0" rIns="0">
            <a:spAutoFit/>
          </a:bodyPr>
          <a:lstStyle/>
          <a:p>
            <a:pPr algn="just">
              <a:lnSpc>
                <a:spcPts val="4589"/>
              </a:lnSpc>
            </a:pPr>
            <a:r>
              <a:rPr lang="en-US" sz="2699">
                <a:solidFill>
                  <a:srgbClr val="FFFFFF"/>
                </a:solidFill>
                <a:latin typeface="Poppins"/>
                <a:ea typeface="Poppins"/>
                <a:cs typeface="Poppins"/>
                <a:sym typeface="Poppins"/>
              </a:rPr>
              <a:t>You observe the same entities over tim</a:t>
            </a:r>
            <a:r>
              <a:rPr lang="en-US" sz="2699">
                <a:solidFill>
                  <a:srgbClr val="FFFFFF"/>
                </a:solidFill>
                <a:latin typeface="Poppins"/>
                <a:ea typeface="Poppins"/>
                <a:cs typeface="Poppins"/>
                <a:sym typeface="Poppins"/>
              </a:rPr>
              <a:t>e</a:t>
            </a:r>
            <a:r>
              <a:rPr lang="en-US" sz="2699">
                <a:solidFill>
                  <a:srgbClr val="FFFFFF"/>
                </a:solidFill>
                <a:latin typeface="Poppins"/>
                <a:ea typeface="Poppins"/>
                <a:cs typeface="Poppins"/>
                <a:sym typeface="Poppins"/>
              </a:rPr>
              <a:t>, oft</a:t>
            </a:r>
            <a:r>
              <a:rPr lang="en-US" sz="2699">
                <a:solidFill>
                  <a:srgbClr val="FFFFFF"/>
                </a:solidFill>
                <a:latin typeface="Poppins"/>
                <a:ea typeface="Poppins"/>
                <a:cs typeface="Poppins"/>
                <a:sym typeface="Poppins"/>
              </a:rPr>
              <a:t>e</a:t>
            </a:r>
            <a:r>
              <a:rPr lang="en-US" sz="2699">
                <a:solidFill>
                  <a:srgbClr val="FFFFFF"/>
                </a:solidFill>
                <a:latin typeface="Poppins"/>
                <a:ea typeface="Poppins"/>
                <a:cs typeface="Poppins"/>
                <a:sym typeface="Poppins"/>
              </a:rPr>
              <a:t>n with mu</a:t>
            </a:r>
            <a:r>
              <a:rPr lang="en-US" sz="2699">
                <a:solidFill>
                  <a:srgbClr val="FFFFFF"/>
                </a:solidFill>
                <a:latin typeface="Poppins"/>
                <a:ea typeface="Poppins"/>
                <a:cs typeface="Poppins"/>
                <a:sym typeface="Poppins"/>
              </a:rPr>
              <a:t>l</a:t>
            </a:r>
            <a:r>
              <a:rPr lang="en-US" sz="2699">
                <a:solidFill>
                  <a:srgbClr val="FFFFFF"/>
                </a:solidFill>
                <a:latin typeface="Poppins"/>
                <a:ea typeface="Poppins"/>
                <a:cs typeface="Poppins"/>
                <a:sym typeface="Poppins"/>
              </a:rPr>
              <a:t>tiple variables (e.g., tracking the same 100 people from 2010 to 2020).)</a:t>
            </a:r>
          </a:p>
          <a:p>
            <a:pPr algn="just">
              <a:lnSpc>
                <a:spcPts val="4589"/>
              </a:lnSpc>
            </a:pPr>
          </a:p>
        </p:txBody>
      </p:sp>
      <p:grpSp>
        <p:nvGrpSpPr>
          <p:cNvPr name="Group 19" id="19"/>
          <p:cNvGrpSpPr/>
          <p:nvPr/>
        </p:nvGrpSpPr>
        <p:grpSpPr>
          <a:xfrm rot="0">
            <a:off x="388517" y="9663084"/>
            <a:ext cx="3989592" cy="301625"/>
            <a:chOff x="0" y="0"/>
            <a:chExt cx="5319456" cy="402167"/>
          </a:xfrm>
        </p:grpSpPr>
        <p:sp>
          <p:nvSpPr>
            <p:cNvPr name="AutoShape 20" id="20"/>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21" id="21"/>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0000">
                <a:alpha val="100000"/>
              </a:srgbClr>
            </a:gs>
            <a:gs pos="100000">
              <a:srgbClr val="001B0C">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7259300" y="447857"/>
            <a:ext cx="600825" cy="600837"/>
            <a:chOff x="0" y="0"/>
            <a:chExt cx="605028" cy="605028"/>
          </a:xfrm>
        </p:grpSpPr>
        <p:sp>
          <p:nvSpPr>
            <p:cNvPr name="Freeform 3" id="3"/>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4" id="4"/>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8517" y="373496"/>
            <a:ext cx="712273" cy="731475"/>
          </a:xfrm>
          <a:custGeom>
            <a:avLst/>
            <a:gdLst/>
            <a:ahLst/>
            <a:cxnLst/>
            <a:rect r="r" b="b" t="t" l="l"/>
            <a:pathLst>
              <a:path h="731475" w="712273">
                <a:moveTo>
                  <a:pt x="0" y="0"/>
                </a:moveTo>
                <a:lnTo>
                  <a:pt x="712273" y="0"/>
                </a:lnTo>
                <a:lnTo>
                  <a:pt x="712273" y="731475"/>
                </a:lnTo>
                <a:lnTo>
                  <a:pt x="0" y="731475"/>
                </a:lnTo>
                <a:lnTo>
                  <a:pt x="0" y="0"/>
                </a:lnTo>
                <a:close/>
              </a:path>
            </a:pathLst>
          </a:custGeom>
          <a:blipFill>
            <a:blip r:embed="rId2"/>
            <a:stretch>
              <a:fillRect l="0" t="0" r="0" b="0"/>
            </a:stretch>
          </a:blipFill>
        </p:spPr>
      </p:sp>
      <p:grpSp>
        <p:nvGrpSpPr>
          <p:cNvPr name="Group 6" id="6"/>
          <p:cNvGrpSpPr/>
          <p:nvPr/>
        </p:nvGrpSpPr>
        <p:grpSpPr>
          <a:xfrm rot="0">
            <a:off x="17342349" y="530902"/>
            <a:ext cx="434726" cy="434735"/>
            <a:chOff x="0" y="0"/>
            <a:chExt cx="605028" cy="605028"/>
          </a:xfrm>
        </p:grpSpPr>
        <p:sp>
          <p:nvSpPr>
            <p:cNvPr name="Freeform 7" id="7"/>
            <p:cNvSpPr/>
            <p:nvPr/>
          </p:nvSpPr>
          <p:spPr>
            <a:xfrm flipH="false" flipV="false" rot="0">
              <a:off x="0" y="0"/>
              <a:ext cx="605028" cy="605028"/>
            </a:xfrm>
            <a:custGeom>
              <a:avLst/>
              <a:gdLst/>
              <a:ahLst/>
              <a:cxnLst/>
              <a:rect r="r" b="b" t="t" l="l"/>
              <a:pathLst>
                <a:path h="605028" w="605028">
                  <a:moveTo>
                    <a:pt x="428246" y="0"/>
                  </a:moveTo>
                  <a:lnTo>
                    <a:pt x="605028" y="176782"/>
                  </a:lnTo>
                  <a:lnTo>
                    <a:pt x="605028" y="428246"/>
                  </a:lnTo>
                  <a:lnTo>
                    <a:pt x="428246" y="605028"/>
                  </a:lnTo>
                  <a:lnTo>
                    <a:pt x="176782" y="605028"/>
                  </a:lnTo>
                  <a:lnTo>
                    <a:pt x="0" y="428246"/>
                  </a:lnTo>
                  <a:lnTo>
                    <a:pt x="0" y="176782"/>
                  </a:lnTo>
                  <a:lnTo>
                    <a:pt x="176782" y="0"/>
                  </a:lnTo>
                  <a:close/>
                </a:path>
              </a:pathLst>
            </a:custGeom>
            <a:gradFill rotWithShape="true">
              <a:gsLst>
                <a:gs pos="0">
                  <a:srgbClr val="000000">
                    <a:alpha val="85000"/>
                  </a:srgbClr>
                </a:gs>
                <a:gs pos="100000">
                  <a:srgbClr val="3533CD">
                    <a:alpha val="85000"/>
                  </a:srgbClr>
                </a:gs>
              </a:gsLst>
              <a:lin ang="0"/>
            </a:gradFill>
            <a:ln w="9525" cap="sq">
              <a:solidFill>
                <a:srgbClr val="FFFFFF">
                  <a:alpha val="84706"/>
                </a:srgbClr>
              </a:solidFill>
              <a:prstDash val="solid"/>
              <a:miter/>
            </a:ln>
          </p:spPr>
        </p:sp>
        <p:sp>
          <p:nvSpPr>
            <p:cNvPr name="TextBox 8" id="8"/>
            <p:cNvSpPr txBox="true"/>
            <p:nvPr/>
          </p:nvSpPr>
          <p:spPr>
            <a:xfrm>
              <a:off x="88391" y="50291"/>
              <a:ext cx="428246" cy="466346"/>
            </a:xfrm>
            <a:prstGeom prst="rect">
              <a:avLst/>
            </a:prstGeom>
          </p:spPr>
          <p:txBody>
            <a:bodyPr anchor="ctr" rtlCol="false" tIns="50800" lIns="50800" bIns="50800" rIns="50800"/>
            <a:lstStyle/>
            <a:p>
              <a:pPr algn="ctr">
                <a:lnSpc>
                  <a:spcPts val="2659"/>
                </a:lnSpc>
                <a:spcBef>
                  <a:spcPct val="0"/>
                </a:spcBef>
              </a:pPr>
            </a:p>
          </p:txBody>
        </p:sp>
      </p:grpSp>
      <p:sp>
        <p:nvSpPr>
          <p:cNvPr name="AutoShape 9" id="9"/>
          <p:cNvSpPr/>
          <p:nvPr/>
        </p:nvSpPr>
        <p:spPr>
          <a:xfrm>
            <a:off x="0" y="1403962"/>
            <a:ext cx="18288000" cy="0"/>
          </a:xfrm>
          <a:prstGeom prst="line">
            <a:avLst/>
          </a:prstGeom>
          <a:ln cap="flat" w="1905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10" id="10"/>
          <p:cNvSpPr txBox="true"/>
          <p:nvPr/>
        </p:nvSpPr>
        <p:spPr>
          <a:xfrm rot="0">
            <a:off x="9176742" y="521746"/>
            <a:ext cx="1479786" cy="441325"/>
          </a:xfrm>
          <a:prstGeom prst="rect">
            <a:avLst/>
          </a:prstGeom>
        </p:spPr>
        <p:txBody>
          <a:bodyPr anchor="t" rtlCol="false" tIns="0" lIns="0" bIns="0" rIns="0">
            <a:spAutoFit/>
          </a:bodyPr>
          <a:lstStyle/>
          <a:p>
            <a:pPr algn="ctr">
              <a:lnSpc>
                <a:spcPts val="3499"/>
              </a:lnSpc>
              <a:spcBef>
                <a:spcPct val="0"/>
              </a:spcBef>
            </a:pPr>
            <a:r>
              <a:rPr lang="en-US" b="true" sz="2499">
                <a:solidFill>
                  <a:srgbClr val="FFFFFF"/>
                </a:solidFill>
                <a:latin typeface="Poppins Bold"/>
                <a:ea typeface="Poppins Bold"/>
                <a:cs typeface="Poppins Bold"/>
                <a:sym typeface="Poppins Bold"/>
              </a:rPr>
              <a:t>Content</a:t>
            </a:r>
          </a:p>
        </p:txBody>
      </p:sp>
      <p:sp>
        <p:nvSpPr>
          <p:cNvPr name="TextBox 11" id="11"/>
          <p:cNvSpPr txBox="true"/>
          <p:nvPr/>
        </p:nvSpPr>
        <p:spPr>
          <a:xfrm rot="0">
            <a:off x="11557122"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Outro</a:t>
            </a:r>
          </a:p>
        </p:txBody>
      </p:sp>
      <p:sp>
        <p:nvSpPr>
          <p:cNvPr name="TextBox 12" id="12"/>
          <p:cNvSpPr txBox="true"/>
          <p:nvPr/>
        </p:nvSpPr>
        <p:spPr>
          <a:xfrm rot="0">
            <a:off x="6792081" y="539818"/>
            <a:ext cx="1479786" cy="441325"/>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Poppins"/>
                <a:ea typeface="Poppins"/>
                <a:cs typeface="Poppins"/>
                <a:sym typeface="Poppins"/>
              </a:rPr>
              <a:t>Intro</a:t>
            </a:r>
          </a:p>
        </p:txBody>
      </p:sp>
      <p:sp>
        <p:nvSpPr>
          <p:cNvPr name="TextBox 13" id="13"/>
          <p:cNvSpPr txBox="true"/>
          <p:nvPr/>
        </p:nvSpPr>
        <p:spPr>
          <a:xfrm rot="0">
            <a:off x="1300348" y="619845"/>
            <a:ext cx="2743638" cy="288290"/>
          </a:xfrm>
          <a:prstGeom prst="rect">
            <a:avLst/>
          </a:prstGeom>
        </p:spPr>
        <p:txBody>
          <a:bodyPr anchor="t" rtlCol="false" tIns="0" lIns="0" bIns="0" rIns="0">
            <a:spAutoFit/>
          </a:bodyPr>
          <a:lstStyle/>
          <a:p>
            <a:pPr algn="l">
              <a:lnSpc>
                <a:spcPts val="2080"/>
              </a:lnSpc>
            </a:pPr>
            <a:r>
              <a:rPr lang="en-US" sz="2000" b="true">
                <a:solidFill>
                  <a:srgbClr val="FFFFFF"/>
                </a:solidFill>
                <a:latin typeface="Poppins Bold"/>
                <a:ea typeface="Poppins Bold"/>
                <a:cs typeface="Poppins Bold"/>
                <a:sym typeface="Poppins Bold"/>
              </a:rPr>
              <a:t>DSC Cairo University</a:t>
            </a:r>
          </a:p>
        </p:txBody>
      </p:sp>
      <p:sp>
        <p:nvSpPr>
          <p:cNvPr name="TextBox 14" id="14"/>
          <p:cNvSpPr txBox="true"/>
          <p:nvPr/>
        </p:nvSpPr>
        <p:spPr>
          <a:xfrm rot="0">
            <a:off x="17552383" y="9605934"/>
            <a:ext cx="435401" cy="358775"/>
          </a:xfrm>
          <a:prstGeom prst="rect">
            <a:avLst/>
          </a:prstGeom>
        </p:spPr>
        <p:txBody>
          <a:bodyPr anchor="t" rtlCol="false" tIns="0" lIns="0" bIns="0" rIns="0">
            <a:spAutoFit/>
          </a:bodyPr>
          <a:lstStyle/>
          <a:p>
            <a:pPr algn="ctr">
              <a:lnSpc>
                <a:spcPts val="2799"/>
              </a:lnSpc>
              <a:spcBef>
                <a:spcPct val="0"/>
              </a:spcBef>
            </a:pPr>
            <a:r>
              <a:rPr lang="en-US" sz="1999">
                <a:solidFill>
                  <a:srgbClr val="FFFFFF"/>
                </a:solidFill>
                <a:latin typeface="Poppins"/>
                <a:ea typeface="Poppins"/>
                <a:cs typeface="Poppins"/>
                <a:sym typeface="Poppins"/>
              </a:rPr>
              <a:t>8</a:t>
            </a:r>
          </a:p>
        </p:txBody>
      </p:sp>
      <p:grpSp>
        <p:nvGrpSpPr>
          <p:cNvPr name="Group 15" id="15"/>
          <p:cNvGrpSpPr/>
          <p:nvPr/>
        </p:nvGrpSpPr>
        <p:grpSpPr>
          <a:xfrm rot="0">
            <a:off x="12856588" y="1915310"/>
            <a:ext cx="3432382" cy="3432382"/>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18" id="18"/>
          <p:cNvGrpSpPr/>
          <p:nvPr/>
        </p:nvGrpSpPr>
        <p:grpSpPr>
          <a:xfrm rot="0">
            <a:off x="12995290" y="2054013"/>
            <a:ext cx="3154978" cy="3154978"/>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3"/>
              <a:stretch>
                <a:fillRect l="-24906" t="0" r="-24906" b="0"/>
              </a:stretch>
            </a:blipFill>
          </p:spPr>
        </p:sp>
      </p:grpSp>
      <p:sp>
        <p:nvSpPr>
          <p:cNvPr name="TextBox 20" id="20"/>
          <p:cNvSpPr txBox="true"/>
          <p:nvPr/>
        </p:nvSpPr>
        <p:spPr>
          <a:xfrm rot="0">
            <a:off x="1431699" y="1953410"/>
            <a:ext cx="10655280" cy="1172211"/>
          </a:xfrm>
          <a:prstGeom prst="rect">
            <a:avLst/>
          </a:prstGeom>
        </p:spPr>
        <p:txBody>
          <a:bodyPr anchor="t" rtlCol="false" tIns="0" lIns="0" bIns="0" rIns="0">
            <a:spAutoFit/>
          </a:bodyPr>
          <a:lstStyle/>
          <a:p>
            <a:pPr algn="l">
              <a:lnSpc>
                <a:spcPts val="8320"/>
              </a:lnSpc>
            </a:pPr>
            <a:r>
              <a:rPr lang="en-US" sz="8000" b="true">
                <a:solidFill>
                  <a:srgbClr val="FFFFFF"/>
                </a:solidFill>
                <a:latin typeface="Poppins Bold"/>
                <a:ea typeface="Poppins Bold"/>
                <a:cs typeface="Poppins Bold"/>
                <a:sym typeface="Poppins Bold"/>
              </a:rPr>
              <a:t>Stationarity</a:t>
            </a:r>
          </a:p>
        </p:txBody>
      </p:sp>
      <p:grpSp>
        <p:nvGrpSpPr>
          <p:cNvPr name="Group 21" id="21"/>
          <p:cNvGrpSpPr/>
          <p:nvPr/>
        </p:nvGrpSpPr>
        <p:grpSpPr>
          <a:xfrm rot="0">
            <a:off x="1431699" y="6273991"/>
            <a:ext cx="9352788" cy="2079959"/>
            <a:chOff x="0" y="0"/>
            <a:chExt cx="9418618" cy="2094599"/>
          </a:xfrm>
        </p:grpSpPr>
        <p:sp>
          <p:nvSpPr>
            <p:cNvPr name="Freeform 22" id="22"/>
            <p:cNvSpPr/>
            <p:nvPr/>
          </p:nvSpPr>
          <p:spPr>
            <a:xfrm flipH="false" flipV="false" rot="0">
              <a:off x="0" y="0"/>
              <a:ext cx="9418618" cy="2094599"/>
            </a:xfrm>
            <a:custGeom>
              <a:avLst/>
              <a:gdLst/>
              <a:ahLst/>
              <a:cxnLst/>
              <a:rect r="r" b="b" t="t" l="l"/>
              <a:pathLst>
                <a:path h="2094599" w="9418618">
                  <a:moveTo>
                    <a:pt x="10960" y="0"/>
                  </a:moveTo>
                  <a:lnTo>
                    <a:pt x="9407658" y="0"/>
                  </a:lnTo>
                  <a:cubicBezTo>
                    <a:pt x="9410565" y="0"/>
                    <a:pt x="9413353" y="1155"/>
                    <a:pt x="9415408" y="3210"/>
                  </a:cubicBezTo>
                  <a:cubicBezTo>
                    <a:pt x="9417463" y="5265"/>
                    <a:pt x="9418618" y="8053"/>
                    <a:pt x="9418618" y="10960"/>
                  </a:cubicBezTo>
                  <a:lnTo>
                    <a:pt x="9418618" y="2083640"/>
                  </a:lnTo>
                  <a:cubicBezTo>
                    <a:pt x="9418618" y="2086546"/>
                    <a:pt x="9417463" y="2089334"/>
                    <a:pt x="9415408" y="2091389"/>
                  </a:cubicBezTo>
                  <a:cubicBezTo>
                    <a:pt x="9413353" y="2093445"/>
                    <a:pt x="9410565" y="2094599"/>
                    <a:pt x="9407658" y="2094599"/>
                  </a:cubicBezTo>
                  <a:lnTo>
                    <a:pt x="10960" y="2094599"/>
                  </a:lnTo>
                  <a:cubicBezTo>
                    <a:pt x="8053" y="2094599"/>
                    <a:pt x="5265" y="2093445"/>
                    <a:pt x="3210" y="2091389"/>
                  </a:cubicBezTo>
                  <a:cubicBezTo>
                    <a:pt x="1155" y="2089334"/>
                    <a:pt x="0" y="2086546"/>
                    <a:pt x="0" y="2083640"/>
                  </a:cubicBezTo>
                  <a:lnTo>
                    <a:pt x="0" y="10960"/>
                  </a:lnTo>
                  <a:cubicBezTo>
                    <a:pt x="0" y="8053"/>
                    <a:pt x="1155" y="5265"/>
                    <a:pt x="3210" y="3210"/>
                  </a:cubicBezTo>
                  <a:cubicBezTo>
                    <a:pt x="5265" y="1155"/>
                    <a:pt x="8053" y="0"/>
                    <a:pt x="1096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3" id="23"/>
            <p:cNvSpPr txBox="true"/>
            <p:nvPr/>
          </p:nvSpPr>
          <p:spPr>
            <a:xfrm>
              <a:off x="0" y="-38100"/>
              <a:ext cx="9418618" cy="2132699"/>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2008652" y="6988954"/>
            <a:ext cx="8240343" cy="85407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Stationary data is required for many time series models like ARIMA.</a:t>
            </a:r>
          </a:p>
        </p:txBody>
      </p:sp>
      <p:sp>
        <p:nvSpPr>
          <p:cNvPr name="TextBox 25" id="25"/>
          <p:cNvSpPr txBox="true"/>
          <p:nvPr/>
        </p:nvSpPr>
        <p:spPr>
          <a:xfrm rot="0">
            <a:off x="2008652" y="6528800"/>
            <a:ext cx="1974893" cy="358775"/>
          </a:xfrm>
          <a:prstGeom prst="rect">
            <a:avLst/>
          </a:prstGeom>
        </p:spPr>
        <p:txBody>
          <a:bodyPr anchor="t" rtlCol="false" tIns="0" lIns="0" bIns="0" rIns="0">
            <a:spAutoFit/>
          </a:bodyPr>
          <a:lstStyle/>
          <a:p>
            <a:pPr algn="l">
              <a:lnSpc>
                <a:spcPts val="2799"/>
              </a:lnSpc>
              <a:spcBef>
                <a:spcPct val="0"/>
              </a:spcBef>
            </a:pPr>
            <a:r>
              <a:rPr lang="en-US" b="true" sz="1999">
                <a:solidFill>
                  <a:srgbClr val="FFFFFF"/>
                </a:solidFill>
                <a:latin typeface="Poppins Bold"/>
                <a:ea typeface="Poppins Bold"/>
                <a:cs typeface="Poppins Bold"/>
                <a:sym typeface="Poppins Bold"/>
              </a:rPr>
              <a:t>Use case</a:t>
            </a:r>
          </a:p>
        </p:txBody>
      </p:sp>
      <p:sp>
        <p:nvSpPr>
          <p:cNvPr name="TextBox 26" id="26"/>
          <p:cNvSpPr txBox="true"/>
          <p:nvPr/>
        </p:nvSpPr>
        <p:spPr>
          <a:xfrm rot="0">
            <a:off x="1431699" y="4192950"/>
            <a:ext cx="8240343" cy="1711325"/>
          </a:xfrm>
          <a:prstGeom prst="rect">
            <a:avLst/>
          </a:prstGeom>
        </p:spPr>
        <p:txBody>
          <a:bodyPr anchor="t" rtlCol="false" tIns="0" lIns="0" bIns="0" rIns="0">
            <a:spAutoFit/>
          </a:bodyPr>
          <a:lstStyle/>
          <a:p>
            <a:pPr algn="just">
              <a:lnSpc>
                <a:spcPts val="3400"/>
              </a:lnSpc>
            </a:pPr>
            <a:r>
              <a:rPr lang="en-US" sz="2000">
                <a:solidFill>
                  <a:srgbClr val="FFFFFF"/>
                </a:solidFill>
                <a:latin typeface="Poppins"/>
                <a:ea typeface="Poppins"/>
                <a:cs typeface="Poppins"/>
                <a:sym typeface="Poppins"/>
              </a:rPr>
              <a:t>Stationary: data where the statistical properties, like mean and variance, do not change over time</a:t>
            </a:r>
          </a:p>
          <a:p>
            <a:pPr algn="just">
              <a:lnSpc>
                <a:spcPts val="3400"/>
              </a:lnSpc>
            </a:pPr>
            <a:r>
              <a:rPr lang="en-US" sz="2000">
                <a:solidFill>
                  <a:srgbClr val="FFFFFF"/>
                </a:solidFill>
                <a:latin typeface="Poppins"/>
                <a:ea typeface="Poppins"/>
                <a:cs typeface="Poppins"/>
                <a:sym typeface="Poppins"/>
              </a:rPr>
              <a:t>non stationary: </a:t>
            </a:r>
            <a:r>
              <a:rPr lang="en-US" b="true" sz="2000">
                <a:solidFill>
                  <a:srgbClr val="FFFFFF"/>
                </a:solidFill>
                <a:latin typeface="Poppins Medium"/>
                <a:ea typeface="Poppins Medium"/>
                <a:cs typeface="Poppins Medium"/>
                <a:sym typeface="Poppins Medium"/>
              </a:rPr>
              <a:t>data where the statistical properties, such as the mean and variance, are not constant over time</a:t>
            </a:r>
          </a:p>
        </p:txBody>
      </p:sp>
      <p:grpSp>
        <p:nvGrpSpPr>
          <p:cNvPr name="Group 27" id="27"/>
          <p:cNvGrpSpPr/>
          <p:nvPr/>
        </p:nvGrpSpPr>
        <p:grpSpPr>
          <a:xfrm rot="0">
            <a:off x="11696998" y="5252443"/>
            <a:ext cx="2319179" cy="2319179"/>
            <a:chOff x="0" y="0"/>
            <a:chExt cx="812800" cy="812800"/>
          </a:xfrm>
        </p:grpSpPr>
        <p:sp>
          <p:nvSpPr>
            <p:cNvPr name="Freeform 28" id="2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29" id="29"/>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0" id="30"/>
          <p:cNvGrpSpPr/>
          <p:nvPr/>
        </p:nvGrpSpPr>
        <p:grpSpPr>
          <a:xfrm rot="0">
            <a:off x="11790716" y="5346160"/>
            <a:ext cx="2131743" cy="2131743"/>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4"/>
              <a:stretch>
                <a:fillRect l="-25046" t="0" r="-25046" b="0"/>
              </a:stretch>
            </a:blipFill>
          </p:spPr>
        </p:sp>
      </p:grpSp>
      <p:grpSp>
        <p:nvGrpSpPr>
          <p:cNvPr name="Group 32" id="32"/>
          <p:cNvGrpSpPr/>
          <p:nvPr/>
        </p:nvGrpSpPr>
        <p:grpSpPr>
          <a:xfrm rot="0">
            <a:off x="14432110" y="5745612"/>
            <a:ext cx="1982301" cy="1982301"/>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4DA8EA">
                    <a:alpha val="85000"/>
                  </a:srgbClr>
                </a:gs>
                <a:gs pos="100000">
                  <a:srgbClr val="00D856">
                    <a:alpha val="85000"/>
                  </a:srgbClr>
                </a:gs>
              </a:gsLst>
              <a:lin ang="0"/>
            </a:gradFill>
            <a:ln w="9525" cap="sq">
              <a:solidFill>
                <a:srgbClr val="FFFFFF">
                  <a:alpha val="84706"/>
                </a:srgbClr>
              </a:solidFill>
              <a:prstDash val="solid"/>
              <a:miter/>
            </a:ln>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5" id="35"/>
          <p:cNvGrpSpPr/>
          <p:nvPr/>
        </p:nvGrpSpPr>
        <p:grpSpPr>
          <a:xfrm rot="0">
            <a:off x="14512214" y="5825717"/>
            <a:ext cx="1822091" cy="1822091"/>
            <a:chOff x="0" y="0"/>
            <a:chExt cx="812800" cy="812800"/>
          </a:xfrm>
        </p:grpSpPr>
        <p:sp>
          <p:nvSpPr>
            <p:cNvPr name="Freeform 36" id="3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25046" t="0" r="-25046" b="0"/>
              </a:stretch>
            </a:blipFill>
          </p:spPr>
        </p:sp>
      </p:grpSp>
      <p:sp>
        <p:nvSpPr>
          <p:cNvPr name="TextBox 37" id="37"/>
          <p:cNvSpPr txBox="true"/>
          <p:nvPr/>
        </p:nvSpPr>
        <p:spPr>
          <a:xfrm rot="0">
            <a:off x="7826692" y="2434741"/>
            <a:ext cx="3690699" cy="566421"/>
          </a:xfrm>
          <a:prstGeom prst="rect">
            <a:avLst/>
          </a:prstGeom>
        </p:spPr>
        <p:txBody>
          <a:bodyPr anchor="t" rtlCol="false" tIns="0" lIns="0" bIns="0" rIns="0">
            <a:spAutoFit/>
          </a:bodyPr>
          <a:lstStyle/>
          <a:p>
            <a:pPr algn="ctr">
              <a:lnSpc>
                <a:spcPts val="4479"/>
              </a:lnSpc>
              <a:spcBef>
                <a:spcPct val="0"/>
              </a:spcBef>
            </a:pPr>
            <a:r>
              <a:rPr lang="en-US" sz="3199">
                <a:solidFill>
                  <a:srgbClr val="FFFFFF"/>
                </a:solidFill>
                <a:latin typeface="Poppins"/>
                <a:ea typeface="Poppins"/>
                <a:cs typeface="Poppins"/>
                <a:sym typeface="Poppins"/>
              </a:rPr>
              <a:t>(Time Series Only)</a:t>
            </a:r>
          </a:p>
        </p:txBody>
      </p:sp>
      <p:grpSp>
        <p:nvGrpSpPr>
          <p:cNvPr name="Group 38" id="38"/>
          <p:cNvGrpSpPr/>
          <p:nvPr/>
        </p:nvGrpSpPr>
        <p:grpSpPr>
          <a:xfrm rot="0">
            <a:off x="388517" y="9663084"/>
            <a:ext cx="3989592" cy="301625"/>
            <a:chOff x="0" y="0"/>
            <a:chExt cx="5319456" cy="402167"/>
          </a:xfrm>
        </p:grpSpPr>
        <p:sp>
          <p:nvSpPr>
            <p:cNvPr name="AutoShape 39" id="39"/>
            <p:cNvSpPr/>
            <p:nvPr/>
          </p:nvSpPr>
          <p:spPr>
            <a:xfrm>
              <a:off x="3715316" y="213783"/>
              <a:ext cx="1604139" cy="0"/>
            </a:xfrm>
            <a:prstGeom prst="line">
              <a:avLst/>
            </a:prstGeom>
            <a:ln cap="flat" w="25400">
              <a:gradFill>
                <a:gsLst>
                  <a:gs pos="0">
                    <a:srgbClr val="4DA8EA">
                      <a:alpha val="100000"/>
                    </a:srgbClr>
                  </a:gs>
                  <a:gs pos="100000">
                    <a:srgbClr val="00D856">
                      <a:alpha val="100000"/>
                    </a:srgbClr>
                  </a:gs>
                </a:gsLst>
                <a:lin ang="0"/>
              </a:gradFill>
              <a:prstDash val="solid"/>
              <a:headEnd type="none" len="sm" w="sm"/>
              <a:tailEnd type="none" len="sm" w="sm"/>
            </a:ln>
          </p:spPr>
        </p:sp>
        <p:sp>
          <p:nvSpPr>
            <p:cNvPr name="TextBox 40" id="40"/>
            <p:cNvSpPr txBox="true"/>
            <p:nvPr/>
          </p:nvSpPr>
          <p:spPr>
            <a:xfrm rot="0">
              <a:off x="0" y="-57150"/>
              <a:ext cx="3715316" cy="459317"/>
            </a:xfrm>
            <a:prstGeom prst="rect">
              <a:avLst/>
            </a:prstGeom>
          </p:spPr>
          <p:txBody>
            <a:bodyPr anchor="t" rtlCol="false" tIns="0" lIns="0" bIns="0" rIns="0">
              <a:spAutoFit/>
            </a:bodyPr>
            <a:lstStyle/>
            <a:p>
              <a:pPr algn="l">
                <a:lnSpc>
                  <a:spcPts val="2799"/>
                </a:lnSpc>
                <a:spcBef>
                  <a:spcPct val="0"/>
                </a:spcBef>
              </a:pPr>
              <a:r>
                <a:rPr lang="en-US" sz="1999">
                  <a:solidFill>
                    <a:srgbClr val="FFFFFF"/>
                  </a:solidFill>
                  <a:latin typeface="Poppins"/>
                  <a:ea typeface="Poppins"/>
                  <a:cs typeface="Poppins"/>
                  <a:sym typeface="Poppins"/>
                </a:rPr>
                <a:t>Time Series Analysis</a:t>
              </a:r>
            </a:p>
          </p:txBody>
        </p:sp>
      </p:gr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DAGuGgzeahI</dc:identifier>
  <dcterms:modified xsi:type="dcterms:W3CDTF">2011-08-01T06:04:30Z</dcterms:modified>
  <cp:revision>1</cp:revision>
  <dc:title>Time Series Analysis</dc:title>
</cp:coreProperties>
</file>