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4"/>
  </p:notesMasterIdLst>
  <p:handoutMasterIdLst>
    <p:handoutMasterId r:id="rId25"/>
  </p:handoutMasterIdLst>
  <p:sldIdLst>
    <p:sldId id="256" r:id="rId5"/>
    <p:sldId id="277" r:id="rId6"/>
    <p:sldId id="293" r:id="rId7"/>
    <p:sldId id="294" r:id="rId8"/>
    <p:sldId id="295" r:id="rId9"/>
    <p:sldId id="306" r:id="rId10"/>
    <p:sldId id="307" r:id="rId11"/>
    <p:sldId id="308" r:id="rId12"/>
    <p:sldId id="309" r:id="rId13"/>
    <p:sldId id="310" r:id="rId14"/>
    <p:sldId id="299" r:id="rId15"/>
    <p:sldId id="300" r:id="rId16"/>
    <p:sldId id="311" r:id="rId17"/>
    <p:sldId id="312" r:id="rId18"/>
    <p:sldId id="313" r:id="rId19"/>
    <p:sldId id="314" r:id="rId20"/>
    <p:sldId id="315" r:id="rId21"/>
    <p:sldId id="316"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2177" autoAdjust="0"/>
  </p:normalViewPr>
  <p:slideViewPr>
    <p:cSldViewPr snapToGrid="0">
      <p:cViewPr varScale="1">
        <p:scale>
          <a:sx n="77" d="100"/>
          <a:sy n="77" d="100"/>
        </p:scale>
        <p:origin x="917" y="41"/>
      </p:cViewPr>
      <p:guideLst>
        <p:guide orient="horz" pos="792"/>
        <p:guide pos="3144"/>
        <p:guide orient="horz" pos="960"/>
      </p:guideLst>
    </p:cSldViewPr>
  </p:slideViewPr>
  <p:outlineViewPr>
    <p:cViewPr>
      <p:scale>
        <a:sx n="33" d="100"/>
        <a:sy n="33" d="100"/>
      </p:scale>
      <p:origin x="0" y="-11942"/>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8" d="100"/>
          <a:sy n="58" d="100"/>
        </p:scale>
        <p:origin x="3240"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3/9/2025</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3/9/2025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a:t>
            </a:fld>
            <a:endParaRPr lang="en-US" dirty="0"/>
          </a:p>
        </p:txBody>
      </p:sp>
    </p:spTree>
    <p:extLst>
      <p:ext uri="{BB962C8B-B14F-4D97-AF65-F5344CB8AC3E}">
        <p14:creationId xmlns:p14="http://schemas.microsoft.com/office/powerpoint/2010/main" val="2456864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A492BF-02E6-9FD6-E1DD-52D0F5728A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93D961-E0DB-7A01-5773-AA5C457A6E9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3A6883-5E03-9A9C-C721-CD212B92FBE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95A3ACF-3D74-D5A8-1DF5-9D6AEAF32C71}"/>
              </a:ext>
            </a:extLst>
          </p:cNvPr>
          <p:cNvSpPr>
            <a:spLocks noGrp="1"/>
          </p:cNvSpPr>
          <p:nvPr>
            <p:ph type="sldNum" sz="quarter" idx="5"/>
          </p:nvPr>
        </p:nvSpPr>
        <p:spPr/>
        <p:txBody>
          <a:bodyPr/>
          <a:lstStyle/>
          <a:p>
            <a:fld id="{10895658-EA1F-4910-80AB-4DA76E167475}" type="slidenum">
              <a:rPr lang="en-US" smtClean="0"/>
              <a:t>10</a:t>
            </a:fld>
            <a:endParaRPr lang="en-US" dirty="0"/>
          </a:p>
        </p:txBody>
      </p:sp>
    </p:spTree>
    <p:extLst>
      <p:ext uri="{BB962C8B-B14F-4D97-AF65-F5344CB8AC3E}">
        <p14:creationId xmlns:p14="http://schemas.microsoft.com/office/powerpoint/2010/main" val="165693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9A1817-A686-A33C-B9B8-45FD250279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1F4B0F-010D-A55E-5AD1-81F0A3C229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3E020C-6287-DEBF-9243-BFA0D9A5F0B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013513B-BB7B-6AD2-A074-1D74C58FD854}"/>
              </a:ext>
            </a:extLst>
          </p:cNvPr>
          <p:cNvSpPr>
            <a:spLocks noGrp="1"/>
          </p:cNvSpPr>
          <p:nvPr>
            <p:ph type="sldNum" sz="quarter" idx="5"/>
          </p:nvPr>
        </p:nvSpPr>
        <p:spPr/>
        <p:txBody>
          <a:bodyPr/>
          <a:lstStyle/>
          <a:p>
            <a:fld id="{10895658-EA1F-4910-80AB-4DA76E167475}" type="slidenum">
              <a:rPr lang="en-US" smtClean="0"/>
              <a:t>11</a:t>
            </a:fld>
            <a:endParaRPr lang="en-US" dirty="0"/>
          </a:p>
        </p:txBody>
      </p:sp>
    </p:spTree>
    <p:extLst>
      <p:ext uri="{BB962C8B-B14F-4D97-AF65-F5344CB8AC3E}">
        <p14:creationId xmlns:p14="http://schemas.microsoft.com/office/powerpoint/2010/main" val="2861081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EEB6EC-31D5-AE06-836C-CA139E4703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F4400E-229E-F365-FF36-9C0D245BC8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53702D-2146-A1C5-ECB4-311EFFD5B28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7123E29-C329-5954-F216-39CE06B97298}"/>
              </a:ext>
            </a:extLst>
          </p:cNvPr>
          <p:cNvSpPr>
            <a:spLocks noGrp="1"/>
          </p:cNvSpPr>
          <p:nvPr>
            <p:ph type="sldNum" sz="quarter" idx="5"/>
          </p:nvPr>
        </p:nvSpPr>
        <p:spPr/>
        <p:txBody>
          <a:bodyPr/>
          <a:lstStyle/>
          <a:p>
            <a:fld id="{10895658-EA1F-4910-80AB-4DA76E167475}" type="slidenum">
              <a:rPr lang="en-US" smtClean="0"/>
              <a:t>12</a:t>
            </a:fld>
            <a:endParaRPr lang="en-US" dirty="0"/>
          </a:p>
        </p:txBody>
      </p:sp>
    </p:spTree>
    <p:extLst>
      <p:ext uri="{BB962C8B-B14F-4D97-AF65-F5344CB8AC3E}">
        <p14:creationId xmlns:p14="http://schemas.microsoft.com/office/powerpoint/2010/main" val="4843770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F6EC0F-1067-7BEE-35B4-CD6332563D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B9A854-3696-F921-C94B-5C26D9051B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CD0A48-336C-0117-67D2-B9E4C6DF065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36D0C35-9164-1D9A-F354-1A8821B06E9D}"/>
              </a:ext>
            </a:extLst>
          </p:cNvPr>
          <p:cNvSpPr>
            <a:spLocks noGrp="1"/>
          </p:cNvSpPr>
          <p:nvPr>
            <p:ph type="sldNum" sz="quarter" idx="5"/>
          </p:nvPr>
        </p:nvSpPr>
        <p:spPr/>
        <p:txBody>
          <a:bodyPr/>
          <a:lstStyle/>
          <a:p>
            <a:fld id="{10895658-EA1F-4910-80AB-4DA76E167475}" type="slidenum">
              <a:rPr lang="en-US" smtClean="0"/>
              <a:t>13</a:t>
            </a:fld>
            <a:endParaRPr lang="en-US" dirty="0"/>
          </a:p>
        </p:txBody>
      </p:sp>
    </p:spTree>
    <p:extLst>
      <p:ext uri="{BB962C8B-B14F-4D97-AF65-F5344CB8AC3E}">
        <p14:creationId xmlns:p14="http://schemas.microsoft.com/office/powerpoint/2010/main" val="642801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E7C88E-E05B-754E-EE9B-0871FEB3BB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BDD6A5-7885-B709-9DEA-17126F1E449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303824-C923-D056-9174-BCC24C60425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37618DF-6FC4-DCFA-814A-E5949DAB33C0}"/>
              </a:ext>
            </a:extLst>
          </p:cNvPr>
          <p:cNvSpPr>
            <a:spLocks noGrp="1"/>
          </p:cNvSpPr>
          <p:nvPr>
            <p:ph type="sldNum" sz="quarter" idx="5"/>
          </p:nvPr>
        </p:nvSpPr>
        <p:spPr/>
        <p:txBody>
          <a:bodyPr/>
          <a:lstStyle/>
          <a:p>
            <a:fld id="{10895658-EA1F-4910-80AB-4DA76E167475}" type="slidenum">
              <a:rPr lang="en-US" smtClean="0"/>
              <a:t>14</a:t>
            </a:fld>
            <a:endParaRPr lang="en-US" dirty="0"/>
          </a:p>
        </p:txBody>
      </p:sp>
    </p:spTree>
    <p:extLst>
      <p:ext uri="{BB962C8B-B14F-4D97-AF65-F5344CB8AC3E}">
        <p14:creationId xmlns:p14="http://schemas.microsoft.com/office/powerpoint/2010/main" val="9339701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778361-99F7-49A3-7E73-6983665151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ED7314-65E9-40D3-9B4D-CA81F90FFA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B075B8-733E-DFD1-B0B2-55D1338342B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E7E25C0-4D9C-1F25-D86F-CBAE8EF8782F}"/>
              </a:ext>
            </a:extLst>
          </p:cNvPr>
          <p:cNvSpPr>
            <a:spLocks noGrp="1"/>
          </p:cNvSpPr>
          <p:nvPr>
            <p:ph type="sldNum" sz="quarter" idx="5"/>
          </p:nvPr>
        </p:nvSpPr>
        <p:spPr/>
        <p:txBody>
          <a:bodyPr/>
          <a:lstStyle/>
          <a:p>
            <a:fld id="{10895658-EA1F-4910-80AB-4DA76E167475}" type="slidenum">
              <a:rPr lang="en-US" smtClean="0"/>
              <a:t>15</a:t>
            </a:fld>
            <a:endParaRPr lang="en-US" dirty="0"/>
          </a:p>
        </p:txBody>
      </p:sp>
    </p:spTree>
    <p:extLst>
      <p:ext uri="{BB962C8B-B14F-4D97-AF65-F5344CB8AC3E}">
        <p14:creationId xmlns:p14="http://schemas.microsoft.com/office/powerpoint/2010/main" val="16292849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9BBE0A-9D95-620F-08DF-E5C60ADCD7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FB6BB7-3B12-4FF8-B914-9B799D086D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C91FCA-D369-B528-7B1C-FA957D83F34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9B35F3C-AFE2-877E-B86A-1A7547EDAC44}"/>
              </a:ext>
            </a:extLst>
          </p:cNvPr>
          <p:cNvSpPr>
            <a:spLocks noGrp="1"/>
          </p:cNvSpPr>
          <p:nvPr>
            <p:ph type="sldNum" sz="quarter" idx="5"/>
          </p:nvPr>
        </p:nvSpPr>
        <p:spPr/>
        <p:txBody>
          <a:bodyPr/>
          <a:lstStyle/>
          <a:p>
            <a:fld id="{10895658-EA1F-4910-80AB-4DA76E167475}" type="slidenum">
              <a:rPr lang="en-US" smtClean="0"/>
              <a:t>16</a:t>
            </a:fld>
            <a:endParaRPr lang="en-US" dirty="0"/>
          </a:p>
        </p:txBody>
      </p:sp>
    </p:spTree>
    <p:extLst>
      <p:ext uri="{BB962C8B-B14F-4D97-AF65-F5344CB8AC3E}">
        <p14:creationId xmlns:p14="http://schemas.microsoft.com/office/powerpoint/2010/main" val="40756817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7D7D9A-5172-228B-F499-78F95A1770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624B31-BC04-AFDA-7E3B-D2E69ED1F5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39C4FB-2FAE-0F9E-259A-12077CD74A7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AD6F0F6-5E84-20AA-D16C-6C34D66C4EC0}"/>
              </a:ext>
            </a:extLst>
          </p:cNvPr>
          <p:cNvSpPr>
            <a:spLocks noGrp="1"/>
          </p:cNvSpPr>
          <p:nvPr>
            <p:ph type="sldNum" sz="quarter" idx="5"/>
          </p:nvPr>
        </p:nvSpPr>
        <p:spPr/>
        <p:txBody>
          <a:bodyPr/>
          <a:lstStyle/>
          <a:p>
            <a:fld id="{10895658-EA1F-4910-80AB-4DA76E167475}" type="slidenum">
              <a:rPr lang="en-US" smtClean="0"/>
              <a:t>17</a:t>
            </a:fld>
            <a:endParaRPr lang="en-US" dirty="0"/>
          </a:p>
        </p:txBody>
      </p:sp>
    </p:spTree>
    <p:extLst>
      <p:ext uri="{BB962C8B-B14F-4D97-AF65-F5344CB8AC3E}">
        <p14:creationId xmlns:p14="http://schemas.microsoft.com/office/powerpoint/2010/main" val="5871992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4EC3CC-EE69-AA46-2EC1-B79DA16E52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B87919-080B-A203-F911-ABE8BF6E78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E1CE6D-9C14-027C-BDE8-3EE38B9E2AA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DAD2FDC-BF3C-2C22-8F70-95A7663FAE64}"/>
              </a:ext>
            </a:extLst>
          </p:cNvPr>
          <p:cNvSpPr>
            <a:spLocks noGrp="1"/>
          </p:cNvSpPr>
          <p:nvPr>
            <p:ph type="sldNum" sz="quarter" idx="5"/>
          </p:nvPr>
        </p:nvSpPr>
        <p:spPr/>
        <p:txBody>
          <a:bodyPr/>
          <a:lstStyle/>
          <a:p>
            <a:fld id="{10895658-EA1F-4910-80AB-4DA76E167475}" type="slidenum">
              <a:rPr lang="en-US" smtClean="0"/>
              <a:t>18</a:t>
            </a:fld>
            <a:endParaRPr lang="en-US" dirty="0"/>
          </a:p>
        </p:txBody>
      </p:sp>
    </p:spTree>
    <p:extLst>
      <p:ext uri="{BB962C8B-B14F-4D97-AF65-F5344CB8AC3E}">
        <p14:creationId xmlns:p14="http://schemas.microsoft.com/office/powerpoint/2010/main" val="35719467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19</a:t>
            </a:fld>
            <a:endParaRPr lang="en-US" dirty="0"/>
          </a:p>
        </p:txBody>
      </p:sp>
    </p:spTree>
    <p:extLst>
      <p:ext uri="{BB962C8B-B14F-4D97-AF65-F5344CB8AC3E}">
        <p14:creationId xmlns:p14="http://schemas.microsoft.com/office/powerpoint/2010/main" val="3607125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2</a:t>
            </a:fld>
            <a:endParaRPr lang="en-US" dirty="0"/>
          </a:p>
        </p:txBody>
      </p:sp>
    </p:spTree>
    <p:extLst>
      <p:ext uri="{BB962C8B-B14F-4D97-AF65-F5344CB8AC3E}">
        <p14:creationId xmlns:p14="http://schemas.microsoft.com/office/powerpoint/2010/main" val="3217716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5DD718-705B-E7CA-3596-1EDB855ED7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82EAFE-A41F-8063-D9D8-EC88EDB983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D4631A-7FAD-58DE-16D0-DAB28E364E3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90F7845-A0DF-C3CE-FA23-38A48BD0C4F7}"/>
              </a:ext>
            </a:extLst>
          </p:cNvPr>
          <p:cNvSpPr>
            <a:spLocks noGrp="1"/>
          </p:cNvSpPr>
          <p:nvPr>
            <p:ph type="sldNum" sz="quarter" idx="5"/>
          </p:nvPr>
        </p:nvSpPr>
        <p:spPr/>
        <p:txBody>
          <a:bodyPr/>
          <a:lstStyle/>
          <a:p>
            <a:fld id="{10895658-EA1F-4910-80AB-4DA76E167475}" type="slidenum">
              <a:rPr lang="en-US" smtClean="0"/>
              <a:t>3</a:t>
            </a:fld>
            <a:endParaRPr lang="en-US" dirty="0"/>
          </a:p>
        </p:txBody>
      </p:sp>
    </p:spTree>
    <p:extLst>
      <p:ext uri="{BB962C8B-B14F-4D97-AF65-F5344CB8AC3E}">
        <p14:creationId xmlns:p14="http://schemas.microsoft.com/office/powerpoint/2010/main" val="2805701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5E262A-940D-17D6-30C0-0A543054DA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DEBA53-2648-2EE1-A250-0D7BCB2B7D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3F146F6-2DE2-83B4-F3FC-9455057ADF4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5E714C3-9F78-6885-747D-554BEFEE9D4C}"/>
              </a:ext>
            </a:extLst>
          </p:cNvPr>
          <p:cNvSpPr>
            <a:spLocks noGrp="1"/>
          </p:cNvSpPr>
          <p:nvPr>
            <p:ph type="sldNum" sz="quarter" idx="5"/>
          </p:nvPr>
        </p:nvSpPr>
        <p:spPr/>
        <p:txBody>
          <a:bodyPr/>
          <a:lstStyle/>
          <a:p>
            <a:fld id="{10895658-EA1F-4910-80AB-4DA76E167475}" type="slidenum">
              <a:rPr lang="en-US" smtClean="0"/>
              <a:t>4</a:t>
            </a:fld>
            <a:endParaRPr lang="en-US" dirty="0"/>
          </a:p>
        </p:txBody>
      </p:sp>
    </p:spTree>
    <p:extLst>
      <p:ext uri="{BB962C8B-B14F-4D97-AF65-F5344CB8AC3E}">
        <p14:creationId xmlns:p14="http://schemas.microsoft.com/office/powerpoint/2010/main" val="3755461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0E9A11-CF97-3840-B3ED-6945458808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FCFB77-DA29-A692-BD3C-5C5C6724B1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080019-EA2D-652B-D58B-1195D6A9A1A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6404B6B-F703-0154-F550-3C32D5173050}"/>
              </a:ext>
            </a:extLst>
          </p:cNvPr>
          <p:cNvSpPr>
            <a:spLocks noGrp="1"/>
          </p:cNvSpPr>
          <p:nvPr>
            <p:ph type="sldNum" sz="quarter" idx="5"/>
          </p:nvPr>
        </p:nvSpPr>
        <p:spPr/>
        <p:txBody>
          <a:bodyPr/>
          <a:lstStyle/>
          <a:p>
            <a:fld id="{10895658-EA1F-4910-80AB-4DA76E167475}" type="slidenum">
              <a:rPr lang="en-US" smtClean="0"/>
              <a:t>5</a:t>
            </a:fld>
            <a:endParaRPr lang="en-US" dirty="0"/>
          </a:p>
        </p:txBody>
      </p:sp>
    </p:spTree>
    <p:extLst>
      <p:ext uri="{BB962C8B-B14F-4D97-AF65-F5344CB8AC3E}">
        <p14:creationId xmlns:p14="http://schemas.microsoft.com/office/powerpoint/2010/main" val="3395948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8C86A7-85E3-B93E-F409-C89890A97E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B545E6-981D-FCD9-7EC1-D0151BB34D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E2D27A9-303C-F9A8-542A-71793944E3E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EC0C555-C452-2204-B420-50A8D4A7AC2A}"/>
              </a:ext>
            </a:extLst>
          </p:cNvPr>
          <p:cNvSpPr>
            <a:spLocks noGrp="1"/>
          </p:cNvSpPr>
          <p:nvPr>
            <p:ph type="sldNum" sz="quarter" idx="5"/>
          </p:nvPr>
        </p:nvSpPr>
        <p:spPr/>
        <p:txBody>
          <a:bodyPr/>
          <a:lstStyle/>
          <a:p>
            <a:fld id="{10895658-EA1F-4910-80AB-4DA76E167475}" type="slidenum">
              <a:rPr lang="en-US" smtClean="0"/>
              <a:t>6</a:t>
            </a:fld>
            <a:endParaRPr lang="en-US" dirty="0"/>
          </a:p>
        </p:txBody>
      </p:sp>
    </p:spTree>
    <p:extLst>
      <p:ext uri="{BB962C8B-B14F-4D97-AF65-F5344CB8AC3E}">
        <p14:creationId xmlns:p14="http://schemas.microsoft.com/office/powerpoint/2010/main" val="3672349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0F6A31-E311-2981-6FDC-80F76E0902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E39918-2D04-9BD5-4C13-2087889AFE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D86FB2-26C7-1EBC-4CBF-5BB6722D8A9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7B72186-8815-3B84-33A7-B69BDE510067}"/>
              </a:ext>
            </a:extLst>
          </p:cNvPr>
          <p:cNvSpPr>
            <a:spLocks noGrp="1"/>
          </p:cNvSpPr>
          <p:nvPr>
            <p:ph type="sldNum" sz="quarter" idx="5"/>
          </p:nvPr>
        </p:nvSpPr>
        <p:spPr/>
        <p:txBody>
          <a:bodyPr/>
          <a:lstStyle/>
          <a:p>
            <a:fld id="{10895658-EA1F-4910-80AB-4DA76E167475}" type="slidenum">
              <a:rPr lang="en-US" smtClean="0"/>
              <a:t>7</a:t>
            </a:fld>
            <a:endParaRPr lang="en-US" dirty="0"/>
          </a:p>
        </p:txBody>
      </p:sp>
    </p:spTree>
    <p:extLst>
      <p:ext uri="{BB962C8B-B14F-4D97-AF65-F5344CB8AC3E}">
        <p14:creationId xmlns:p14="http://schemas.microsoft.com/office/powerpoint/2010/main" val="2275785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20A612-4612-0573-D476-2D7FA8185A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998CA18-DCEE-9331-1194-DE96972E06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C19876-262E-C52A-1E09-EFA975CBD9D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731BCE9-0846-AE32-7074-23C7DB4A248C}"/>
              </a:ext>
            </a:extLst>
          </p:cNvPr>
          <p:cNvSpPr>
            <a:spLocks noGrp="1"/>
          </p:cNvSpPr>
          <p:nvPr>
            <p:ph type="sldNum" sz="quarter" idx="5"/>
          </p:nvPr>
        </p:nvSpPr>
        <p:spPr/>
        <p:txBody>
          <a:bodyPr/>
          <a:lstStyle/>
          <a:p>
            <a:fld id="{10895658-EA1F-4910-80AB-4DA76E167475}" type="slidenum">
              <a:rPr lang="en-US" smtClean="0"/>
              <a:t>8</a:t>
            </a:fld>
            <a:endParaRPr lang="en-US" dirty="0"/>
          </a:p>
        </p:txBody>
      </p:sp>
    </p:spTree>
    <p:extLst>
      <p:ext uri="{BB962C8B-B14F-4D97-AF65-F5344CB8AC3E}">
        <p14:creationId xmlns:p14="http://schemas.microsoft.com/office/powerpoint/2010/main" val="2326628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A215E2-DFD5-8474-BAD9-AF0C09C3A7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D7445F-D601-7D02-B8BC-40AF3CDA4D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477CF0-7729-52B4-D8A1-2867145226F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843C24D-053A-3AB9-0698-3BDF7BD4D557}"/>
              </a:ext>
            </a:extLst>
          </p:cNvPr>
          <p:cNvSpPr>
            <a:spLocks noGrp="1"/>
          </p:cNvSpPr>
          <p:nvPr>
            <p:ph type="sldNum" sz="quarter" idx="5"/>
          </p:nvPr>
        </p:nvSpPr>
        <p:spPr/>
        <p:txBody>
          <a:bodyPr/>
          <a:lstStyle/>
          <a:p>
            <a:fld id="{10895658-EA1F-4910-80AB-4DA76E167475}" type="slidenum">
              <a:rPr lang="en-US" smtClean="0"/>
              <a:t>9</a:t>
            </a:fld>
            <a:endParaRPr lang="en-US" dirty="0"/>
          </a:p>
        </p:txBody>
      </p:sp>
    </p:spTree>
    <p:extLst>
      <p:ext uri="{BB962C8B-B14F-4D97-AF65-F5344CB8AC3E}">
        <p14:creationId xmlns:p14="http://schemas.microsoft.com/office/powerpoint/2010/main" val="15827523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svg"/><Relationship Id="rId10" Type="http://schemas.openxmlformats.org/officeDocument/2006/relationships/image" Target="../media/image5.png"/><Relationship Id="rId4" Type="http://schemas.openxmlformats.org/officeDocument/2006/relationships/image" Target="../media/image14.png"/><Relationship Id="rId9"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4.sv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3.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9AF4D7D-42EC-4F30-296A-81B05C4E7D57}"/>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714772" y="677918"/>
            <a:ext cx="6856292" cy="3590596"/>
          </a:xfrm>
        </p:spPr>
        <p:txBody>
          <a:bodyPr anchor="ctr"/>
          <a:lstStyle>
            <a:lvl1pPr algn="l">
              <a:defRPr sz="6000" cap="all" baseline="0">
                <a:solidFill>
                  <a:schemeClr val="tx2"/>
                </a:solidFill>
              </a:defRPr>
            </a:lvl1pPr>
          </a:lstStyle>
          <a:p>
            <a:r>
              <a:rPr lang="en-US" dirty="0"/>
              <a:t>Click to add title</a:t>
            </a:r>
          </a:p>
        </p:txBody>
      </p:sp>
    </p:spTree>
    <p:extLst>
      <p:ext uri="{BB962C8B-B14F-4D97-AF65-F5344CB8AC3E}">
        <p14:creationId xmlns:p14="http://schemas.microsoft.com/office/powerpoint/2010/main" val="670392170"/>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 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0" y="896112"/>
            <a:ext cx="10668000" cy="1325563"/>
          </a:xfrm>
        </p:spPr>
        <p:txBody>
          <a:bodyPr anchor="t" anchorCtr="0"/>
          <a:lstStyle>
            <a:lvl1pPr>
              <a:defRPr cap="all" baseline="0">
                <a:solidFill>
                  <a:schemeClr val="accent1"/>
                </a:solidFill>
              </a:defRPr>
            </a:lvl1pPr>
          </a:lstStyle>
          <a:p>
            <a:r>
              <a:rPr lang="en-US" dirty="0"/>
              <a:t>CLICK TO ADD TITLE</a:t>
            </a:r>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D70FC509-0D49-9500-59C9-DAE0A699FB0C}"/>
              </a:ext>
            </a:extLst>
          </p:cNvPr>
          <p:cNvSpPr>
            <a:spLocks noGrp="1"/>
          </p:cNvSpPr>
          <p:nvPr>
            <p:ph type="body" sz="quarter" idx="13" hasCustomPrompt="1"/>
          </p:nvPr>
        </p:nvSpPr>
        <p:spPr>
          <a:xfrm>
            <a:off x="762000" y="2417197"/>
            <a:ext cx="4278313" cy="3737541"/>
          </a:xfrm>
        </p:spPr>
        <p:txBody>
          <a:bodyPr vert="horz" lIns="91440" tIns="45720" rIns="91440" bIns="45720" rtlCol="0">
            <a:normAutofit/>
          </a:bodyPr>
          <a:lstStyle>
            <a:lvl1pPr>
              <a:spcBef>
                <a:spcPts val="0"/>
              </a:spcBef>
              <a:spcAft>
                <a:spcPts val="1200"/>
              </a:spcAft>
              <a:defRPr lang="en-US" sz="1800" smtClean="0"/>
            </a:lvl1pPr>
            <a:lvl2pPr>
              <a:spcBef>
                <a:spcPts val="0"/>
              </a:spcBef>
              <a:spcAft>
                <a:spcPts val="1200"/>
              </a:spcAft>
              <a:defRPr lang="en-US" sz="1800" smtClean="0"/>
            </a:lvl2pPr>
            <a:lvl3pPr>
              <a:spcBef>
                <a:spcPts val="0"/>
              </a:spcBef>
              <a:spcAft>
                <a:spcPts val="1200"/>
              </a:spcAft>
              <a:defRPr lang="en-US" sz="1800" smtClean="0"/>
            </a:lvl3pPr>
            <a:lvl4pPr>
              <a:spcBef>
                <a:spcPts val="0"/>
              </a:spcBef>
              <a:spcAft>
                <a:spcPts val="1200"/>
              </a:spcAft>
              <a:defRPr lang="en-US" sz="1800" smtClean="0"/>
            </a:lvl4pPr>
            <a:lvl5pPr>
              <a:spcBef>
                <a:spcPts val="0"/>
              </a:spcBef>
              <a:spcAft>
                <a:spcPts val="1200"/>
              </a:spcAft>
              <a:defRPr lang="en-US" sz="1800"/>
            </a:lvl5pPr>
          </a:lstStyle>
          <a:p>
            <a:pPr lvl="0"/>
            <a:r>
              <a:rPr lang="en-US" dirty="0"/>
              <a:t>Click to add text </a:t>
            </a:r>
          </a:p>
          <a:p>
            <a:pPr marL="685800" lvl="1" indent="-228600"/>
            <a:r>
              <a:rPr lang="en-US" dirty="0"/>
              <a:t>Second level</a:t>
            </a:r>
          </a:p>
          <a:p>
            <a:pPr marL="1143000" lvl="2" indent="-228600"/>
            <a:r>
              <a:rPr lang="en-US" dirty="0"/>
              <a:t>Third level</a:t>
            </a:r>
          </a:p>
          <a:p>
            <a:pPr marL="1600200" lvl="3" indent="-228600"/>
            <a:r>
              <a:rPr lang="en-US" dirty="0"/>
              <a:t>Fourth level</a:t>
            </a:r>
          </a:p>
          <a:p>
            <a:pPr marL="2057400" lvl="4" indent="-228600"/>
            <a:r>
              <a:rPr lang="en-US" dirty="0"/>
              <a:t>Fifth level</a:t>
            </a:r>
          </a:p>
        </p:txBody>
      </p:sp>
      <p:sp>
        <p:nvSpPr>
          <p:cNvPr id="8" name="Table Placeholder 7">
            <a:extLst>
              <a:ext uri="{FF2B5EF4-FFF2-40B4-BE49-F238E27FC236}">
                <a16:creationId xmlns:a16="http://schemas.microsoft.com/office/drawing/2014/main" id="{7113F543-A373-5951-EBF3-7E283EE52F0B}"/>
              </a:ext>
            </a:extLst>
          </p:cNvPr>
          <p:cNvSpPr>
            <a:spLocks noGrp="1"/>
          </p:cNvSpPr>
          <p:nvPr>
            <p:ph type="tbl" sz="quarter" idx="14" hasCustomPrompt="1"/>
          </p:nvPr>
        </p:nvSpPr>
        <p:spPr>
          <a:xfrm>
            <a:off x="5241471" y="2417763"/>
            <a:ext cx="6188529" cy="3736975"/>
          </a:xfrm>
        </p:spPr>
        <p:txBody>
          <a:bodyPr/>
          <a:lstStyle>
            <a:lvl1pPr>
              <a:defRPr/>
            </a:lvl1pPr>
          </a:lstStyle>
          <a:p>
            <a:r>
              <a:rPr lang="en-US" dirty="0"/>
              <a:t>Click icon to insert table</a:t>
            </a:r>
          </a:p>
        </p:txBody>
      </p:sp>
      <p:sp>
        <p:nvSpPr>
          <p:cNvPr id="3" name="Date Placeholder 3">
            <a:extLst>
              <a:ext uri="{FF2B5EF4-FFF2-40B4-BE49-F238E27FC236}">
                <a16:creationId xmlns:a16="http://schemas.microsoft.com/office/drawing/2014/main" id="{7D4C80AE-01F3-AAB6-99EF-DB1B5934CFD2}"/>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C0241B24-8629-6BC2-C72F-A156F0624997}"/>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67FBBF9-1C14-3371-F0AC-507FFCAB3BC1}"/>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1890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9866540" cy="1358140"/>
          </a:xfrm>
        </p:spPr>
        <p:txBody>
          <a:bodyPr anchor="t" anchorCtr="0"/>
          <a:lstStyle>
            <a:lvl1pPr>
              <a:defRPr cap="all" baseline="0">
                <a:solidFill>
                  <a:schemeClr val="tx2"/>
                </a:solidFill>
              </a:defRPr>
            </a:lvl1pPr>
          </a:lstStyle>
          <a:p>
            <a:r>
              <a:rPr lang="en-US" dirty="0"/>
              <a:t>CLICK TO ADD TITLE</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sp>
        <p:nvSpPr>
          <p:cNvPr id="3" name="Content Placeholder 2">
            <a:extLst>
              <a:ext uri="{FF2B5EF4-FFF2-40B4-BE49-F238E27FC236}">
                <a16:creationId xmlns:a16="http://schemas.microsoft.com/office/drawing/2014/main" id="{8A650232-76AA-C9E3-F846-8DB1B44E5AF3}"/>
              </a:ext>
            </a:extLst>
          </p:cNvPr>
          <p:cNvSpPr>
            <a:spLocks noGrp="1"/>
          </p:cNvSpPr>
          <p:nvPr>
            <p:ph sz="half" idx="15" hasCustomPrompt="1"/>
          </p:nvPr>
        </p:nvSpPr>
        <p:spPr>
          <a:xfrm>
            <a:off x="1552575" y="2481940"/>
            <a:ext cx="6477952" cy="3635831"/>
          </a:xfrm>
        </p:spPr>
        <p:txBody>
          <a:bodyPr>
            <a:normAutofit/>
          </a:bodyPr>
          <a:lstStyle>
            <a:lvl1pPr marL="0" indent="0">
              <a:lnSpc>
                <a:spcPct val="100000"/>
              </a:lnSpc>
              <a:spcBef>
                <a:spcPts val="0"/>
              </a:spcBef>
              <a:spcAft>
                <a:spcPts val="600"/>
              </a:spcAft>
              <a:buFont typeface="Arial" panose="020B0604020202020204" pitchFamily="34" charset="0"/>
              <a:buNone/>
              <a:defRPr sz="1800">
                <a:solidFill>
                  <a:schemeClr val="bg1"/>
                </a:solidFill>
              </a:defRPr>
            </a:lvl1pPr>
            <a:lvl2pPr marL="457200">
              <a:lnSpc>
                <a:spcPct val="100000"/>
              </a:lnSpc>
              <a:spcAft>
                <a:spcPts val="600"/>
              </a:spcAft>
              <a:defRPr sz="1800">
                <a:solidFill>
                  <a:schemeClr val="bg1"/>
                </a:solidFill>
              </a:defRPr>
            </a:lvl2pPr>
            <a:lvl3pPr marL="914400">
              <a:lnSpc>
                <a:spcPct val="100000"/>
              </a:lnSpc>
              <a:spcAft>
                <a:spcPts val="600"/>
              </a:spcAft>
              <a:defRPr sz="1800">
                <a:solidFill>
                  <a:schemeClr val="bg1"/>
                </a:solidFill>
              </a:defRPr>
            </a:lvl3pPr>
            <a:lvl4pPr marL="1371600">
              <a:lnSpc>
                <a:spcPct val="100000"/>
              </a:lnSpc>
              <a:spcAft>
                <a:spcPts val="600"/>
              </a:spcAft>
              <a:defRPr sz="1800">
                <a:solidFill>
                  <a:schemeClr val="bg1"/>
                </a:solidFill>
              </a:defRPr>
            </a:lvl4pPr>
            <a:lvl5pPr marL="1828800">
              <a:lnSpc>
                <a:spcPct val="100000"/>
              </a:lnSpc>
              <a:spcAft>
                <a:spcPts val="600"/>
              </a:spcAft>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2">
            <a:extLst>
              <a:ext uri="{FF2B5EF4-FFF2-40B4-BE49-F238E27FC236}">
                <a16:creationId xmlns:a16="http://schemas.microsoft.com/office/drawing/2014/main" id="{37A04978-5D2C-BBF1-9C05-C52717619019}"/>
              </a:ext>
            </a:extLst>
          </p:cNvPr>
          <p:cNvSpPr>
            <a:spLocks noGrp="1"/>
          </p:cNvSpPr>
          <p:nvPr>
            <p:ph type="body" sz="quarter" idx="14" hasCustomPrompt="1"/>
          </p:nvPr>
        </p:nvSpPr>
        <p:spPr>
          <a:xfrm>
            <a:off x="8372723" y="2481940"/>
            <a:ext cx="3046391" cy="3759200"/>
          </a:xfrm>
        </p:spPr>
        <p:txBody>
          <a:bodyPr>
            <a:normAutofit/>
          </a:bodyPr>
          <a:lstStyle>
            <a:lvl1pPr marL="342900" indent="-342900">
              <a:spcAft>
                <a:spcPts val="600"/>
              </a:spcAft>
              <a:buFont typeface="+mj-lt"/>
              <a:buAutoNum type="arabicPeriod"/>
              <a:defRPr sz="1800">
                <a:solidFill>
                  <a:schemeClr val="bg1"/>
                </a:solidFill>
              </a:defRPr>
            </a:lvl1pPr>
            <a:lvl2pPr marL="800100" indent="-342900">
              <a:spcAft>
                <a:spcPts val="600"/>
              </a:spcAft>
              <a:buFont typeface="+mj-lt"/>
              <a:buAutoNum type="alphaLcPeriod"/>
              <a:defRPr sz="1800">
                <a:solidFill>
                  <a:schemeClr val="bg1"/>
                </a:solidFill>
              </a:defRPr>
            </a:lvl2pPr>
            <a:lvl3pPr marL="1257300" indent="-342900">
              <a:spcAft>
                <a:spcPts val="600"/>
              </a:spcAft>
              <a:buFont typeface="+mj-lt"/>
              <a:buAutoNum type="arabicParenR"/>
              <a:defRPr sz="1800">
                <a:solidFill>
                  <a:schemeClr val="bg1"/>
                </a:solidFill>
              </a:defRPr>
            </a:lvl3pPr>
            <a:lvl4pPr marL="1714500" indent="-342900">
              <a:spcAft>
                <a:spcPts val="600"/>
              </a:spcAft>
              <a:buFont typeface="+mj-lt"/>
              <a:buAutoNum type="alphaLcParenR"/>
              <a:defRPr sz="1800">
                <a:solidFill>
                  <a:schemeClr val="bg1"/>
                </a:solidFill>
              </a:defRPr>
            </a:lvl4pPr>
            <a:lvl5pPr marL="2171700" indent="-342900">
              <a:spcAft>
                <a:spcPts val="600"/>
              </a:spcAft>
              <a:buFont typeface="+mj-lt"/>
              <a:buAutoNum type="romanLcPeriod"/>
              <a:defRPr sz="1800">
                <a:solidFill>
                  <a:schemeClr val="bg1"/>
                </a:solidFill>
              </a:defRPr>
            </a:lvl5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a:t>12/11/2023</a:t>
            </a:r>
            <a:endParaRPr lang="en-US" dirty="0"/>
          </a:p>
        </p:txBody>
      </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a:t>Presentation title</a:t>
            </a:r>
            <a:endParaRPr lang="en-US" dirty="0"/>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4155" y="896112"/>
            <a:ext cx="10665845" cy="1325563"/>
          </a:xfrm>
        </p:spPr>
        <p:txBody>
          <a:bodyPr anchor="t" anchorCtr="0"/>
          <a:lstStyle>
            <a:lvl1pPr>
              <a:defRPr cap="all" baseline="0">
                <a:solidFill>
                  <a:schemeClr val="accent1"/>
                </a:solidFill>
              </a:defRPr>
            </a:lvl1pPr>
          </a:lstStyle>
          <a:p>
            <a:r>
              <a:rPr lang="en-US" dirty="0"/>
              <a:t>CLICK TO ADD TITLE</a:t>
            </a:r>
          </a:p>
        </p:txBody>
      </p:sp>
      <p:sp>
        <p:nvSpPr>
          <p:cNvPr id="5" name="Table Placeholder 4">
            <a:extLst>
              <a:ext uri="{FF2B5EF4-FFF2-40B4-BE49-F238E27FC236}">
                <a16:creationId xmlns:a16="http://schemas.microsoft.com/office/drawing/2014/main" id="{E06194BC-6453-CA18-2623-B07F3A5D4E92}"/>
              </a:ext>
            </a:extLst>
          </p:cNvPr>
          <p:cNvSpPr>
            <a:spLocks noGrp="1"/>
          </p:cNvSpPr>
          <p:nvPr>
            <p:ph type="tbl" sz="quarter" idx="13" hasCustomPrompt="1"/>
          </p:nvPr>
        </p:nvSpPr>
        <p:spPr>
          <a:xfrm>
            <a:off x="762000" y="2417763"/>
            <a:ext cx="10665845" cy="3678235"/>
          </a:xfrm>
        </p:spPr>
        <p:txBody>
          <a:bodyPr/>
          <a:lstStyle>
            <a:lvl1pPr>
              <a:defRPr/>
            </a:lvl1pPr>
          </a:lstStyle>
          <a:p>
            <a:pPr marL="228600" marR="0" lvl="0" indent="-2286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dirty="0"/>
              <a:t>Click icon to insert table</a:t>
            </a:r>
          </a:p>
          <a:p>
            <a:endParaRPr lang="en-US" dirty="0"/>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ate Placeholder 3">
            <a:extLst>
              <a:ext uri="{FF2B5EF4-FFF2-40B4-BE49-F238E27FC236}">
                <a16:creationId xmlns:a16="http://schemas.microsoft.com/office/drawing/2014/main" id="{D3A465A0-88AA-B50B-92D8-3A54928329FB}"/>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6195F626-7C08-9907-6A85-922BE6AA0EF5}"/>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7BBAD34A-4F3F-C89B-BBBC-E7740F414D13}"/>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ontent 2">
    <p:bg>
      <p:bgPr>
        <a:solidFill>
          <a:schemeClr val="accent2"/>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11C2927-0A13-DC57-A83B-B8DB787A48CF}"/>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5900245" y="544285"/>
            <a:ext cx="5528217" cy="2685383"/>
          </a:xfrm>
        </p:spPr>
        <p:txBody>
          <a:bodyPr anchor="b">
            <a:normAutofit/>
          </a:bodyPr>
          <a:lstStyle>
            <a:lvl1pPr algn="l">
              <a:defRPr sz="44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5896340" y="3423773"/>
            <a:ext cx="5528217" cy="2029969"/>
          </a:xfrm>
        </p:spPr>
        <p:txBody>
          <a:bodyPr>
            <a:normAutofit/>
          </a:bodyPr>
          <a:lstStyle>
            <a:lvl1pPr marL="0" indent="0" algn="l">
              <a:lnSpc>
                <a:spcPct val="1500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429461"/>
            <a:ext cx="6343650" cy="2668463"/>
          </a:xfrm>
        </p:spPr>
        <p:txBody>
          <a:bodyPr anchor="b" anchorCtr="0"/>
          <a:lstStyle>
            <a:lvl1pPr>
              <a:defRPr cap="all" baseline="0">
                <a:solidFill>
                  <a:schemeClr val="accent1"/>
                </a:solidFill>
              </a:defRPr>
            </a:lvl1pPr>
          </a:lstStyle>
          <a:p>
            <a:r>
              <a:rPr lang="en-US" dirty="0"/>
              <a:t>CLICK TO ADD TITLE</a:t>
            </a:r>
          </a:p>
        </p:txBody>
      </p:sp>
      <p:sp>
        <p:nvSpPr>
          <p:cNvPr id="7" name="Content Placeholder 2">
            <a:extLst>
              <a:ext uri="{FF2B5EF4-FFF2-40B4-BE49-F238E27FC236}">
                <a16:creationId xmlns:a16="http://schemas.microsoft.com/office/drawing/2014/main" id="{F183B974-C7F1-5026-EC6E-647371B64BBB}"/>
              </a:ext>
            </a:extLst>
          </p:cNvPr>
          <p:cNvSpPr>
            <a:spLocks noGrp="1"/>
          </p:cNvSpPr>
          <p:nvPr>
            <p:ph sz="half" idx="14" hasCustomPrompt="1"/>
          </p:nvPr>
        </p:nvSpPr>
        <p:spPr>
          <a:xfrm>
            <a:off x="4938712" y="3299953"/>
            <a:ext cx="6338888" cy="2668463"/>
          </a:xfrm>
        </p:spPr>
        <p:txBody>
          <a:bodyPr>
            <a:normAutofit/>
          </a:bodyPr>
          <a:lstStyle>
            <a:lvl1pPr marL="0" indent="0">
              <a:lnSpc>
                <a:spcPct val="150000"/>
              </a:lnSpc>
              <a:spcBef>
                <a:spcPts val="0"/>
              </a:spcBef>
              <a:spcAft>
                <a:spcPts val="0"/>
              </a:spcAft>
              <a:buFont typeface="Arial" panose="020B0604020202020204" pitchFamily="34" charset="0"/>
              <a:buNone/>
              <a:defRPr sz="24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a:extLst>
              <a:ext uri="{FF2B5EF4-FFF2-40B4-BE49-F238E27FC236}">
                <a16:creationId xmlns:a16="http://schemas.microsoft.com/office/drawing/2014/main" id="{464914EB-20DD-97B4-8FF9-94D739D21CA4}"/>
              </a:ext>
              <a:ext uri="{C183D7F6-B498-43B3-948B-1728B52AA6E4}">
                <adec:decorative xmlns:adec="http://schemas.microsoft.com/office/drawing/2017/decorative" val="1"/>
              </a:ext>
            </a:extLst>
          </p:cNvPr>
          <p:cNvGrpSpPr/>
          <p:nvPr userDrawn="1"/>
        </p:nvGrpSpPr>
        <p:grpSpPr>
          <a:xfrm>
            <a:off x="-9867" y="-7753"/>
            <a:ext cx="4187536" cy="6865753"/>
            <a:chOff x="-9867" y="-7753"/>
            <a:chExt cx="4187536" cy="6865753"/>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4">
            <a:extLst>
              <a:ext uri="{FF2B5EF4-FFF2-40B4-BE49-F238E27FC236}">
                <a16:creationId xmlns:a16="http://schemas.microsoft.com/office/drawing/2014/main" id="{A8925BB7-B630-981C-964B-37A5DCBEA2E2}"/>
              </a:ext>
            </a:extLst>
          </p:cNvPr>
          <p:cNvSpPr>
            <a:spLocks noGrp="1"/>
          </p:cNvSpPr>
          <p:nvPr>
            <p:ph type="ftr" sz="quarter" idx="11"/>
          </p:nvPr>
        </p:nvSpPr>
        <p:spPr>
          <a:xfrm>
            <a:off x="7306165" y="6355080"/>
            <a:ext cx="2286000" cy="365125"/>
          </a:xfrm>
        </p:spPr>
        <p:txBody>
          <a:bodyPr/>
          <a:lstStyle>
            <a:lvl1pPr>
              <a:defRPr>
                <a:solidFill>
                  <a:schemeClr val="tx1"/>
                </a:solidFill>
              </a:defRPr>
            </a:lvl1pPr>
          </a:lstStyle>
          <a:p>
            <a:r>
              <a:rPr lang="en-US"/>
              <a:t>Presentation title</a:t>
            </a:r>
            <a:endParaRPr lang="en-US" dirty="0"/>
          </a:p>
        </p:txBody>
      </p:sp>
      <p:sp>
        <p:nvSpPr>
          <p:cNvPr id="5" name="Slide Number Placeholder 5">
            <a:extLst>
              <a:ext uri="{FF2B5EF4-FFF2-40B4-BE49-F238E27FC236}">
                <a16:creationId xmlns:a16="http://schemas.microsoft.com/office/drawing/2014/main" id="{4B4D24B0-E841-7B76-D133-06ABBAB6B6FF}"/>
              </a:ext>
            </a:extLst>
          </p:cNvPr>
          <p:cNvSpPr>
            <a:spLocks noGrp="1"/>
          </p:cNvSpPr>
          <p:nvPr>
            <p:ph type="sldNum" sz="quarter" idx="12"/>
          </p:nvPr>
        </p:nvSpPr>
        <p:spPr>
          <a:xfrm>
            <a:off x="10967357"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
        <p:nvSpPr>
          <p:cNvPr id="6" name="Date Placeholder 3">
            <a:extLst>
              <a:ext uri="{FF2B5EF4-FFF2-40B4-BE49-F238E27FC236}">
                <a16:creationId xmlns:a16="http://schemas.microsoft.com/office/drawing/2014/main" id="{C7D011F5-A799-BEAA-9160-5743D58B456A}"/>
              </a:ext>
            </a:extLst>
          </p:cNvPr>
          <p:cNvSpPr>
            <a:spLocks noGrp="1"/>
          </p:cNvSpPr>
          <p:nvPr>
            <p:ph type="dt" sz="half" idx="10"/>
          </p:nvPr>
        </p:nvSpPr>
        <p:spPr>
          <a:xfrm>
            <a:off x="4833694" y="6353175"/>
            <a:ext cx="1097280" cy="365125"/>
          </a:xfrm>
        </p:spPr>
        <p:txBody>
          <a:bodyPr/>
          <a:lstStyle>
            <a:lvl1pPr>
              <a:defRPr>
                <a:solidFill>
                  <a:schemeClr val="tx1"/>
                </a:solidFill>
              </a:defRPr>
            </a:lvl1pPr>
          </a:lstStyle>
          <a:p>
            <a:r>
              <a:rPr lang="en-US"/>
              <a:t>12/11/2023</a:t>
            </a:r>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660358"/>
            <a:ext cx="6594768" cy="5537284"/>
          </a:xfrm>
        </p:spPr>
        <p:txBody>
          <a:bodyPr anchor="ctr">
            <a:normAutofit/>
          </a:bodyPr>
          <a:lstStyle>
            <a:lvl1pPr algn="l">
              <a:defRPr sz="4800" cap="all" baseline="0">
                <a:solidFill>
                  <a:schemeClr val="tx2"/>
                </a:solidFill>
              </a:defRPr>
            </a:lvl1pPr>
          </a:lstStyle>
          <a:p>
            <a:r>
              <a:rPr lang="en-US" dirty="0"/>
              <a:t>Click to add title</a:t>
            </a:r>
          </a:p>
        </p:txBody>
      </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rot="10800000">
            <a:off x="1" y="761322"/>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algn="ctr">
              <a:defRPr sz="2000">
                <a:solidFill>
                  <a:schemeClr val="bg1"/>
                </a:solidFill>
              </a:defRPr>
            </a:lvl1pPr>
          </a:lstStyle>
          <a:p>
            <a:r>
              <a:rPr lang="en-US" dirty="0"/>
              <a:t>Click icon to insert picture</a:t>
            </a:r>
          </a:p>
        </p:txBody>
      </p:sp>
      <p:grpSp>
        <p:nvGrpSpPr>
          <p:cNvPr id="4" name="Group 3">
            <a:extLst>
              <a:ext uri="{FF2B5EF4-FFF2-40B4-BE49-F238E27FC236}">
                <a16:creationId xmlns:a16="http://schemas.microsoft.com/office/drawing/2014/main" id="{A1EA6F58-FA46-C921-5758-59234B148D4F}"/>
              </a:ext>
              <a:ext uri="{C183D7F6-B498-43B3-948B-1728B52AA6E4}">
                <adec:decorative xmlns:adec="http://schemas.microsoft.com/office/drawing/2017/decorative" val="1"/>
              </a:ext>
            </a:extLst>
          </p:cNvPr>
          <p:cNvGrpSpPr/>
          <p:nvPr userDrawn="1"/>
        </p:nvGrpSpPr>
        <p:grpSpPr>
          <a:xfrm>
            <a:off x="0" y="0"/>
            <a:ext cx="4069439" cy="4828833"/>
            <a:chOff x="0" y="0"/>
            <a:chExt cx="4069439" cy="4828833"/>
          </a:xfrm>
        </p:grpSpPr>
        <p:sp>
          <p:nvSpPr>
            <p:cNvPr id="7" name="Rectangle 6">
              <a:extLst>
                <a:ext uri="{FF2B5EF4-FFF2-40B4-BE49-F238E27FC236}">
                  <a16:creationId xmlns:a16="http://schemas.microsoft.com/office/drawing/2014/main" id="{06F989FA-6E7A-3A98-AF95-F2384308BD32}"/>
                </a:ext>
              </a:extLst>
            </p:cNvPr>
            <p:cNvSpPr>
              <a:spLocks/>
            </p:cNvSpPr>
            <p:nvPr userDrawn="1"/>
          </p:nvSpPr>
          <p:spPr>
            <a:xfrm rot="10800000" flipH="1">
              <a:off x="2026630" y="77643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rot="10800000">
              <a:off x="0" y="76613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rot="10800000">
              <a:off x="1351" y="0"/>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39471" y="2798865"/>
              <a:ext cx="2029968" cy="2029968"/>
            </a:xfrm>
            <a:prstGeom prst="rect">
              <a:avLst/>
            </a:prstGeom>
          </p:spPr>
        </p:pic>
        <p:sp>
          <p:nvSpPr>
            <p:cNvPr id="41" name="Rectangle 40">
              <a:extLst>
                <a:ext uri="{FF2B5EF4-FFF2-40B4-BE49-F238E27FC236}">
                  <a16:creationId xmlns:a16="http://schemas.microsoft.com/office/drawing/2014/main" id="{26879019-2911-2F60-CC5B-25D1BE752B8D}"/>
                </a:ext>
              </a:extLst>
            </p:cNvPr>
            <p:cNvSpPr/>
            <p:nvPr userDrawn="1"/>
          </p:nvSpPr>
          <p:spPr>
            <a:xfrm rot="10800000">
              <a:off x="2029604" y="0"/>
              <a:ext cx="2029968" cy="78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black and white striped pattern&#10;&#10;Description automatically generated with low confidence">
              <a:extLst>
                <a:ext uri="{FF2B5EF4-FFF2-40B4-BE49-F238E27FC236}">
                  <a16:creationId xmlns:a16="http://schemas.microsoft.com/office/drawing/2014/main" id="{CD1CD1B2-7EBC-96B6-A02D-7972C278746E}"/>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rot="10800000">
              <a:off x="2035948" y="788197"/>
              <a:ext cx="2019299" cy="999451"/>
            </a:xfrm>
            <a:prstGeom prst="rect">
              <a:avLst/>
            </a:prstGeom>
          </p:spPr>
        </p:pic>
      </p:grpSp>
    </p:spTree>
    <p:extLst>
      <p:ext uri="{BB962C8B-B14F-4D97-AF65-F5344CB8AC3E}">
        <p14:creationId xmlns:p14="http://schemas.microsoft.com/office/powerpoint/2010/main" val="1506966382"/>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544285"/>
            <a:ext cx="6594768" cy="3445329"/>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4829789" y="4130045"/>
            <a:ext cx="6594768" cy="1951523"/>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grpSp>
        <p:nvGrpSpPr>
          <p:cNvPr id="4" name="Group 3">
            <a:extLst>
              <a:ext uri="{FF2B5EF4-FFF2-40B4-BE49-F238E27FC236}">
                <a16:creationId xmlns:a16="http://schemas.microsoft.com/office/drawing/2014/main" id="{C2A24CB0-5164-75CE-ED27-EF876C19C655}"/>
              </a:ext>
              <a:ext uri="{C183D7F6-B498-43B3-948B-1728B52AA6E4}">
                <adec:decorative xmlns:adec="http://schemas.microsoft.com/office/drawing/2017/decorative" val="1"/>
              </a:ext>
            </a:extLst>
          </p:cNvPr>
          <p:cNvGrpSpPr/>
          <p:nvPr userDrawn="1"/>
        </p:nvGrpSpPr>
        <p:grpSpPr>
          <a:xfrm>
            <a:off x="0" y="2029167"/>
            <a:ext cx="4069439" cy="4828833"/>
            <a:chOff x="0" y="2029167"/>
            <a:chExt cx="4069439" cy="4828833"/>
          </a:xfrm>
        </p:grpSpPr>
        <p:sp>
          <p:nvSpPr>
            <p:cNvPr id="7" name="Rectangle 6">
              <a:extLst>
                <a:ext uri="{FF2B5EF4-FFF2-40B4-BE49-F238E27FC236}">
                  <a16:creationId xmlns:a16="http://schemas.microsoft.com/office/drawing/2014/main" id="{06F989FA-6E7A-3A98-AF95-F2384308BD32}"/>
                </a:ext>
              </a:extLst>
            </p:cNvPr>
            <p:cNvSpPr/>
            <p:nvPr userDrawn="1"/>
          </p:nvSpPr>
          <p:spPr>
            <a:xfrm flipH="1">
              <a:off x="9867" y="405160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a:off x="2039471" y="406189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a:off x="2038120" y="6083058"/>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2029167"/>
              <a:ext cx="2029968" cy="2029968"/>
            </a:xfrm>
            <a:prstGeom prst="rect">
              <a:avLst/>
            </a:prstGeom>
          </p:spPr>
        </p:pic>
        <p:grpSp>
          <p:nvGrpSpPr>
            <p:cNvPr id="19" name="Group 18">
              <a:extLst>
                <a:ext uri="{FF2B5EF4-FFF2-40B4-BE49-F238E27FC236}">
                  <a16:creationId xmlns:a16="http://schemas.microsoft.com/office/drawing/2014/main" id="{227BDAED-0D36-04AE-1A0C-E36977943C38}"/>
                </a:ext>
              </a:extLst>
            </p:cNvPr>
            <p:cNvGrpSpPr/>
            <p:nvPr userDrawn="1"/>
          </p:nvGrpSpPr>
          <p:grpSpPr>
            <a:xfrm>
              <a:off x="110109" y="4130046"/>
              <a:ext cx="1920240" cy="1920240"/>
              <a:chOff x="5361924" y="7472790"/>
              <a:chExt cx="1828800" cy="1828800"/>
            </a:xfrm>
          </p:grpSpPr>
          <p:grpSp>
            <p:nvGrpSpPr>
              <p:cNvPr id="20" name="Group 19">
                <a:extLst>
                  <a:ext uri="{FF2B5EF4-FFF2-40B4-BE49-F238E27FC236}">
                    <a16:creationId xmlns:a16="http://schemas.microsoft.com/office/drawing/2014/main" id="{DCF3798F-8E8C-7928-8347-8BC5B07B29F9}"/>
                  </a:ext>
                </a:extLst>
              </p:cNvPr>
              <p:cNvGrpSpPr/>
              <p:nvPr userDrawn="1"/>
            </p:nvGrpSpPr>
            <p:grpSpPr>
              <a:xfrm>
                <a:off x="5361924" y="7472790"/>
                <a:ext cx="1828800" cy="1828800"/>
                <a:chOff x="5361924" y="7472790"/>
                <a:chExt cx="1828800" cy="1828800"/>
              </a:xfrm>
            </p:grpSpPr>
            <p:grpSp>
              <p:nvGrpSpPr>
                <p:cNvPr id="22" name="Group 21">
                  <a:extLst>
                    <a:ext uri="{FF2B5EF4-FFF2-40B4-BE49-F238E27FC236}">
                      <a16:creationId xmlns:a16="http://schemas.microsoft.com/office/drawing/2014/main" id="{A488BF7D-B7D9-249A-4EC2-8A1F6311D1BD}"/>
                    </a:ext>
                  </a:extLst>
                </p:cNvPr>
                <p:cNvGrpSpPr/>
                <p:nvPr userDrawn="1"/>
              </p:nvGrpSpPr>
              <p:grpSpPr>
                <a:xfrm>
                  <a:off x="5361924" y="7472790"/>
                  <a:ext cx="1828800" cy="1828800"/>
                  <a:chOff x="5388428" y="7173291"/>
                  <a:chExt cx="1828800" cy="1828800"/>
                </a:xfrm>
              </p:grpSpPr>
              <p:grpSp>
                <p:nvGrpSpPr>
                  <p:cNvPr id="29" name="Group 28">
                    <a:extLst>
                      <a:ext uri="{FF2B5EF4-FFF2-40B4-BE49-F238E27FC236}">
                        <a16:creationId xmlns:a16="http://schemas.microsoft.com/office/drawing/2014/main" id="{C68EE8A4-53F3-EAAD-F43C-1F73C11BCE4C}"/>
                      </a:ext>
                    </a:extLst>
                  </p:cNvPr>
                  <p:cNvGrpSpPr/>
                  <p:nvPr userDrawn="1"/>
                </p:nvGrpSpPr>
                <p:grpSpPr>
                  <a:xfrm>
                    <a:off x="5388428" y="7173291"/>
                    <a:ext cx="1828800" cy="1828800"/>
                    <a:chOff x="5388428" y="7173291"/>
                    <a:chExt cx="1828800" cy="1828800"/>
                  </a:xfrm>
                </p:grpSpPr>
                <p:grpSp>
                  <p:nvGrpSpPr>
                    <p:cNvPr id="31" name="Group 30">
                      <a:extLst>
                        <a:ext uri="{FF2B5EF4-FFF2-40B4-BE49-F238E27FC236}">
                          <a16:creationId xmlns:a16="http://schemas.microsoft.com/office/drawing/2014/main" id="{806ABFB8-B814-19D4-3D47-A20F5AE8785F}"/>
                        </a:ext>
                      </a:extLst>
                    </p:cNvPr>
                    <p:cNvGrpSpPr/>
                    <p:nvPr userDrawn="1"/>
                  </p:nvGrpSpPr>
                  <p:grpSpPr>
                    <a:xfrm>
                      <a:off x="5388428" y="7173291"/>
                      <a:ext cx="1828800" cy="1828800"/>
                      <a:chOff x="5579044" y="7049770"/>
                      <a:chExt cx="1828800" cy="1828800"/>
                    </a:xfrm>
                  </p:grpSpPr>
                  <p:grpSp>
                    <p:nvGrpSpPr>
                      <p:cNvPr id="33" name="Group 32">
                        <a:extLst>
                          <a:ext uri="{FF2B5EF4-FFF2-40B4-BE49-F238E27FC236}">
                            <a16:creationId xmlns:a16="http://schemas.microsoft.com/office/drawing/2014/main" id="{992340A8-8A61-1791-D56D-37F56A662FEC}"/>
                          </a:ext>
                        </a:extLst>
                      </p:cNvPr>
                      <p:cNvGrpSpPr/>
                      <p:nvPr userDrawn="1"/>
                    </p:nvGrpSpPr>
                    <p:grpSpPr>
                      <a:xfrm>
                        <a:off x="5579044" y="7049770"/>
                        <a:ext cx="1828800" cy="1828800"/>
                        <a:chOff x="5579044" y="7049770"/>
                        <a:chExt cx="1828800" cy="1828800"/>
                      </a:xfrm>
                    </p:grpSpPr>
                    <p:grpSp>
                      <p:nvGrpSpPr>
                        <p:cNvPr id="35" name="Group 34">
                          <a:extLst>
                            <a:ext uri="{FF2B5EF4-FFF2-40B4-BE49-F238E27FC236}">
                              <a16:creationId xmlns:a16="http://schemas.microsoft.com/office/drawing/2014/main" id="{CD482B6F-4CF8-CEB3-7478-EB1A76DCF567}"/>
                            </a:ext>
                          </a:extLst>
                        </p:cNvPr>
                        <p:cNvGrpSpPr/>
                        <p:nvPr userDrawn="1"/>
                      </p:nvGrpSpPr>
                      <p:grpSpPr>
                        <a:xfrm>
                          <a:off x="5579044" y="7049770"/>
                          <a:ext cx="1828800" cy="1828800"/>
                          <a:chOff x="5579044" y="7049770"/>
                          <a:chExt cx="1828800" cy="1828800"/>
                        </a:xfrm>
                      </p:grpSpPr>
                      <p:grpSp>
                        <p:nvGrpSpPr>
                          <p:cNvPr id="37" name="Group 36">
                            <a:extLst>
                              <a:ext uri="{FF2B5EF4-FFF2-40B4-BE49-F238E27FC236}">
                                <a16:creationId xmlns:a16="http://schemas.microsoft.com/office/drawing/2014/main" id="{48DB94FE-59B9-2EAD-D619-84D732CEACD3}"/>
                              </a:ext>
                            </a:extLst>
                          </p:cNvPr>
                          <p:cNvGrpSpPr/>
                          <p:nvPr userDrawn="1"/>
                        </p:nvGrpSpPr>
                        <p:grpSpPr>
                          <a:xfrm>
                            <a:off x="5579044" y="7049770"/>
                            <a:ext cx="1828800" cy="1828800"/>
                            <a:chOff x="5579044" y="7049770"/>
                            <a:chExt cx="1828800" cy="1828800"/>
                          </a:xfrm>
                        </p:grpSpPr>
                        <p:sp>
                          <p:nvSpPr>
                            <p:cNvPr id="39" name="Oval 38">
                              <a:extLst>
                                <a:ext uri="{FF2B5EF4-FFF2-40B4-BE49-F238E27FC236}">
                                  <a16:creationId xmlns:a16="http://schemas.microsoft.com/office/drawing/2014/main" id="{E9EB6EED-2663-2442-C484-EF27395DCEB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0" name="Oval 39">
                              <a:extLst>
                                <a:ext uri="{FF2B5EF4-FFF2-40B4-BE49-F238E27FC236}">
                                  <a16:creationId xmlns:a16="http://schemas.microsoft.com/office/drawing/2014/main" id="{E5978766-DE51-5FF5-41BE-B1007C37165E}"/>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Oval 37">
                            <a:extLst>
                              <a:ext uri="{FF2B5EF4-FFF2-40B4-BE49-F238E27FC236}">
                                <a16:creationId xmlns:a16="http://schemas.microsoft.com/office/drawing/2014/main" id="{749B68DA-C119-6301-085A-2E7F3F7E3CB1}"/>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6" name="Oval 35">
                          <a:extLst>
                            <a:ext uri="{FF2B5EF4-FFF2-40B4-BE49-F238E27FC236}">
                              <a16:creationId xmlns:a16="http://schemas.microsoft.com/office/drawing/2014/main" id="{D753957E-F4A5-E4CA-B8B3-F6AE73F159F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4" name="Oval 33">
                        <a:extLst>
                          <a:ext uri="{FF2B5EF4-FFF2-40B4-BE49-F238E27FC236}">
                            <a16:creationId xmlns:a16="http://schemas.microsoft.com/office/drawing/2014/main" id="{3C4F46AE-42C2-9E3D-D294-F9297389D110}"/>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2" name="Oval 31">
                      <a:extLst>
                        <a:ext uri="{FF2B5EF4-FFF2-40B4-BE49-F238E27FC236}">
                          <a16:creationId xmlns:a16="http://schemas.microsoft.com/office/drawing/2014/main" id="{42376F25-4466-0F15-CD2F-B821AC9CCE5C}"/>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0" name="Oval 29">
                    <a:extLst>
                      <a:ext uri="{FF2B5EF4-FFF2-40B4-BE49-F238E27FC236}">
                        <a16:creationId xmlns:a16="http://schemas.microsoft.com/office/drawing/2014/main" id="{BBC988D2-4FFC-612A-DD91-A41B6194EF6C}"/>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4" name="Oval 23">
                  <a:extLst>
                    <a:ext uri="{FF2B5EF4-FFF2-40B4-BE49-F238E27FC236}">
                      <a16:creationId xmlns:a16="http://schemas.microsoft.com/office/drawing/2014/main" id="{53690E8A-1D3D-3D5D-932E-D2A2CFE5BDAB}"/>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5" name="Oval 24">
                  <a:extLst>
                    <a:ext uri="{FF2B5EF4-FFF2-40B4-BE49-F238E27FC236}">
                      <a16:creationId xmlns:a16="http://schemas.microsoft.com/office/drawing/2014/main" id="{1AE08D7C-4190-C00C-19F0-BEC1F608B97A}"/>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6" name="Oval 25">
                  <a:extLst>
                    <a:ext uri="{FF2B5EF4-FFF2-40B4-BE49-F238E27FC236}">
                      <a16:creationId xmlns:a16="http://schemas.microsoft.com/office/drawing/2014/main" id="{7B3E9873-3672-0001-60F1-6068B67A6DFE}"/>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7" name="Oval 26">
                  <a:extLst>
                    <a:ext uri="{FF2B5EF4-FFF2-40B4-BE49-F238E27FC236}">
                      <a16:creationId xmlns:a16="http://schemas.microsoft.com/office/drawing/2014/main" id="{4CD85BCE-3B9E-234C-4D1D-EC1A6A57D298}"/>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8" name="Oval 27">
                  <a:extLst>
                    <a:ext uri="{FF2B5EF4-FFF2-40B4-BE49-F238E27FC236}">
                      <a16:creationId xmlns:a16="http://schemas.microsoft.com/office/drawing/2014/main" id="{5CC66A2F-CBBE-220E-5ECB-528B8EE34F83}"/>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1" name="Oval 20">
                <a:extLst>
                  <a:ext uri="{FF2B5EF4-FFF2-40B4-BE49-F238E27FC236}">
                    <a16:creationId xmlns:a16="http://schemas.microsoft.com/office/drawing/2014/main" id="{B7B0A7FC-B497-31A6-1F93-414F96AF4C4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1" name="Rectangle 40">
              <a:extLst>
                <a:ext uri="{FF2B5EF4-FFF2-40B4-BE49-F238E27FC236}">
                  <a16:creationId xmlns:a16="http://schemas.microsoft.com/office/drawing/2014/main" id="{26879019-2911-2F60-CC5B-25D1BE752B8D}"/>
                </a:ext>
              </a:extLst>
            </p:cNvPr>
            <p:cNvSpPr/>
            <p:nvPr userDrawn="1"/>
          </p:nvSpPr>
          <p:spPr>
            <a:xfrm>
              <a:off x="9867" y="6073440"/>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8CCEA94B-F499-5FCA-D063-7FD71F10F95B}"/>
                </a:ext>
              </a:extLst>
            </p:cNvPr>
            <p:cNvSpPr/>
            <p:nvPr userDrawn="1"/>
          </p:nvSpPr>
          <p:spPr>
            <a:xfrm>
              <a:off x="9867" y="405160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a:off x="0" y="-1"/>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17235676"/>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1" y="896112"/>
            <a:ext cx="6589150" cy="1988706"/>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C8EF03D4-C3B7-918C-FF43-0A9C106ACA0F}"/>
              </a:ext>
              <a:ext uri="{C183D7F6-B498-43B3-948B-1728B52AA6E4}">
                <adec:decorative xmlns:adec="http://schemas.microsoft.com/office/drawing/2017/decorative" val="1"/>
              </a:ext>
            </a:extLst>
          </p:cNvPr>
          <p:cNvGrpSpPr/>
          <p:nvPr userDrawn="1"/>
        </p:nvGrpSpPr>
        <p:grpSpPr>
          <a:xfrm>
            <a:off x="8127476" y="-9144"/>
            <a:ext cx="4069095" cy="6867144"/>
            <a:chOff x="8127476" y="-9144"/>
            <a:chExt cx="4069095" cy="6867144"/>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761295" y="6355080"/>
            <a:ext cx="1097280" cy="365125"/>
          </a:xfrm>
        </p:spPr>
        <p:txBody>
          <a:bodyPr/>
          <a:lstStyle>
            <a:lvl1pPr>
              <a:defRPr>
                <a:solidFill>
                  <a:schemeClr val="bg1"/>
                </a:solidFill>
              </a:defRPr>
            </a:lvl1pPr>
          </a:lstStyle>
          <a:p>
            <a:r>
              <a:rPr lang="en-US"/>
              <a:t>12/11/2023</a:t>
            </a:r>
            <a:endParaRPr lang="en-US" dirty="0"/>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a:t>Presentation title</a:t>
            </a:r>
            <a:endParaRPr lang="en-US" dirty="0"/>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4" name="Content Placeholder 2">
            <a:extLst>
              <a:ext uri="{FF2B5EF4-FFF2-40B4-BE49-F238E27FC236}">
                <a16:creationId xmlns:a16="http://schemas.microsoft.com/office/drawing/2014/main" id="{3BB414F1-8F08-3A3B-45E3-9F44595164A1}"/>
              </a:ext>
            </a:extLst>
          </p:cNvPr>
          <p:cNvSpPr>
            <a:spLocks noGrp="1"/>
          </p:cNvSpPr>
          <p:nvPr>
            <p:ph sz="half" idx="14" hasCustomPrompt="1"/>
          </p:nvPr>
        </p:nvSpPr>
        <p:spPr>
          <a:xfrm>
            <a:off x="762001" y="3058886"/>
            <a:ext cx="6597372" cy="3296194"/>
          </a:xfrm>
        </p:spPr>
        <p:txBody>
          <a:bodyPr>
            <a:normAutofit/>
          </a:bodyPr>
          <a:lstStyle>
            <a:lvl1pPr marL="0" indent="0">
              <a:lnSpc>
                <a:spcPts val="2000"/>
              </a:lnSpc>
              <a:buFont typeface="Arial" panose="020B0604020202020204" pitchFamily="34" charset="0"/>
              <a:buNone/>
              <a:defRPr sz="1800">
                <a:solidFill>
                  <a:schemeClr val="bg1"/>
                </a:solidFill>
              </a:defRPr>
            </a:lvl1pPr>
            <a:lvl2pPr marL="457200">
              <a:lnSpc>
                <a:spcPts val="2000"/>
              </a:lnSpc>
              <a:defRPr sz="1800">
                <a:solidFill>
                  <a:schemeClr val="bg1"/>
                </a:solidFill>
              </a:defRPr>
            </a:lvl2pPr>
            <a:lvl3pPr marL="914400">
              <a:lnSpc>
                <a:spcPts val="2000"/>
              </a:lnSpc>
              <a:defRPr sz="1800">
                <a:solidFill>
                  <a:schemeClr val="bg1"/>
                </a:solidFill>
              </a:defRPr>
            </a:lvl3pPr>
            <a:lvl4pPr marL="1371600">
              <a:lnSpc>
                <a:spcPts val="2000"/>
              </a:lnSpc>
              <a:defRPr sz="1800">
                <a:solidFill>
                  <a:schemeClr val="bg1"/>
                </a:solidFill>
              </a:defRPr>
            </a:lvl4pPr>
            <a:lvl5pPr marL="1828800">
              <a:lnSpc>
                <a:spcPts val="2000"/>
              </a:lnSpc>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Subtitle">
    <p:bg>
      <p:bgPr>
        <a:solidFill>
          <a:schemeClr val="accent3"/>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F09F422-89F7-BDA7-7801-F364BA5D95A5}"/>
              </a:ext>
              <a:ext uri="{C183D7F6-B498-43B3-948B-1728B52AA6E4}">
                <adec:decorative xmlns:adec="http://schemas.microsoft.com/office/drawing/2017/decorative" val="1"/>
              </a:ext>
            </a:extLst>
          </p:cNvPr>
          <p:cNvGrpSpPr/>
          <p:nvPr userDrawn="1"/>
        </p:nvGrpSpPr>
        <p:grpSpPr>
          <a:xfrm>
            <a:off x="-3045" y="-4303"/>
            <a:ext cx="7252590" cy="6862680"/>
            <a:chOff x="-3045" y="-4303"/>
            <a:chExt cx="7252590" cy="686268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1146"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3045" y="-4303"/>
              <a:ext cx="2029968" cy="2029968"/>
            </a:xfrm>
            <a:prstGeom prst="rect">
              <a:avLst/>
            </a:prstGeom>
          </p:spPr>
        </p:pic>
        <p:sp>
          <p:nvSpPr>
            <p:cNvPr id="39" name="Rectangle 38">
              <a:extLst>
                <a:ext uri="{FF2B5EF4-FFF2-40B4-BE49-F238E27FC236}">
                  <a16:creationId xmlns:a16="http://schemas.microsoft.com/office/drawing/2014/main" id="{EA65556A-38A5-4BA5-9A40-33F02F960B1E}"/>
                </a:ext>
              </a:extLst>
            </p:cNvPr>
            <p:cNvSpPr/>
            <p:nvPr userDrawn="1"/>
          </p:nvSpPr>
          <p:spPr>
            <a:xfrm>
              <a:off x="3757"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1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4071442" y="4058828"/>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038053"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034034"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2028568"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5400000">
              <a:off x="2043950"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0" cstate="screen">
              <a:extLst>
                <a:ext uri="{28A0092B-C50C-407E-A947-70E740481C1C}">
                  <a14:useLocalDpi xmlns:a14="http://schemas.microsoft.com/office/drawing/2010/main" val="0"/>
                </a:ext>
              </a:extLst>
            </a:blip>
            <a:stretch>
              <a:fillRect/>
            </a:stretch>
          </p:blipFill>
          <p:spPr>
            <a:xfrm>
              <a:off x="1406"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4433"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506891"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2028658"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3838078"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p:cNvCxnSpPr>
            <p:nvPr userDrawn="1"/>
          </p:nvCxnSpPr>
          <p:spPr>
            <a:xfrm flipV="1">
              <a:off x="0" y="1990665"/>
              <a:ext cx="4023360"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974771" y="576943"/>
            <a:ext cx="6449786" cy="2785508"/>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EB00591F-8CE8-B626-C81A-6C960B2BAECA}"/>
              </a:ext>
            </a:extLst>
          </p:cNvPr>
          <p:cNvSpPr>
            <a:spLocks noGrp="1"/>
          </p:cNvSpPr>
          <p:nvPr>
            <p:ph type="subTitle" idx="1" hasCustomPrompt="1"/>
          </p:nvPr>
        </p:nvSpPr>
        <p:spPr>
          <a:xfrm>
            <a:off x="4974772" y="3373686"/>
            <a:ext cx="6449785" cy="1029586"/>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1" y="6353175"/>
            <a:ext cx="1097280" cy="365125"/>
          </a:xfrm>
        </p:spPr>
        <p:txBody>
          <a:bodyPr/>
          <a:lstStyle>
            <a:lvl1pPr>
              <a:defRPr>
                <a:solidFill>
                  <a:schemeClr val="bg1"/>
                </a:solidFill>
              </a:defRPr>
            </a:lvl1pPr>
          </a:lstStyle>
          <a:p>
            <a:r>
              <a:rPr lang="en-US"/>
              <a:t>12/11/2023</a:t>
            </a:r>
            <a:endParaRPr lang="en-US" dirty="0"/>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a:t>Presentation title</a:t>
            </a:r>
            <a:endParaRPr lang="en-US" dirty="0"/>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2847"/>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771736" y="896112"/>
            <a:ext cx="9389288" cy="1362456"/>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771735"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6" name="Content Placeholder 2">
            <a:extLst>
              <a:ext uri="{FF2B5EF4-FFF2-40B4-BE49-F238E27FC236}">
                <a16:creationId xmlns:a16="http://schemas.microsoft.com/office/drawing/2014/main" id="{B135D7B7-20E9-ADCF-4417-B443AF3112FC}"/>
              </a:ext>
            </a:extLst>
          </p:cNvPr>
          <p:cNvSpPr>
            <a:spLocks noGrp="1"/>
          </p:cNvSpPr>
          <p:nvPr>
            <p:ph sz="half" idx="14" hasCustomPrompt="1"/>
          </p:nvPr>
        </p:nvSpPr>
        <p:spPr>
          <a:xfrm>
            <a:off x="771734"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5D4468C5-0B68-8408-80C5-F8681CA98918}"/>
              </a:ext>
            </a:extLst>
          </p:cNvPr>
          <p:cNvSpPr>
            <a:spLocks noGrp="1"/>
          </p:cNvSpPr>
          <p:nvPr>
            <p:ph sz="half" idx="15" hasCustomPrompt="1"/>
          </p:nvPr>
        </p:nvSpPr>
        <p:spPr>
          <a:xfrm>
            <a:off x="5645989"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8813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403102"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025089"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407892"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413443"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021285"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1859807"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7411"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1793659"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1035546"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1">
            <a:extLst>
              <a:ext uri="{FF2B5EF4-FFF2-40B4-BE49-F238E27FC236}">
                <a16:creationId xmlns:a16="http://schemas.microsoft.com/office/drawing/2014/main" id="{C8142DAF-BE54-C239-5685-89D55E027E4E}"/>
              </a:ext>
            </a:extLst>
          </p:cNvPr>
          <p:cNvSpPr>
            <a:spLocks noGrp="1"/>
          </p:cNvSpPr>
          <p:nvPr>
            <p:ph type="title" hasCustomPrompt="1"/>
          </p:nvPr>
        </p:nvSpPr>
        <p:spPr>
          <a:xfrm>
            <a:off x="3520440" y="896111"/>
            <a:ext cx="7889768" cy="2039341"/>
          </a:xfrm>
        </p:spPr>
        <p:txBody>
          <a:bodyPr anchor="t" anchorCtr="0"/>
          <a:lstStyle>
            <a:lvl1pPr>
              <a:defRPr cap="all" baseline="0">
                <a:solidFill>
                  <a:schemeClr val="accent1"/>
                </a:solidFill>
              </a:defRPr>
            </a:lvl1pPr>
          </a:lstStyle>
          <a:p>
            <a:r>
              <a:rPr lang="en-US" dirty="0"/>
              <a:t>CLICK TO ADD TITLE</a:t>
            </a:r>
          </a:p>
        </p:txBody>
      </p:sp>
      <p:sp>
        <p:nvSpPr>
          <p:cNvPr id="10" name="Content Placeholder 2">
            <a:extLst>
              <a:ext uri="{FF2B5EF4-FFF2-40B4-BE49-F238E27FC236}">
                <a16:creationId xmlns:a16="http://schemas.microsoft.com/office/drawing/2014/main" id="{5A2EBD71-EB16-773C-A6CB-C6E1259AE70B}"/>
              </a:ext>
            </a:extLst>
          </p:cNvPr>
          <p:cNvSpPr>
            <a:spLocks noGrp="1"/>
          </p:cNvSpPr>
          <p:nvPr>
            <p:ph sz="half" idx="14" hasCustomPrompt="1"/>
          </p:nvPr>
        </p:nvSpPr>
        <p:spPr>
          <a:xfrm>
            <a:off x="3520440" y="3259056"/>
            <a:ext cx="2994660" cy="3006531"/>
          </a:xfrm>
        </p:spPr>
        <p:txBody>
          <a:bodyPr>
            <a:normAutofit/>
          </a:bodyPr>
          <a:lstStyle>
            <a:lvl1pPr marL="285750" indent="-285750">
              <a:lnSpc>
                <a:spcPts val="2000"/>
              </a:lnSpc>
              <a:buFont typeface="Arial" panose="020B0604020202020204" pitchFamily="34" charset="0"/>
              <a:buChar char="•"/>
              <a:defRPr sz="1800"/>
            </a:lvl1pPr>
            <a:lvl2pPr>
              <a:lnSpc>
                <a:spcPts val="2000"/>
              </a:lnSpc>
              <a:defRPr sz="1800"/>
            </a:lvl2pPr>
            <a:lvl3pPr>
              <a:lnSpc>
                <a:spcPts val="2000"/>
              </a:lnSpc>
              <a:defRPr sz="1800"/>
            </a:lvl3pPr>
            <a:lvl4pPr>
              <a:lnSpc>
                <a:spcPts val="2000"/>
              </a:lnSpc>
              <a:defRPr sz="1800"/>
            </a:lvl4pPr>
            <a:lvl5pPr>
              <a:lnSpc>
                <a:spcPts val="2000"/>
              </a:lnSpc>
              <a:defRPr sz="1800"/>
            </a:lvl5pPr>
          </a:lstStyle>
          <a:p>
            <a:pPr lvl="0"/>
            <a:r>
              <a:rPr lang="en-US" dirty="0"/>
              <a:t>Click to add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56944BE1-9937-7EA2-AA56-336B8D5CAADA}"/>
              </a:ext>
            </a:extLst>
          </p:cNvPr>
          <p:cNvSpPr>
            <a:spLocks noGrp="1"/>
          </p:cNvSpPr>
          <p:nvPr>
            <p:ph sz="half" idx="1" hasCustomPrompt="1"/>
          </p:nvPr>
        </p:nvSpPr>
        <p:spPr>
          <a:xfrm>
            <a:off x="6826432" y="3253740"/>
            <a:ext cx="4580088" cy="3006531"/>
          </a:xfrm>
        </p:spPr>
        <p:txBody>
          <a:bodyPr>
            <a:normAutofit/>
          </a:bodyPr>
          <a:lstStyle>
            <a:lvl1pPr marL="0" indent="0">
              <a:lnSpc>
                <a:spcPts val="2000"/>
              </a:lnSpc>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3523723"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6642161"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0949320"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Pictur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807877" y="898524"/>
            <a:ext cx="7606895" cy="2029967"/>
          </a:xfrm>
        </p:spPr>
        <p:txBody>
          <a:bodyPr anchor="t" anchorCtr="0"/>
          <a:lstStyle>
            <a:lvl1pPr>
              <a:defRPr cap="all" baseline="0">
                <a:solidFill>
                  <a:schemeClr val="tx2"/>
                </a:solidFill>
              </a:defRPr>
            </a:lvl1pPr>
          </a:lstStyle>
          <a:p>
            <a:r>
              <a:rPr lang="en-US" dirty="0"/>
              <a:t>CLICK TO ADD TITLE</a:t>
            </a:r>
          </a:p>
        </p:txBody>
      </p:sp>
      <p:sp>
        <p:nvSpPr>
          <p:cNvPr id="27" name="Picture Placeholder 26">
            <a:extLst>
              <a:ext uri="{FF2B5EF4-FFF2-40B4-BE49-F238E27FC236}">
                <a16:creationId xmlns:a16="http://schemas.microsoft.com/office/drawing/2014/main" id="{01CF25F4-1889-5FE4-9BE0-413C509639DC}"/>
              </a:ext>
            </a:extLst>
          </p:cNvPr>
          <p:cNvSpPr>
            <a:spLocks noGrp="1"/>
          </p:cNvSpPr>
          <p:nvPr>
            <p:ph type="pic" sz="quarter" idx="15" hasCustomPrompt="1"/>
          </p:nvPr>
        </p:nvSpPr>
        <p:spPr>
          <a:xfrm>
            <a:off x="1011337" y="9212"/>
            <a:ext cx="2029967" cy="4850544"/>
          </a:xfrm>
          <a:custGeom>
            <a:avLst/>
            <a:gdLst>
              <a:gd name="connsiteX0" fmla="*/ 0 w 2029967"/>
              <a:gd name="connsiteY0" fmla="*/ 0 h 4850544"/>
              <a:gd name="connsiteX1" fmla="*/ 2029967 w 2029967"/>
              <a:gd name="connsiteY1" fmla="*/ 0 h 4850544"/>
              <a:gd name="connsiteX2" fmla="*/ 2029967 w 2029967"/>
              <a:gd name="connsiteY2" fmla="*/ 4850544 h 4850544"/>
              <a:gd name="connsiteX3" fmla="*/ 2025599 w 2029967"/>
              <a:gd name="connsiteY3" fmla="*/ 4850544 h 4850544"/>
              <a:gd name="connsiteX4" fmla="*/ 2 w 2029967"/>
              <a:gd name="connsiteY4" fmla="*/ 2824947 h 4850544"/>
              <a:gd name="connsiteX5" fmla="*/ 2 w 2029967"/>
              <a:gd name="connsiteY5" fmla="*/ 4850544 h 4850544"/>
              <a:gd name="connsiteX6" fmla="*/ 0 w 2029967"/>
              <a:gd name="connsiteY6" fmla="*/ 4850544 h 485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9967" h="4850544">
                <a:moveTo>
                  <a:pt x="0" y="0"/>
                </a:moveTo>
                <a:lnTo>
                  <a:pt x="2029967" y="0"/>
                </a:lnTo>
                <a:lnTo>
                  <a:pt x="2029967" y="4850544"/>
                </a:lnTo>
                <a:lnTo>
                  <a:pt x="2025599" y="4850544"/>
                </a:lnTo>
                <a:lnTo>
                  <a:pt x="2" y="2824947"/>
                </a:lnTo>
                <a:lnTo>
                  <a:pt x="2" y="4850544"/>
                </a:lnTo>
                <a:lnTo>
                  <a:pt x="0" y="4850544"/>
                </a:lnTo>
                <a:close/>
              </a:path>
            </a:pathLst>
          </a:custGeom>
        </p:spPr>
        <p:txBody>
          <a:bodyPr wrap="square">
            <a:noAutofit/>
          </a:bodyPr>
          <a:lstStyle>
            <a:lvl1pPr marL="0" indent="0" algn="l">
              <a:buNone/>
              <a:defRPr sz="2000">
                <a:solidFill>
                  <a:schemeClr val="bg1"/>
                </a:solidFill>
              </a:defRPr>
            </a:lvl1pPr>
          </a:lstStyle>
          <a:p>
            <a:r>
              <a:rPr lang="en-US" dirty="0"/>
              <a:t>Click icon to insert picture</a:t>
            </a:r>
          </a:p>
        </p:txBody>
      </p:sp>
      <p:sp>
        <p:nvSpPr>
          <p:cNvPr id="34" name="Rectangle 33">
            <a:extLst>
              <a:ext uri="{FF2B5EF4-FFF2-40B4-BE49-F238E27FC236}">
                <a16:creationId xmlns:a16="http://schemas.microsoft.com/office/drawing/2014/main" id="{9CC28908-2548-441C-BE9D-8728E1FC84C0}"/>
              </a:ext>
              <a:ext uri="{C183D7F6-B498-43B3-948B-1728B52AA6E4}">
                <adec:decorative xmlns:adec="http://schemas.microsoft.com/office/drawing/2017/decorative" val="1"/>
              </a:ext>
            </a:extLst>
          </p:cNvPr>
          <p:cNvSpPr/>
          <p:nvPr userDrawn="1"/>
        </p:nvSpPr>
        <p:spPr>
          <a:xfrm>
            <a:off x="1011339" y="4863266"/>
            <a:ext cx="2029968" cy="200489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a:extLst>
              <a:ext uri="{FF2B5EF4-FFF2-40B4-BE49-F238E27FC236}">
                <a16:creationId xmlns:a16="http://schemas.microsoft.com/office/drawing/2014/main" id="{731DC170-FB16-45F8-B62C-DCAB2B9AC310}"/>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11338" y="5865203"/>
            <a:ext cx="2019299" cy="999451"/>
          </a:xfrm>
          <a:prstGeom prst="rect">
            <a:avLst/>
          </a:prstGeom>
        </p:spPr>
      </p:pic>
      <p:sp>
        <p:nvSpPr>
          <p:cNvPr id="5" name="Content Placeholder 2">
            <a:extLst>
              <a:ext uri="{FF2B5EF4-FFF2-40B4-BE49-F238E27FC236}">
                <a16:creationId xmlns:a16="http://schemas.microsoft.com/office/drawing/2014/main" id="{ADE2E4A5-BFB0-8F89-C606-A1581EB9FC6E}"/>
              </a:ext>
            </a:extLst>
          </p:cNvPr>
          <p:cNvSpPr>
            <a:spLocks noGrp="1"/>
          </p:cNvSpPr>
          <p:nvPr>
            <p:ph sz="half" idx="16" hasCustomPrompt="1"/>
          </p:nvPr>
        </p:nvSpPr>
        <p:spPr>
          <a:xfrm>
            <a:off x="3803953" y="3259138"/>
            <a:ext cx="7615274" cy="2978150"/>
          </a:xfrm>
        </p:spPr>
        <p:txBody>
          <a:bodyPr>
            <a:normAutofit/>
          </a:bodyPr>
          <a:lstStyle>
            <a:lvl1pPr marL="285750" indent="-285750">
              <a:lnSpc>
                <a:spcPts val="2000"/>
              </a:lnSpc>
              <a:buFont typeface="Arial" panose="020B0604020202020204" pitchFamily="34" charset="0"/>
              <a:buChar char="•"/>
              <a:defRPr sz="1800">
                <a:solidFill>
                  <a:schemeClr val="tx2"/>
                </a:solidFill>
              </a:defRPr>
            </a:lvl1pPr>
            <a:lvl2pPr marL="685800">
              <a:lnSpc>
                <a:spcPts val="2000"/>
              </a:lnSpc>
              <a:defRPr sz="1800">
                <a:solidFill>
                  <a:schemeClr val="tx2"/>
                </a:solidFill>
              </a:defRPr>
            </a:lvl2pPr>
            <a:lvl3pPr marL="1143000">
              <a:lnSpc>
                <a:spcPts val="2000"/>
              </a:lnSpc>
              <a:defRPr sz="1800">
                <a:solidFill>
                  <a:schemeClr val="tx2"/>
                </a:solidFill>
              </a:defRPr>
            </a:lvl3pPr>
            <a:lvl4pPr marL="1600200">
              <a:lnSpc>
                <a:spcPts val="2000"/>
              </a:lnSpc>
              <a:defRPr sz="1800">
                <a:solidFill>
                  <a:schemeClr val="tx2"/>
                </a:solidFill>
              </a:defRPr>
            </a:lvl4pPr>
            <a:lvl5pPr marL="2057400">
              <a:lnSpc>
                <a:spcPts val="2000"/>
              </a:lnSpc>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803953" y="6353175"/>
            <a:ext cx="1097280" cy="365125"/>
          </a:xfrm>
        </p:spPr>
        <p:txBody>
          <a:bodyPr/>
          <a:lstStyle>
            <a:lvl1pPr>
              <a:defRPr>
                <a:solidFill>
                  <a:schemeClr val="bg1"/>
                </a:solidFill>
              </a:defRPr>
            </a:lvl1pPr>
          </a:lstStyle>
          <a:p>
            <a:r>
              <a:rPr lang="en-US"/>
              <a:t>12/11/2023</a:t>
            </a:r>
            <a:endParaRPr lang="en-US" dirty="0"/>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788630" y="6350000"/>
            <a:ext cx="2286000" cy="365125"/>
          </a:xfrm>
        </p:spPr>
        <p:txBody>
          <a:bodyPr/>
          <a:lstStyle>
            <a:lvl1pPr>
              <a:defRPr>
                <a:solidFill>
                  <a:schemeClr val="bg1"/>
                </a:solidFill>
              </a:defRPr>
            </a:lvl1pPr>
          </a:lstStyle>
          <a:p>
            <a:r>
              <a:rPr lang="en-US"/>
              <a:t>Presentation title</a:t>
            </a:r>
            <a:endParaRPr lang="en-US" dirty="0"/>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0962027"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grpSp>
        <p:nvGrpSpPr>
          <p:cNvPr id="9" name="Group 8">
            <a:extLst>
              <a:ext uri="{FF2B5EF4-FFF2-40B4-BE49-F238E27FC236}">
                <a16:creationId xmlns:a16="http://schemas.microsoft.com/office/drawing/2014/main" id="{378F81CD-65D4-6CA1-E2C2-34DF58B566B2}"/>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0" name="Rectangle 9">
              <a:extLst>
                <a:ext uri="{FF2B5EF4-FFF2-40B4-BE49-F238E27FC236}">
                  <a16:creationId xmlns:a16="http://schemas.microsoft.com/office/drawing/2014/main" id="{E419657A-6BE9-88F7-BE4C-6BF3C13F7E91}"/>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BB2BB8E-26BE-8FBF-1C62-4F42858193C1}"/>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864BEFA-BF82-8BAF-1977-518DCAB0F3EC}"/>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14C6E7FC-E03B-5EE2-7126-8CC1FBCB9DC3}"/>
                </a:ext>
                <a:ext uri="{C183D7F6-B498-43B3-948B-1728B52AA6E4}">
                  <adec:decorative xmlns:adec="http://schemas.microsoft.com/office/drawing/2017/decorative" val="1"/>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14" name="Rectangle 13">
              <a:extLst>
                <a:ext uri="{FF2B5EF4-FFF2-40B4-BE49-F238E27FC236}">
                  <a16:creationId xmlns:a16="http://schemas.microsoft.com/office/drawing/2014/main" id="{659957EF-0F68-275E-1FFC-87388D717462}"/>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ECECEEA3-55C1-1632-4F14-7E57A802667B}"/>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6" name="Graphic 15">
              <a:extLst>
                <a:ext uri="{FF2B5EF4-FFF2-40B4-BE49-F238E27FC236}">
                  <a16:creationId xmlns:a16="http://schemas.microsoft.com/office/drawing/2014/main" id="{A6290E86-B21F-0C88-099F-07B046CA1D4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380762"/>
              <a:ext cx="1828800" cy="914400"/>
            </a:xfrm>
            <a:prstGeom prst="rect">
              <a:avLst/>
            </a:prstGeom>
          </p:spPr>
        </p:pic>
      </p:grpSp>
      <p:sp>
        <p:nvSpPr>
          <p:cNvPr id="26" name="Rectangle 23">
            <a:extLst>
              <a:ext uri="{FF2B5EF4-FFF2-40B4-BE49-F238E27FC236}">
                <a16:creationId xmlns:a16="http://schemas.microsoft.com/office/drawing/2014/main" id="{E489F066-AA0F-D3C7-739B-15808100E736}"/>
              </a:ext>
              <a:ext uri="{C183D7F6-B498-43B3-948B-1728B52AA6E4}">
                <adec:decorative xmlns:adec="http://schemas.microsoft.com/office/drawing/2017/decorative" val="1"/>
              </a:ext>
            </a:extLst>
          </p:cNvPr>
          <p:cNvSpPr/>
          <p:nvPr userDrawn="1"/>
        </p:nvSpPr>
        <p:spPr>
          <a:xfrm>
            <a:off x="1011339" y="283415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762000" y="365125"/>
            <a:ext cx="10668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762000" y="1825625"/>
            <a:ext cx="10668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762000" y="6356350"/>
            <a:ext cx="28194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12/11/2023</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819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666" r:id="rId2"/>
    <p:sldLayoutId id="2147483704" r:id="rId3"/>
    <p:sldLayoutId id="2147483702" r:id="rId4"/>
    <p:sldLayoutId id="2147483678" r:id="rId5"/>
    <p:sldLayoutId id="2147483681" r:id="rId6"/>
    <p:sldLayoutId id="2147483696" r:id="rId7"/>
    <p:sldLayoutId id="2147483691" r:id="rId8"/>
    <p:sldLayoutId id="2147483677" r:id="rId9"/>
    <p:sldLayoutId id="2147483699" r:id="rId10"/>
    <p:sldLayoutId id="2147483685" r:id="rId11"/>
    <p:sldLayoutId id="2147483676" r:id="rId12"/>
    <p:sldLayoutId id="2147483649" r:id="rId13"/>
  </p:sldLayoutIdLst>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slides/_rels/slide12.xml.rels><?xml version="1.0" encoding="UTF-8" standalone="yes"?>
<Relationships xmlns="http://schemas.openxmlformats.org/package/2006/relationships"><Relationship Id="rId3" Type="http://schemas.openxmlformats.org/officeDocument/2006/relationships/hyperlink" Target="https://tableau.com/analytics" TargetMode="External"/><Relationship Id="rId7" Type="http://schemas.openxmlformats.org/officeDocument/2006/relationships/image" Target="../media/image39.sv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7.svg"/><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www.geeksforgeeks.org/time-series-plot-or-line-plot-with-pandas/"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hyperlink" Target="https://www.geeksforgeeks.org/time-series-decomposition-techniques/" TargetMode="External"/><Relationship Id="rId5" Type="http://schemas.openxmlformats.org/officeDocument/2006/relationships/hyperlink" Target="https://www.geeksforgeeks.org/plot-the-power-spectral-density-using-matplotlib-python/" TargetMode="External"/><Relationship Id="rId4" Type="http://schemas.openxmlformats.org/officeDocument/2006/relationships/hyperlink" Target="https://www.geeksforgeeks.org/seasonality-detection-in-time-series-data/"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www.geeksforgeeks.org/residual-analysis/#:~:text=Residual%20analysis%20is%20a%20powerful,adequacy%20of%20the%20model%20fit."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hyperlink" Target="https://www.geeksforgeeks.org/time-series-analysis-and-forecasting/" TargetMode="External"/><Relationship Id="rId2" Type="http://schemas.openxmlformats.org/officeDocument/2006/relationships/notesSlide" Target="../notesSlides/notesSlide19.xml"/><Relationship Id="rId1" Type="http://schemas.openxmlformats.org/officeDocument/2006/relationships/slideLayout" Target="../slideLayouts/slideLayout8.xml"/><Relationship Id="rId6" Type="http://schemas.openxmlformats.org/officeDocument/2006/relationships/hyperlink" Target="https://www.tableau.com/analytics/what-is-time-series-analysis" TargetMode="External"/><Relationship Id="rId5" Type="http://schemas.openxmlformats.org/officeDocument/2006/relationships/hyperlink" Target="https://arunp77.medium.com/regression-algorithms-29f112797724" TargetMode="External"/><Relationship Id="rId4" Type="http://schemas.openxmlformats.org/officeDocument/2006/relationships/image" Target="../media/image42.svg"/></Relationships>
</file>

<file path=ppt/slides/_rels/slide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slides/_rels/slide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slides/_rels/slide4.xml.rels><?xml version="1.0" encoding="UTF-8" standalone="yes"?>
<Relationships xmlns="http://schemas.openxmlformats.org/package/2006/relationships"><Relationship Id="rId8" Type="http://schemas.openxmlformats.org/officeDocument/2006/relationships/hyperlink" Target="https://www.google.com/search?sca_esv=66766b6a5d1e398a&amp;cs=1&amp;sxsrf=AHTn8zrne1zviuLt_hUYpdne-nEchGT3GQ:1741433862737&amp;q=logistic+regression&amp;stick=H4sIAAAAAAAAAG1SzS5DQRRWKWojdap-i-EFxCuoCkld1TbEhozb4-Yk05lrZi76ALaCSCRiJTZ2nsCDeIRuLSQSiWlXvdddzvd95zvnO2dy66uZ9Z9ModkJ0TB1xjQGGo0hJX-GcycVr7nTPDp5z2a62QJMVkki1wOabrYIhaoKyFjyY_gMFGtKdKRqExcxBiBf5caoJFinVoBJj4rgPWsPbbLrfsSlJRGvmAKoKXLmMgbPw2yD2qETi_8JFmCuEYWh0pYdoG-VZvUBtgTzG7yDhrhMK16B5Zom6VPoUvqqHSqJ0ppk9030qfdgVmN84mmY8pRMcR6HsT3dIslFP27DYnhJJl68DItlpbWbmi4GGWbRbU0G3ewSlFLOw7iz7RgyfYGHAe8bnFLKuVzv3UhYChOrXgVW49r25ALdkZg5j7hjk9HrXLZUm20pB8aPmIeJsrpKfoPt6BQHN_EyUhD_E3yOzg0deIdfz99vx3eHj9e_Tzdrt-VX_Hgovt3n0r7zH7njfXPqAgAA&amp;sa=X&amp;ved=2ahUKEwiMi6XWsvqLAxUkBtsEHUMICHMQ7fAIegUIABDVAg" TargetMode="External"/><Relationship Id="rId13" Type="http://schemas.openxmlformats.org/officeDocument/2006/relationships/hyperlink" Target="https://www.google.com/search?sca_esv=66766b6a5d1e398a&amp;cs=1&amp;sxsrf=AHTn8zrne1zviuLt_hUYpdne-nEchGT3GQ:1741433862737&amp;q=quantile+regression&amp;stick=H4sIAAAAAAAAAG1SzS5DQRRWKWojnCpaf8MLiI0HUISkrmqbNjZkenvcnOR25pqZiz6ArSASiViJjZ0n8CAeoVsLiURi2lXv7V3Od77znfOdbzKb66mt31S21glQM3nOFHoKtSYpfkczZ7tO7aB2cvaRTnXTWZgpkUCuBjjddA6yJemRNuRG8HnIlaXfEbJN3I9UAKZLXGsZByvU8jCusevznrSDJj71OOTCkB_tmAUoS7LiIgIXYKFK7cCS_WEHi5CvhkEglWF1dI1UrDJQXYLCNu-gJi6SmtdgtaxIuBRYl65sB1KgMDo-fQdd6j2YURjdeA5mHSkSlCdh4ki1SHC_b7dqMLgiHW1eheWiVMpuTZeDFWbQXk143fQKLCXEw7iV7WjSfYKDHu8LNCkhLjv7MPQNBbFTrwMrc2V6dB9tSExfhNxW49YrXLRkm-1JC0ZDnIaporyOf4P9sImDl3gdy14MR_01nh-pO43vl5_30_vG083f8-3GXfENPx9z7w-ZpO_8D8Rf5RrqAgAA&amp;sa=X&amp;ved=2ahUKEwiMi6XWsvqLAxUkBtsEHUMICHMQ7fAIegUIABC9Aw" TargetMode="External"/><Relationship Id="rId18" Type="http://schemas.openxmlformats.org/officeDocument/2006/relationships/hyperlink" Target="https://www.google.com/search?sca_esv=66766b6a5d1e398a&amp;cs=1&amp;sxsrf=AHTn8zrne1zviuLt_hUYpdne-nEchGT3GQ:1741433862737&amp;q=principal+components+regression&amp;stick=H4sIAAAAAAAAAH1SzS5DQRRGitoIp-qfDi8gfQVVIamr2obYkHF73JzkdmbMzEUfwFYQiUSsxMbOE3gQj9CthUQiMe2q97qxnO_7znfO-c5ki6tDxeL3YK7RVmiYPGUaA43GkBTfQ9njstfYbhwev2UGO5kcTFZIINd9mk4mD7mKDMhY8mP4DOSrMmwL2SIexhiAiQo3RibBGjUDTHqUQ9619tAmu-5FXFgK4xVTAFVJzlzE4HmYrVNLOXH4d4MFmKtHSklt2T76VmpW62MXYX6dt9EQF2nFK1CoahI-KbelL1tKChTWJLtvoE_dB7Ma4xNPw5QnRYrzGIzu6iYJHvbWrVtUF2TixQVYKkmt3dR03s8wiy41EXQyy7CYch7GnW3bkOkJPAx4z-CEUs7leu9EoSWViHoVWJVr25WH6I7EzFnEHZtcvcZFU7bYpnRg_IgTMF6Sl8lvsBWdYH8Sz8MF9X_CHyNzA_vewefT1-vR7cHD1c_j9dpN6QXf7_Ovd9m0r_0LC4sEXfcCAAA&amp;sa=X&amp;ved=2ahUKEwiMi6XWsvqLAxUkBtsEHUMICHMQ7fAIegQIABAv" TargetMode="External"/><Relationship Id="rId26" Type="http://schemas.openxmlformats.org/officeDocument/2006/relationships/hyperlink" Target="https://www.google.com/search?sca_esv=66766b6a5d1e398a&amp;cs=1&amp;sxsrf=AHTn8zrne1zviuLt_hUYpdne-nEchGT3GQ:1741433862737&amp;q=multiple+regression&amp;stick=H4sIAAAAAAAAAG1Su0oDQRRViRob0ZvE92PMD4ilrTGiENeYBMXGMNlclwu7M-vMrJoPsBUVQRArsbHzC_wQPyGthSAITlJl1y3nnHPPfZzJbhRHNjZ_hnONToiayTOm0FOoNUnxM5Jtlp3GXuOk-Z4Z7mZyMF0hgVwNaLqZAuQq0iNtyI3hs1CoSr8jZEDcjzEAUxWutUyCNWp7mPQo-7xn7aBJdj2MuDDkxyvyAFVJ1lzE4AWYq1MQWrH_f4NFmK9HYSiVYUfoGqlYbYBdgoUt3kFNXKQVr8FqVZFwKbRbujIIpUBhdLL7NrrUezCjMD7xDOQdKVKcJ2D8QLVJcL-_bt1geEk6XrwKyyWplJ2aLgYZZtBeTXjdzAospcTDuLXtaNJ9gYMe7xu0KCUu23s_8g2FiVMXgVW5Mj25jzYkps8jbtnk6jUu2jJgO9KC8RCnYLIkr5LfYDdq4eAlXkZzwf_-n2PzQ0fO8dfz99vp3fHj9e_Tzfpt6RU_Hgpv99m07_wHXZxrCusCAAA&amp;sa=X&amp;ved=2ahUKEwiMi6XWsvqLAxUkBtsEHUMICHMQ7fAIegUIABDbAQ" TargetMode="External"/><Relationship Id="rId3" Type="http://schemas.openxmlformats.org/officeDocument/2006/relationships/image" Target="../media/image27.png"/><Relationship Id="rId21" Type="http://schemas.openxmlformats.org/officeDocument/2006/relationships/hyperlink" Target="https://www.google.com/search?sca_esv=66766b6a5d1e398a&amp;cs=1&amp;sxsrf=AHTn8zrne1zviuLt_hUYpdne-nEchGT3GQ:1741433862737&amp;q=ordinal&amp;stick=H4sIAAAAAAAAAG1SzUojQRBWiRovEivG_117fQERfAJjRCGOMQnKXpR2UjsUTLrG7h41D-BVVARBPC178eYT-CA-Qq4eBEGwk71kxjn29331VdVXnV9bGVlb_xguNjsRGsF_hMZAozHE6mMkf1zxmjvN38fPueFurghTVVIo9YCmmytBscoBGUt-Ap-FUo3DjuI2yTDBABSq0hhOg3VqBZj2qISyZ-2hTXfdj6WyFCYrpgFqTM5cJeAFmGtQO3Li8PsGizDfiKOItRUH6FvWoj7ALsHChuygIamyin_Bck2T8ilyW_rcjlihsibdfRN96j2E1ZiceAamPVYZzhMwvqdbpGTYX7dhMTonkyxehh9l1tpNTWeDjLDoUlNBN_cTljLOI6Sz7RgyfYGHgewbnFDGuVzv3Ti0FKWiXgFRk9r25CG6IwlzGkvHplevS9XitthiByaPWIDJMl-kv8F2fIKDSfwdHef_ObyOzQ8deIdvj-9PRzeH95efD1er1-V_-HJXerrNZ33hL_sMY7nfAgAA&amp;sa=X&amp;ved=2ahUKEwiMi6XWsvqLAxUkBtsEHUMICHMQ7fAIegQIABBu" TargetMode="External"/><Relationship Id="rId7" Type="http://schemas.openxmlformats.org/officeDocument/2006/relationships/hyperlink" Target="https://www.google.com/search?sca_esv=66766b6a5d1e398a&amp;cs=1&amp;sxsrf=AHTn8zrne1zviuLt_hUYpdne-nEchGT3GQ:1741433862737&amp;q=linear+regression&amp;stick=H4sIAAAAAAAAAG1SzS5DQRRWKWojdap-qhheAK-gCEld1TYVGzJuj5uT3M5cM3PRB7AVRCIRK7HpzhN4EI_QrYWkicS0q97rLuf7vvOdc74zmc211EYvlau3A9RMXjCFnkKtSYreaOZsx6nv10_OPtKpbjoH02USyNWQppvOQ64sPdKG3Ag-B_mK9NtCtoj7EQYgW-ZayzhYpaaHcY8dn_etHTTxrkchF4b8aMUMQEWSNRcRuADzNWoFVuz_32ARFmphEEhlWANdIxWrDrFFKGzxNmriIql4FVYqioRLgd3Sla1AChRGx7tvo0v9BzMKoxPPwowjRYLzJEwcqiYJ7g_WrRkMrklHi1dgqSSVslPT1TDDDNrUhNdNL0Mx4TyMW9u2Jj0QOOjxgcE5JZzL9j4IfUNBLOo1YBWuTF_uoz0S05cht2x89SoXTdliu9KC0SNmYaokb-LfYC88x-Ek3sam_6XzNb4w0nCOv19_OqcPx8-3vy936_eld_x8ynceM0mf-Q8CGus76AIAAA&amp;sa=X&amp;ved=2ahUKEwiMi6XWsvqLAxUkBtsEHUMICHMQ7fAIegUIABC8Ag" TargetMode="External"/><Relationship Id="rId12" Type="http://schemas.openxmlformats.org/officeDocument/2006/relationships/hyperlink" Target="https://www.google.com/search?sca_esv=66766b6a5d1e398a&amp;cs=1&amp;sxsrf=AHTn8zrne1zviuLt_hUYpdne-nEchGT3GQ:1741433862737&amp;q=elasticnet+regression&amp;stick=H4sIAAAAAAAAAG1SzS5DQRRWKWojnKp_OvoCYuEFVIWkrmobYqOZ3h43J7mduWbmog9gK4hEIlZiY-cJPIhH6NZCIpGY1qb3usv5zne-M-d8X2a9kNr4TmXrnQA1k6dMoadQa5LiezjTKDn13fpx4y2d6qazMFUmgVwNcLrpHGTL0iNtyI3gs5CrSL8jZJu4H6kATJa51jIOVqnlYVyj5POetIMmPvUg5MKQH-2YBqhIsuIiAi_AXI3agSX7_zdYhPlaGARSGXaIrpGKVQeqS7CwyTuoiYuk5lXIVxQJlwK7pSvbgRQojI5P30KXeg9mFEZ_PAPTjhQJyuMwtq9aJLjfX7dmMLggHW3Ow3JRKmV_TeeDFWbQXk143fQKLCXYw7iV7WjSfYKDHu8LNCnBLjt7L_QNBbFTF4BVuDI9uo_WJKbPQm6r8dWrXLRkm21LC0ZNnISJoryMx2AnbOLgJZ5HcvgXAhEJwcfo_NChc_T59PV6cnv0cPXzeL12U3zB9_vc610mKdC_eQdcQ-wCAAA&amp;sa=X&amp;ved=2ahUKEwiMi6XWsvqLAxUkBtsEHUMICHMQ7fAIegUIABCrAw" TargetMode="External"/><Relationship Id="rId17" Type="http://schemas.openxmlformats.org/officeDocument/2006/relationships/hyperlink" Target="https://www.google.com/search?sca_esv=66766b6a5d1e398a&amp;cs=1&amp;sxsrf=AHTn8zrne1zviuLt_hUYpdne-nEchGT3GQ:1741433862737&amp;q=bayesian+linear+regression&amp;stick=H4sIAAAAAAAAAHVSzS5DQRSmKWojnKqf-unoC-AVFCGpq9qG2Gimt8fNSW5nrpm56APYCiKRiJXY2HkCD-IRurWQSCSmXfVe13K-853vnO98k1kvptbXvoez9U6AmslTptBTqDVJ8Z3KNLac-m79uPGWHu6mszBVJoFcDXC66Rxky9IjbciN4LOQq0i_I2SbuB-pAEyWudYyDlap5WFcY8vnPWkHTXzqQciFIT_aMQ1QkWTFRQTOw1yN2oEl-38dLMB8LQwCqQw7RNdIxaoD1UXIb_AOauIiqXkFChVFwqXAunRlO5AChdHx6ZvoUu_BjMLoxjMw7UiRoDwOY_uqRYL7fbs1g8EF6WhzAZZKUim7NZ0PVphBezXhddPLsJgQD-NWtqNJ9wkOerwv0KSEuOzsvdA3FMROXQRW4cr06D7akJg-C7mtxq1XuWjJNtuWFoyGOAkTJXkZ_wY7YRMHL_E8km_-G8DH6PzQoXP0-fT1enJ79HD183i9elN6wff73OtdJulX_wKE6liB8gIAAA&amp;sa=X&amp;ved=2ahUKEwiMi6XWsvqLAxUkBtsEHUMICHMQ7fAIegQIABAa" TargetMode="External"/><Relationship Id="rId25" Type="http://schemas.openxmlformats.org/officeDocument/2006/relationships/hyperlink" Target="https://www.google.com/search?sca_esv=66766b6a5d1e398a&amp;cs=1&amp;sxsrf=AHTn8zrne1zviuLt_hUYpdne-nEchGT3GQ:1741433862737&amp;q=negative+binomial+regression&amp;stick=H4sIAAAAAAAAAH1STS9DQRRFitoIt63PYvgD0p21qpDUU21DbMh4vV5u8jrzzMzD-wG2gkgkYiU2dn6BH-IndGshkUhMu-p7Xizn3HPPveeeyZZWhkpr34O5ZhSgZvKUKfQUak1SfA9ljytOc7t5ePyWGexkcjBZJYFc9XE6mQLkqtIjbciN4dNQqEk_ErJN3I9VACaqXGuZBOvU8jCpUfF5V9pBk5y6F3JhyI935AFqkqy4iMFzMNOgdmDJ_l8H8zDbCINAKsP20TVSsXpftQhz6zxCTVykNS_DUk2RcCmwLl3ZDqRAYXRy-ga61H0wozC-8RTkHSlSlMdgdFe1SHC_Z7dhMLggHW9egoWyVMpuTef9FWbQXk14ncwiFFPiYdzKRpp0j-Cgx3sCJ5QSl529E_qGgsSpV4DVuDJduo82JKbPQm6rSet1LlqyzTalBeMhTsB4WV4mv8FWeIL9l3geLop_FvwYmR3Ydw4-n75ej24PHq5-Hq9Xb8ov-H5feL3Lpv3rXz0AgsD0AgAA&amp;sa=X&amp;ved=2ahUKEwiMi6XWsvqLAxUkBtsEHUMICHMQ7fAIegUIABDKAQ" TargetMode="External"/><Relationship Id="rId2" Type="http://schemas.openxmlformats.org/officeDocument/2006/relationships/notesSlide" Target="../notesSlides/notesSlide4.xml"/><Relationship Id="rId16" Type="http://schemas.openxmlformats.org/officeDocument/2006/relationships/hyperlink" Target="https://www.google.com/search?sca_esv=66766b6a5d1e398a&amp;cs=1&amp;sxsrf=AHTn8zrne1zviuLt_hUYpdne-nEchGT3GQ:1741433862737&amp;q=support+vector+regression&amp;stick=H4sIAAAAAAAAAG1STS9DQRRVKWoj3CpaX8MfEEtbRUjqqbYhNmS8Xi83eZ15ZuahP8BWEIlErMSmO7_AD_ETurWQSCSmJdH3vOXcc-6599wzmeXF1MpnKltrBqiZPGEKPYVakxSf_Zmjdae2VTs4ekmn2uksjJVIIFc9nHY6B9mS9EgbciP1SciVpd8UskHcjyAAoyWutYwXK1T3MK6x7vOOtIMmPnU35MKQH-0YByhLsuIiUi7AVJUagSX7_x1MQ74aBoFUhu2ha6RilR50BgqrvImauEhqXoD5siLhUmBdurIRSIHC6Pj0NXSp82BGYXTjCRh3pEhQHoahHVUnwf2u3arB4Jx0tHkeZotSKbs1nfUizKC9mvDa6TmYSYiHcSvb1KS7BAc93hU4poS47Ozt0DcUxE69CKzMlenQfbQhMX0acovGrVe4qMsG25C2GA1xFEaK8iL-DTbDY-y9xNNAXv_Gc_YTzx_2Npjv23P23x8_Woc3-_eXXw9XS9fFZ3y9y7VuM0mf-hsLoTFb8AIAAA&amp;sa=X&amp;ved=2ahUKEwiMi6XWsvqLAxUkBtsEHUMICHMQ7fAIegQIABAF" TargetMode="External"/><Relationship Id="rId20" Type="http://schemas.openxmlformats.org/officeDocument/2006/relationships/hyperlink" Target="https://www.google.com/search?sca_esv=66766b6a5d1e398a&amp;cs=1&amp;sxsrf=AHTn8zrne1zviuLt_hUYpdne-nEchGT3GQ:1741433862737&amp;q=nonlinear+regression&amp;stick=H4sIAAAAAAAAAG1SS0oDQRBViRo3EiuJn_hrcwERb2BUFOIYk5DgRulMyqFg0j1296g5gFtREQRxJW7ceQIP4hGydSEIgp2sMuMs-71Xr6pedXqjOLax-TOarXcD1EyeMYWeQq1Jip-x9OmOU9-vH5--p0Z7qSzMlEkgV0OaXioP2bL0SBtyI_gc5CvS7wrZIe5HGIBMmWst42CV2h7GPXZ83rd20MS7HoVcGPKjFTmAiiRrLiJwAeZr1Ams2P-_wSIs1MIgkMqwBrpGKlYdYpegsMW7qImLpOI1WK0oEi4FdktXdgIpUBgd776NLvUfzCiMTjwLOUeKBOcpmDxUbRLcH6xbMxhcko4Wr8JySSplp6aLYYYZtKkJr5dagaWE8zBubbua9EDgoMcHBi1KOJftfRD6hoJY1EVgFa5MX-6jPRLT5yG3bHz1Khdt2WG70oLRI2ZguiSv4t9gL2zhcBIv4zmRENDnxMJIw2l-PX-_ndw1H69_n27Wb0uv-PGQf7tPJ_3nP4uZ8cbsAgAA&amp;sa=X&amp;ved=2ahUKEwiMi6XWsvqLAxUkBtsEHUMICHMQ7fAIegQIABBZ" TargetMode="External"/><Relationship Id="rId29" Type="http://schemas.openxmlformats.org/officeDocument/2006/relationships/hyperlink" Target="https://www.google.com/search?sca_esv=66766b6a5d1e398a&amp;cs=1&amp;sxsrf=AHTn8zrne1zviuLt_hUYpdne-nEchGT3GQ:1741433862737&amp;q=cox+regression&amp;stick=H4sIAAAAAAAAAG1SS0oDQRDVEDVuJFaMn_hrcwExRzAqCnGMSVDcGDqTciiYdI_dPWoO4FZUBEFciRt3nsCDeIRsXQiCYCerzDjLfu_Vq3pVndkopkqln9FcoxugZvKMKfQUak1S_KQyzW2nsdc4ab6nR3vpHExXSCBXQ5peOg-5ivRIG3Ij-Bzkq9LvCtkh7kcYgGyFay3jYI3aHsY9tn3et3bQxLsehlwY8qMVMwBVSdZcROACzNepE1ix_z_BIizUwyCQyrAjdI1UrDbELkFhk3dRExdJxWuwWlUkXApsSld2AilQGB3vvoUu9R_MKIxOPAszjhQJzpMwcaDaJLg_iFs3GFySjhavwnJZKmWnpothhhm0WxNeL70CSwnnYdzadjXpgcBBjw8MWpRwLtt7P_QNBbFVF4FVuTJ9uY_2SEyfh9yy8eg1Ltqyw3akBaNHzMJUWV7Fv8Fu2MLhTbyMTbkR1ef4wsiRc_z1_P12enf8eP37dLN-W37Fj4f8230m6Sf_ATiK9CbmAgAA&amp;sa=X&amp;ved=2ahUKEwiMi6XWsvqLAxUkBtsEHUMICHMQ7fAIegUIABCbAg" TargetMode="External"/><Relationship Id="rId1" Type="http://schemas.openxmlformats.org/officeDocument/2006/relationships/slideLayout" Target="../slideLayouts/slideLayout7.xml"/><Relationship Id="rId6" Type="http://schemas.openxmlformats.org/officeDocument/2006/relationships/image" Target="../media/image30.svg"/><Relationship Id="rId11" Type="http://schemas.openxmlformats.org/officeDocument/2006/relationships/hyperlink" Target="https://www.google.com/search?sca_esv=66766b6a5d1e398a&amp;cs=1&amp;sxsrf=AHTn8zrne1zviuLt_hUYpdne-nEchGT3GQ:1741433862737&amp;q=ridge+regression&amp;stick=H4sIAAAAAAAAAG1SS0oDQRA1EjVuJFaM_0_rBUTwBMaIQhxjEhQ3hs6kHAom3WN3j5oDuBUVQRBX4iY7T-BBPEK2LoSAYCerzDjLfvXqVb96ldnaSG33UrlaO0DN5AVT6CnUmqTojWbqRad2UDurf6RT3XQOpkskkKshTjedh1xJeqQNuRF8DvJl6beFbBH3IxWAbIlrLeNghZoexjWKPu9LO2jiU49DLgz50Y4ZgLIkKy4i8CLMV6kVWLL_38ESLFTDIJDKsBN0jVSsMlRdhsUd3kZNXCQ1r8NaWZFwKbAuXdkKpEBhdHz6LrrUfzCjMPrjWZhxpEhQnoSJI9Ukwf2B3arB4Jp0tHkNVgpSKftruhquMIN2a8LrpldhOSEexq1sW5MeEBz0-ECgQQlx2dmHoW8oiK16A1iZK9On-2hDYvoy5LYat17hoilbbE9aMBpiFqYK8iZ-BvthA4c38TaWVbHL-BpfGDlxTr9ffzrnD6fPt78vd5v3hXf8fMp3HjNJt_wHd6IMT-cCAAA&amp;sa=X&amp;ved=2ahUKEwiMi6XWsvqLAxUkBtsEHUMICHMQ7fAIegUIABCZAw" TargetMode="External"/><Relationship Id="rId24" Type="http://schemas.openxmlformats.org/officeDocument/2006/relationships/hyperlink" Target="https://www.google.com/search?sca_esv=66766b6a5d1e398a&amp;cs=1&amp;sxsrf=AHTn8zrne1zviuLt_hUYpdne-nEchGT3GQ:1741433862737&amp;q=logistic+regression+analysis&amp;stick=H4sIAAAAAAAAAH1STS9DQRRFitoIt-qzGP6AWNmrCkk91TbEhozX6-Um05lnZh76A2wFkUjESmzs_AI_xE_o1kIikZh21fe8WM455557z72TXV0eWF377s_VWyEapk6ZxkCjMaTk90D2uOTVt-uHx2-Z_nYmB-Nlksh1j6adyUOurAIylvwYPgX5ihItqZrERYwBGCtzY1QSrFIjwKRHSfCOtYc22XUv4tKSiFdMAFQUOXMZg2dhukbN0InF3wRzMFOLwlBpy_bRt0qzag9bgNl13kJDXKYVL8FiRZP0KXQpfdUMlURpTbL7BvrUeTCrMT7xJEx4SqY4j8Dwrm6Q5KIbt2YxvCATL16E-aLS2k1N570Ms-i2JoN2ZgEKKedh3Nm2DJmuwMOAdw1OKOVcrvdOJCyFiVUvA6twbTtyge5IzJxF3LHJ6FUuG6rJNpUD40ccg9Giukx-g63oBHs38TxYEP8k-Bia6dv3Dj6fvl6Pbg8ern4er1duii_4fp9_vcum_etfkh22vvQCAAA&amp;sa=X&amp;ved=2ahUKEwiMi6XWsvqLAxUkBtsEHUMICHMQ7fAIegUIABC1AQ" TargetMode="External"/><Relationship Id="rId5" Type="http://schemas.openxmlformats.org/officeDocument/2006/relationships/image" Target="../media/image29.png"/><Relationship Id="rId15" Type="http://schemas.openxmlformats.org/officeDocument/2006/relationships/hyperlink" Target="https://www.google.com/search?sca_esv=66766b6a5d1e398a&amp;cs=1&amp;sxsrf=AHTn8zrne1zviuLt_hUYpdne-nEchGT3GQ:1741433862737&amp;q=simple+linear+regression&amp;stick=H4sIAAAAAAAAAHVSwS5DQRRVKWoj3CotxfADYmetKiT1VNtUbMh4vV5u8jrzzMxDP8BWEIlErMTGzhf4EJ_QrYVEIjHtqu95lnPuuefec89k1lZS69-pbKMToGbylCn0FGpNUnwPZ47LTmOncXj8lk5101mYqpBArgY43XQOshXpkTbkRvBZyFWl3xGyTdyPVAAmK1xrGQdr1PIwrlH2eU_aQROfuh9yYciPdkwDVCVZcRGB5yBfp3Zgyf5fB_NQqIdBIJVhTXSNVKw2UC3C3AbvoCYukpqXYamqSLgUWJeubAdSoDA6Pn0TXeo9mFEY3XgGph0pEpTHYWxPtUhwv2-3bjC4IB1tXoKFklTKbk3ngxVm0F5NeN30IhQT4mHcynY06T7BQY_3BU4oIS47ezf0DQWxU68Aq3JlenQfbUhMn4XcVuPWa1y0ZJttSQtGQ5yEiZK8jH-D7fAEBy_xPJLX_2T3MVoYajoHn09fr0e3Bw9XP4_XqzelF3y_z73eZZL-9C-N9lY47wIAAA&amp;sa=X&amp;ved=2ahUKEwiMi6XWsvqLAxUkBtsEHUMICHMQ7fAIegUIABDhAw" TargetMode="External"/><Relationship Id="rId23" Type="http://schemas.openxmlformats.org/officeDocument/2006/relationships/hyperlink" Target="https://www.google.com/search?sca_esv=66766b6a5d1e398a&amp;cs=1&amp;sxsrf=AHTn8zrne1zviuLt_hUYpdne-nEchGT3GQ:1741433862737&amp;q=corrective+regression+testing&amp;stick=H4sIAAAAAAAAAH1SwS5DQRRVKWoj3CpaxfADYuMDFCGpp9qG2JDxer3c5HXmmZmHfoCtIBKJWIlNd77Ah_iEbi0kTSSmXfU9L5Zzzrnn3nPvZNZWhtfWu6lsvRWgZvKcKfQUak1SdIczp1tOfbd-fPqeTnXSWZgqk0CuBjSddA6yZemRNuRG8FnIVaTfErJJ3I8wAJNlrrWMg1VqeBj32PJ5z9pBE-96EHJhyI9WTANUJFlzEYELMFejZmDF_t8E85CvhUEglWGH6BqpWHWALUJhg7dQExdJxcuwVFEkXApsSlc2AylQGB3vvoku9R7MKIxOPAPTjhQJzuMwtq8aJLjfj1szGFyRjhYvwUJJKmWnpstBhhm0WxNeJ70IxYTzMG5tW5p0X-Cgx_sGZ5RwLtt7L_QNBbFVrwCrcGV6ch_tkZi-CLll49GrXDRkk21LC0aPOAkTJXkd_wY74RkObuJ1ZMH9L-PnaH7o0Dn6evlun9wfPd38PN-u3pXe8OMx137IJH3sX5mEluT1AgAA&amp;sa=X&amp;ved=2ahUKEwiMi6XWsvqLAxUkBtsEHUMICHMQ7fAIegUIABCjAQ" TargetMode="External"/><Relationship Id="rId28" Type="http://schemas.openxmlformats.org/officeDocument/2006/relationships/hyperlink" Target="https://www.google.com/search?sca_esv=66766b6a5d1e398a&amp;cs=1&amp;sxsrf=AHTn8zrne1zviuLt_hUYpdne-nEchGT3GQ:1741433862737&amp;q=random+forest+regression&amp;stick=H4sIAAAAAAAAAG1SwS5DQRRVKWojdasoxfADwicoQlJPtU3FhozX6-UmrzPPzDz0A2wFkUjESmzsfIEP8QndWkiaSExr0_e85Zxz7rn33DuZtZXh9bVuKldvB6iZPGMKPYVakxTd4czJllPfrR-dvKdTnXQOJsskkKsBTSedh1xZeqQNuRF8BvIV6beFbBH3IwxAtsy1lnGwSk0P4x5bPu9ZO2jiXQ9CLgz50YopgIokay4i8BzM1qgVWLH_P8E8FGphEEhlWANdIxWrDrBFmNvgbdTERVLxMixVFAmXApvSla1AChRGx7tvoku9BzMKoxNPw5QjRYLzOIztqyYJ7vfj1gwGl6SjxUuwUJJK2anpYpBhBu3WhNdJL0Ix4TyMW9u2Jt0XOOjxvsEpJZzL9t4LfUNBbNUrwCpcmZ7cR3skps9Dbtl49CoXTdli29KC0SNmYaIkr-LfYCc8xcFNvIzMqj-Ls7jF52hhqOEcfj1_vx3fHT5e_zzdrN6WXvHjIf92n0n607-VFqWC8AIAAA&amp;sa=X&amp;ved=2ahUKEwiMi6XWsvqLAxUkBtsEHUMICHMQ7fAIegUIABCIAg" TargetMode="External"/><Relationship Id="rId10" Type="http://schemas.openxmlformats.org/officeDocument/2006/relationships/hyperlink" Target="https://www.google.com/search?sca_esv=66766b6a5d1e398a&amp;cs=1&amp;sxsrf=AHTn8zrne1zviuLt_hUYpdne-nEchGT3GQ:1741433862737&amp;q=lasso+regression&amp;stick=H4sIAAAAAAAAAG1SS0oDQRA1EjVuJFaM_0_rBUS8gTGiEMeYBMWN0k7KoaDTPXb3qDmAW1ERBHElbtx5Ag_iEbJ1IQiCnawy4yz71atX_epVbm0ls_6TKTTaIRqmzpjGQKMxpOTPYO6k7DV2Gkcn79lMJ1uA8QpJ5LqP08kWoVBRARlLfgyfgmJVibZULeIiVgHIV7gxKgnWqBlgUqMseFfaQ5ucuh9xaUnEOyYAqoqcuIzBszBdp1boyOK_gzmYqUdhqLRlB-hbpVmtrzoPsxu8jYa4TGtehqWqJulT6Fz6qhUqidKa5PRN9Kn7YFZj_MeTMOEpmaI8CiN7ukmSi57dusXwkky8eQkWSkpr92u66K8wi25rMuhkF2E-JR7GnWzbkOkRPAx4T-CUUuJys3cjYSlMrHoFWJVr26ULdCExcx5xV01ar3HZVC22pRwYDzEPYyV1lTyD7egU-zfxMpQXiXP5HJ4ZOPAOv56_347vDh-vf59uVm9Lr_jxUHy7z6Xd8h9nXtn75wIAAA&amp;sa=X&amp;ved=2ahUKEwiMi6XWsvqLAxUkBtsEHUMICHMQ7fAIegUIABCHAw" TargetMode="External"/><Relationship Id="rId19" Type="http://schemas.openxmlformats.org/officeDocument/2006/relationships/hyperlink" Target="https://www.google.com/search?sca_esv=66766b6a5d1e398a&amp;cs=1&amp;sxsrf=AHTn8zrne1zviuLt_hUYpdne-nEchGT3GQ:1741433862737&amp;q=decision+tree+regression&amp;stick=H4sIAAAAAAAAAHVSwS5DQRRVKWojdasoxfADwicoQlJPtU3FhozX6-UmrzPPzDz0A2wFkUjESmzsfIEP8QndWkiaSEy76nue5Zxz7rn3njuZtZXhtfVuKldvB6iZPGMKPYVakxTd4czJllPfrR-dvKdTnXQOJsskkKsBTSedh1xZeqQNuRF8BvIV6beFbBH3IwxAtsy1lnGwSk0P4x5bPu9ZO2jiXQ9CLgz50YopgIokay4i8BzM1qgVWLH_d4N5KNTCIJDKsAa6RipWHWCLMLfB26iJi6TiZViqKBIuBXZLV7YCKVAYHe--iS71HswojE48DVOOFAnO4zC2r5okuN9ft2YwuCQdLV6ChZJUyk5NF4MMM2hTE14nvQjFhPMwbm3bmnRf4KDH-wanlHAu23sv9A0FsahXgFW4Mj25j_ZITJ-H3LLx1atcNGWLbUsLRo-YhYmSvIp_g53wFAeTeBmZbf6T3udoYajhHH49f78d3x0-Xv883azell7x4yH_dp9J-tO_KycoRfACAAA&amp;sa=X&amp;ved=2ahUKEwiMi6XWsvqLAxUkBtsEHUMICHMQ7fAIegQIABBE" TargetMode="External"/><Relationship Id="rId4" Type="http://schemas.openxmlformats.org/officeDocument/2006/relationships/image" Target="../media/image28.svg"/><Relationship Id="rId9" Type="http://schemas.openxmlformats.org/officeDocument/2006/relationships/hyperlink" Target="https://www.google.com/search?sca_esv=66766b6a5d1e398a&amp;cs=1&amp;sxsrf=AHTn8zrne1zviuLt_hUYpdne-nEchGT3GQ:1741433862737&amp;q=polynomial+regression&amp;stick=H4sIAAAAAAAAAG1SzS5DQRRWKWojnKp_OryA8AiKkNRVbaOxIeP2uDnJ7cyYmYs-gK0gEolYiY2dJ_AgHqFbC4lEYtpV73WX853vfGe-853c2kpm_SeTr7cVGibPmMZAozEkxc9g7mTLq-_Wj07es5lONg8TZRLIdR-nky1AviwDMpb8GD4NhYoM20K2iIexCsB4mRsjk2CVmgEmNbZC3pX20CanHkRcWArjHZMAFUlOXMTgOZipUUs5cvjfwTzM1iKlpLbsEH0rNav2VRdgboO30RAXac3LUKxoEj4p59KXLSUFCmuS0zfRp-6DWY3xH0_BpCdFivIojOzrJgke9uzWLKpLMvHmIiyWpNbu13TRX2EW3dZE0MkuwUJKPIw72bYh0yN4GPCewCmlxOVm70WhJZVY9QqwCte2Sw_RhcTMecRdNWm9ykVTtti2dGA8xHEYK8mr5BnsRKfYv4mXoYJKO6TP4dmBQ6_x9fz9dnzXeLz-fbpZvS294sdD4e0-l3bQf4vjGeDsAgAA&amp;sa=X&amp;ved=2ahUKEwiMi6XWsvqLAxUkBtsEHUMICHMQ7fAIegUIABDuAg" TargetMode="External"/><Relationship Id="rId14" Type="http://schemas.openxmlformats.org/officeDocument/2006/relationships/hyperlink" Target="https://www.google.com/search?sca_esv=66766b6a5d1e398a&amp;cs=1&amp;sxsrf=AHTn8zrne1zviuLt_hUYpdne-nEchGT3GQ:1741433862737&amp;q=poisson+regression&amp;stick=H4sIAAAAAAAAAG1STS9DQRRVKWoj3KqP-hr-gFjZK0JST7UNsSHj9Xq5yevMmJmH_gBbQSQSsRKb7vwCP8RP6NZCIpGYdtX3vOWce-6599wzubWVzPpPJl9vKTRMnjONgUZjSIqfwdzpllffrR-fvmcznWweJsokkOs-TidbgHxZBmQs-TF8GgoVGbaEbBIPYxWA8TI3RibBKjUCTGpshbwr7aFNTj2IuLAUxjsmASqSnLiIwUWYqVFTOXL438EczNYipaS27BB9KzWr9lXnobjBW2iIi7TmZViqaBI-KefSl00lBQprktM30afug1mN8Y2nYNKTIkV5FEb2dYMED3t2axbVFZl48xIslKTWbmu67K8wi-5qIuhkF2E-JR7GnWzLkOkRPAx4T-CMUuJys_ei0JJKnHoFWIVr26WH6EJi5iLirpq0XuWiIZtsWzowHuI4jJXkdfIb7ERn2H-J1yFQ_yL9HJ4dOPSOvl6-2yf3R083v8-3q3elN_x4LLQfcmm_-Q8MJG036QIAAA&amp;sa=X&amp;ved=2ahUKEwiMi6XWsvqLAxUkBtsEHUMICHMQ7fAIegUIABDPAw" TargetMode="External"/><Relationship Id="rId22" Type="http://schemas.openxmlformats.org/officeDocument/2006/relationships/hyperlink" Target="https://www.google.com/search?sca_esv=66766b6a5d1e398a&amp;cs=1&amp;sxsrf=AHTn8zrne1zviuLt_hUYpdne-nEchGT3GQ:1741433862737&amp;q=stepwise+regression&amp;stick=H4sIAAAAAAAAAG1SzS5DQRSmKWojdapo_Q0vIF14AVUhqavahtiQcXvcnOR25pqZiz6ArSASiViJTXeewIN4hG4tJBKJaVe9113O933nO-c7ZzKltVRp42c01-wEqJk8Zwo9hVqTFD-pzGnFae42j0_f06O9dA6mqySQqyFNL52HXFV6pA25EXwO8jXpd4RsE_cjDEC2yrWWcbBOLQ_jHhWf960dNPGuByEXhvxoxQxATZI1FxG4CPMNagdW7P9PsACFRhgEUhl2iK6RitWH2EUobvIOauIiqXgVVmqKhEuBTenKdiAFCqPj3bfQpf6DGYXRiWdhxpEiwXkSJvZViwT3B3EbBoMr0tHiFVgqS6Xs1HQ5zDCDdmvC66WXYTHhPIxb244mPRA46PGBwRklnMv23gt9Q0Fs1WvAalyZvtxHeySmL0Ju2Xj0Ohct2Wbb0oLRI2Zhqiyv499gJzzD4U28juX0_-yf44WRQ-fo6-W7e3J_9HTz-3y7fld-w4_HfPchk_Sd_wDOExnb6wIAAA&amp;sa=X&amp;ved=2ahUKEwiMi6XWsvqLAxUkBtsEHUMICHMQ7fAIegUIABCDAQ" TargetMode="External"/><Relationship Id="rId27" Type="http://schemas.openxmlformats.org/officeDocument/2006/relationships/hyperlink" Target="https://www.google.com/search?sca_esv=66766b6a5d1e398a&amp;cs=1&amp;sxsrf=AHTn8zrne1zviuLt_hUYpdne-nEchGT3GQ:1741433862737&amp;q=partial+least+squares+regression&amp;stick=H4sIAAAAAAAAAIVSzS5DQRhFitoIX9X_z_ACfh5BVUjqqrYhNmTcfm6-5HZmzMxFH8BWEIlErMTGzhN4EI_QrYVEIjHtqve6ieWcc77z_ZzJri71ra189-ZqTYWGyVOmMdBoDEnx3Zc9Lnq17drh8Vumt5XJwWiJBHLdpWll8pAryYCMJT-GT0C-LMOmkA3iYYwBGClxY2QSrFA9wKRHMeRtaw9tsutexIWlMF4xBlCW5MxFDJ6GySo1lBOHfzeYgalqpJTUlu2jb6VmlS52FqbXeRMNcZFWvAgLZU3CJ-W29GVDSYHCmmT3DfSp_WBWY3zicRjzpEhxHoLBXV0nwcPOulWL6oJMvHgB5gpSazc1nXczzKK7mghamXmYTYmHcWfbNGQ6Ag8D3jE4oZS4XO-dKLSkEqdeAlbm2rblIbqQmDmLuGOTq1e4qMsG25QOjIc4AsMFeZn8BlvRCXZf4rmfqX_6fAxM9ex7B59PX69HtwcPVz-P18s3hRd8v8-_3mXT_vYvttFhGvgCAAA&amp;sa=X&amp;ved=2ahUKEwiMi6XWsvqLAxUkBtsEHUMICHMQ7fAIegUIABD1AQ" TargetMode="External"/><Relationship Id="rId30" Type="http://schemas.openxmlformats.org/officeDocument/2006/relationships/hyperlink" Target="https://www.google.com/search?sca_esv=66766b6a5d1e398a&amp;cs=1&amp;sxsrf=AHTn8zrne1zviuLt_hUYpdne-nEchGT3GQ:1741433862737&amp;q=huber+regression&amp;stick=H4sIAAAAAAAAAG1SS0oDQRBViRo3EivG_6f1AqLewKgoxDEmIeLG0JmUY8Gke-zuUXMAt6IiCOJK3LjzBB7EI2TrQggIdrLKjLPs9169qlfV6fXVoY3NzmC20gpQM3nGFHoKtSYpOkPp2o5T2a-c1D5Sg-1UFiYKJJCrPk07lYNsQXqkDbkRfBpyRem3hGwS9yMMQKbAtZZxsEQND-MeOz7vWjto4l2PQi4M-dGKSYCiJGsuIvAczJSpGVix_z_BPMyWwyCQyrAqukYqVupjF2Bui7dQExdJxSuwXFQkXApsSlc2AylQGB3vvo0udR_MKIxOPAWTjhQJzmMweqgaJLjfi1s2GFyRjhYvw2JeKmWnpst-hhm0WxNeO7UECwnnYdzatjTpnsBBj_cM6pRwLtv7IPQNBbFVrwIrcmW6ch_tkZi-CLll49FLXDRkk-1KC0aPmIHxvLyOf4O9sI79m3gdzpzHoK-R2YGqc_z98vN-en_8dPP7fLt2l3_Dz8fc-0M66S__AV8CoVjoAgAA&amp;sa=X&amp;ved=2ahUKEwiMi6XWsvqLAxUkBtsEHUMICHMQ7fAIegUIABCrA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709883" y="1245140"/>
            <a:ext cx="6856292" cy="3722938"/>
          </a:xfrm>
        </p:spPr>
        <p:txBody>
          <a:bodyPr>
            <a:normAutofit/>
          </a:bodyPr>
          <a:lstStyle/>
          <a:p>
            <a:r>
              <a:rPr lang="en-US" dirty="0"/>
              <a:t>Regression Algorithms</a:t>
            </a:r>
            <a:br>
              <a:rPr lang="en-US" dirty="0"/>
            </a:br>
            <a:r>
              <a:rPr lang="en-US" dirty="0"/>
              <a:t>&amp; Time Series</a:t>
            </a:r>
            <a:br>
              <a:rPr lang="en-US" dirty="0"/>
            </a:br>
            <a:endParaRPr lang="en-US"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FE5C56-EF13-BCAE-34C9-9D1585AFD5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86EB0A-14B0-32E8-7020-0839787214B0}"/>
              </a:ext>
            </a:extLst>
          </p:cNvPr>
          <p:cNvSpPr>
            <a:spLocks noGrp="1"/>
          </p:cNvSpPr>
          <p:nvPr>
            <p:ph type="title"/>
          </p:nvPr>
        </p:nvSpPr>
        <p:spPr>
          <a:xfrm>
            <a:off x="278479" y="438705"/>
            <a:ext cx="10532342" cy="1170052"/>
          </a:xfrm>
        </p:spPr>
        <p:txBody>
          <a:bodyPr anchor="t">
            <a:noAutofit/>
          </a:bodyPr>
          <a:lstStyle/>
          <a:p>
            <a:r>
              <a:rPr lang="en-US" sz="6000" dirty="0"/>
              <a:t>Elastic net</a:t>
            </a:r>
            <a:r>
              <a:rPr lang="en-US" sz="6000" b="1" i="0" dirty="0">
                <a:effectLst/>
              </a:rPr>
              <a:t> regression</a:t>
            </a:r>
            <a:endParaRPr lang="en-ZA" sz="6000" dirty="0"/>
          </a:p>
        </p:txBody>
      </p:sp>
      <p:sp>
        <p:nvSpPr>
          <p:cNvPr id="6" name="Slide Number Placeholder 5">
            <a:extLst>
              <a:ext uri="{FF2B5EF4-FFF2-40B4-BE49-F238E27FC236}">
                <a16:creationId xmlns:a16="http://schemas.microsoft.com/office/drawing/2014/main" id="{6DE2297A-6B04-BEE2-ADA4-BA1849AC6748}"/>
              </a:ext>
            </a:extLst>
          </p:cNvPr>
          <p:cNvSpPr>
            <a:spLocks noGrp="1"/>
          </p:cNvSpPr>
          <p:nvPr>
            <p:ph type="sldNum" sz="quarter" idx="12"/>
          </p:nvPr>
        </p:nvSpPr>
        <p:spPr/>
        <p:txBody>
          <a:bodyPr anchor="ctr">
            <a:normAutofit/>
          </a:bodyPr>
          <a:lstStyle/>
          <a:p>
            <a:pPr>
              <a:spcAft>
                <a:spcPts val="600"/>
              </a:spcAft>
            </a:pPr>
            <a:fld id="{B5CEABB6-07DC-46E8-9B57-56EC44A396E5}" type="slidenum">
              <a:rPr lang="en-US" smtClean="0"/>
              <a:pPr>
                <a:spcAft>
                  <a:spcPts val="600"/>
                </a:spcAft>
              </a:pPr>
              <a:t>10</a:t>
            </a:fld>
            <a:endParaRPr lang="en-US"/>
          </a:p>
        </p:txBody>
      </p:sp>
      <p:sp>
        <p:nvSpPr>
          <p:cNvPr id="8" name="TextBox 7">
            <a:extLst>
              <a:ext uri="{FF2B5EF4-FFF2-40B4-BE49-F238E27FC236}">
                <a16:creationId xmlns:a16="http://schemas.microsoft.com/office/drawing/2014/main" id="{AF5B0A3F-8EEE-EDBB-3A0A-942B04026962}"/>
              </a:ext>
            </a:extLst>
          </p:cNvPr>
          <p:cNvSpPr txBox="1"/>
          <p:nvPr/>
        </p:nvSpPr>
        <p:spPr>
          <a:xfrm>
            <a:off x="312949" y="1514830"/>
            <a:ext cx="10875003" cy="1477328"/>
          </a:xfrm>
          <a:prstGeom prst="rect">
            <a:avLst/>
          </a:prstGeom>
          <a:noFill/>
        </p:spPr>
        <p:txBody>
          <a:bodyPr wrap="square">
            <a:spAutoFit/>
          </a:bodyPr>
          <a:lstStyle/>
          <a:p>
            <a:r>
              <a:rPr lang="en-US" b="0" i="0" dirty="0" err="1">
                <a:solidFill>
                  <a:srgbClr val="242424"/>
                </a:solidFill>
                <a:effectLst/>
                <a:latin typeface="+mj-lt"/>
              </a:rPr>
              <a:t>ElasticNet</a:t>
            </a:r>
            <a:r>
              <a:rPr lang="en-US" b="0" i="0" dirty="0">
                <a:solidFill>
                  <a:srgbClr val="242424"/>
                </a:solidFill>
                <a:effectLst/>
                <a:latin typeface="+mj-lt"/>
              </a:rPr>
              <a:t> regression combines both ridge and lasso regularization techniques. It adds a penalty term that is a linear combination of the L1 (lasso) and L2 (ridge) norms of the coefficients. This hybrid approach allows for feature selection while also providing stability and reducing the impact of multicollinearity. </a:t>
            </a:r>
            <a:r>
              <a:rPr lang="en-US" b="0" i="0" dirty="0" err="1">
                <a:solidFill>
                  <a:srgbClr val="242424"/>
                </a:solidFill>
                <a:effectLst/>
                <a:latin typeface="+mj-lt"/>
              </a:rPr>
              <a:t>ElasticNet</a:t>
            </a:r>
            <a:r>
              <a:rPr lang="en-US" b="0" i="0" dirty="0">
                <a:solidFill>
                  <a:srgbClr val="242424"/>
                </a:solidFill>
                <a:effectLst/>
                <a:latin typeface="+mj-lt"/>
              </a:rPr>
              <a:t> regression is useful when there are many correlated features, and the goal is to select relevant features and mitigate multicollinearity.</a:t>
            </a:r>
            <a:endParaRPr lang="en-US" dirty="0">
              <a:latin typeface="+mj-lt"/>
            </a:endParaRPr>
          </a:p>
        </p:txBody>
      </p:sp>
      <p:sp>
        <p:nvSpPr>
          <p:cNvPr id="4" name="TextBox 3">
            <a:extLst>
              <a:ext uri="{FF2B5EF4-FFF2-40B4-BE49-F238E27FC236}">
                <a16:creationId xmlns:a16="http://schemas.microsoft.com/office/drawing/2014/main" id="{6C5977E2-8800-AFAE-818B-551B8DF5BFB4}"/>
              </a:ext>
            </a:extLst>
          </p:cNvPr>
          <p:cNvSpPr txBox="1"/>
          <p:nvPr/>
        </p:nvSpPr>
        <p:spPr>
          <a:xfrm>
            <a:off x="312949" y="3105834"/>
            <a:ext cx="10431118" cy="646331"/>
          </a:xfrm>
          <a:prstGeom prst="rect">
            <a:avLst/>
          </a:prstGeom>
          <a:noFill/>
        </p:spPr>
        <p:txBody>
          <a:bodyPr wrap="square">
            <a:spAutoFit/>
          </a:bodyPr>
          <a:lstStyle/>
          <a:p>
            <a:r>
              <a:rPr lang="en-US" b="1" i="0" dirty="0">
                <a:solidFill>
                  <a:srgbClr val="242424"/>
                </a:solidFill>
                <a:effectLst/>
                <a:latin typeface="+mj-lt"/>
              </a:rPr>
              <a:t>Example:</a:t>
            </a:r>
            <a:r>
              <a:rPr lang="en-US" b="0" i="0" dirty="0">
                <a:solidFill>
                  <a:srgbClr val="242424"/>
                </a:solidFill>
                <a:effectLst/>
                <a:latin typeface="+mj-lt"/>
              </a:rPr>
              <a:t> predicting the demand for a product based on factors such as price, advertising spend, and competitor activity.</a:t>
            </a:r>
            <a:endParaRPr lang="en-US" dirty="0">
              <a:latin typeface="+mj-lt"/>
            </a:endParaRPr>
          </a:p>
        </p:txBody>
      </p:sp>
      <p:pic>
        <p:nvPicPr>
          <p:cNvPr id="5" name="Picture 4" descr="A diagram of a circle with arrows&#10;&#10;AI-generated content may be incorrect.">
            <a:extLst>
              <a:ext uri="{FF2B5EF4-FFF2-40B4-BE49-F238E27FC236}">
                <a16:creationId xmlns:a16="http://schemas.microsoft.com/office/drawing/2014/main" id="{77F18F8D-1707-2AA3-40F4-206BFB91BD8B}"/>
              </a:ext>
            </a:extLst>
          </p:cNvPr>
          <p:cNvPicPr>
            <a:picLocks noChangeAspect="1"/>
          </p:cNvPicPr>
          <p:nvPr/>
        </p:nvPicPr>
        <p:blipFill>
          <a:blip r:embed="rId3"/>
          <a:stretch>
            <a:fillRect/>
          </a:stretch>
        </p:blipFill>
        <p:spPr>
          <a:xfrm>
            <a:off x="3241129" y="3775195"/>
            <a:ext cx="4607041" cy="2887512"/>
          </a:xfrm>
          <a:prstGeom prst="rect">
            <a:avLst/>
          </a:prstGeom>
        </p:spPr>
      </p:pic>
    </p:spTree>
    <p:extLst>
      <p:ext uri="{BB962C8B-B14F-4D97-AF65-F5344CB8AC3E}">
        <p14:creationId xmlns:p14="http://schemas.microsoft.com/office/powerpoint/2010/main" val="1921808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7CD149-9725-EFB1-F23A-69ED3AD2A6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CC4131-CE35-C773-1132-CD502E5C3E88}"/>
              </a:ext>
            </a:extLst>
          </p:cNvPr>
          <p:cNvSpPr>
            <a:spLocks noGrp="1"/>
          </p:cNvSpPr>
          <p:nvPr>
            <p:ph type="title"/>
          </p:nvPr>
        </p:nvSpPr>
        <p:spPr>
          <a:xfrm>
            <a:off x="1429104" y="2495292"/>
            <a:ext cx="5013497" cy="2001323"/>
          </a:xfrm>
        </p:spPr>
        <p:txBody>
          <a:bodyPr anchor="t">
            <a:noAutofit/>
          </a:bodyPr>
          <a:lstStyle/>
          <a:p>
            <a:r>
              <a:rPr lang="en-ZA" sz="6000" dirty="0"/>
              <a:t>Time series</a:t>
            </a:r>
            <a:br>
              <a:rPr lang="en-ZA" sz="6000" dirty="0"/>
            </a:br>
            <a:r>
              <a:rPr lang="en-ZA" sz="6000" dirty="0"/>
              <a:t>analysis</a:t>
            </a:r>
          </a:p>
        </p:txBody>
      </p:sp>
      <p:sp>
        <p:nvSpPr>
          <p:cNvPr id="6" name="Slide Number Placeholder 5">
            <a:extLst>
              <a:ext uri="{FF2B5EF4-FFF2-40B4-BE49-F238E27FC236}">
                <a16:creationId xmlns:a16="http://schemas.microsoft.com/office/drawing/2014/main" id="{79BE784F-4F2B-FCFF-E9C1-0734CC73813F}"/>
              </a:ext>
            </a:extLst>
          </p:cNvPr>
          <p:cNvSpPr>
            <a:spLocks noGrp="1"/>
          </p:cNvSpPr>
          <p:nvPr>
            <p:ph type="sldNum" sz="quarter" idx="12"/>
          </p:nvPr>
        </p:nvSpPr>
        <p:spPr/>
        <p:txBody>
          <a:bodyPr anchor="ctr">
            <a:normAutofit/>
          </a:bodyPr>
          <a:lstStyle/>
          <a:p>
            <a:pPr>
              <a:spcAft>
                <a:spcPts val="600"/>
              </a:spcAft>
            </a:pPr>
            <a:fld id="{B5CEABB6-07DC-46E8-9B57-56EC44A396E5}" type="slidenum">
              <a:rPr lang="en-US" smtClean="0"/>
              <a:pPr>
                <a:spcAft>
                  <a:spcPts val="600"/>
                </a:spcAft>
              </a:pPr>
              <a:t>11</a:t>
            </a:fld>
            <a:endParaRPr lang="en-US"/>
          </a:p>
        </p:txBody>
      </p:sp>
      <p:pic>
        <p:nvPicPr>
          <p:cNvPr id="4" name="Graphic 3" descr="Clock with solid fill">
            <a:extLst>
              <a:ext uri="{FF2B5EF4-FFF2-40B4-BE49-F238E27FC236}">
                <a16:creationId xmlns:a16="http://schemas.microsoft.com/office/drawing/2014/main" id="{92C591E3-BDCD-1117-A2D3-BBE9D3C5E4D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91592" y="2782059"/>
            <a:ext cx="1335672" cy="1335672"/>
          </a:xfrm>
          <a:prstGeom prst="rect">
            <a:avLst/>
          </a:prstGeom>
        </p:spPr>
      </p:pic>
      <p:pic>
        <p:nvPicPr>
          <p:cNvPr id="7" name="Graphic 6" descr="Statistics with solid fill">
            <a:extLst>
              <a:ext uri="{FF2B5EF4-FFF2-40B4-BE49-F238E27FC236}">
                <a16:creationId xmlns:a16="http://schemas.microsoft.com/office/drawing/2014/main" id="{042DD0B7-B45F-2B18-5ACF-C038DA264C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827264" y="2782059"/>
            <a:ext cx="1335672" cy="1335672"/>
          </a:xfrm>
          <a:prstGeom prst="rect">
            <a:avLst/>
          </a:prstGeom>
        </p:spPr>
      </p:pic>
    </p:spTree>
    <p:extLst>
      <p:ext uri="{BB962C8B-B14F-4D97-AF65-F5344CB8AC3E}">
        <p14:creationId xmlns:p14="http://schemas.microsoft.com/office/powerpoint/2010/main" val="1609509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94B716-DAA1-6994-9970-53DCB9EC4B28}"/>
            </a:ext>
          </a:extLst>
        </p:cNvPr>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84F7424-2D19-37B0-F878-7DAA992FD819}"/>
              </a:ext>
            </a:extLst>
          </p:cNvPr>
          <p:cNvSpPr>
            <a:spLocks noGrp="1"/>
          </p:cNvSpPr>
          <p:nvPr>
            <p:ph type="sldNum" sz="quarter" idx="12"/>
          </p:nvPr>
        </p:nvSpPr>
        <p:spPr/>
        <p:txBody>
          <a:bodyPr anchor="ctr">
            <a:normAutofit/>
          </a:bodyPr>
          <a:lstStyle/>
          <a:p>
            <a:pPr>
              <a:spcAft>
                <a:spcPts val="600"/>
              </a:spcAft>
            </a:pPr>
            <a:fld id="{B5CEABB6-07DC-46E8-9B57-56EC44A396E5}" type="slidenum">
              <a:rPr lang="en-US" smtClean="0"/>
              <a:pPr>
                <a:spcAft>
                  <a:spcPts val="600"/>
                </a:spcAft>
              </a:pPr>
              <a:t>12</a:t>
            </a:fld>
            <a:endParaRPr lang="en-US"/>
          </a:p>
        </p:txBody>
      </p:sp>
      <p:sp>
        <p:nvSpPr>
          <p:cNvPr id="9" name="TextBox 8">
            <a:extLst>
              <a:ext uri="{FF2B5EF4-FFF2-40B4-BE49-F238E27FC236}">
                <a16:creationId xmlns:a16="http://schemas.microsoft.com/office/drawing/2014/main" id="{A3C2518B-D7DA-85F6-09DE-00C0B305C429}"/>
              </a:ext>
            </a:extLst>
          </p:cNvPr>
          <p:cNvSpPr txBox="1"/>
          <p:nvPr/>
        </p:nvSpPr>
        <p:spPr>
          <a:xfrm>
            <a:off x="408301" y="1544397"/>
            <a:ext cx="10592748" cy="923330"/>
          </a:xfrm>
          <a:prstGeom prst="rect">
            <a:avLst/>
          </a:prstGeom>
          <a:noFill/>
        </p:spPr>
        <p:txBody>
          <a:bodyPr wrap="square">
            <a:spAutoFit/>
          </a:bodyPr>
          <a:lstStyle/>
          <a:p>
            <a:r>
              <a:rPr lang="en-US" b="0" i="0" dirty="0">
                <a:solidFill>
                  <a:srgbClr val="333333"/>
                </a:solidFill>
                <a:effectLst/>
                <a:latin typeface="+mj-lt"/>
              </a:rPr>
              <a:t>Time series analysis is a specific way of analyzing</a:t>
            </a:r>
            <a:r>
              <a:rPr lang="en-US" b="0" i="0" dirty="0">
                <a:solidFill>
                  <a:srgbClr val="0B5CAB"/>
                </a:solidFill>
                <a:effectLst/>
                <a:latin typeface="+mj-lt"/>
                <a:hlinkClick r:id="rId3"/>
              </a:rPr>
              <a:t> </a:t>
            </a:r>
            <a:r>
              <a:rPr lang="en-US" b="0" i="0" dirty="0">
                <a:solidFill>
                  <a:srgbClr val="333333"/>
                </a:solidFill>
                <a:effectLst/>
                <a:latin typeface="+mj-lt"/>
              </a:rPr>
              <a:t>a sequence of data points collected over an interval of time. In time series analysis, analysts record data points at consistent intervals over a set period of time rather than just recording the data points intermittently or randomly</a:t>
            </a:r>
            <a:endParaRPr lang="en-US" dirty="0">
              <a:latin typeface="+mj-lt"/>
            </a:endParaRPr>
          </a:p>
        </p:txBody>
      </p:sp>
      <p:sp>
        <p:nvSpPr>
          <p:cNvPr id="11" name="TextBox 10">
            <a:extLst>
              <a:ext uri="{FF2B5EF4-FFF2-40B4-BE49-F238E27FC236}">
                <a16:creationId xmlns:a16="http://schemas.microsoft.com/office/drawing/2014/main" id="{F66FB1D8-903F-119A-5E5C-91EC5C4CD26E}"/>
              </a:ext>
            </a:extLst>
          </p:cNvPr>
          <p:cNvSpPr txBox="1"/>
          <p:nvPr/>
        </p:nvSpPr>
        <p:spPr>
          <a:xfrm>
            <a:off x="408301" y="2622952"/>
            <a:ext cx="10288223" cy="1477328"/>
          </a:xfrm>
          <a:prstGeom prst="rect">
            <a:avLst/>
          </a:prstGeom>
          <a:noFill/>
        </p:spPr>
        <p:txBody>
          <a:bodyPr wrap="square">
            <a:spAutoFit/>
          </a:bodyPr>
          <a:lstStyle/>
          <a:p>
            <a:r>
              <a:rPr lang="en-US" b="0" i="0" dirty="0">
                <a:solidFill>
                  <a:srgbClr val="333333"/>
                </a:solidFill>
                <a:effectLst/>
                <a:latin typeface="+mj-lt"/>
              </a:rPr>
              <a:t>Time series analysis typically requires a large number of data points to ensure consistency and reliability. An extensive data set ensures you have a representative sample size and that analysis can cut through noisy data. It also ensures that any trends or patterns discovered are not outliers and can account for seasonal variance. Additionally, time series data can be used for forecasting—predicting future data based on historical data.</a:t>
            </a:r>
            <a:endParaRPr lang="en-US" dirty="0">
              <a:latin typeface="+mj-lt"/>
            </a:endParaRPr>
          </a:p>
        </p:txBody>
      </p:sp>
      <p:pic>
        <p:nvPicPr>
          <p:cNvPr id="2" name="Graphic 1" descr="Clock with solid fill">
            <a:extLst>
              <a:ext uri="{FF2B5EF4-FFF2-40B4-BE49-F238E27FC236}">
                <a16:creationId xmlns:a16="http://schemas.microsoft.com/office/drawing/2014/main" id="{A0DF9D21-3DAD-5CA1-F3FB-51C065E71AD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74217" y="-79729"/>
            <a:ext cx="1200329" cy="1200329"/>
          </a:xfrm>
          <a:prstGeom prst="rect">
            <a:avLst/>
          </a:prstGeom>
        </p:spPr>
      </p:pic>
      <p:pic>
        <p:nvPicPr>
          <p:cNvPr id="3" name="Graphic 2" descr="Statistics with solid fill">
            <a:extLst>
              <a:ext uri="{FF2B5EF4-FFF2-40B4-BE49-F238E27FC236}">
                <a16:creationId xmlns:a16="http://schemas.microsoft.com/office/drawing/2014/main" id="{EDD65B86-1670-0447-C187-B426372EC09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474546" y="-45517"/>
            <a:ext cx="1094079" cy="1094079"/>
          </a:xfrm>
          <a:prstGeom prst="rect">
            <a:avLst/>
          </a:prstGeom>
        </p:spPr>
      </p:pic>
      <p:sp>
        <p:nvSpPr>
          <p:cNvPr id="5" name="TextBox 4">
            <a:extLst>
              <a:ext uri="{FF2B5EF4-FFF2-40B4-BE49-F238E27FC236}">
                <a16:creationId xmlns:a16="http://schemas.microsoft.com/office/drawing/2014/main" id="{F565FE52-3778-B300-6250-F322A97CD587}"/>
              </a:ext>
            </a:extLst>
          </p:cNvPr>
          <p:cNvSpPr txBox="1"/>
          <p:nvPr/>
        </p:nvSpPr>
        <p:spPr>
          <a:xfrm>
            <a:off x="408300" y="4255505"/>
            <a:ext cx="10288223" cy="1477328"/>
          </a:xfrm>
          <a:prstGeom prst="rect">
            <a:avLst/>
          </a:prstGeom>
          <a:noFill/>
        </p:spPr>
        <p:txBody>
          <a:bodyPr wrap="square">
            <a:spAutoFit/>
          </a:bodyPr>
          <a:lstStyle/>
          <a:p>
            <a:pPr algn="l">
              <a:buNone/>
            </a:pPr>
            <a:r>
              <a:rPr lang="en-US" b="0" i="0" dirty="0">
                <a:solidFill>
                  <a:srgbClr val="333333"/>
                </a:solidFill>
                <a:effectLst/>
                <a:latin typeface="+mj-lt"/>
              </a:rPr>
              <a:t>While time series data is data collected over time, there are different types of data that describe how and when that time data was recorded. For example:</a:t>
            </a:r>
          </a:p>
          <a:p>
            <a:pPr algn="l"/>
            <a:r>
              <a:rPr lang="en-US" b="1" i="0" dirty="0">
                <a:solidFill>
                  <a:srgbClr val="333333"/>
                </a:solidFill>
                <a:effectLst/>
                <a:latin typeface="+mj-lt"/>
              </a:rPr>
              <a:t>Time series data</a:t>
            </a:r>
            <a:r>
              <a:rPr lang="en-US" b="0" i="0" dirty="0">
                <a:solidFill>
                  <a:srgbClr val="333333"/>
                </a:solidFill>
                <a:effectLst/>
                <a:latin typeface="+mj-lt"/>
              </a:rPr>
              <a:t> is data that is recorded over consistent intervals of time.</a:t>
            </a:r>
          </a:p>
          <a:p>
            <a:pPr algn="l"/>
            <a:r>
              <a:rPr lang="en-US" b="1" i="0" dirty="0">
                <a:solidFill>
                  <a:srgbClr val="333333"/>
                </a:solidFill>
                <a:effectLst/>
                <a:latin typeface="+mj-lt"/>
              </a:rPr>
              <a:t>Cross-sectional data</a:t>
            </a:r>
            <a:r>
              <a:rPr lang="en-US" b="0" i="0" dirty="0">
                <a:solidFill>
                  <a:srgbClr val="333333"/>
                </a:solidFill>
                <a:effectLst/>
                <a:latin typeface="+mj-lt"/>
              </a:rPr>
              <a:t> consists of several variables recorded at the same time.</a:t>
            </a:r>
          </a:p>
          <a:p>
            <a:pPr algn="l"/>
            <a:r>
              <a:rPr lang="en-US" b="1" i="0" dirty="0">
                <a:solidFill>
                  <a:srgbClr val="333333"/>
                </a:solidFill>
                <a:effectLst/>
                <a:latin typeface="+mj-lt"/>
              </a:rPr>
              <a:t>Pooled data</a:t>
            </a:r>
            <a:r>
              <a:rPr lang="en-US" b="0" i="0" dirty="0">
                <a:solidFill>
                  <a:srgbClr val="333333"/>
                </a:solidFill>
                <a:effectLst/>
                <a:latin typeface="+mj-lt"/>
              </a:rPr>
              <a:t> is a combination of both time series data and cross-sectional data.</a:t>
            </a:r>
          </a:p>
        </p:txBody>
      </p:sp>
    </p:spTree>
    <p:extLst>
      <p:ext uri="{BB962C8B-B14F-4D97-AF65-F5344CB8AC3E}">
        <p14:creationId xmlns:p14="http://schemas.microsoft.com/office/powerpoint/2010/main" val="4225520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EB4724-8485-81A8-D332-30E8D7EF1073}"/>
            </a:ext>
          </a:extLst>
        </p:cNvPr>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1E8E19F-66F6-D3F7-70E7-708B8436C61D}"/>
              </a:ext>
            </a:extLst>
          </p:cNvPr>
          <p:cNvSpPr>
            <a:spLocks noGrp="1"/>
          </p:cNvSpPr>
          <p:nvPr>
            <p:ph type="sldNum" sz="quarter" idx="12"/>
          </p:nvPr>
        </p:nvSpPr>
        <p:spPr/>
        <p:txBody>
          <a:bodyPr anchor="ctr">
            <a:normAutofit/>
          </a:bodyPr>
          <a:lstStyle/>
          <a:p>
            <a:pPr>
              <a:spcAft>
                <a:spcPts val="600"/>
              </a:spcAft>
            </a:pPr>
            <a:fld id="{B5CEABB6-07DC-46E8-9B57-56EC44A396E5}" type="slidenum">
              <a:rPr lang="en-US" smtClean="0"/>
              <a:pPr>
                <a:spcAft>
                  <a:spcPts val="600"/>
                </a:spcAft>
              </a:pPr>
              <a:t>13</a:t>
            </a:fld>
            <a:endParaRPr lang="en-US"/>
          </a:p>
        </p:txBody>
      </p:sp>
      <p:sp>
        <p:nvSpPr>
          <p:cNvPr id="9" name="TextBox 8">
            <a:extLst>
              <a:ext uri="{FF2B5EF4-FFF2-40B4-BE49-F238E27FC236}">
                <a16:creationId xmlns:a16="http://schemas.microsoft.com/office/drawing/2014/main" id="{3A2BBA76-5098-6406-1852-424248E40F85}"/>
              </a:ext>
            </a:extLst>
          </p:cNvPr>
          <p:cNvSpPr txBox="1"/>
          <p:nvPr/>
        </p:nvSpPr>
        <p:spPr>
          <a:xfrm>
            <a:off x="441150" y="1658697"/>
            <a:ext cx="10592748" cy="1477328"/>
          </a:xfrm>
          <a:prstGeom prst="rect">
            <a:avLst/>
          </a:prstGeom>
          <a:noFill/>
        </p:spPr>
        <p:txBody>
          <a:bodyPr wrap="square">
            <a:spAutoFit/>
          </a:bodyPr>
          <a:lstStyle/>
          <a:p>
            <a:pPr algn="l">
              <a:buNone/>
            </a:pPr>
            <a:r>
              <a:rPr lang="en-US" b="0" i="0" dirty="0">
                <a:solidFill>
                  <a:srgbClr val="333333"/>
                </a:solidFill>
                <a:effectLst/>
                <a:latin typeface="+mj-lt"/>
              </a:rPr>
              <a:t>Further, time series data can be classified </a:t>
            </a:r>
            <a:r>
              <a:rPr lang="en-US" b="1" i="0" dirty="0">
                <a:solidFill>
                  <a:srgbClr val="333333"/>
                </a:solidFill>
                <a:effectLst/>
                <a:latin typeface="+mj-lt"/>
              </a:rPr>
              <a:t>into two main categories:</a:t>
            </a:r>
          </a:p>
          <a:p>
            <a:pPr algn="l"/>
            <a:r>
              <a:rPr lang="en-US" b="1" i="0" dirty="0">
                <a:solidFill>
                  <a:srgbClr val="333333"/>
                </a:solidFill>
                <a:effectLst/>
                <a:latin typeface="+mj-lt"/>
              </a:rPr>
              <a:t>1) Stock time series data : </a:t>
            </a:r>
            <a:r>
              <a:rPr lang="en-US" b="0" i="0" dirty="0">
                <a:solidFill>
                  <a:srgbClr val="333333"/>
                </a:solidFill>
                <a:effectLst/>
                <a:latin typeface="+mj-lt"/>
              </a:rPr>
              <a:t>means measuring attributes at a certain point in time, like a static snapshot of the information as it was.</a:t>
            </a:r>
          </a:p>
          <a:p>
            <a:pPr algn="l"/>
            <a:r>
              <a:rPr lang="en-US" b="1" i="0" dirty="0">
                <a:solidFill>
                  <a:srgbClr val="333333"/>
                </a:solidFill>
                <a:effectLst/>
                <a:latin typeface="+mj-lt"/>
              </a:rPr>
              <a:t>2) Flow time series data :</a:t>
            </a:r>
            <a:r>
              <a:rPr lang="en-US" b="0" i="0" dirty="0">
                <a:solidFill>
                  <a:srgbClr val="333333"/>
                </a:solidFill>
                <a:effectLst/>
                <a:latin typeface="+mj-lt"/>
              </a:rPr>
              <a:t> means measuring the activity of the attributes over a certain period, which is generally part of the total whole and makes up a portion of the results.</a:t>
            </a:r>
          </a:p>
        </p:txBody>
      </p:sp>
      <p:pic>
        <p:nvPicPr>
          <p:cNvPr id="2" name="Graphic 1" descr="Clock with solid fill">
            <a:extLst>
              <a:ext uri="{FF2B5EF4-FFF2-40B4-BE49-F238E27FC236}">
                <a16:creationId xmlns:a16="http://schemas.microsoft.com/office/drawing/2014/main" id="{05C5136D-0D19-68A3-03D8-DB38B862D82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74217" y="-79729"/>
            <a:ext cx="1200329" cy="1200329"/>
          </a:xfrm>
          <a:prstGeom prst="rect">
            <a:avLst/>
          </a:prstGeom>
        </p:spPr>
      </p:pic>
      <p:pic>
        <p:nvPicPr>
          <p:cNvPr id="3" name="Graphic 2" descr="Statistics with solid fill">
            <a:extLst>
              <a:ext uri="{FF2B5EF4-FFF2-40B4-BE49-F238E27FC236}">
                <a16:creationId xmlns:a16="http://schemas.microsoft.com/office/drawing/2014/main" id="{0293C6F8-A0D6-C8F9-D387-BD4BA49C564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74546" y="-45517"/>
            <a:ext cx="1094079" cy="1094079"/>
          </a:xfrm>
          <a:prstGeom prst="rect">
            <a:avLst/>
          </a:prstGeom>
        </p:spPr>
      </p:pic>
      <p:sp>
        <p:nvSpPr>
          <p:cNvPr id="10" name="TextBox 9">
            <a:extLst>
              <a:ext uri="{FF2B5EF4-FFF2-40B4-BE49-F238E27FC236}">
                <a16:creationId xmlns:a16="http://schemas.microsoft.com/office/drawing/2014/main" id="{616585C8-EBB1-D95B-A301-19E89FA63BFE}"/>
              </a:ext>
            </a:extLst>
          </p:cNvPr>
          <p:cNvSpPr txBox="1"/>
          <p:nvPr/>
        </p:nvSpPr>
        <p:spPr>
          <a:xfrm>
            <a:off x="441150" y="3465256"/>
            <a:ext cx="8608427" cy="646331"/>
          </a:xfrm>
          <a:prstGeom prst="rect">
            <a:avLst/>
          </a:prstGeom>
          <a:noFill/>
        </p:spPr>
        <p:txBody>
          <a:bodyPr wrap="square">
            <a:spAutoFit/>
          </a:bodyPr>
          <a:lstStyle/>
          <a:p>
            <a:r>
              <a:rPr lang="en-US" b="1" i="0" dirty="0">
                <a:solidFill>
                  <a:srgbClr val="333333"/>
                </a:solidFill>
                <a:effectLst/>
                <a:latin typeface="+mj-lt"/>
              </a:rPr>
              <a:t>Wait a minute!! Stock time series data…certain point in time?? Wasn’t cross sectional data the same??</a:t>
            </a:r>
            <a:endParaRPr lang="en-US" b="1" dirty="0">
              <a:latin typeface="+mj-lt"/>
            </a:endParaRPr>
          </a:p>
        </p:txBody>
      </p:sp>
      <p:sp>
        <p:nvSpPr>
          <p:cNvPr id="13" name="TextBox 12">
            <a:extLst>
              <a:ext uri="{FF2B5EF4-FFF2-40B4-BE49-F238E27FC236}">
                <a16:creationId xmlns:a16="http://schemas.microsoft.com/office/drawing/2014/main" id="{DCB25505-2D3E-03D7-FF70-34A01F2A96C2}"/>
              </a:ext>
            </a:extLst>
          </p:cNvPr>
          <p:cNvSpPr txBox="1"/>
          <p:nvPr/>
        </p:nvSpPr>
        <p:spPr>
          <a:xfrm>
            <a:off x="441150" y="4215992"/>
            <a:ext cx="8364920" cy="923330"/>
          </a:xfrm>
          <a:prstGeom prst="rect">
            <a:avLst/>
          </a:prstGeom>
          <a:noFill/>
        </p:spPr>
        <p:txBody>
          <a:bodyPr wrap="square">
            <a:spAutoFit/>
          </a:bodyPr>
          <a:lstStyle/>
          <a:p>
            <a:pPr>
              <a:buNone/>
            </a:pPr>
            <a:r>
              <a:rPr lang="en-US" dirty="0"/>
              <a:t>Well, one might get confused so here’s the</a:t>
            </a:r>
            <a:r>
              <a:rPr lang="en-US" b="1" dirty="0"/>
              <a:t> Key Difference:</a:t>
            </a:r>
          </a:p>
          <a:p>
            <a:r>
              <a:rPr lang="en-US" dirty="0"/>
              <a:t>- Cross-sectional data </a:t>
            </a:r>
            <a:r>
              <a:rPr lang="en-US" b="1" dirty="0"/>
              <a:t>compares different entities</a:t>
            </a:r>
            <a:r>
              <a:rPr lang="en-US" dirty="0"/>
              <a:t> at a single point in time.</a:t>
            </a:r>
          </a:p>
          <a:p>
            <a:r>
              <a:rPr lang="en-US" dirty="0"/>
              <a:t>- Time series data </a:t>
            </a:r>
            <a:r>
              <a:rPr lang="en-US" b="1" dirty="0"/>
              <a:t>tracks one entity’s changes over time</a:t>
            </a:r>
            <a:r>
              <a:rPr lang="en-US" dirty="0"/>
              <a:t>.</a:t>
            </a:r>
          </a:p>
        </p:txBody>
      </p:sp>
    </p:spTree>
    <p:extLst>
      <p:ext uri="{BB962C8B-B14F-4D97-AF65-F5344CB8AC3E}">
        <p14:creationId xmlns:p14="http://schemas.microsoft.com/office/powerpoint/2010/main" val="1338965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01ADC4-E8A8-7A5A-D226-8B4EF18F89D2}"/>
            </a:ext>
          </a:extLst>
        </p:cNvPr>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8116E15-61BA-DA09-B8D5-30F2749DA687}"/>
              </a:ext>
            </a:extLst>
          </p:cNvPr>
          <p:cNvSpPr>
            <a:spLocks noGrp="1"/>
          </p:cNvSpPr>
          <p:nvPr>
            <p:ph type="sldNum" sz="quarter" idx="12"/>
          </p:nvPr>
        </p:nvSpPr>
        <p:spPr/>
        <p:txBody>
          <a:bodyPr anchor="ctr">
            <a:normAutofit/>
          </a:bodyPr>
          <a:lstStyle/>
          <a:p>
            <a:pPr>
              <a:spcAft>
                <a:spcPts val="600"/>
              </a:spcAft>
            </a:pPr>
            <a:fld id="{B5CEABB6-07DC-46E8-9B57-56EC44A396E5}" type="slidenum">
              <a:rPr lang="en-US" smtClean="0"/>
              <a:pPr>
                <a:spcAft>
                  <a:spcPts val="600"/>
                </a:spcAft>
              </a:pPr>
              <a:t>14</a:t>
            </a:fld>
            <a:endParaRPr lang="en-US"/>
          </a:p>
        </p:txBody>
      </p:sp>
      <p:sp>
        <p:nvSpPr>
          <p:cNvPr id="9" name="TextBox 8">
            <a:extLst>
              <a:ext uri="{FF2B5EF4-FFF2-40B4-BE49-F238E27FC236}">
                <a16:creationId xmlns:a16="http://schemas.microsoft.com/office/drawing/2014/main" id="{FF4F2F27-F2FC-F32C-42ED-0BBFFAB79849}"/>
              </a:ext>
            </a:extLst>
          </p:cNvPr>
          <p:cNvSpPr txBox="1"/>
          <p:nvPr/>
        </p:nvSpPr>
        <p:spPr>
          <a:xfrm>
            <a:off x="408297" y="434717"/>
            <a:ext cx="10592748" cy="707886"/>
          </a:xfrm>
          <a:prstGeom prst="rect">
            <a:avLst/>
          </a:prstGeom>
          <a:noFill/>
        </p:spPr>
        <p:txBody>
          <a:bodyPr wrap="square">
            <a:spAutoFit/>
          </a:bodyPr>
          <a:lstStyle/>
          <a:p>
            <a:pPr algn="l" fontAlgn="base"/>
            <a:r>
              <a:rPr lang="en-US" sz="4000" b="1" i="0" dirty="0">
                <a:solidFill>
                  <a:schemeClr val="accent1"/>
                </a:solidFill>
                <a:effectLst/>
                <a:latin typeface="+mj-lt"/>
              </a:rPr>
              <a:t>Components of Time Series Data</a:t>
            </a:r>
          </a:p>
        </p:txBody>
      </p:sp>
      <p:sp>
        <p:nvSpPr>
          <p:cNvPr id="7" name="TextBox 6">
            <a:extLst>
              <a:ext uri="{FF2B5EF4-FFF2-40B4-BE49-F238E27FC236}">
                <a16:creationId xmlns:a16="http://schemas.microsoft.com/office/drawing/2014/main" id="{F995BEEF-954A-050F-C719-30DDBD55C9CE}"/>
              </a:ext>
            </a:extLst>
          </p:cNvPr>
          <p:cNvSpPr txBox="1"/>
          <p:nvPr/>
        </p:nvSpPr>
        <p:spPr>
          <a:xfrm>
            <a:off x="408298" y="1269688"/>
            <a:ext cx="10678799" cy="923330"/>
          </a:xfrm>
          <a:prstGeom prst="rect">
            <a:avLst/>
          </a:prstGeom>
          <a:noFill/>
        </p:spPr>
        <p:txBody>
          <a:bodyPr wrap="square">
            <a:spAutoFit/>
          </a:bodyPr>
          <a:lstStyle/>
          <a:p>
            <a:pPr algn="l" fontAlgn="base">
              <a:spcAft>
                <a:spcPts val="1800"/>
              </a:spcAft>
              <a:buFont typeface="+mj-lt"/>
              <a:buAutoNum type="arabicPeriod"/>
            </a:pPr>
            <a:r>
              <a:rPr lang="en-US" b="1" dirty="0">
                <a:latin typeface="+mj-lt"/>
              </a:rPr>
              <a:t>Trend</a:t>
            </a:r>
            <a:r>
              <a:rPr lang="en-US" b="1" i="0" dirty="0">
                <a:effectLst/>
                <a:latin typeface="+mj-lt"/>
              </a:rPr>
              <a:t>:</a:t>
            </a:r>
            <a:r>
              <a:rPr lang="en-US" b="0" i="0" dirty="0">
                <a:effectLst/>
                <a:latin typeface="+mj-lt"/>
              </a:rPr>
              <a:t> Trend represents the long-term movement or directionality of the data over time. It captures the overall tendency of the series to increase, decrease, or remain stable. Trends can be linear, indicating a consistent increase or decrease, or nonlinear, showing more complex patterns.</a:t>
            </a:r>
          </a:p>
        </p:txBody>
      </p:sp>
      <p:sp>
        <p:nvSpPr>
          <p:cNvPr id="10" name="TextBox 9">
            <a:extLst>
              <a:ext uri="{FF2B5EF4-FFF2-40B4-BE49-F238E27FC236}">
                <a16:creationId xmlns:a16="http://schemas.microsoft.com/office/drawing/2014/main" id="{86673484-7080-3C99-46B5-ACCD5805973D}"/>
              </a:ext>
            </a:extLst>
          </p:cNvPr>
          <p:cNvSpPr txBox="1"/>
          <p:nvPr/>
        </p:nvSpPr>
        <p:spPr>
          <a:xfrm>
            <a:off x="408299" y="2320103"/>
            <a:ext cx="10592747" cy="923330"/>
          </a:xfrm>
          <a:prstGeom prst="rect">
            <a:avLst/>
          </a:prstGeom>
          <a:noFill/>
        </p:spPr>
        <p:txBody>
          <a:bodyPr wrap="square">
            <a:spAutoFit/>
          </a:bodyPr>
          <a:lstStyle/>
          <a:p>
            <a:pPr algn="l" fontAlgn="base">
              <a:spcAft>
                <a:spcPts val="1800"/>
              </a:spcAft>
              <a:buFont typeface="+mj-lt"/>
              <a:buAutoNum type="arabicPeriod" startAt="2"/>
            </a:pPr>
            <a:r>
              <a:rPr lang="en-US" b="1" dirty="0">
                <a:latin typeface="+mj-lt"/>
              </a:rPr>
              <a:t>S</a:t>
            </a:r>
            <a:r>
              <a:rPr lang="en-US" b="1" i="0" dirty="0">
                <a:effectLst/>
                <a:latin typeface="+mj-lt"/>
              </a:rPr>
              <a:t>easonality: </a:t>
            </a:r>
            <a:r>
              <a:rPr lang="en-US" b="0" i="0" dirty="0">
                <a:effectLst/>
                <a:latin typeface="+mj-lt"/>
              </a:rPr>
              <a:t>Seasonality refers to periodic fluctuations or patterns that occur at regular intervals within the time series. These cycles often repeat annually, quarterly, monthly, or weekly and are typically influenced by factors such as seasons, holidays, or business cycles.</a:t>
            </a:r>
          </a:p>
        </p:txBody>
      </p:sp>
      <p:sp>
        <p:nvSpPr>
          <p:cNvPr id="13" name="TextBox 12">
            <a:extLst>
              <a:ext uri="{FF2B5EF4-FFF2-40B4-BE49-F238E27FC236}">
                <a16:creationId xmlns:a16="http://schemas.microsoft.com/office/drawing/2014/main" id="{A3296641-4C12-C79C-FC5A-DF83C7694AD3}"/>
              </a:ext>
            </a:extLst>
          </p:cNvPr>
          <p:cNvSpPr txBox="1"/>
          <p:nvPr/>
        </p:nvSpPr>
        <p:spPr>
          <a:xfrm>
            <a:off x="408299" y="3370518"/>
            <a:ext cx="10645722" cy="1200329"/>
          </a:xfrm>
          <a:prstGeom prst="rect">
            <a:avLst/>
          </a:prstGeom>
          <a:noFill/>
        </p:spPr>
        <p:txBody>
          <a:bodyPr wrap="square">
            <a:spAutoFit/>
          </a:bodyPr>
          <a:lstStyle/>
          <a:p>
            <a:pPr algn="l" fontAlgn="base">
              <a:spcAft>
                <a:spcPts val="1800"/>
              </a:spcAft>
              <a:buFont typeface="+mj-lt"/>
              <a:buAutoNum type="arabicPeriod" startAt="3"/>
            </a:pPr>
            <a:r>
              <a:rPr lang="en-US" b="1" i="0" dirty="0">
                <a:effectLst/>
                <a:latin typeface="+mj-lt"/>
              </a:rPr>
              <a:t>Cyclic variations: </a:t>
            </a:r>
            <a:r>
              <a:rPr lang="en-US" b="0" i="0" dirty="0">
                <a:effectLst/>
                <a:latin typeface="+mj-lt"/>
              </a:rPr>
              <a:t>Cyclical variations are longer-term fluctuations in the time series that do not have a fixed period like seasonality. These fluctuations represent economic or business cycles, which can extend over multiple years and are often associated with expansions and contractions in economic activity.</a:t>
            </a:r>
          </a:p>
        </p:txBody>
      </p:sp>
      <p:sp>
        <p:nvSpPr>
          <p:cNvPr id="15" name="TextBox 14">
            <a:extLst>
              <a:ext uri="{FF2B5EF4-FFF2-40B4-BE49-F238E27FC236}">
                <a16:creationId xmlns:a16="http://schemas.microsoft.com/office/drawing/2014/main" id="{D581344A-F7A0-EC1E-5517-8E79468EAA7A}"/>
              </a:ext>
            </a:extLst>
          </p:cNvPr>
          <p:cNvSpPr txBox="1"/>
          <p:nvPr/>
        </p:nvSpPr>
        <p:spPr>
          <a:xfrm>
            <a:off x="408298" y="4697932"/>
            <a:ext cx="10592747" cy="1477328"/>
          </a:xfrm>
          <a:prstGeom prst="rect">
            <a:avLst/>
          </a:prstGeom>
          <a:noFill/>
        </p:spPr>
        <p:txBody>
          <a:bodyPr wrap="square">
            <a:spAutoFit/>
          </a:bodyPr>
          <a:lstStyle/>
          <a:p>
            <a:pPr algn="l" fontAlgn="base">
              <a:spcAft>
                <a:spcPts val="1800"/>
              </a:spcAft>
              <a:buFont typeface="+mj-lt"/>
              <a:buAutoNum type="arabicPeriod" startAt="4"/>
            </a:pPr>
            <a:r>
              <a:rPr lang="en-US" b="1" i="0" dirty="0">
                <a:effectLst/>
                <a:latin typeface="+mj-lt"/>
              </a:rPr>
              <a:t>Irregularity (or Noise): </a:t>
            </a:r>
            <a:r>
              <a:rPr lang="en-US" b="0" i="0" dirty="0">
                <a:effectLst/>
                <a:latin typeface="+mj-lt"/>
              </a:rPr>
              <a:t>Irregularity, also known as noise or randomness, refers to the unpredictable or random fluctuations in the data that cannot be attributed to the trend, seasonality, or cyclical variations. These fluctuations may result from random events, measurement errors, or other unforeseen factors. Irregularity makes it challenging to identify and model the underlying patterns in the time series data.</a:t>
            </a:r>
          </a:p>
        </p:txBody>
      </p:sp>
    </p:spTree>
    <p:extLst>
      <p:ext uri="{BB962C8B-B14F-4D97-AF65-F5344CB8AC3E}">
        <p14:creationId xmlns:p14="http://schemas.microsoft.com/office/powerpoint/2010/main" val="495741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A3358E-83A1-6265-8D40-2041303EEE35}"/>
            </a:ext>
          </a:extLst>
        </p:cNvPr>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833272F-6E37-00BA-B5A7-6DC74501C47E}"/>
              </a:ext>
            </a:extLst>
          </p:cNvPr>
          <p:cNvSpPr>
            <a:spLocks noGrp="1"/>
          </p:cNvSpPr>
          <p:nvPr>
            <p:ph type="sldNum" sz="quarter" idx="12"/>
          </p:nvPr>
        </p:nvSpPr>
        <p:spPr/>
        <p:txBody>
          <a:bodyPr anchor="ctr">
            <a:normAutofit/>
          </a:bodyPr>
          <a:lstStyle/>
          <a:p>
            <a:pPr>
              <a:spcAft>
                <a:spcPts val="600"/>
              </a:spcAft>
            </a:pPr>
            <a:fld id="{B5CEABB6-07DC-46E8-9B57-56EC44A396E5}" type="slidenum">
              <a:rPr lang="en-US" smtClean="0"/>
              <a:pPr>
                <a:spcAft>
                  <a:spcPts val="600"/>
                </a:spcAft>
              </a:pPr>
              <a:t>15</a:t>
            </a:fld>
            <a:endParaRPr lang="en-US"/>
          </a:p>
        </p:txBody>
      </p:sp>
      <p:pic>
        <p:nvPicPr>
          <p:cNvPr id="3" name="Picture 2" descr="A diagram of components of a series&#10;&#10;AI-generated content may be incorrect.">
            <a:extLst>
              <a:ext uri="{FF2B5EF4-FFF2-40B4-BE49-F238E27FC236}">
                <a16:creationId xmlns:a16="http://schemas.microsoft.com/office/drawing/2014/main" id="{8152AA68-D895-5EB0-FD26-A586CB5EBF90}"/>
              </a:ext>
            </a:extLst>
          </p:cNvPr>
          <p:cNvPicPr>
            <a:picLocks noChangeAspect="1"/>
          </p:cNvPicPr>
          <p:nvPr/>
        </p:nvPicPr>
        <p:blipFill>
          <a:blip r:embed="rId3"/>
          <a:stretch>
            <a:fillRect/>
          </a:stretch>
        </p:blipFill>
        <p:spPr>
          <a:xfrm>
            <a:off x="1679713" y="1563757"/>
            <a:ext cx="7620000" cy="3810000"/>
          </a:xfrm>
          <a:prstGeom prst="rect">
            <a:avLst/>
          </a:prstGeom>
        </p:spPr>
      </p:pic>
    </p:spTree>
    <p:extLst>
      <p:ext uri="{BB962C8B-B14F-4D97-AF65-F5344CB8AC3E}">
        <p14:creationId xmlns:p14="http://schemas.microsoft.com/office/powerpoint/2010/main" val="1095057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521EA5-4E66-B481-8528-DFFB82EF6E96}"/>
            </a:ext>
          </a:extLst>
        </p:cNvPr>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0261741-AA60-5611-F617-318F7EE61459}"/>
              </a:ext>
            </a:extLst>
          </p:cNvPr>
          <p:cNvSpPr>
            <a:spLocks noGrp="1"/>
          </p:cNvSpPr>
          <p:nvPr>
            <p:ph type="sldNum" sz="quarter" idx="12"/>
          </p:nvPr>
        </p:nvSpPr>
        <p:spPr/>
        <p:txBody>
          <a:bodyPr anchor="ctr">
            <a:normAutofit/>
          </a:bodyPr>
          <a:lstStyle/>
          <a:p>
            <a:pPr>
              <a:spcAft>
                <a:spcPts val="600"/>
              </a:spcAft>
            </a:pPr>
            <a:fld id="{B5CEABB6-07DC-46E8-9B57-56EC44A396E5}" type="slidenum">
              <a:rPr lang="en-US" smtClean="0"/>
              <a:pPr>
                <a:spcAft>
                  <a:spcPts val="600"/>
                </a:spcAft>
              </a:pPr>
              <a:t>16</a:t>
            </a:fld>
            <a:endParaRPr lang="en-US"/>
          </a:p>
        </p:txBody>
      </p:sp>
      <p:sp>
        <p:nvSpPr>
          <p:cNvPr id="9" name="TextBox 8">
            <a:extLst>
              <a:ext uri="{FF2B5EF4-FFF2-40B4-BE49-F238E27FC236}">
                <a16:creationId xmlns:a16="http://schemas.microsoft.com/office/drawing/2014/main" id="{514EF8C0-0194-EECD-11A3-FE184D8E4162}"/>
              </a:ext>
            </a:extLst>
          </p:cNvPr>
          <p:cNvSpPr txBox="1"/>
          <p:nvPr/>
        </p:nvSpPr>
        <p:spPr>
          <a:xfrm>
            <a:off x="408297" y="434717"/>
            <a:ext cx="10592748" cy="707886"/>
          </a:xfrm>
          <a:prstGeom prst="rect">
            <a:avLst/>
          </a:prstGeom>
          <a:noFill/>
        </p:spPr>
        <p:txBody>
          <a:bodyPr wrap="square">
            <a:spAutoFit/>
          </a:bodyPr>
          <a:lstStyle/>
          <a:p>
            <a:pPr algn="l" fontAlgn="base"/>
            <a:r>
              <a:rPr lang="en-US" sz="4000" b="1" i="0" dirty="0">
                <a:solidFill>
                  <a:schemeClr val="accent1"/>
                </a:solidFill>
                <a:effectLst/>
                <a:latin typeface="+mj-lt"/>
              </a:rPr>
              <a:t>Time Series </a:t>
            </a:r>
            <a:r>
              <a:rPr lang="en-US" sz="4000" b="1" dirty="0">
                <a:solidFill>
                  <a:schemeClr val="accent1"/>
                </a:solidFill>
                <a:latin typeface="+mj-lt"/>
              </a:rPr>
              <a:t>V</a:t>
            </a:r>
            <a:r>
              <a:rPr lang="en-US" sz="4000" b="1" i="0" dirty="0">
                <a:solidFill>
                  <a:schemeClr val="accent1"/>
                </a:solidFill>
                <a:effectLst/>
                <a:latin typeface="+mj-lt"/>
              </a:rPr>
              <a:t>isualization</a:t>
            </a:r>
          </a:p>
        </p:txBody>
      </p:sp>
      <p:sp>
        <p:nvSpPr>
          <p:cNvPr id="3" name="TextBox 2">
            <a:extLst>
              <a:ext uri="{FF2B5EF4-FFF2-40B4-BE49-F238E27FC236}">
                <a16:creationId xmlns:a16="http://schemas.microsoft.com/office/drawing/2014/main" id="{2F2B94B0-8A92-B006-3451-AE8E3A4943D0}"/>
              </a:ext>
            </a:extLst>
          </p:cNvPr>
          <p:cNvSpPr txBox="1"/>
          <p:nvPr/>
        </p:nvSpPr>
        <p:spPr>
          <a:xfrm>
            <a:off x="444775" y="1273145"/>
            <a:ext cx="10556269" cy="646331"/>
          </a:xfrm>
          <a:prstGeom prst="rect">
            <a:avLst/>
          </a:prstGeom>
          <a:noFill/>
        </p:spPr>
        <p:txBody>
          <a:bodyPr wrap="square">
            <a:spAutoFit/>
          </a:bodyPr>
          <a:lstStyle/>
          <a:p>
            <a:pPr algn="l" fontAlgn="base">
              <a:spcAft>
                <a:spcPts val="1800"/>
              </a:spcAft>
              <a:buFont typeface="+mj-lt"/>
              <a:buAutoNum type="arabicPeriod"/>
            </a:pPr>
            <a:r>
              <a:rPr lang="en-US" b="1" i="0" dirty="0">
                <a:effectLst/>
                <a:latin typeface="+mj-lt"/>
              </a:rPr>
              <a:t>Line Plots:</a:t>
            </a:r>
            <a:r>
              <a:rPr lang="en-US" b="0" i="0" dirty="0">
                <a:effectLst/>
                <a:latin typeface="+mj-lt"/>
              </a:rPr>
              <a:t> Line plots display data points over time, allowing easy observation of trends, cycles, and fluctuations</a:t>
            </a:r>
            <a:r>
              <a:rPr lang="en-US" dirty="0">
                <a:latin typeface="+mj-lt"/>
              </a:rPr>
              <a:t> (check code here:</a:t>
            </a:r>
            <a:r>
              <a:rPr lang="en-US" b="0" i="0" u="sng" dirty="0">
                <a:effectLst/>
                <a:latin typeface="Nunito" pitchFamily="2" charset="0"/>
                <a:hlinkClick r:id="rId3"/>
              </a:rPr>
              <a:t> Read here</a:t>
            </a:r>
            <a:r>
              <a:rPr lang="en-US" b="0" i="0" u="sng" dirty="0">
                <a:effectLst/>
                <a:latin typeface="Nunito" pitchFamily="2" charset="0"/>
              </a:rPr>
              <a:t>).</a:t>
            </a:r>
            <a:endParaRPr lang="en-US" b="0" i="0" dirty="0">
              <a:effectLst/>
              <a:latin typeface="+mj-lt"/>
            </a:endParaRPr>
          </a:p>
        </p:txBody>
      </p:sp>
      <p:sp>
        <p:nvSpPr>
          <p:cNvPr id="5" name="TextBox 4">
            <a:extLst>
              <a:ext uri="{FF2B5EF4-FFF2-40B4-BE49-F238E27FC236}">
                <a16:creationId xmlns:a16="http://schemas.microsoft.com/office/drawing/2014/main" id="{6BB2FEA5-397B-EC65-01AD-93AEE388D6D0}"/>
              </a:ext>
            </a:extLst>
          </p:cNvPr>
          <p:cNvSpPr txBox="1"/>
          <p:nvPr/>
        </p:nvSpPr>
        <p:spPr>
          <a:xfrm>
            <a:off x="444774" y="2002177"/>
            <a:ext cx="10592747" cy="646331"/>
          </a:xfrm>
          <a:prstGeom prst="rect">
            <a:avLst/>
          </a:prstGeom>
          <a:noFill/>
        </p:spPr>
        <p:txBody>
          <a:bodyPr wrap="square">
            <a:spAutoFit/>
          </a:bodyPr>
          <a:lstStyle/>
          <a:p>
            <a:pPr algn="l" fontAlgn="base">
              <a:spcAft>
                <a:spcPts val="1800"/>
              </a:spcAft>
              <a:buFont typeface="+mj-lt"/>
              <a:buAutoNum type="arabicPeriod" startAt="2"/>
            </a:pPr>
            <a:r>
              <a:rPr lang="en-US" b="1" i="0" dirty="0">
                <a:effectLst/>
                <a:latin typeface="+mj-lt"/>
              </a:rPr>
              <a:t>Seasonal Plots:</a:t>
            </a:r>
            <a:r>
              <a:rPr lang="en-US" b="0" i="0" dirty="0">
                <a:effectLst/>
                <a:latin typeface="+mj-lt"/>
              </a:rPr>
              <a:t> These plots break down time series data into seasonal components, helping to visualize patterns within specific time periods </a:t>
            </a:r>
            <a:r>
              <a:rPr lang="en-US" dirty="0">
                <a:latin typeface="+mj-lt"/>
              </a:rPr>
              <a:t>(check code here:</a:t>
            </a:r>
            <a:r>
              <a:rPr lang="en-US" b="0" i="0" u="sng" dirty="0">
                <a:effectLst/>
                <a:latin typeface="Nunito" pitchFamily="2" charset="0"/>
                <a:hlinkClick r:id="rId3"/>
              </a:rPr>
              <a:t> </a:t>
            </a:r>
            <a:r>
              <a:rPr lang="en-US" b="0" i="0" u="sng" dirty="0">
                <a:effectLst/>
                <a:latin typeface="Nunito" pitchFamily="2" charset="0"/>
                <a:hlinkClick r:id="rId4"/>
              </a:rPr>
              <a:t>Read here</a:t>
            </a:r>
            <a:r>
              <a:rPr lang="en-US" b="0" i="0" u="sng" dirty="0">
                <a:effectLst/>
                <a:latin typeface="Nunito" pitchFamily="2" charset="0"/>
              </a:rPr>
              <a:t>).</a:t>
            </a:r>
            <a:endParaRPr lang="en-US" b="0" i="0" dirty="0">
              <a:effectLst/>
              <a:latin typeface="+mj-lt"/>
            </a:endParaRPr>
          </a:p>
        </p:txBody>
      </p:sp>
      <p:sp>
        <p:nvSpPr>
          <p:cNvPr id="11" name="TextBox 10">
            <a:extLst>
              <a:ext uri="{FF2B5EF4-FFF2-40B4-BE49-F238E27FC236}">
                <a16:creationId xmlns:a16="http://schemas.microsoft.com/office/drawing/2014/main" id="{7DC6751F-2FFF-AE01-E279-C7E7AB3767D1}"/>
              </a:ext>
            </a:extLst>
          </p:cNvPr>
          <p:cNvSpPr txBox="1"/>
          <p:nvPr/>
        </p:nvSpPr>
        <p:spPr>
          <a:xfrm>
            <a:off x="444774" y="2731210"/>
            <a:ext cx="10640751" cy="646331"/>
          </a:xfrm>
          <a:prstGeom prst="rect">
            <a:avLst/>
          </a:prstGeom>
          <a:noFill/>
        </p:spPr>
        <p:txBody>
          <a:bodyPr wrap="square">
            <a:spAutoFit/>
          </a:bodyPr>
          <a:lstStyle/>
          <a:p>
            <a:pPr algn="l" fontAlgn="base">
              <a:spcAft>
                <a:spcPts val="1800"/>
              </a:spcAft>
              <a:buFont typeface="+mj-lt"/>
              <a:buAutoNum type="arabicPeriod" startAt="3"/>
            </a:pPr>
            <a:r>
              <a:rPr lang="en-US" b="1" i="0" dirty="0">
                <a:effectLst/>
                <a:latin typeface="+mj-lt"/>
              </a:rPr>
              <a:t>Histograms and Density Plots: </a:t>
            </a:r>
            <a:r>
              <a:rPr lang="en-US" b="0" i="0" dirty="0">
                <a:effectLst/>
                <a:latin typeface="+mj-lt"/>
              </a:rPr>
              <a:t>Shows the distribution of data values over time, providing insights into data characteristics such as skewness and kurtosis.</a:t>
            </a:r>
          </a:p>
        </p:txBody>
      </p:sp>
      <p:sp>
        <p:nvSpPr>
          <p:cNvPr id="14" name="TextBox 13">
            <a:extLst>
              <a:ext uri="{FF2B5EF4-FFF2-40B4-BE49-F238E27FC236}">
                <a16:creationId xmlns:a16="http://schemas.microsoft.com/office/drawing/2014/main" id="{F982BB5C-A4D6-A61C-C7B9-4943F02F3569}"/>
              </a:ext>
            </a:extLst>
          </p:cNvPr>
          <p:cNvSpPr txBox="1"/>
          <p:nvPr/>
        </p:nvSpPr>
        <p:spPr>
          <a:xfrm>
            <a:off x="444774" y="3476983"/>
            <a:ext cx="10556268" cy="646331"/>
          </a:xfrm>
          <a:prstGeom prst="rect">
            <a:avLst/>
          </a:prstGeom>
          <a:noFill/>
        </p:spPr>
        <p:txBody>
          <a:bodyPr wrap="square">
            <a:spAutoFit/>
          </a:bodyPr>
          <a:lstStyle/>
          <a:p>
            <a:pPr algn="l" fontAlgn="base">
              <a:spcAft>
                <a:spcPts val="1800"/>
              </a:spcAft>
              <a:buFont typeface="+mj-lt"/>
              <a:buAutoNum type="arabicPeriod" startAt="4"/>
            </a:pPr>
            <a:r>
              <a:rPr lang="en-US" b="1" i="0" dirty="0">
                <a:effectLst/>
                <a:latin typeface="+mj-lt"/>
              </a:rPr>
              <a:t>Autocorrelation and Partial Autocorrelation Plots: </a:t>
            </a:r>
            <a:r>
              <a:rPr lang="en-US" b="0" i="0" dirty="0">
                <a:effectLst/>
                <a:latin typeface="+mj-lt"/>
              </a:rPr>
              <a:t>These plots visualize correlation between a time series and its lagged values, helping to identify seasonality and lagged relationships.</a:t>
            </a:r>
          </a:p>
        </p:txBody>
      </p:sp>
      <p:sp>
        <p:nvSpPr>
          <p:cNvPr id="17" name="TextBox 16">
            <a:extLst>
              <a:ext uri="{FF2B5EF4-FFF2-40B4-BE49-F238E27FC236}">
                <a16:creationId xmlns:a16="http://schemas.microsoft.com/office/drawing/2014/main" id="{CC554CF9-C8AA-849E-7780-A4CC75F636D3}"/>
              </a:ext>
            </a:extLst>
          </p:cNvPr>
          <p:cNvSpPr txBox="1"/>
          <p:nvPr/>
        </p:nvSpPr>
        <p:spPr>
          <a:xfrm>
            <a:off x="444774" y="4222756"/>
            <a:ext cx="10556268" cy="923330"/>
          </a:xfrm>
          <a:prstGeom prst="rect">
            <a:avLst/>
          </a:prstGeom>
          <a:noFill/>
        </p:spPr>
        <p:txBody>
          <a:bodyPr wrap="square">
            <a:spAutoFit/>
          </a:bodyPr>
          <a:lstStyle/>
          <a:p>
            <a:pPr algn="l" fontAlgn="base">
              <a:spcAft>
                <a:spcPts val="1800"/>
              </a:spcAft>
              <a:buFont typeface="+mj-lt"/>
              <a:buAutoNum type="arabicPeriod" startAt="5"/>
            </a:pPr>
            <a:r>
              <a:rPr lang="en-US" b="1" i="0" dirty="0">
                <a:effectLst/>
                <a:latin typeface="+mj-lt"/>
              </a:rPr>
              <a:t>Spectral Analysis: </a:t>
            </a:r>
            <a:r>
              <a:rPr lang="en-US" b="0" i="0" dirty="0">
                <a:effectLst/>
                <a:latin typeface="+mj-lt"/>
              </a:rPr>
              <a:t>Spectral analysis techniques, such as periodograms and spectrograms, visualize frequency components within time series data, useful for identifying periodicity and cyclical patterns </a:t>
            </a:r>
            <a:r>
              <a:rPr lang="en-US" dirty="0">
                <a:latin typeface="+mj-lt"/>
              </a:rPr>
              <a:t>(check code here:</a:t>
            </a:r>
            <a:r>
              <a:rPr lang="en-US" b="0" i="0" u="sng" dirty="0">
                <a:effectLst/>
                <a:latin typeface="Nunito" pitchFamily="2" charset="0"/>
                <a:hlinkClick r:id="rId3"/>
              </a:rPr>
              <a:t> </a:t>
            </a:r>
            <a:r>
              <a:rPr lang="en-US" b="0" i="0" u="sng" dirty="0">
                <a:effectLst/>
                <a:latin typeface="Nunito" pitchFamily="2" charset="0"/>
                <a:hlinkClick r:id="rId5"/>
              </a:rPr>
              <a:t>Read here</a:t>
            </a:r>
            <a:r>
              <a:rPr lang="en-US" b="0" i="0" u="sng" dirty="0">
                <a:effectLst/>
                <a:latin typeface="Nunito" pitchFamily="2" charset="0"/>
              </a:rPr>
              <a:t>).</a:t>
            </a:r>
            <a:endParaRPr lang="en-US" b="0" i="0" dirty="0">
              <a:effectLst/>
              <a:latin typeface="+mj-lt"/>
            </a:endParaRPr>
          </a:p>
        </p:txBody>
      </p:sp>
      <p:sp>
        <p:nvSpPr>
          <p:cNvPr id="19" name="TextBox 18">
            <a:extLst>
              <a:ext uri="{FF2B5EF4-FFF2-40B4-BE49-F238E27FC236}">
                <a16:creationId xmlns:a16="http://schemas.microsoft.com/office/drawing/2014/main" id="{8B6C874D-17A0-9753-CD4C-973D0A851C47}"/>
              </a:ext>
            </a:extLst>
          </p:cNvPr>
          <p:cNvSpPr txBox="1"/>
          <p:nvPr/>
        </p:nvSpPr>
        <p:spPr>
          <a:xfrm>
            <a:off x="444775" y="5245528"/>
            <a:ext cx="10556267" cy="923330"/>
          </a:xfrm>
          <a:prstGeom prst="rect">
            <a:avLst/>
          </a:prstGeom>
          <a:noFill/>
        </p:spPr>
        <p:txBody>
          <a:bodyPr wrap="square">
            <a:spAutoFit/>
          </a:bodyPr>
          <a:lstStyle/>
          <a:p>
            <a:pPr algn="l" fontAlgn="base">
              <a:spcAft>
                <a:spcPts val="1800"/>
              </a:spcAft>
              <a:buFont typeface="+mj-lt"/>
              <a:buAutoNum type="arabicPeriod" startAt="6"/>
            </a:pPr>
            <a:r>
              <a:rPr lang="en-US" b="1" i="0" dirty="0">
                <a:effectLst/>
                <a:latin typeface="+mj-lt"/>
              </a:rPr>
              <a:t>Decomposition Plots:</a:t>
            </a:r>
            <a:r>
              <a:rPr lang="en-US" b="0" i="0" dirty="0">
                <a:effectLst/>
                <a:latin typeface="+mj-lt"/>
              </a:rPr>
              <a:t> Decomposition plots break down a time series into its trend, seasonal, and residual components, aiding in understanding the underlying patterns </a:t>
            </a:r>
            <a:r>
              <a:rPr lang="en-US" dirty="0">
                <a:latin typeface="+mj-lt"/>
              </a:rPr>
              <a:t>(check code here:</a:t>
            </a:r>
            <a:r>
              <a:rPr lang="en-US" b="0" i="0" u="sng" dirty="0">
                <a:effectLst/>
                <a:latin typeface="Nunito" pitchFamily="2" charset="0"/>
                <a:hlinkClick r:id="rId3"/>
              </a:rPr>
              <a:t> </a:t>
            </a:r>
            <a:r>
              <a:rPr lang="en-US" b="0" i="0" u="sng" dirty="0">
                <a:effectLst/>
                <a:latin typeface="Nunito" pitchFamily="2" charset="0"/>
                <a:hlinkClick r:id="rId6"/>
              </a:rPr>
              <a:t>Read here</a:t>
            </a:r>
            <a:r>
              <a:rPr lang="en-US" b="0" i="0" u="sng" dirty="0">
                <a:effectLst/>
                <a:latin typeface="Nunito" pitchFamily="2" charset="0"/>
              </a:rPr>
              <a:t>)</a:t>
            </a:r>
            <a:r>
              <a:rPr lang="en-US" b="0" i="0" dirty="0">
                <a:effectLst/>
                <a:latin typeface="+mj-lt"/>
              </a:rPr>
              <a:t>.</a:t>
            </a:r>
          </a:p>
        </p:txBody>
      </p:sp>
    </p:spTree>
    <p:extLst>
      <p:ext uri="{BB962C8B-B14F-4D97-AF65-F5344CB8AC3E}">
        <p14:creationId xmlns:p14="http://schemas.microsoft.com/office/powerpoint/2010/main" val="3725364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EB4DC8-5289-8D32-D45E-4D6A29377D80}"/>
            </a:ext>
          </a:extLst>
        </p:cNvPr>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3065AA-900B-8FCF-9E79-D84B809BFE29}"/>
              </a:ext>
            </a:extLst>
          </p:cNvPr>
          <p:cNvSpPr>
            <a:spLocks noGrp="1"/>
          </p:cNvSpPr>
          <p:nvPr>
            <p:ph type="sldNum" sz="quarter" idx="12"/>
          </p:nvPr>
        </p:nvSpPr>
        <p:spPr/>
        <p:txBody>
          <a:bodyPr anchor="ctr">
            <a:normAutofit/>
          </a:bodyPr>
          <a:lstStyle/>
          <a:p>
            <a:pPr>
              <a:spcAft>
                <a:spcPts val="600"/>
              </a:spcAft>
            </a:pPr>
            <a:fld id="{B5CEABB6-07DC-46E8-9B57-56EC44A396E5}" type="slidenum">
              <a:rPr lang="en-US" smtClean="0"/>
              <a:pPr>
                <a:spcAft>
                  <a:spcPts val="600"/>
                </a:spcAft>
              </a:pPr>
              <a:t>17</a:t>
            </a:fld>
            <a:endParaRPr lang="en-US"/>
          </a:p>
        </p:txBody>
      </p:sp>
      <p:sp>
        <p:nvSpPr>
          <p:cNvPr id="9" name="TextBox 8">
            <a:extLst>
              <a:ext uri="{FF2B5EF4-FFF2-40B4-BE49-F238E27FC236}">
                <a16:creationId xmlns:a16="http://schemas.microsoft.com/office/drawing/2014/main" id="{F6839338-19C4-4873-1B38-4E92A82B2034}"/>
              </a:ext>
            </a:extLst>
          </p:cNvPr>
          <p:cNvSpPr txBox="1"/>
          <p:nvPr/>
        </p:nvSpPr>
        <p:spPr>
          <a:xfrm>
            <a:off x="408296" y="434717"/>
            <a:ext cx="12855473" cy="584775"/>
          </a:xfrm>
          <a:prstGeom prst="rect">
            <a:avLst/>
          </a:prstGeom>
          <a:noFill/>
        </p:spPr>
        <p:txBody>
          <a:bodyPr wrap="square">
            <a:spAutoFit/>
          </a:bodyPr>
          <a:lstStyle/>
          <a:p>
            <a:pPr algn="l" fontAlgn="base"/>
            <a:r>
              <a:rPr lang="en-US" sz="3200" b="1" i="0" dirty="0">
                <a:solidFill>
                  <a:schemeClr val="accent1"/>
                </a:solidFill>
                <a:effectLst/>
                <a:latin typeface="+mj-lt"/>
              </a:rPr>
              <a:t>Time </a:t>
            </a:r>
            <a:r>
              <a:rPr lang="en-US" sz="3200" b="1" dirty="0">
                <a:solidFill>
                  <a:schemeClr val="accent1"/>
                </a:solidFill>
                <a:latin typeface="+mj-lt"/>
              </a:rPr>
              <a:t>S</a:t>
            </a:r>
            <a:r>
              <a:rPr lang="en-US" sz="3200" b="1" i="0" dirty="0">
                <a:solidFill>
                  <a:schemeClr val="accent1"/>
                </a:solidFill>
                <a:effectLst/>
                <a:latin typeface="+mj-lt"/>
              </a:rPr>
              <a:t>eries</a:t>
            </a:r>
            <a:r>
              <a:rPr lang="en-US" sz="3200" b="1" dirty="0">
                <a:solidFill>
                  <a:schemeClr val="accent1"/>
                </a:solidFill>
                <a:latin typeface="+mj-lt"/>
              </a:rPr>
              <a:t> Analysis &amp; Decomposition techniques</a:t>
            </a:r>
            <a:endParaRPr lang="en-US" sz="3200" b="1" i="0" dirty="0">
              <a:solidFill>
                <a:schemeClr val="accent1"/>
              </a:solidFill>
              <a:effectLst/>
              <a:latin typeface="+mj-lt"/>
            </a:endParaRPr>
          </a:p>
        </p:txBody>
      </p:sp>
      <p:sp>
        <p:nvSpPr>
          <p:cNvPr id="3" name="TextBox 2">
            <a:extLst>
              <a:ext uri="{FF2B5EF4-FFF2-40B4-BE49-F238E27FC236}">
                <a16:creationId xmlns:a16="http://schemas.microsoft.com/office/drawing/2014/main" id="{05972541-A192-1D5F-4FD6-50FC9A150F28}"/>
              </a:ext>
            </a:extLst>
          </p:cNvPr>
          <p:cNvSpPr txBox="1"/>
          <p:nvPr/>
        </p:nvSpPr>
        <p:spPr>
          <a:xfrm>
            <a:off x="444775" y="1273145"/>
            <a:ext cx="10556269" cy="923330"/>
          </a:xfrm>
          <a:prstGeom prst="rect">
            <a:avLst/>
          </a:prstGeom>
          <a:noFill/>
        </p:spPr>
        <p:txBody>
          <a:bodyPr wrap="square">
            <a:spAutoFit/>
          </a:bodyPr>
          <a:lstStyle/>
          <a:p>
            <a:pPr algn="l" fontAlgn="base">
              <a:spcAft>
                <a:spcPts val="1800"/>
              </a:spcAft>
              <a:buFont typeface="+mj-lt"/>
              <a:buAutoNum type="arabicPeriod"/>
            </a:pPr>
            <a:r>
              <a:rPr lang="en-US" b="1" i="0" dirty="0">
                <a:effectLst/>
                <a:latin typeface="+mj-lt"/>
              </a:rPr>
              <a:t>Autocorrelation Analysis: </a:t>
            </a:r>
            <a:r>
              <a:rPr lang="en-US" b="0" i="0" dirty="0">
                <a:effectLst/>
                <a:latin typeface="+mj-lt"/>
              </a:rPr>
              <a:t>A statistical method to measure the correlation between a time series and a lagged version of itself at different time lags. It helps identify patterns and dependencies within the time series data.</a:t>
            </a:r>
          </a:p>
        </p:txBody>
      </p:sp>
      <p:sp>
        <p:nvSpPr>
          <p:cNvPr id="4" name="TextBox 3">
            <a:extLst>
              <a:ext uri="{FF2B5EF4-FFF2-40B4-BE49-F238E27FC236}">
                <a16:creationId xmlns:a16="http://schemas.microsoft.com/office/drawing/2014/main" id="{EFD50951-F14B-C7A2-689A-D6134F3B0349}"/>
              </a:ext>
            </a:extLst>
          </p:cNvPr>
          <p:cNvSpPr txBox="1"/>
          <p:nvPr/>
        </p:nvSpPr>
        <p:spPr>
          <a:xfrm>
            <a:off x="444774" y="2341819"/>
            <a:ext cx="10324273" cy="923330"/>
          </a:xfrm>
          <a:prstGeom prst="rect">
            <a:avLst/>
          </a:prstGeom>
          <a:noFill/>
        </p:spPr>
        <p:txBody>
          <a:bodyPr wrap="square">
            <a:spAutoFit/>
          </a:bodyPr>
          <a:lstStyle/>
          <a:p>
            <a:pPr algn="l" fontAlgn="base">
              <a:spcAft>
                <a:spcPts val="1800"/>
              </a:spcAft>
              <a:buFont typeface="+mj-lt"/>
              <a:buAutoNum type="arabicPeriod" startAt="2"/>
            </a:pPr>
            <a:r>
              <a:rPr lang="en-US" b="1" i="0" dirty="0">
                <a:effectLst/>
                <a:latin typeface="+mj-lt"/>
              </a:rPr>
              <a:t>Partial Autocorrelation Functions (PACF)</a:t>
            </a:r>
            <a:r>
              <a:rPr lang="en-US" b="0" i="0" dirty="0">
                <a:effectLst/>
                <a:latin typeface="+mj-lt"/>
              </a:rPr>
              <a:t>: PACF measures the correlation between a time series and its lagged values, controlling for intermediate lags, aiding in identifying direct relationships between variables.</a:t>
            </a:r>
          </a:p>
        </p:txBody>
      </p:sp>
      <p:sp>
        <p:nvSpPr>
          <p:cNvPr id="8" name="TextBox 7">
            <a:extLst>
              <a:ext uri="{FF2B5EF4-FFF2-40B4-BE49-F238E27FC236}">
                <a16:creationId xmlns:a16="http://schemas.microsoft.com/office/drawing/2014/main" id="{AEBABF41-C299-27B8-7905-8965749894F9}"/>
              </a:ext>
            </a:extLst>
          </p:cNvPr>
          <p:cNvSpPr txBox="1"/>
          <p:nvPr/>
        </p:nvSpPr>
        <p:spPr>
          <a:xfrm>
            <a:off x="444773" y="3410493"/>
            <a:ext cx="10632387" cy="923330"/>
          </a:xfrm>
          <a:prstGeom prst="rect">
            <a:avLst/>
          </a:prstGeom>
          <a:noFill/>
        </p:spPr>
        <p:txBody>
          <a:bodyPr wrap="square">
            <a:spAutoFit/>
          </a:bodyPr>
          <a:lstStyle/>
          <a:p>
            <a:pPr algn="l" fontAlgn="base">
              <a:spcAft>
                <a:spcPts val="1800"/>
              </a:spcAft>
              <a:buFont typeface="+mj-lt"/>
              <a:buAutoNum type="arabicPeriod" startAt="3"/>
            </a:pPr>
            <a:r>
              <a:rPr lang="en-US" b="1" i="0" dirty="0">
                <a:effectLst/>
                <a:latin typeface="+mj-lt"/>
              </a:rPr>
              <a:t>Trend Analysis: </a:t>
            </a:r>
            <a:r>
              <a:rPr lang="en-US" b="0" i="0" dirty="0">
                <a:effectLst/>
                <a:latin typeface="+mj-lt"/>
              </a:rPr>
              <a:t>The process of identifying and analyzing the long-term movement or directionality of a time series. Trends can be linear, exponential, or nonlinear and are crucial for understanding underlying patterns and making forecasts.</a:t>
            </a:r>
          </a:p>
        </p:txBody>
      </p:sp>
      <p:sp>
        <p:nvSpPr>
          <p:cNvPr id="12" name="TextBox 11">
            <a:extLst>
              <a:ext uri="{FF2B5EF4-FFF2-40B4-BE49-F238E27FC236}">
                <a16:creationId xmlns:a16="http://schemas.microsoft.com/office/drawing/2014/main" id="{D170647B-F072-3438-2EC2-9AE5D3B5259B}"/>
              </a:ext>
            </a:extLst>
          </p:cNvPr>
          <p:cNvSpPr txBox="1"/>
          <p:nvPr/>
        </p:nvSpPr>
        <p:spPr>
          <a:xfrm>
            <a:off x="444772" y="4479167"/>
            <a:ext cx="10556271" cy="923330"/>
          </a:xfrm>
          <a:prstGeom prst="rect">
            <a:avLst/>
          </a:prstGeom>
          <a:noFill/>
        </p:spPr>
        <p:txBody>
          <a:bodyPr wrap="square">
            <a:spAutoFit/>
          </a:bodyPr>
          <a:lstStyle/>
          <a:p>
            <a:pPr algn="l" fontAlgn="base">
              <a:spcAft>
                <a:spcPts val="1800"/>
              </a:spcAft>
              <a:buFont typeface="+mj-lt"/>
              <a:buAutoNum type="arabicPeriod" startAt="4"/>
            </a:pPr>
            <a:r>
              <a:rPr lang="en-US" b="1" i="0" dirty="0">
                <a:effectLst/>
                <a:latin typeface="+mj-lt"/>
              </a:rPr>
              <a:t>Seasonality Analysis: </a:t>
            </a:r>
            <a:r>
              <a:rPr lang="en-US" b="0" i="0" dirty="0">
                <a:effectLst/>
                <a:latin typeface="+mj-lt"/>
              </a:rPr>
              <a:t>Seasonality refers to periodic fluctuations or patterns that occur in a time series at fixed intervals, such as daily, weekly, or yearly. Seasonality analysis involves identifying and quantifying these recurring patterns to understand their impact on the data.</a:t>
            </a:r>
          </a:p>
        </p:txBody>
      </p:sp>
      <p:sp>
        <p:nvSpPr>
          <p:cNvPr id="15" name="TextBox 14">
            <a:extLst>
              <a:ext uri="{FF2B5EF4-FFF2-40B4-BE49-F238E27FC236}">
                <a16:creationId xmlns:a16="http://schemas.microsoft.com/office/drawing/2014/main" id="{393B99FC-F16B-DDAB-EC2D-FA880E14DCBE}"/>
              </a:ext>
            </a:extLst>
          </p:cNvPr>
          <p:cNvSpPr txBox="1"/>
          <p:nvPr/>
        </p:nvSpPr>
        <p:spPr>
          <a:xfrm>
            <a:off x="444771" y="5547841"/>
            <a:ext cx="10556271" cy="923330"/>
          </a:xfrm>
          <a:prstGeom prst="rect">
            <a:avLst/>
          </a:prstGeom>
          <a:noFill/>
        </p:spPr>
        <p:txBody>
          <a:bodyPr wrap="square">
            <a:spAutoFit/>
          </a:bodyPr>
          <a:lstStyle/>
          <a:p>
            <a:pPr algn="l" fontAlgn="base">
              <a:spcAft>
                <a:spcPts val="1800"/>
              </a:spcAft>
              <a:buFont typeface="+mj-lt"/>
              <a:buAutoNum type="arabicPeriod" startAt="5"/>
            </a:pPr>
            <a:r>
              <a:rPr lang="en-US" b="1" i="0" dirty="0">
                <a:effectLst/>
                <a:latin typeface="+mj-lt"/>
              </a:rPr>
              <a:t>Decomposition: </a:t>
            </a:r>
            <a:r>
              <a:rPr lang="en-US" b="0" i="0" dirty="0">
                <a:effectLst/>
                <a:latin typeface="+mj-lt"/>
              </a:rPr>
              <a:t>Decomposition separates a time series into its constituent components, typically trend, seasonality, and residual (error). This technique helps isolate and analyze each component individually, making it easier to understand and model the underlying patterns.</a:t>
            </a:r>
          </a:p>
        </p:txBody>
      </p:sp>
    </p:spTree>
    <p:extLst>
      <p:ext uri="{BB962C8B-B14F-4D97-AF65-F5344CB8AC3E}">
        <p14:creationId xmlns:p14="http://schemas.microsoft.com/office/powerpoint/2010/main" val="3766784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C25021-278B-8A30-646F-45C78D67E934}"/>
            </a:ext>
          </a:extLst>
        </p:cNvPr>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2869D89-7D90-BC3C-6464-6CFC1B4C3D9E}"/>
              </a:ext>
            </a:extLst>
          </p:cNvPr>
          <p:cNvSpPr>
            <a:spLocks noGrp="1"/>
          </p:cNvSpPr>
          <p:nvPr>
            <p:ph type="sldNum" sz="quarter" idx="12"/>
          </p:nvPr>
        </p:nvSpPr>
        <p:spPr/>
        <p:txBody>
          <a:bodyPr anchor="ctr">
            <a:normAutofit/>
          </a:bodyPr>
          <a:lstStyle/>
          <a:p>
            <a:pPr>
              <a:spcAft>
                <a:spcPts val="600"/>
              </a:spcAft>
            </a:pPr>
            <a:fld id="{B5CEABB6-07DC-46E8-9B57-56EC44A396E5}" type="slidenum">
              <a:rPr lang="en-US" smtClean="0"/>
              <a:pPr>
                <a:spcAft>
                  <a:spcPts val="600"/>
                </a:spcAft>
              </a:pPr>
              <a:t>18</a:t>
            </a:fld>
            <a:endParaRPr lang="en-US"/>
          </a:p>
        </p:txBody>
      </p:sp>
      <p:sp>
        <p:nvSpPr>
          <p:cNvPr id="9" name="TextBox 8">
            <a:extLst>
              <a:ext uri="{FF2B5EF4-FFF2-40B4-BE49-F238E27FC236}">
                <a16:creationId xmlns:a16="http://schemas.microsoft.com/office/drawing/2014/main" id="{0670FAD3-B018-5565-C545-2E0CD3D2F598}"/>
              </a:ext>
            </a:extLst>
          </p:cNvPr>
          <p:cNvSpPr txBox="1"/>
          <p:nvPr/>
        </p:nvSpPr>
        <p:spPr>
          <a:xfrm>
            <a:off x="408296" y="434717"/>
            <a:ext cx="12855473" cy="584775"/>
          </a:xfrm>
          <a:prstGeom prst="rect">
            <a:avLst/>
          </a:prstGeom>
          <a:noFill/>
        </p:spPr>
        <p:txBody>
          <a:bodyPr wrap="square">
            <a:spAutoFit/>
          </a:bodyPr>
          <a:lstStyle/>
          <a:p>
            <a:pPr algn="l" fontAlgn="base"/>
            <a:r>
              <a:rPr lang="en-US" sz="3200" b="1" i="0" dirty="0">
                <a:solidFill>
                  <a:schemeClr val="accent1"/>
                </a:solidFill>
                <a:effectLst/>
                <a:latin typeface="+mj-lt"/>
              </a:rPr>
              <a:t>Time </a:t>
            </a:r>
            <a:r>
              <a:rPr lang="en-US" sz="3200" b="1" dirty="0">
                <a:solidFill>
                  <a:schemeClr val="accent1"/>
                </a:solidFill>
                <a:latin typeface="+mj-lt"/>
              </a:rPr>
              <a:t>S</a:t>
            </a:r>
            <a:r>
              <a:rPr lang="en-US" sz="3200" b="1" i="0" dirty="0">
                <a:solidFill>
                  <a:schemeClr val="accent1"/>
                </a:solidFill>
                <a:effectLst/>
                <a:latin typeface="+mj-lt"/>
              </a:rPr>
              <a:t>eries</a:t>
            </a:r>
            <a:r>
              <a:rPr lang="en-US" sz="3200" b="1" dirty="0">
                <a:solidFill>
                  <a:schemeClr val="accent1"/>
                </a:solidFill>
                <a:latin typeface="+mj-lt"/>
              </a:rPr>
              <a:t> Analysis &amp; Decomposition techniques</a:t>
            </a:r>
            <a:endParaRPr lang="en-US" sz="3200" b="1" i="0" dirty="0">
              <a:solidFill>
                <a:schemeClr val="accent1"/>
              </a:solidFill>
              <a:effectLst/>
              <a:latin typeface="+mj-lt"/>
            </a:endParaRPr>
          </a:p>
        </p:txBody>
      </p:sp>
      <p:sp>
        <p:nvSpPr>
          <p:cNvPr id="3" name="TextBox 2">
            <a:extLst>
              <a:ext uri="{FF2B5EF4-FFF2-40B4-BE49-F238E27FC236}">
                <a16:creationId xmlns:a16="http://schemas.microsoft.com/office/drawing/2014/main" id="{12ADB412-D17C-F561-9C4B-076ABAEAA8A8}"/>
              </a:ext>
            </a:extLst>
          </p:cNvPr>
          <p:cNvSpPr txBox="1"/>
          <p:nvPr/>
        </p:nvSpPr>
        <p:spPr>
          <a:xfrm>
            <a:off x="408295" y="1272811"/>
            <a:ext cx="10556269" cy="830997"/>
          </a:xfrm>
          <a:prstGeom prst="rect">
            <a:avLst/>
          </a:prstGeom>
          <a:noFill/>
        </p:spPr>
        <p:txBody>
          <a:bodyPr wrap="square">
            <a:spAutoFit/>
          </a:bodyPr>
          <a:lstStyle/>
          <a:p>
            <a:pPr algn="l" fontAlgn="base">
              <a:spcAft>
                <a:spcPts val="1800"/>
              </a:spcAft>
              <a:buFont typeface="+mj-lt"/>
              <a:buAutoNum type="arabicPeriod" startAt="6"/>
            </a:pPr>
            <a:r>
              <a:rPr lang="en-US" sz="1600" b="1" i="0" dirty="0">
                <a:effectLst/>
                <a:latin typeface="+mj-lt"/>
              </a:rPr>
              <a:t>Spectrum Analysis: </a:t>
            </a:r>
            <a:r>
              <a:rPr lang="en-US" sz="1600" b="0" i="0" dirty="0">
                <a:effectLst/>
                <a:latin typeface="+mj-lt"/>
              </a:rPr>
              <a:t>Spectrum analysis involves examining the frequency domain representation of a time series to identify dominant frequencies or periodicities. It helps detect cyclic patterns and understand the underlying periodic behavior of the data.</a:t>
            </a:r>
          </a:p>
        </p:txBody>
      </p:sp>
      <p:sp>
        <p:nvSpPr>
          <p:cNvPr id="4" name="TextBox 3">
            <a:extLst>
              <a:ext uri="{FF2B5EF4-FFF2-40B4-BE49-F238E27FC236}">
                <a16:creationId xmlns:a16="http://schemas.microsoft.com/office/drawing/2014/main" id="{7C9C6DC5-4665-D886-932D-5E689DC50C0B}"/>
              </a:ext>
            </a:extLst>
          </p:cNvPr>
          <p:cNvSpPr txBox="1"/>
          <p:nvPr/>
        </p:nvSpPr>
        <p:spPr>
          <a:xfrm>
            <a:off x="406715" y="2103808"/>
            <a:ext cx="10324273" cy="830997"/>
          </a:xfrm>
          <a:prstGeom prst="rect">
            <a:avLst/>
          </a:prstGeom>
          <a:noFill/>
        </p:spPr>
        <p:txBody>
          <a:bodyPr wrap="square">
            <a:spAutoFit/>
          </a:bodyPr>
          <a:lstStyle/>
          <a:p>
            <a:pPr algn="l" fontAlgn="base">
              <a:spcAft>
                <a:spcPts val="1800"/>
              </a:spcAft>
              <a:buFont typeface="+mj-lt"/>
              <a:buAutoNum type="arabicPeriod" startAt="7"/>
            </a:pPr>
            <a:r>
              <a:rPr lang="en-US" sz="1600" b="1" i="0" dirty="0">
                <a:effectLst/>
                <a:latin typeface="+mj-lt"/>
              </a:rPr>
              <a:t>Seasonal and Trend decomposition using Loess</a:t>
            </a:r>
            <a:r>
              <a:rPr lang="en-US" sz="1600" b="0" i="0" dirty="0">
                <a:effectLst/>
                <a:latin typeface="+mj-lt"/>
              </a:rPr>
              <a:t>: STL decomposes a time series into three components: seasonal, trend, and residual. This decomposition enables modeling and forecasting each component separately, simplifying the forecasting process.</a:t>
            </a:r>
          </a:p>
        </p:txBody>
      </p:sp>
      <p:sp>
        <p:nvSpPr>
          <p:cNvPr id="8" name="TextBox 7">
            <a:extLst>
              <a:ext uri="{FF2B5EF4-FFF2-40B4-BE49-F238E27FC236}">
                <a16:creationId xmlns:a16="http://schemas.microsoft.com/office/drawing/2014/main" id="{A9C350CD-20BC-E6A6-9C6C-57821A7AAEB6}"/>
              </a:ext>
            </a:extLst>
          </p:cNvPr>
          <p:cNvSpPr txBox="1"/>
          <p:nvPr/>
        </p:nvSpPr>
        <p:spPr>
          <a:xfrm>
            <a:off x="406715" y="2938903"/>
            <a:ext cx="10632387" cy="584775"/>
          </a:xfrm>
          <a:prstGeom prst="rect">
            <a:avLst/>
          </a:prstGeom>
          <a:noFill/>
        </p:spPr>
        <p:txBody>
          <a:bodyPr wrap="square">
            <a:spAutoFit/>
          </a:bodyPr>
          <a:lstStyle/>
          <a:p>
            <a:pPr algn="l" fontAlgn="base">
              <a:spcAft>
                <a:spcPts val="1800"/>
              </a:spcAft>
              <a:buFont typeface="+mj-lt"/>
              <a:buAutoNum type="arabicPeriod" startAt="8"/>
            </a:pPr>
            <a:r>
              <a:rPr lang="en-US" sz="1600" b="1" i="0" dirty="0">
                <a:effectLst/>
                <a:latin typeface="+mj-lt"/>
              </a:rPr>
              <a:t>Rolling Correlation:</a:t>
            </a:r>
            <a:r>
              <a:rPr lang="en-US" sz="1600" b="0" i="0" dirty="0">
                <a:effectLst/>
                <a:latin typeface="+mj-lt"/>
              </a:rPr>
              <a:t> Rolling correlation calculates the correlation coefficient between two time series over a rolling window of observations, capturing changes in the relationship between variables over time.</a:t>
            </a:r>
          </a:p>
        </p:txBody>
      </p:sp>
      <p:sp>
        <p:nvSpPr>
          <p:cNvPr id="12" name="TextBox 11">
            <a:extLst>
              <a:ext uri="{FF2B5EF4-FFF2-40B4-BE49-F238E27FC236}">
                <a16:creationId xmlns:a16="http://schemas.microsoft.com/office/drawing/2014/main" id="{0477AF3A-D6A0-EBBC-2AB8-76B88F7F2500}"/>
              </a:ext>
            </a:extLst>
          </p:cNvPr>
          <p:cNvSpPr txBox="1"/>
          <p:nvPr/>
        </p:nvSpPr>
        <p:spPr>
          <a:xfrm>
            <a:off x="408293" y="3523678"/>
            <a:ext cx="10556271" cy="830997"/>
          </a:xfrm>
          <a:prstGeom prst="rect">
            <a:avLst/>
          </a:prstGeom>
          <a:noFill/>
        </p:spPr>
        <p:txBody>
          <a:bodyPr wrap="square">
            <a:spAutoFit/>
          </a:bodyPr>
          <a:lstStyle/>
          <a:p>
            <a:pPr algn="l" fontAlgn="base">
              <a:spcAft>
                <a:spcPts val="1800"/>
              </a:spcAft>
              <a:buFont typeface="+mj-lt"/>
              <a:buAutoNum type="arabicPeriod" startAt="9"/>
            </a:pPr>
            <a:r>
              <a:rPr lang="en-US" sz="1600" b="1" i="0" dirty="0">
                <a:effectLst/>
                <a:latin typeface="+mj-lt"/>
              </a:rPr>
              <a:t>Cross-correlation Analysis: </a:t>
            </a:r>
            <a:r>
              <a:rPr lang="en-US" sz="1600" b="0" i="0" dirty="0">
                <a:effectLst/>
                <a:latin typeface="+mj-lt"/>
              </a:rPr>
              <a:t>Cross-correlation analysis measures the similarity between two time series by computing their correlation at different time lags. It is used to identify relationships and dependencies between different variables or time series.</a:t>
            </a:r>
          </a:p>
        </p:txBody>
      </p:sp>
      <p:sp>
        <p:nvSpPr>
          <p:cNvPr id="15" name="TextBox 14">
            <a:extLst>
              <a:ext uri="{FF2B5EF4-FFF2-40B4-BE49-F238E27FC236}">
                <a16:creationId xmlns:a16="http://schemas.microsoft.com/office/drawing/2014/main" id="{268864B8-9B5B-C5BF-F7ED-DE265BE18645}"/>
              </a:ext>
            </a:extLst>
          </p:cNvPr>
          <p:cNvSpPr txBox="1"/>
          <p:nvPr/>
        </p:nvSpPr>
        <p:spPr>
          <a:xfrm>
            <a:off x="408294" y="4354007"/>
            <a:ext cx="10556271" cy="1077218"/>
          </a:xfrm>
          <a:prstGeom prst="rect">
            <a:avLst/>
          </a:prstGeom>
          <a:noFill/>
        </p:spPr>
        <p:txBody>
          <a:bodyPr wrap="square">
            <a:spAutoFit/>
          </a:bodyPr>
          <a:lstStyle/>
          <a:p>
            <a:pPr algn="l" fontAlgn="base">
              <a:spcAft>
                <a:spcPts val="1800"/>
              </a:spcAft>
              <a:buFont typeface="+mj-lt"/>
              <a:buAutoNum type="arabicPeriod" startAt="10"/>
            </a:pPr>
            <a:r>
              <a:rPr lang="en-US" sz="1600" b="1" i="0" dirty="0">
                <a:effectLst/>
                <a:latin typeface="+mj-lt"/>
              </a:rPr>
              <a:t>Box-Jenkins Method: </a:t>
            </a:r>
            <a:r>
              <a:rPr lang="en-US" sz="1600" b="0" i="0" dirty="0">
                <a:effectLst/>
                <a:latin typeface="+mj-lt"/>
              </a:rPr>
              <a:t>Box-Jenkins Method is a systematic approach for analyzing and modeling time series data. It involves identifying the appropriate autoregressive integrated moving average (ARIMA) model parameters, estimating the model, diagnosing its adequacy through </a:t>
            </a:r>
            <a:r>
              <a:rPr lang="en-US" sz="1600" b="0" i="0" u="sng" dirty="0">
                <a:effectLst/>
                <a:latin typeface="+mj-lt"/>
                <a:hlinkClick r:id="rId3">
                  <a:extLst>
                    <a:ext uri="{A12FA001-AC4F-418D-AE19-62706E023703}">
                      <ahyp:hlinkClr xmlns:ahyp="http://schemas.microsoft.com/office/drawing/2018/hyperlinkcolor" val="tx"/>
                    </a:ext>
                  </a:extLst>
                </a:hlinkClick>
              </a:rPr>
              <a:t>residual analysis</a:t>
            </a:r>
            <a:r>
              <a:rPr lang="en-US" sz="1600" b="0" i="0" dirty="0">
                <a:effectLst/>
                <a:latin typeface="+mj-lt"/>
              </a:rPr>
              <a:t>, and selecting the best-fitting model.</a:t>
            </a:r>
          </a:p>
        </p:txBody>
      </p:sp>
      <p:sp>
        <p:nvSpPr>
          <p:cNvPr id="5" name="TextBox 4">
            <a:extLst>
              <a:ext uri="{FF2B5EF4-FFF2-40B4-BE49-F238E27FC236}">
                <a16:creationId xmlns:a16="http://schemas.microsoft.com/office/drawing/2014/main" id="{BE1DEF6E-2A38-0136-D115-BFB2DFFC7971}"/>
              </a:ext>
            </a:extLst>
          </p:cNvPr>
          <p:cNvSpPr txBox="1"/>
          <p:nvPr/>
        </p:nvSpPr>
        <p:spPr>
          <a:xfrm>
            <a:off x="406714" y="5443089"/>
            <a:ext cx="10556271" cy="830997"/>
          </a:xfrm>
          <a:prstGeom prst="rect">
            <a:avLst/>
          </a:prstGeom>
          <a:noFill/>
        </p:spPr>
        <p:txBody>
          <a:bodyPr wrap="square">
            <a:spAutoFit/>
          </a:bodyPr>
          <a:lstStyle/>
          <a:p>
            <a:pPr algn="l" fontAlgn="base">
              <a:spcAft>
                <a:spcPts val="1800"/>
              </a:spcAft>
              <a:buFont typeface="+mj-lt"/>
              <a:buAutoNum type="arabicPeriod" startAt="11"/>
            </a:pPr>
            <a:r>
              <a:rPr lang="en-US" sz="1600" b="1" i="0" dirty="0">
                <a:effectLst/>
                <a:latin typeface="+mj-lt"/>
              </a:rPr>
              <a:t>Granger Causality Analysis: </a:t>
            </a:r>
            <a:r>
              <a:rPr lang="en-US" sz="1600" b="0" i="0" dirty="0">
                <a:effectLst/>
                <a:latin typeface="+mj-lt"/>
              </a:rPr>
              <a:t>Granger causality analysis determines whether one time series can predict future values of another time series. It helps infer causal relationships between variables in time series data, providing insights into the direction of influence.</a:t>
            </a:r>
          </a:p>
        </p:txBody>
      </p:sp>
    </p:spTree>
    <p:extLst>
      <p:ext uri="{BB962C8B-B14F-4D97-AF65-F5344CB8AC3E}">
        <p14:creationId xmlns:p14="http://schemas.microsoft.com/office/powerpoint/2010/main" val="3360362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title"/>
          </p:nvPr>
        </p:nvSpPr>
        <p:spPr>
          <a:xfrm>
            <a:off x="3520440" y="896111"/>
            <a:ext cx="7889768" cy="2039341"/>
          </a:xfrm>
        </p:spPr>
        <p:txBody>
          <a:bodyPr anchor="t">
            <a:normAutofit/>
          </a:bodyPr>
          <a:lstStyle/>
          <a:p>
            <a:r>
              <a:rPr lang="en-US" dirty="0"/>
              <a:t>Resources</a:t>
            </a:r>
          </a:p>
        </p:txBody>
      </p:sp>
      <p:pic>
        <p:nvPicPr>
          <p:cNvPr id="5" name="Content Placeholder 4" descr="Open book outline">
            <a:extLst>
              <a:ext uri="{FF2B5EF4-FFF2-40B4-BE49-F238E27FC236}">
                <a16:creationId xmlns:a16="http://schemas.microsoft.com/office/drawing/2014/main" id="{17EA34CF-CAC3-121E-ADA9-B822375E8525}"/>
              </a:ext>
            </a:extLst>
          </p:cNvPr>
          <p:cNvPicPr>
            <a:picLocks noGrp="1" noChangeAspect="1"/>
          </p:cNvPicPr>
          <p:nvPr>
            <p:ph sz="half" idx="14"/>
          </p:nvPr>
        </p:nvPicPr>
        <p:blipFill>
          <a:blip r:embed="rId3">
            <a:extLst>
              <a:ext uri="{96DAC541-7B7A-43D3-8B79-37D633B846F1}">
                <asvg:svgBlip xmlns:asvg="http://schemas.microsoft.com/office/drawing/2016/SVG/main" r:embed="rId4"/>
              </a:ext>
            </a:extLst>
          </a:blip>
          <a:stretch>
            <a:fillRect/>
          </a:stretch>
        </p:blipFill>
        <p:spPr>
          <a:xfrm>
            <a:off x="3520440" y="3264991"/>
            <a:ext cx="2994660" cy="2994660"/>
          </a:xfrm>
        </p:spPr>
      </p:pic>
      <p:sp>
        <p:nvSpPr>
          <p:cNvPr id="3" name="Content Placeholder 2">
            <a:extLst>
              <a:ext uri="{FF2B5EF4-FFF2-40B4-BE49-F238E27FC236}">
                <a16:creationId xmlns:a16="http://schemas.microsoft.com/office/drawing/2014/main" id="{24AFFC60-19C3-4901-93F7-7AAF4C09F8C6}"/>
              </a:ext>
            </a:extLst>
          </p:cNvPr>
          <p:cNvSpPr>
            <a:spLocks noGrp="1"/>
          </p:cNvSpPr>
          <p:nvPr>
            <p:ph sz="half" idx="1"/>
          </p:nvPr>
        </p:nvSpPr>
        <p:spPr>
          <a:xfrm>
            <a:off x="6826431" y="3253740"/>
            <a:ext cx="5008517" cy="3423993"/>
          </a:xfrm>
        </p:spPr>
        <p:txBody>
          <a:bodyPr bIns="0">
            <a:normAutofit/>
          </a:bodyPr>
          <a:lstStyle/>
          <a:p>
            <a:r>
              <a:rPr lang="en-US" dirty="0">
                <a:hlinkClick r:id="rId5"/>
              </a:rPr>
              <a:t>https://arunp77.medium.com/regression-algorithms-29f112797724</a:t>
            </a:r>
            <a:endParaRPr lang="en-US" dirty="0"/>
          </a:p>
          <a:p>
            <a:r>
              <a:rPr lang="en-US" dirty="0">
                <a:hlinkClick r:id="rId6"/>
              </a:rPr>
              <a:t>https://www.tableau.com/analytics/what-is-time-series-analysis</a:t>
            </a:r>
            <a:br>
              <a:rPr lang="en-US" dirty="0"/>
            </a:br>
            <a:br>
              <a:rPr lang="en-US" dirty="0"/>
            </a:br>
            <a:r>
              <a:rPr lang="en-US" dirty="0">
                <a:hlinkClick r:id="rId7"/>
              </a:rPr>
              <a:t>https://www.geeksforgeeks.org/time-series-analysis-and-forecasting/</a:t>
            </a:r>
            <a:endParaRPr lang="en-US" dirty="0"/>
          </a:p>
          <a:p>
            <a:br>
              <a:rPr lang="en-US" dirty="0"/>
            </a:br>
            <a:endParaRPr lang="en-US" dirty="0"/>
          </a:p>
          <a:p>
            <a:br>
              <a:rPr lang="en-US" dirty="0"/>
            </a:br>
            <a:endParaRPr lang="en-US" dirty="0"/>
          </a:p>
        </p:txBody>
      </p:sp>
      <p:sp>
        <p:nvSpPr>
          <p:cNvPr id="10" name="Slide Number Placeholder 4">
            <a:extLst>
              <a:ext uri="{FF2B5EF4-FFF2-40B4-BE49-F238E27FC236}">
                <a16:creationId xmlns:a16="http://schemas.microsoft.com/office/drawing/2014/main" id="{BE432B7C-98CD-4575-6125-31A0F3D29410}"/>
              </a:ext>
            </a:extLst>
          </p:cNvPr>
          <p:cNvSpPr>
            <a:spLocks noGrp="1"/>
          </p:cNvSpPr>
          <p:nvPr>
            <p:ph type="sldNum" sz="quarter" idx="12"/>
          </p:nvPr>
        </p:nvSpPr>
        <p:spPr>
          <a:xfrm>
            <a:off x="10949320" y="6356350"/>
            <a:ext cx="457200" cy="365125"/>
          </a:xfrm>
        </p:spPr>
        <p:txBody>
          <a:bodyPr anchor="ctr">
            <a:normAutofit/>
          </a:bodyPr>
          <a:lstStyle/>
          <a:p>
            <a:pPr>
              <a:spcAft>
                <a:spcPts val="600"/>
              </a:spcAft>
            </a:pPr>
            <a:fld id="{B5CEABB6-07DC-46E8-9B57-56EC44A396E5}" type="slidenum">
              <a:rPr lang="en-US" smtClean="0"/>
              <a:pPr>
                <a:spcAft>
                  <a:spcPts val="600"/>
                </a:spcAft>
              </a:pPr>
              <a:t>19</a:t>
            </a:fld>
            <a:endParaRPr lang="en-US"/>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88857" y="2047461"/>
            <a:ext cx="5817521" cy="3663871"/>
          </a:xfrm>
        </p:spPr>
        <p:txBody>
          <a:bodyPr anchor="t">
            <a:noAutofit/>
          </a:bodyPr>
          <a:lstStyle/>
          <a:p>
            <a:r>
              <a:rPr lang="en-US" sz="6000" dirty="0"/>
              <a:t>Grandma’s </a:t>
            </a:r>
            <a:br>
              <a:rPr lang="en-US" sz="6000" dirty="0"/>
            </a:br>
            <a:r>
              <a:rPr lang="en-US" sz="6000" dirty="0"/>
              <a:t>homemade</a:t>
            </a:r>
            <a:br>
              <a:rPr lang="en-US" sz="6000" dirty="0"/>
            </a:br>
            <a:r>
              <a:rPr lang="en-US" sz="6000" dirty="0"/>
              <a:t>ml model</a:t>
            </a:r>
            <a:br>
              <a:rPr lang="en-US" sz="6000" dirty="0"/>
            </a:br>
            <a:r>
              <a:rPr lang="en-US" sz="6000" dirty="0"/>
              <a:t>(pt.2)</a:t>
            </a:r>
            <a:endParaRPr lang="en-ZA" sz="6000" dirty="0"/>
          </a:p>
        </p:txBody>
      </p:sp>
      <p:sp>
        <p:nvSpPr>
          <p:cNvPr id="6" name="Slide Number Placeholder 5">
            <a:extLst>
              <a:ext uri="{FF2B5EF4-FFF2-40B4-BE49-F238E27FC236}">
                <a16:creationId xmlns:a16="http://schemas.microsoft.com/office/drawing/2014/main" id="{67927DCA-F11F-1716-00DA-9EF49F131ABD}"/>
              </a:ext>
            </a:extLst>
          </p:cNvPr>
          <p:cNvSpPr>
            <a:spLocks noGrp="1"/>
          </p:cNvSpPr>
          <p:nvPr>
            <p:ph type="sldNum" sz="quarter" idx="12"/>
          </p:nvPr>
        </p:nvSpPr>
        <p:spPr/>
        <p:txBody>
          <a:bodyPr anchor="ctr">
            <a:normAutofit/>
          </a:bodyPr>
          <a:lstStyle/>
          <a:p>
            <a:pPr>
              <a:spcAft>
                <a:spcPts val="600"/>
              </a:spcAft>
            </a:pPr>
            <a:fld id="{B5CEABB6-07DC-46E8-9B57-56EC44A396E5}" type="slidenum">
              <a:rPr lang="en-US" smtClean="0"/>
              <a:pPr>
                <a:spcAft>
                  <a:spcPts val="600"/>
                </a:spcAft>
              </a:pPr>
              <a:t>2</a:t>
            </a:fld>
            <a:endParaRPr lang="en-US"/>
          </a:p>
        </p:txBody>
      </p:sp>
      <p:pic>
        <p:nvPicPr>
          <p:cNvPr id="5" name="Graphic 4" descr="Robot outline">
            <a:extLst>
              <a:ext uri="{FF2B5EF4-FFF2-40B4-BE49-F238E27FC236}">
                <a16:creationId xmlns:a16="http://schemas.microsoft.com/office/drawing/2014/main" id="{1AEF0DCB-D5DA-4B72-380C-C647F49226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56842" y="1596888"/>
            <a:ext cx="3505200" cy="3505200"/>
          </a:xfrm>
          <a:prstGeom prst="rect">
            <a:avLst/>
          </a:prstGeom>
        </p:spPr>
      </p:pic>
      <p:pic>
        <p:nvPicPr>
          <p:cNvPr id="12" name="Graphic 11" descr="Pasta with solid fill">
            <a:extLst>
              <a:ext uri="{FF2B5EF4-FFF2-40B4-BE49-F238E27FC236}">
                <a16:creationId xmlns:a16="http://schemas.microsoft.com/office/drawing/2014/main" id="{58114407-34CF-8F10-BD76-150EAFE46A2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83823" y="2352262"/>
            <a:ext cx="2095432" cy="2095432"/>
          </a:xfrm>
          <a:prstGeom prst="rect">
            <a:avLst/>
          </a:prstGeom>
        </p:spPr>
      </p:pic>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C13293-7018-ED84-E63D-719A84BDBC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566197-7A15-D445-10D0-B19CCE08280A}"/>
              </a:ext>
            </a:extLst>
          </p:cNvPr>
          <p:cNvSpPr>
            <a:spLocks noGrp="1"/>
          </p:cNvSpPr>
          <p:nvPr>
            <p:ph type="title"/>
          </p:nvPr>
        </p:nvSpPr>
        <p:spPr>
          <a:xfrm>
            <a:off x="400840" y="1381438"/>
            <a:ext cx="5817521" cy="309788"/>
          </a:xfrm>
        </p:spPr>
        <p:txBody>
          <a:bodyPr anchor="t">
            <a:noAutofit/>
          </a:bodyPr>
          <a:lstStyle/>
          <a:p>
            <a:r>
              <a:rPr lang="en-ZA" sz="2000" dirty="0"/>
              <a:t>ingredients</a:t>
            </a:r>
          </a:p>
        </p:txBody>
      </p:sp>
      <p:sp>
        <p:nvSpPr>
          <p:cNvPr id="6" name="Slide Number Placeholder 5">
            <a:extLst>
              <a:ext uri="{FF2B5EF4-FFF2-40B4-BE49-F238E27FC236}">
                <a16:creationId xmlns:a16="http://schemas.microsoft.com/office/drawing/2014/main" id="{D99BECC9-E249-1C27-A444-50A551D0657E}"/>
              </a:ext>
            </a:extLst>
          </p:cNvPr>
          <p:cNvSpPr>
            <a:spLocks noGrp="1"/>
          </p:cNvSpPr>
          <p:nvPr>
            <p:ph type="sldNum" sz="quarter" idx="12"/>
          </p:nvPr>
        </p:nvSpPr>
        <p:spPr/>
        <p:txBody>
          <a:bodyPr anchor="ctr">
            <a:normAutofit/>
          </a:bodyPr>
          <a:lstStyle/>
          <a:p>
            <a:pPr>
              <a:spcAft>
                <a:spcPts val="600"/>
              </a:spcAft>
            </a:pPr>
            <a:fld id="{B5CEABB6-07DC-46E8-9B57-56EC44A396E5}" type="slidenum">
              <a:rPr lang="en-US" smtClean="0"/>
              <a:pPr>
                <a:spcAft>
                  <a:spcPts val="600"/>
                </a:spcAft>
              </a:pPr>
              <a:t>3</a:t>
            </a:fld>
            <a:endParaRPr lang="en-US"/>
          </a:p>
        </p:txBody>
      </p:sp>
      <p:pic>
        <p:nvPicPr>
          <p:cNvPr id="5" name="Graphic 4" descr="Robot outline">
            <a:extLst>
              <a:ext uri="{FF2B5EF4-FFF2-40B4-BE49-F238E27FC236}">
                <a16:creationId xmlns:a16="http://schemas.microsoft.com/office/drawing/2014/main" id="{60359CA9-03C8-55F1-984E-51D469A1F23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52009" y="0"/>
            <a:ext cx="1195970" cy="1195970"/>
          </a:xfrm>
          <a:prstGeom prst="rect">
            <a:avLst/>
          </a:prstGeom>
        </p:spPr>
      </p:pic>
      <p:pic>
        <p:nvPicPr>
          <p:cNvPr id="12" name="Graphic 11" descr="Pasta with solid fill">
            <a:extLst>
              <a:ext uri="{FF2B5EF4-FFF2-40B4-BE49-F238E27FC236}">
                <a16:creationId xmlns:a16="http://schemas.microsoft.com/office/drawing/2014/main" id="{E8CFD289-9B8F-02E2-2E25-1A61841FDDA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22729" y="185467"/>
            <a:ext cx="825036" cy="825036"/>
          </a:xfrm>
          <a:prstGeom prst="rect">
            <a:avLst/>
          </a:prstGeom>
        </p:spPr>
      </p:pic>
      <p:sp>
        <p:nvSpPr>
          <p:cNvPr id="4" name="TextBox 3">
            <a:extLst>
              <a:ext uri="{FF2B5EF4-FFF2-40B4-BE49-F238E27FC236}">
                <a16:creationId xmlns:a16="http://schemas.microsoft.com/office/drawing/2014/main" id="{5A004C22-0383-A0A7-1E12-E941D2F1B758}"/>
              </a:ext>
            </a:extLst>
          </p:cNvPr>
          <p:cNvSpPr txBox="1"/>
          <p:nvPr/>
        </p:nvSpPr>
        <p:spPr>
          <a:xfrm>
            <a:off x="369056" y="2096702"/>
            <a:ext cx="9960730" cy="584775"/>
          </a:xfrm>
          <a:prstGeom prst="rect">
            <a:avLst/>
          </a:prstGeom>
          <a:noFill/>
        </p:spPr>
        <p:txBody>
          <a:bodyPr wrap="square">
            <a:spAutoFit/>
          </a:bodyPr>
          <a:lstStyle/>
          <a:p>
            <a:r>
              <a:rPr lang="en-US" sz="1600" b="1" dirty="0"/>
              <a:t>Data</a:t>
            </a:r>
            <a:r>
              <a:rPr lang="en-US" sz="1600" dirty="0"/>
              <a:t> – The main ingredient, like rice or flour. The quality and quantity of data determine how good the final dish (model) will be.</a:t>
            </a:r>
          </a:p>
        </p:txBody>
      </p:sp>
      <p:sp>
        <p:nvSpPr>
          <p:cNvPr id="8" name="TextBox 7">
            <a:extLst>
              <a:ext uri="{FF2B5EF4-FFF2-40B4-BE49-F238E27FC236}">
                <a16:creationId xmlns:a16="http://schemas.microsoft.com/office/drawing/2014/main" id="{E36DC163-BEE6-B4D0-C85E-8CD8E6C09054}"/>
              </a:ext>
            </a:extLst>
          </p:cNvPr>
          <p:cNvSpPr txBox="1"/>
          <p:nvPr/>
        </p:nvSpPr>
        <p:spPr>
          <a:xfrm>
            <a:off x="369056" y="2700319"/>
            <a:ext cx="9801683" cy="646331"/>
          </a:xfrm>
          <a:prstGeom prst="rect">
            <a:avLst/>
          </a:prstGeom>
          <a:noFill/>
        </p:spPr>
        <p:txBody>
          <a:bodyPr wrap="square">
            <a:spAutoFit/>
          </a:bodyPr>
          <a:lstStyle/>
          <a:p>
            <a:r>
              <a:rPr lang="en-US" b="1" dirty="0"/>
              <a:t>Features</a:t>
            </a:r>
            <a:r>
              <a:rPr lang="en-US" dirty="0"/>
              <a:t> – Like chopped vegetables or spices, these are extracted from raw data to enhance the model’s performance.</a:t>
            </a:r>
          </a:p>
        </p:txBody>
      </p:sp>
      <p:sp>
        <p:nvSpPr>
          <p:cNvPr id="10" name="TextBox 9">
            <a:extLst>
              <a:ext uri="{FF2B5EF4-FFF2-40B4-BE49-F238E27FC236}">
                <a16:creationId xmlns:a16="http://schemas.microsoft.com/office/drawing/2014/main" id="{FC22E319-A308-7798-632C-EDCE382CDCA5}"/>
              </a:ext>
            </a:extLst>
          </p:cNvPr>
          <p:cNvSpPr txBox="1"/>
          <p:nvPr/>
        </p:nvSpPr>
        <p:spPr>
          <a:xfrm>
            <a:off x="366189" y="3429000"/>
            <a:ext cx="9738116" cy="646331"/>
          </a:xfrm>
          <a:prstGeom prst="rect">
            <a:avLst/>
          </a:prstGeom>
          <a:noFill/>
        </p:spPr>
        <p:txBody>
          <a:bodyPr wrap="square">
            <a:spAutoFit/>
          </a:bodyPr>
          <a:lstStyle/>
          <a:p>
            <a:r>
              <a:rPr lang="en-US" b="1" dirty="0"/>
              <a:t>Algorithms</a:t>
            </a:r>
            <a:r>
              <a:rPr lang="en-US" dirty="0"/>
              <a:t> – The recipe or cooking technique, deciding how the ingredients are combined (e.g., linear regression, decision trees, neural networks).</a:t>
            </a:r>
          </a:p>
        </p:txBody>
      </p:sp>
      <p:sp>
        <p:nvSpPr>
          <p:cNvPr id="13" name="TextBox 12">
            <a:extLst>
              <a:ext uri="{FF2B5EF4-FFF2-40B4-BE49-F238E27FC236}">
                <a16:creationId xmlns:a16="http://schemas.microsoft.com/office/drawing/2014/main" id="{4D1F923A-DA76-6CCD-8FDF-54FF6F099F13}"/>
              </a:ext>
            </a:extLst>
          </p:cNvPr>
          <p:cNvSpPr txBox="1"/>
          <p:nvPr/>
        </p:nvSpPr>
        <p:spPr>
          <a:xfrm>
            <a:off x="366189" y="4157681"/>
            <a:ext cx="9738116" cy="646331"/>
          </a:xfrm>
          <a:prstGeom prst="rect">
            <a:avLst/>
          </a:prstGeom>
          <a:noFill/>
        </p:spPr>
        <p:txBody>
          <a:bodyPr wrap="square">
            <a:spAutoFit/>
          </a:bodyPr>
          <a:lstStyle/>
          <a:p>
            <a:r>
              <a:rPr lang="en-US" b="1" dirty="0"/>
              <a:t>Hyperparameters</a:t>
            </a:r>
            <a:r>
              <a:rPr lang="en-US" dirty="0"/>
              <a:t> – The seasoning and cooking conditions (e.g., learning rate, batch size) that fine-tune the final output.</a:t>
            </a:r>
          </a:p>
        </p:txBody>
      </p:sp>
      <p:sp>
        <p:nvSpPr>
          <p:cNvPr id="17" name="TextBox 16">
            <a:extLst>
              <a:ext uri="{FF2B5EF4-FFF2-40B4-BE49-F238E27FC236}">
                <a16:creationId xmlns:a16="http://schemas.microsoft.com/office/drawing/2014/main" id="{9EF76201-3837-F8F1-AC23-03B5E67F8A36}"/>
              </a:ext>
            </a:extLst>
          </p:cNvPr>
          <p:cNvSpPr txBox="1"/>
          <p:nvPr/>
        </p:nvSpPr>
        <p:spPr>
          <a:xfrm>
            <a:off x="366189" y="4886362"/>
            <a:ext cx="9547412" cy="646331"/>
          </a:xfrm>
          <a:prstGeom prst="rect">
            <a:avLst/>
          </a:prstGeom>
          <a:noFill/>
        </p:spPr>
        <p:txBody>
          <a:bodyPr wrap="square">
            <a:spAutoFit/>
          </a:bodyPr>
          <a:lstStyle/>
          <a:p>
            <a:r>
              <a:rPr lang="en-US" b="1" dirty="0"/>
              <a:t>Computational Power</a:t>
            </a:r>
            <a:r>
              <a:rPr lang="en-US" dirty="0"/>
              <a:t> – The heat source (CPU, GPU, TPU) that makes the cooking (training) possible.</a:t>
            </a:r>
          </a:p>
        </p:txBody>
      </p:sp>
    </p:spTree>
    <p:extLst>
      <p:ext uri="{BB962C8B-B14F-4D97-AF65-F5344CB8AC3E}">
        <p14:creationId xmlns:p14="http://schemas.microsoft.com/office/powerpoint/2010/main" val="3211700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86A085-B7A2-69DA-F50C-08BE24F64410}"/>
            </a:ext>
          </a:extLst>
        </p:cNvPr>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DAD16F8-842E-0219-36D2-99FCEF548559}"/>
              </a:ext>
            </a:extLst>
          </p:cNvPr>
          <p:cNvSpPr>
            <a:spLocks noGrp="1"/>
          </p:cNvSpPr>
          <p:nvPr>
            <p:ph type="sldNum" sz="quarter" idx="12"/>
          </p:nvPr>
        </p:nvSpPr>
        <p:spPr/>
        <p:txBody>
          <a:bodyPr anchor="ctr">
            <a:normAutofit/>
          </a:bodyPr>
          <a:lstStyle/>
          <a:p>
            <a:pPr>
              <a:spcAft>
                <a:spcPts val="600"/>
              </a:spcAft>
            </a:pPr>
            <a:fld id="{B5CEABB6-07DC-46E8-9B57-56EC44A396E5}" type="slidenum">
              <a:rPr lang="en-US" smtClean="0"/>
              <a:pPr>
                <a:spcAft>
                  <a:spcPts val="600"/>
                </a:spcAft>
              </a:pPr>
              <a:t>4</a:t>
            </a:fld>
            <a:endParaRPr lang="en-US"/>
          </a:p>
        </p:txBody>
      </p:sp>
      <p:pic>
        <p:nvPicPr>
          <p:cNvPr id="5" name="Graphic 4" descr="Robot outline">
            <a:extLst>
              <a:ext uri="{FF2B5EF4-FFF2-40B4-BE49-F238E27FC236}">
                <a16:creationId xmlns:a16="http://schemas.microsoft.com/office/drawing/2014/main" id="{A0ED3C92-FE51-DA92-780C-C140D475C93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52009" y="0"/>
            <a:ext cx="1195970" cy="1195970"/>
          </a:xfrm>
          <a:prstGeom prst="rect">
            <a:avLst/>
          </a:prstGeom>
        </p:spPr>
      </p:pic>
      <p:pic>
        <p:nvPicPr>
          <p:cNvPr id="12" name="Graphic 11" descr="Pasta with solid fill">
            <a:extLst>
              <a:ext uri="{FF2B5EF4-FFF2-40B4-BE49-F238E27FC236}">
                <a16:creationId xmlns:a16="http://schemas.microsoft.com/office/drawing/2014/main" id="{313153EF-FD03-2D64-64A9-14826E7E478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22729" y="185467"/>
            <a:ext cx="825036" cy="825036"/>
          </a:xfrm>
          <a:prstGeom prst="rect">
            <a:avLst/>
          </a:prstGeom>
        </p:spPr>
      </p:pic>
      <p:sp>
        <p:nvSpPr>
          <p:cNvPr id="7" name="TextBox 6">
            <a:extLst>
              <a:ext uri="{FF2B5EF4-FFF2-40B4-BE49-F238E27FC236}">
                <a16:creationId xmlns:a16="http://schemas.microsoft.com/office/drawing/2014/main" id="{7C57AF63-9A81-C3B4-7FD9-E2FFF0D77F76}"/>
              </a:ext>
            </a:extLst>
          </p:cNvPr>
          <p:cNvSpPr txBox="1"/>
          <p:nvPr/>
        </p:nvSpPr>
        <p:spPr>
          <a:xfrm>
            <a:off x="559886" y="1278161"/>
            <a:ext cx="10344455" cy="1477328"/>
          </a:xfrm>
          <a:prstGeom prst="rect">
            <a:avLst/>
          </a:prstGeom>
          <a:noFill/>
        </p:spPr>
        <p:txBody>
          <a:bodyPr wrap="square">
            <a:spAutoFit/>
          </a:bodyPr>
          <a:lstStyle/>
          <a:p>
            <a:r>
              <a:rPr lang="en-US" b="0" i="0" dirty="0">
                <a:solidFill>
                  <a:srgbClr val="242424"/>
                </a:solidFill>
                <a:effectLst/>
                <a:latin typeface="+mj-lt"/>
              </a:rPr>
              <a:t>Regression algorithms are a type of machine learning algorithm used to predict </a:t>
            </a:r>
            <a:r>
              <a:rPr lang="en-US" b="1" i="0" dirty="0">
                <a:solidFill>
                  <a:srgbClr val="242424"/>
                </a:solidFill>
                <a:effectLst/>
                <a:latin typeface="+mj-lt"/>
              </a:rPr>
              <a:t>numerical</a:t>
            </a:r>
            <a:r>
              <a:rPr lang="en-US" b="0" i="0" dirty="0">
                <a:solidFill>
                  <a:srgbClr val="242424"/>
                </a:solidFill>
                <a:effectLst/>
                <a:latin typeface="+mj-lt"/>
              </a:rPr>
              <a:t> values based on input data. Regression algorithms attempt to find a relationship between the input variables and the output variable by fitting </a:t>
            </a:r>
            <a:r>
              <a:rPr lang="en-US" b="1" i="0" dirty="0">
                <a:solidFill>
                  <a:srgbClr val="242424"/>
                </a:solidFill>
                <a:effectLst/>
                <a:latin typeface="+mj-lt"/>
              </a:rPr>
              <a:t>a mathematical model</a:t>
            </a:r>
            <a:r>
              <a:rPr lang="en-US" b="0" i="0" dirty="0">
                <a:solidFill>
                  <a:srgbClr val="242424"/>
                </a:solidFill>
                <a:effectLst/>
                <a:latin typeface="+mj-lt"/>
              </a:rPr>
              <a:t> to the </a:t>
            </a:r>
            <a:r>
              <a:rPr lang="en-US" b="1" i="0" dirty="0">
                <a:solidFill>
                  <a:srgbClr val="242424"/>
                </a:solidFill>
                <a:effectLst/>
                <a:latin typeface="+mj-lt"/>
              </a:rPr>
              <a:t>data</a:t>
            </a:r>
            <a:r>
              <a:rPr lang="en-US" b="0" i="0" dirty="0">
                <a:solidFill>
                  <a:srgbClr val="242424"/>
                </a:solidFill>
                <a:effectLst/>
                <a:latin typeface="+mj-lt"/>
              </a:rPr>
              <a:t>. The goal of regression is to find a mathematical relationship between the input features and the target variable that can be used to make accurate predictions on new, unseen data.</a:t>
            </a:r>
            <a:endParaRPr lang="en-US" dirty="0">
              <a:latin typeface="+mj-lt"/>
            </a:endParaRPr>
          </a:p>
        </p:txBody>
      </p:sp>
      <p:sp>
        <p:nvSpPr>
          <p:cNvPr id="8" name="TextBox 7">
            <a:extLst>
              <a:ext uri="{FF2B5EF4-FFF2-40B4-BE49-F238E27FC236}">
                <a16:creationId xmlns:a16="http://schemas.microsoft.com/office/drawing/2014/main" id="{E8ED3006-AA60-7945-923D-4706F2EC3C6E}"/>
              </a:ext>
            </a:extLst>
          </p:cNvPr>
          <p:cNvSpPr txBox="1"/>
          <p:nvPr/>
        </p:nvSpPr>
        <p:spPr>
          <a:xfrm>
            <a:off x="559886" y="2838481"/>
            <a:ext cx="6127474" cy="369332"/>
          </a:xfrm>
          <a:prstGeom prst="rect">
            <a:avLst/>
          </a:prstGeom>
          <a:noFill/>
        </p:spPr>
        <p:txBody>
          <a:bodyPr wrap="square">
            <a:spAutoFit/>
          </a:bodyPr>
          <a:lstStyle/>
          <a:p>
            <a:r>
              <a:rPr lang="en-US" b="1" dirty="0"/>
              <a:t>Types of Regression:</a:t>
            </a:r>
          </a:p>
        </p:txBody>
      </p:sp>
      <p:sp>
        <p:nvSpPr>
          <p:cNvPr id="10" name="TextBox 9">
            <a:extLst>
              <a:ext uri="{FF2B5EF4-FFF2-40B4-BE49-F238E27FC236}">
                <a16:creationId xmlns:a16="http://schemas.microsoft.com/office/drawing/2014/main" id="{15DB1706-0B13-D8B1-73CB-173309B59743}"/>
              </a:ext>
            </a:extLst>
          </p:cNvPr>
          <p:cNvSpPr txBox="1"/>
          <p:nvPr/>
        </p:nvSpPr>
        <p:spPr>
          <a:xfrm>
            <a:off x="628650" y="3164029"/>
            <a:ext cx="1885950" cy="369332"/>
          </a:xfrm>
          <a:prstGeom prst="rect">
            <a:avLst/>
          </a:prstGeom>
          <a:noFill/>
        </p:spPr>
        <p:txBody>
          <a:bodyPr wrap="square">
            <a:spAutoFit/>
          </a:bodyPr>
          <a:lstStyle/>
          <a:p>
            <a:r>
              <a:rPr lang="en-US" b="0" i="0" u="none" strike="noStrike" dirty="0">
                <a:effectLst/>
                <a:latin typeface="Noto Naskh Arabic UI"/>
                <a:hlinkClick r:id="rId7"/>
              </a:rPr>
              <a:t>Linear regression</a:t>
            </a:r>
            <a:endParaRPr lang="en-US" dirty="0"/>
          </a:p>
        </p:txBody>
      </p:sp>
      <p:sp>
        <p:nvSpPr>
          <p:cNvPr id="13" name="TextBox 12">
            <a:extLst>
              <a:ext uri="{FF2B5EF4-FFF2-40B4-BE49-F238E27FC236}">
                <a16:creationId xmlns:a16="http://schemas.microsoft.com/office/drawing/2014/main" id="{ADC39DFC-958A-AD63-4FE1-D34DFA4842C1}"/>
              </a:ext>
            </a:extLst>
          </p:cNvPr>
          <p:cNvSpPr txBox="1"/>
          <p:nvPr/>
        </p:nvSpPr>
        <p:spPr>
          <a:xfrm>
            <a:off x="4048201" y="3181874"/>
            <a:ext cx="2020128" cy="369332"/>
          </a:xfrm>
          <a:prstGeom prst="rect">
            <a:avLst/>
          </a:prstGeom>
          <a:noFill/>
        </p:spPr>
        <p:txBody>
          <a:bodyPr wrap="square">
            <a:spAutoFit/>
          </a:bodyPr>
          <a:lstStyle/>
          <a:p>
            <a:r>
              <a:rPr lang="en-US" b="0" i="0" u="sng" dirty="0">
                <a:effectLst/>
                <a:latin typeface="Noto Naskh Arabic UI"/>
                <a:hlinkClick r:id="rId8"/>
              </a:rPr>
              <a:t>Logistic regression</a:t>
            </a:r>
            <a:endParaRPr lang="en-US" dirty="0"/>
          </a:p>
        </p:txBody>
      </p:sp>
      <p:sp>
        <p:nvSpPr>
          <p:cNvPr id="16" name="TextBox 15">
            <a:extLst>
              <a:ext uri="{FF2B5EF4-FFF2-40B4-BE49-F238E27FC236}">
                <a16:creationId xmlns:a16="http://schemas.microsoft.com/office/drawing/2014/main" id="{E818F9FE-9478-6557-6B8F-43D337A83B2A}"/>
              </a:ext>
            </a:extLst>
          </p:cNvPr>
          <p:cNvSpPr txBox="1"/>
          <p:nvPr/>
        </p:nvSpPr>
        <p:spPr>
          <a:xfrm>
            <a:off x="7447008" y="3176084"/>
            <a:ext cx="2318302" cy="369332"/>
          </a:xfrm>
          <a:prstGeom prst="rect">
            <a:avLst/>
          </a:prstGeom>
          <a:noFill/>
        </p:spPr>
        <p:txBody>
          <a:bodyPr wrap="square">
            <a:spAutoFit/>
          </a:bodyPr>
          <a:lstStyle/>
          <a:p>
            <a:r>
              <a:rPr lang="en-US" b="0" i="0" u="sng" dirty="0">
                <a:effectLst/>
                <a:latin typeface="Noto Naskh Arabic UI"/>
                <a:hlinkClick r:id="rId9"/>
              </a:rPr>
              <a:t>Polynomial regression</a:t>
            </a:r>
            <a:endParaRPr lang="en-US" dirty="0"/>
          </a:p>
        </p:txBody>
      </p:sp>
      <p:sp>
        <p:nvSpPr>
          <p:cNvPr id="19" name="TextBox 18">
            <a:extLst>
              <a:ext uri="{FF2B5EF4-FFF2-40B4-BE49-F238E27FC236}">
                <a16:creationId xmlns:a16="http://schemas.microsoft.com/office/drawing/2014/main" id="{99646C77-A468-117F-9CD1-0378B6C75299}"/>
              </a:ext>
            </a:extLst>
          </p:cNvPr>
          <p:cNvSpPr txBox="1"/>
          <p:nvPr/>
        </p:nvSpPr>
        <p:spPr>
          <a:xfrm>
            <a:off x="628650" y="3530293"/>
            <a:ext cx="2170890" cy="369332"/>
          </a:xfrm>
          <a:prstGeom prst="rect">
            <a:avLst/>
          </a:prstGeom>
          <a:noFill/>
        </p:spPr>
        <p:txBody>
          <a:bodyPr wrap="square">
            <a:spAutoFit/>
          </a:bodyPr>
          <a:lstStyle/>
          <a:p>
            <a:r>
              <a:rPr lang="en-US" b="0" i="0" u="none" strike="noStrike" dirty="0">
                <a:effectLst/>
                <a:latin typeface="Noto Naskh Arabic UI"/>
                <a:hlinkClick r:id="rId10"/>
              </a:rPr>
              <a:t>Lasso regression</a:t>
            </a:r>
            <a:endParaRPr lang="en-US" dirty="0"/>
          </a:p>
        </p:txBody>
      </p:sp>
      <p:sp>
        <p:nvSpPr>
          <p:cNvPr id="23" name="TextBox 22">
            <a:extLst>
              <a:ext uri="{FF2B5EF4-FFF2-40B4-BE49-F238E27FC236}">
                <a16:creationId xmlns:a16="http://schemas.microsoft.com/office/drawing/2014/main" id="{3B12D69A-19A3-DA00-AE82-5CC22218CD69}"/>
              </a:ext>
            </a:extLst>
          </p:cNvPr>
          <p:cNvSpPr txBox="1"/>
          <p:nvPr/>
        </p:nvSpPr>
        <p:spPr>
          <a:xfrm>
            <a:off x="4048200" y="3525266"/>
            <a:ext cx="1855602" cy="369332"/>
          </a:xfrm>
          <a:prstGeom prst="rect">
            <a:avLst/>
          </a:prstGeom>
          <a:noFill/>
        </p:spPr>
        <p:txBody>
          <a:bodyPr wrap="square">
            <a:spAutoFit/>
          </a:bodyPr>
          <a:lstStyle/>
          <a:p>
            <a:r>
              <a:rPr lang="en-US" b="0" i="0" u="sng" dirty="0">
                <a:effectLst/>
                <a:latin typeface="Noto Naskh Arabic UI"/>
                <a:hlinkClick r:id="rId11"/>
              </a:rPr>
              <a:t>Ridge regression</a:t>
            </a:r>
            <a:endParaRPr lang="en-US" dirty="0"/>
          </a:p>
        </p:txBody>
      </p:sp>
      <p:sp>
        <p:nvSpPr>
          <p:cNvPr id="26" name="TextBox 25">
            <a:extLst>
              <a:ext uri="{FF2B5EF4-FFF2-40B4-BE49-F238E27FC236}">
                <a16:creationId xmlns:a16="http://schemas.microsoft.com/office/drawing/2014/main" id="{711810D7-2AB5-2B46-4BC1-F4516E7B8CD1}"/>
              </a:ext>
            </a:extLst>
          </p:cNvPr>
          <p:cNvSpPr txBox="1"/>
          <p:nvPr/>
        </p:nvSpPr>
        <p:spPr>
          <a:xfrm>
            <a:off x="7464287" y="3530293"/>
            <a:ext cx="3118402" cy="369332"/>
          </a:xfrm>
          <a:prstGeom prst="rect">
            <a:avLst/>
          </a:prstGeom>
          <a:noFill/>
        </p:spPr>
        <p:txBody>
          <a:bodyPr wrap="square">
            <a:spAutoFit/>
          </a:bodyPr>
          <a:lstStyle/>
          <a:p>
            <a:r>
              <a:rPr lang="en-US" b="0" i="0" u="sng" dirty="0" err="1">
                <a:effectLst/>
                <a:latin typeface="Noto Naskh Arabic UI"/>
                <a:hlinkClick r:id="rId12"/>
              </a:rPr>
              <a:t>ElasticNet</a:t>
            </a:r>
            <a:r>
              <a:rPr lang="en-US" b="0" i="0" u="sng" dirty="0">
                <a:effectLst/>
                <a:latin typeface="Noto Naskh Arabic UI"/>
                <a:hlinkClick r:id="rId12"/>
              </a:rPr>
              <a:t> regression</a:t>
            </a:r>
            <a:endParaRPr lang="en-US" dirty="0"/>
          </a:p>
        </p:txBody>
      </p:sp>
      <p:sp>
        <p:nvSpPr>
          <p:cNvPr id="28" name="TextBox 27">
            <a:extLst>
              <a:ext uri="{FF2B5EF4-FFF2-40B4-BE49-F238E27FC236}">
                <a16:creationId xmlns:a16="http://schemas.microsoft.com/office/drawing/2014/main" id="{02D8594F-C1A0-EECF-9E00-0C1ACB1CAC2E}"/>
              </a:ext>
            </a:extLst>
          </p:cNvPr>
          <p:cNvSpPr txBox="1"/>
          <p:nvPr/>
        </p:nvSpPr>
        <p:spPr>
          <a:xfrm>
            <a:off x="625337" y="3902496"/>
            <a:ext cx="3032263" cy="369332"/>
          </a:xfrm>
          <a:prstGeom prst="rect">
            <a:avLst/>
          </a:prstGeom>
          <a:noFill/>
        </p:spPr>
        <p:txBody>
          <a:bodyPr wrap="square">
            <a:spAutoFit/>
          </a:bodyPr>
          <a:lstStyle/>
          <a:p>
            <a:r>
              <a:rPr lang="en-US" b="0" i="0" u="none" strike="noStrike" dirty="0">
                <a:effectLst/>
                <a:latin typeface="Noto Naskh Arabic UI"/>
                <a:hlinkClick r:id="rId13"/>
              </a:rPr>
              <a:t>Quantile regression</a:t>
            </a:r>
            <a:endParaRPr lang="en-US" dirty="0"/>
          </a:p>
        </p:txBody>
      </p:sp>
      <p:sp>
        <p:nvSpPr>
          <p:cNvPr id="30" name="TextBox 29">
            <a:extLst>
              <a:ext uri="{FF2B5EF4-FFF2-40B4-BE49-F238E27FC236}">
                <a16:creationId xmlns:a16="http://schemas.microsoft.com/office/drawing/2014/main" id="{FCCD3E20-CA71-A7AA-1814-55DC241F4930}"/>
              </a:ext>
            </a:extLst>
          </p:cNvPr>
          <p:cNvSpPr txBox="1"/>
          <p:nvPr/>
        </p:nvSpPr>
        <p:spPr>
          <a:xfrm>
            <a:off x="4051063" y="3898518"/>
            <a:ext cx="1970432" cy="369332"/>
          </a:xfrm>
          <a:prstGeom prst="rect">
            <a:avLst/>
          </a:prstGeom>
          <a:noFill/>
        </p:spPr>
        <p:txBody>
          <a:bodyPr wrap="square">
            <a:spAutoFit/>
          </a:bodyPr>
          <a:lstStyle/>
          <a:p>
            <a:r>
              <a:rPr lang="en-US" b="0" i="0" u="sng" dirty="0">
                <a:effectLst/>
                <a:latin typeface="Noto Naskh Arabic UI"/>
                <a:hlinkClick r:id="rId14"/>
              </a:rPr>
              <a:t>Poisson regression</a:t>
            </a:r>
            <a:endParaRPr lang="en-US" dirty="0"/>
          </a:p>
        </p:txBody>
      </p:sp>
      <p:sp>
        <p:nvSpPr>
          <p:cNvPr id="32" name="TextBox 31">
            <a:extLst>
              <a:ext uri="{FF2B5EF4-FFF2-40B4-BE49-F238E27FC236}">
                <a16:creationId xmlns:a16="http://schemas.microsoft.com/office/drawing/2014/main" id="{FF293479-6811-981E-4354-B9D4C1229CD9}"/>
              </a:ext>
            </a:extLst>
          </p:cNvPr>
          <p:cNvSpPr txBox="1"/>
          <p:nvPr/>
        </p:nvSpPr>
        <p:spPr>
          <a:xfrm>
            <a:off x="7464287" y="3891952"/>
            <a:ext cx="2601568" cy="369332"/>
          </a:xfrm>
          <a:prstGeom prst="rect">
            <a:avLst/>
          </a:prstGeom>
          <a:noFill/>
        </p:spPr>
        <p:txBody>
          <a:bodyPr wrap="square">
            <a:spAutoFit/>
          </a:bodyPr>
          <a:lstStyle/>
          <a:p>
            <a:r>
              <a:rPr lang="en-US" b="0" i="0" u="sng" dirty="0">
                <a:effectLst/>
                <a:latin typeface="Noto Naskh Arabic UI"/>
                <a:hlinkClick r:id="rId15"/>
              </a:rPr>
              <a:t>Simple linear regression</a:t>
            </a:r>
            <a:endParaRPr lang="en-US" dirty="0"/>
          </a:p>
        </p:txBody>
      </p:sp>
      <p:sp>
        <p:nvSpPr>
          <p:cNvPr id="34" name="TextBox 33">
            <a:extLst>
              <a:ext uri="{FF2B5EF4-FFF2-40B4-BE49-F238E27FC236}">
                <a16:creationId xmlns:a16="http://schemas.microsoft.com/office/drawing/2014/main" id="{259F72C1-AD1E-B8F0-6E6D-C07BFC1EB9C5}"/>
              </a:ext>
            </a:extLst>
          </p:cNvPr>
          <p:cNvSpPr txBox="1"/>
          <p:nvPr/>
        </p:nvSpPr>
        <p:spPr>
          <a:xfrm>
            <a:off x="628650" y="4279122"/>
            <a:ext cx="2884833" cy="369332"/>
          </a:xfrm>
          <a:prstGeom prst="rect">
            <a:avLst/>
          </a:prstGeom>
          <a:noFill/>
        </p:spPr>
        <p:txBody>
          <a:bodyPr wrap="square">
            <a:spAutoFit/>
          </a:bodyPr>
          <a:lstStyle/>
          <a:p>
            <a:r>
              <a:rPr lang="en-US" b="0" i="0" u="none" strike="noStrike" dirty="0">
                <a:effectLst/>
                <a:latin typeface="Noto Naskh Arabic UI"/>
                <a:hlinkClick r:id="rId16"/>
              </a:rPr>
              <a:t>Support Vector Regression</a:t>
            </a:r>
            <a:endParaRPr lang="en-US" dirty="0"/>
          </a:p>
        </p:txBody>
      </p:sp>
      <p:sp>
        <p:nvSpPr>
          <p:cNvPr id="36" name="TextBox 35">
            <a:extLst>
              <a:ext uri="{FF2B5EF4-FFF2-40B4-BE49-F238E27FC236}">
                <a16:creationId xmlns:a16="http://schemas.microsoft.com/office/drawing/2014/main" id="{A2E42428-0A62-AFE8-2398-D01B13EA4BB5}"/>
              </a:ext>
            </a:extLst>
          </p:cNvPr>
          <p:cNvSpPr txBox="1"/>
          <p:nvPr/>
        </p:nvSpPr>
        <p:spPr>
          <a:xfrm>
            <a:off x="4048199" y="4265906"/>
            <a:ext cx="2830167" cy="369332"/>
          </a:xfrm>
          <a:prstGeom prst="rect">
            <a:avLst/>
          </a:prstGeom>
          <a:noFill/>
        </p:spPr>
        <p:txBody>
          <a:bodyPr wrap="square">
            <a:spAutoFit/>
          </a:bodyPr>
          <a:lstStyle/>
          <a:p>
            <a:r>
              <a:rPr lang="en-US" b="0" i="0" u="sng" dirty="0">
                <a:effectLst/>
                <a:latin typeface="Noto Naskh Arabic UI"/>
                <a:hlinkClick r:id="rId17"/>
              </a:rPr>
              <a:t>Bayesian linear regression</a:t>
            </a:r>
            <a:endParaRPr lang="en-US" dirty="0"/>
          </a:p>
        </p:txBody>
      </p:sp>
      <p:sp>
        <p:nvSpPr>
          <p:cNvPr id="38" name="TextBox 37">
            <a:extLst>
              <a:ext uri="{FF2B5EF4-FFF2-40B4-BE49-F238E27FC236}">
                <a16:creationId xmlns:a16="http://schemas.microsoft.com/office/drawing/2014/main" id="{4F6493F5-A829-9583-A8BD-D19B717E8B91}"/>
              </a:ext>
            </a:extLst>
          </p:cNvPr>
          <p:cNvSpPr txBox="1"/>
          <p:nvPr/>
        </p:nvSpPr>
        <p:spPr>
          <a:xfrm>
            <a:off x="7464287" y="4264128"/>
            <a:ext cx="3342032" cy="369332"/>
          </a:xfrm>
          <a:prstGeom prst="rect">
            <a:avLst/>
          </a:prstGeom>
          <a:noFill/>
        </p:spPr>
        <p:txBody>
          <a:bodyPr wrap="square">
            <a:spAutoFit/>
          </a:bodyPr>
          <a:lstStyle/>
          <a:p>
            <a:r>
              <a:rPr lang="en-US" b="0" i="0" u="sng" dirty="0">
                <a:effectLst/>
                <a:latin typeface="Noto Naskh Arabic UI"/>
                <a:hlinkClick r:id="rId18"/>
              </a:rPr>
              <a:t>Principal components regression</a:t>
            </a:r>
            <a:endParaRPr lang="en-US" dirty="0"/>
          </a:p>
        </p:txBody>
      </p:sp>
      <p:sp>
        <p:nvSpPr>
          <p:cNvPr id="40" name="TextBox 39">
            <a:extLst>
              <a:ext uri="{FF2B5EF4-FFF2-40B4-BE49-F238E27FC236}">
                <a16:creationId xmlns:a16="http://schemas.microsoft.com/office/drawing/2014/main" id="{41F2EFA7-A3FD-28BA-8FB0-07EF56A1B07D}"/>
              </a:ext>
            </a:extLst>
          </p:cNvPr>
          <p:cNvSpPr txBox="1"/>
          <p:nvPr/>
        </p:nvSpPr>
        <p:spPr>
          <a:xfrm>
            <a:off x="628650" y="4646926"/>
            <a:ext cx="2770533" cy="369332"/>
          </a:xfrm>
          <a:prstGeom prst="rect">
            <a:avLst/>
          </a:prstGeom>
          <a:noFill/>
        </p:spPr>
        <p:txBody>
          <a:bodyPr wrap="square">
            <a:spAutoFit/>
          </a:bodyPr>
          <a:lstStyle/>
          <a:p>
            <a:r>
              <a:rPr lang="en-US" b="0" i="0" u="none" strike="noStrike" dirty="0">
                <a:effectLst/>
                <a:latin typeface="Noto Naskh Arabic UI"/>
                <a:hlinkClick r:id="rId19"/>
              </a:rPr>
              <a:t>Decision tree regression</a:t>
            </a:r>
            <a:endParaRPr lang="en-US" dirty="0"/>
          </a:p>
        </p:txBody>
      </p:sp>
      <p:sp>
        <p:nvSpPr>
          <p:cNvPr id="42" name="TextBox 41">
            <a:extLst>
              <a:ext uri="{FF2B5EF4-FFF2-40B4-BE49-F238E27FC236}">
                <a16:creationId xmlns:a16="http://schemas.microsoft.com/office/drawing/2014/main" id="{AFDCF0D9-4EFD-F442-47AE-C4F5F5609AAF}"/>
              </a:ext>
            </a:extLst>
          </p:cNvPr>
          <p:cNvSpPr txBox="1"/>
          <p:nvPr/>
        </p:nvSpPr>
        <p:spPr>
          <a:xfrm>
            <a:off x="4048199" y="4637182"/>
            <a:ext cx="3799233" cy="369332"/>
          </a:xfrm>
          <a:prstGeom prst="rect">
            <a:avLst/>
          </a:prstGeom>
          <a:noFill/>
        </p:spPr>
        <p:txBody>
          <a:bodyPr wrap="square">
            <a:spAutoFit/>
          </a:bodyPr>
          <a:lstStyle/>
          <a:p>
            <a:r>
              <a:rPr lang="en-US" b="0" i="0" u="sng" dirty="0">
                <a:effectLst/>
                <a:latin typeface="Noto Naskh Arabic UI"/>
                <a:hlinkClick r:id="rId20"/>
              </a:rPr>
              <a:t>Nonlinear regression</a:t>
            </a:r>
            <a:endParaRPr lang="en-US" dirty="0"/>
          </a:p>
        </p:txBody>
      </p:sp>
      <p:sp>
        <p:nvSpPr>
          <p:cNvPr id="44" name="TextBox 43">
            <a:extLst>
              <a:ext uri="{FF2B5EF4-FFF2-40B4-BE49-F238E27FC236}">
                <a16:creationId xmlns:a16="http://schemas.microsoft.com/office/drawing/2014/main" id="{FBEE5674-EFA9-0F3B-32F8-0365719E7C61}"/>
              </a:ext>
            </a:extLst>
          </p:cNvPr>
          <p:cNvSpPr txBox="1"/>
          <p:nvPr/>
        </p:nvSpPr>
        <p:spPr>
          <a:xfrm>
            <a:off x="7464287" y="4632889"/>
            <a:ext cx="1284633" cy="369332"/>
          </a:xfrm>
          <a:prstGeom prst="rect">
            <a:avLst/>
          </a:prstGeom>
          <a:noFill/>
        </p:spPr>
        <p:txBody>
          <a:bodyPr wrap="square">
            <a:spAutoFit/>
          </a:bodyPr>
          <a:lstStyle/>
          <a:p>
            <a:r>
              <a:rPr lang="en-US" b="0" i="0" u="none" strike="noStrike" dirty="0">
                <a:effectLst/>
                <a:latin typeface="Noto Naskh Arabic UI"/>
                <a:hlinkClick r:id="rId21"/>
              </a:rPr>
              <a:t>Ordinal</a:t>
            </a:r>
            <a:endParaRPr lang="en-US" dirty="0"/>
          </a:p>
        </p:txBody>
      </p:sp>
      <p:sp>
        <p:nvSpPr>
          <p:cNvPr id="46" name="TextBox 45">
            <a:extLst>
              <a:ext uri="{FF2B5EF4-FFF2-40B4-BE49-F238E27FC236}">
                <a16:creationId xmlns:a16="http://schemas.microsoft.com/office/drawing/2014/main" id="{F322E511-7345-90C2-6CC8-798D2D17B529}"/>
              </a:ext>
            </a:extLst>
          </p:cNvPr>
          <p:cNvSpPr txBox="1"/>
          <p:nvPr/>
        </p:nvSpPr>
        <p:spPr>
          <a:xfrm>
            <a:off x="628650" y="5016258"/>
            <a:ext cx="2334886" cy="369332"/>
          </a:xfrm>
          <a:prstGeom prst="rect">
            <a:avLst/>
          </a:prstGeom>
          <a:noFill/>
        </p:spPr>
        <p:txBody>
          <a:bodyPr wrap="square">
            <a:spAutoFit/>
          </a:bodyPr>
          <a:lstStyle/>
          <a:p>
            <a:r>
              <a:rPr lang="en-US" b="0" i="0" u="sng" dirty="0">
                <a:effectLst/>
                <a:latin typeface="Noto Naskh Arabic UI"/>
                <a:hlinkClick r:id="rId22"/>
              </a:rPr>
              <a:t>Stepwise regression</a:t>
            </a:r>
            <a:endParaRPr lang="en-US" dirty="0"/>
          </a:p>
        </p:txBody>
      </p:sp>
      <p:sp>
        <p:nvSpPr>
          <p:cNvPr id="48" name="TextBox 47">
            <a:extLst>
              <a:ext uri="{FF2B5EF4-FFF2-40B4-BE49-F238E27FC236}">
                <a16:creationId xmlns:a16="http://schemas.microsoft.com/office/drawing/2014/main" id="{7D670CD4-94AA-8D37-67B5-BD463E7BFB71}"/>
              </a:ext>
            </a:extLst>
          </p:cNvPr>
          <p:cNvSpPr txBox="1"/>
          <p:nvPr/>
        </p:nvSpPr>
        <p:spPr>
          <a:xfrm>
            <a:off x="4048199" y="5006514"/>
            <a:ext cx="3028950" cy="369332"/>
          </a:xfrm>
          <a:prstGeom prst="rect">
            <a:avLst/>
          </a:prstGeom>
          <a:noFill/>
        </p:spPr>
        <p:txBody>
          <a:bodyPr wrap="square">
            <a:spAutoFit/>
          </a:bodyPr>
          <a:lstStyle/>
          <a:p>
            <a:r>
              <a:rPr lang="en-US" b="0" i="0" u="sng" dirty="0">
                <a:effectLst/>
                <a:latin typeface="Noto Naskh Arabic UI"/>
                <a:hlinkClick r:id="rId23"/>
              </a:rPr>
              <a:t>Corrective regression testing</a:t>
            </a:r>
            <a:endParaRPr lang="en-US" dirty="0"/>
          </a:p>
        </p:txBody>
      </p:sp>
      <p:sp>
        <p:nvSpPr>
          <p:cNvPr id="50" name="TextBox 49">
            <a:extLst>
              <a:ext uri="{FF2B5EF4-FFF2-40B4-BE49-F238E27FC236}">
                <a16:creationId xmlns:a16="http://schemas.microsoft.com/office/drawing/2014/main" id="{06B99E4F-4711-FEEA-5F7C-EDA75ADA1ECA}"/>
              </a:ext>
            </a:extLst>
          </p:cNvPr>
          <p:cNvSpPr txBox="1"/>
          <p:nvPr/>
        </p:nvSpPr>
        <p:spPr>
          <a:xfrm>
            <a:off x="7464287" y="4996575"/>
            <a:ext cx="2953445" cy="369332"/>
          </a:xfrm>
          <a:prstGeom prst="rect">
            <a:avLst/>
          </a:prstGeom>
          <a:noFill/>
        </p:spPr>
        <p:txBody>
          <a:bodyPr wrap="square">
            <a:spAutoFit/>
          </a:bodyPr>
          <a:lstStyle/>
          <a:p>
            <a:r>
              <a:rPr lang="en-US" b="0" i="0" u="sng" dirty="0">
                <a:effectLst/>
                <a:latin typeface="Noto Naskh Arabic UI"/>
                <a:hlinkClick r:id="rId24"/>
              </a:rPr>
              <a:t>Logistic regression analysis</a:t>
            </a:r>
            <a:endParaRPr lang="en-US" dirty="0"/>
          </a:p>
        </p:txBody>
      </p:sp>
      <p:sp>
        <p:nvSpPr>
          <p:cNvPr id="52" name="TextBox 51">
            <a:extLst>
              <a:ext uri="{FF2B5EF4-FFF2-40B4-BE49-F238E27FC236}">
                <a16:creationId xmlns:a16="http://schemas.microsoft.com/office/drawing/2014/main" id="{1275D6BD-2A1A-6DF0-42A0-E83F8BEE58EA}"/>
              </a:ext>
            </a:extLst>
          </p:cNvPr>
          <p:cNvSpPr txBox="1"/>
          <p:nvPr/>
        </p:nvSpPr>
        <p:spPr>
          <a:xfrm>
            <a:off x="628650" y="5751866"/>
            <a:ext cx="3028950" cy="915635"/>
          </a:xfrm>
          <a:prstGeom prst="rect">
            <a:avLst/>
          </a:prstGeom>
          <a:noFill/>
        </p:spPr>
        <p:txBody>
          <a:bodyPr wrap="square">
            <a:spAutoFit/>
          </a:bodyPr>
          <a:lstStyle/>
          <a:p>
            <a:pPr algn="l">
              <a:lnSpc>
                <a:spcPts val="2100"/>
              </a:lnSpc>
              <a:buNone/>
            </a:pPr>
            <a:r>
              <a:rPr lang="en-US" b="0" i="0" u="none" strike="noStrike" dirty="0">
                <a:solidFill>
                  <a:srgbClr val="E8E8E8"/>
                </a:solidFill>
                <a:effectLst/>
                <a:latin typeface="Noto Naskh Arabic UI"/>
                <a:hlinkClick r:id="rId25"/>
              </a:rPr>
              <a:t>Negative binomial regression</a:t>
            </a:r>
            <a:endParaRPr lang="en-US" b="0" i="0" dirty="0">
              <a:solidFill>
                <a:srgbClr val="E8E8E8"/>
              </a:solidFill>
              <a:effectLst/>
              <a:latin typeface="Noto Naskh Arabic UI"/>
            </a:endParaRPr>
          </a:p>
          <a:p>
            <a:pPr>
              <a:buNone/>
            </a:pPr>
            <a:br>
              <a:rPr lang="en-US" b="0" i="0" u="none" strike="noStrike" dirty="0">
                <a:solidFill>
                  <a:srgbClr val="202124"/>
                </a:solidFill>
                <a:effectLst/>
                <a:latin typeface="Noto Naskh Arabic UI"/>
              </a:rPr>
            </a:br>
            <a:endParaRPr lang="en-US" dirty="0"/>
          </a:p>
        </p:txBody>
      </p:sp>
      <p:sp>
        <p:nvSpPr>
          <p:cNvPr id="54" name="TextBox 53">
            <a:extLst>
              <a:ext uri="{FF2B5EF4-FFF2-40B4-BE49-F238E27FC236}">
                <a16:creationId xmlns:a16="http://schemas.microsoft.com/office/drawing/2014/main" id="{B39B49FE-D27C-A0BF-7060-96FB2786082C}"/>
              </a:ext>
            </a:extLst>
          </p:cNvPr>
          <p:cNvSpPr txBox="1"/>
          <p:nvPr/>
        </p:nvSpPr>
        <p:spPr>
          <a:xfrm>
            <a:off x="4048199" y="5375846"/>
            <a:ext cx="2449034" cy="369332"/>
          </a:xfrm>
          <a:prstGeom prst="rect">
            <a:avLst/>
          </a:prstGeom>
          <a:noFill/>
        </p:spPr>
        <p:txBody>
          <a:bodyPr wrap="square">
            <a:spAutoFit/>
          </a:bodyPr>
          <a:lstStyle/>
          <a:p>
            <a:r>
              <a:rPr lang="en-US" b="0" i="0" u="sng" dirty="0">
                <a:effectLst/>
                <a:latin typeface="Noto Naskh Arabic UI"/>
                <a:hlinkClick r:id="rId26"/>
              </a:rPr>
              <a:t>Multiple regression</a:t>
            </a:r>
            <a:endParaRPr lang="en-US" dirty="0"/>
          </a:p>
        </p:txBody>
      </p:sp>
      <p:sp>
        <p:nvSpPr>
          <p:cNvPr id="56" name="TextBox 55">
            <a:extLst>
              <a:ext uri="{FF2B5EF4-FFF2-40B4-BE49-F238E27FC236}">
                <a16:creationId xmlns:a16="http://schemas.microsoft.com/office/drawing/2014/main" id="{6232035D-674D-9C46-D8C5-464BB5B38A93}"/>
              </a:ext>
            </a:extLst>
          </p:cNvPr>
          <p:cNvSpPr txBox="1"/>
          <p:nvPr/>
        </p:nvSpPr>
        <p:spPr>
          <a:xfrm>
            <a:off x="7464287" y="5386804"/>
            <a:ext cx="3342032" cy="369332"/>
          </a:xfrm>
          <a:prstGeom prst="rect">
            <a:avLst/>
          </a:prstGeom>
          <a:noFill/>
        </p:spPr>
        <p:txBody>
          <a:bodyPr wrap="square">
            <a:spAutoFit/>
          </a:bodyPr>
          <a:lstStyle/>
          <a:p>
            <a:r>
              <a:rPr lang="en-US" b="0" i="0" u="sng" dirty="0">
                <a:effectLst/>
                <a:latin typeface="Noto Naskh Arabic UI"/>
                <a:hlinkClick r:id="rId27"/>
              </a:rPr>
              <a:t>Partial least squares regression</a:t>
            </a:r>
            <a:endParaRPr lang="en-US" dirty="0"/>
          </a:p>
        </p:txBody>
      </p:sp>
      <p:sp>
        <p:nvSpPr>
          <p:cNvPr id="58" name="TextBox 57">
            <a:extLst>
              <a:ext uri="{FF2B5EF4-FFF2-40B4-BE49-F238E27FC236}">
                <a16:creationId xmlns:a16="http://schemas.microsoft.com/office/drawing/2014/main" id="{AAD4C164-3559-B805-398D-5B610B5021A2}"/>
              </a:ext>
            </a:extLst>
          </p:cNvPr>
          <p:cNvSpPr txBox="1"/>
          <p:nvPr/>
        </p:nvSpPr>
        <p:spPr>
          <a:xfrm>
            <a:off x="628650" y="5384062"/>
            <a:ext cx="2884833" cy="369332"/>
          </a:xfrm>
          <a:prstGeom prst="rect">
            <a:avLst/>
          </a:prstGeom>
          <a:noFill/>
        </p:spPr>
        <p:txBody>
          <a:bodyPr wrap="square">
            <a:spAutoFit/>
          </a:bodyPr>
          <a:lstStyle/>
          <a:p>
            <a:r>
              <a:rPr lang="en-US" b="0" i="0" u="none" strike="noStrike" dirty="0">
                <a:effectLst/>
                <a:latin typeface="Noto Naskh Arabic UI"/>
                <a:hlinkClick r:id="rId28"/>
              </a:rPr>
              <a:t>Random Forest regression</a:t>
            </a:r>
            <a:endParaRPr lang="en-US" dirty="0"/>
          </a:p>
        </p:txBody>
      </p:sp>
      <p:sp>
        <p:nvSpPr>
          <p:cNvPr id="60" name="TextBox 59">
            <a:extLst>
              <a:ext uri="{FF2B5EF4-FFF2-40B4-BE49-F238E27FC236}">
                <a16:creationId xmlns:a16="http://schemas.microsoft.com/office/drawing/2014/main" id="{1D0BADC1-B065-D385-24B4-3B4B3D5B6478}"/>
              </a:ext>
            </a:extLst>
          </p:cNvPr>
          <p:cNvSpPr txBox="1"/>
          <p:nvPr/>
        </p:nvSpPr>
        <p:spPr>
          <a:xfrm>
            <a:off x="4048199" y="5742904"/>
            <a:ext cx="2007691" cy="369332"/>
          </a:xfrm>
          <a:prstGeom prst="rect">
            <a:avLst/>
          </a:prstGeom>
          <a:noFill/>
        </p:spPr>
        <p:txBody>
          <a:bodyPr wrap="square">
            <a:spAutoFit/>
          </a:bodyPr>
          <a:lstStyle/>
          <a:p>
            <a:r>
              <a:rPr lang="en-US" b="0" i="0" u="sng" dirty="0">
                <a:effectLst/>
                <a:latin typeface="Noto Naskh Arabic UI"/>
                <a:hlinkClick r:id="rId29"/>
              </a:rPr>
              <a:t>Cox regression</a:t>
            </a:r>
            <a:endParaRPr lang="en-US" dirty="0"/>
          </a:p>
        </p:txBody>
      </p:sp>
      <p:sp>
        <p:nvSpPr>
          <p:cNvPr id="62" name="TextBox 61">
            <a:extLst>
              <a:ext uri="{FF2B5EF4-FFF2-40B4-BE49-F238E27FC236}">
                <a16:creationId xmlns:a16="http://schemas.microsoft.com/office/drawing/2014/main" id="{A221AC6F-D707-42EC-1C8F-67366EB573A8}"/>
              </a:ext>
            </a:extLst>
          </p:cNvPr>
          <p:cNvSpPr txBox="1"/>
          <p:nvPr/>
        </p:nvSpPr>
        <p:spPr>
          <a:xfrm>
            <a:off x="7464287" y="5744942"/>
            <a:ext cx="3178750" cy="369332"/>
          </a:xfrm>
          <a:prstGeom prst="rect">
            <a:avLst/>
          </a:prstGeom>
          <a:noFill/>
        </p:spPr>
        <p:txBody>
          <a:bodyPr wrap="square">
            <a:spAutoFit/>
          </a:bodyPr>
          <a:lstStyle/>
          <a:p>
            <a:r>
              <a:rPr lang="en-US" b="0" i="0" u="sng" dirty="0">
                <a:effectLst/>
                <a:latin typeface="Noto Naskh Arabic UI"/>
                <a:hlinkClick r:id="rId30"/>
              </a:rPr>
              <a:t>Huber regression</a:t>
            </a:r>
            <a:endParaRPr lang="en-US" dirty="0"/>
          </a:p>
        </p:txBody>
      </p:sp>
    </p:spTree>
    <p:extLst>
      <p:ext uri="{BB962C8B-B14F-4D97-AF65-F5344CB8AC3E}">
        <p14:creationId xmlns:p14="http://schemas.microsoft.com/office/powerpoint/2010/main" val="917452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345F12-5851-A5D6-AFA7-BBFF984DD0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385343-D8E2-10EF-B595-0F3A98FD22F2}"/>
              </a:ext>
            </a:extLst>
          </p:cNvPr>
          <p:cNvSpPr>
            <a:spLocks noGrp="1"/>
          </p:cNvSpPr>
          <p:nvPr>
            <p:ph type="title"/>
          </p:nvPr>
        </p:nvSpPr>
        <p:spPr>
          <a:xfrm>
            <a:off x="278479" y="438705"/>
            <a:ext cx="8905278" cy="1170052"/>
          </a:xfrm>
        </p:spPr>
        <p:txBody>
          <a:bodyPr anchor="t">
            <a:noAutofit/>
          </a:bodyPr>
          <a:lstStyle/>
          <a:p>
            <a:r>
              <a:rPr lang="en-US" sz="6000" b="1" i="0" dirty="0">
                <a:effectLst/>
              </a:rPr>
              <a:t>Linear regression</a:t>
            </a:r>
            <a:endParaRPr lang="en-ZA" sz="6000" dirty="0"/>
          </a:p>
        </p:txBody>
      </p:sp>
      <p:sp>
        <p:nvSpPr>
          <p:cNvPr id="6" name="Slide Number Placeholder 5">
            <a:extLst>
              <a:ext uri="{FF2B5EF4-FFF2-40B4-BE49-F238E27FC236}">
                <a16:creationId xmlns:a16="http://schemas.microsoft.com/office/drawing/2014/main" id="{6A42BCEF-5D20-6737-5F95-05C3AB453043}"/>
              </a:ext>
            </a:extLst>
          </p:cNvPr>
          <p:cNvSpPr>
            <a:spLocks noGrp="1"/>
          </p:cNvSpPr>
          <p:nvPr>
            <p:ph type="sldNum" sz="quarter" idx="12"/>
          </p:nvPr>
        </p:nvSpPr>
        <p:spPr/>
        <p:txBody>
          <a:bodyPr anchor="ctr">
            <a:normAutofit/>
          </a:bodyPr>
          <a:lstStyle/>
          <a:p>
            <a:pPr>
              <a:spcAft>
                <a:spcPts val="600"/>
              </a:spcAft>
            </a:pPr>
            <a:fld id="{B5CEABB6-07DC-46E8-9B57-56EC44A396E5}" type="slidenum">
              <a:rPr lang="en-US" smtClean="0"/>
              <a:pPr>
                <a:spcAft>
                  <a:spcPts val="600"/>
                </a:spcAft>
              </a:pPr>
              <a:t>5</a:t>
            </a:fld>
            <a:endParaRPr lang="en-US"/>
          </a:p>
        </p:txBody>
      </p:sp>
      <p:sp>
        <p:nvSpPr>
          <p:cNvPr id="8" name="TextBox 7">
            <a:extLst>
              <a:ext uri="{FF2B5EF4-FFF2-40B4-BE49-F238E27FC236}">
                <a16:creationId xmlns:a16="http://schemas.microsoft.com/office/drawing/2014/main" id="{77C2B9D8-DC5F-67B7-DD65-0D366C1EE21D}"/>
              </a:ext>
            </a:extLst>
          </p:cNvPr>
          <p:cNvSpPr txBox="1"/>
          <p:nvPr/>
        </p:nvSpPr>
        <p:spPr>
          <a:xfrm>
            <a:off x="312949" y="1514830"/>
            <a:ext cx="10875003" cy="1200329"/>
          </a:xfrm>
          <a:prstGeom prst="rect">
            <a:avLst/>
          </a:prstGeom>
          <a:noFill/>
        </p:spPr>
        <p:txBody>
          <a:bodyPr wrap="square">
            <a:spAutoFit/>
          </a:bodyPr>
          <a:lstStyle/>
          <a:p>
            <a:r>
              <a:rPr lang="en-US" b="0" i="0" dirty="0">
                <a:solidFill>
                  <a:srgbClr val="242424"/>
                </a:solidFill>
                <a:effectLst/>
                <a:latin typeface="+mj-lt"/>
              </a:rPr>
              <a:t>Linear regression is a simple and widely used algorithm. It assumes a linear relationship between the independent variables and the target variable. The algorithm estimates the coefficients of the linear equation that best fits the data. The equation can be of the form: </a:t>
            </a:r>
            <a:r>
              <a:rPr lang="en-US" b="0" i="1" dirty="0">
                <a:solidFill>
                  <a:srgbClr val="242424"/>
                </a:solidFill>
                <a:effectLst/>
                <a:latin typeface="+mj-lt"/>
              </a:rPr>
              <a:t>y= m x +c</a:t>
            </a:r>
            <a:r>
              <a:rPr lang="en-US" b="0" i="0" dirty="0">
                <a:solidFill>
                  <a:srgbClr val="242424"/>
                </a:solidFill>
                <a:effectLst/>
                <a:latin typeface="+mj-lt"/>
              </a:rPr>
              <a:t>, where </a:t>
            </a:r>
            <a:r>
              <a:rPr lang="en-US" b="0" i="1" dirty="0">
                <a:solidFill>
                  <a:srgbClr val="242424"/>
                </a:solidFill>
                <a:effectLst/>
                <a:latin typeface="+mj-lt"/>
              </a:rPr>
              <a:t>y</a:t>
            </a:r>
            <a:r>
              <a:rPr lang="en-US" b="0" i="0" dirty="0">
                <a:solidFill>
                  <a:srgbClr val="242424"/>
                </a:solidFill>
                <a:effectLst/>
                <a:latin typeface="+mj-lt"/>
              </a:rPr>
              <a:t> is the target variable, </a:t>
            </a:r>
            <a:r>
              <a:rPr lang="en-US" b="0" i="1" dirty="0">
                <a:solidFill>
                  <a:srgbClr val="242424"/>
                </a:solidFill>
                <a:effectLst/>
                <a:latin typeface="+mj-lt"/>
              </a:rPr>
              <a:t>x </a:t>
            </a:r>
            <a:r>
              <a:rPr lang="en-US" b="0" i="0" dirty="0">
                <a:solidFill>
                  <a:srgbClr val="242424"/>
                </a:solidFill>
                <a:effectLst/>
                <a:latin typeface="+mj-lt"/>
              </a:rPr>
              <a:t>is the input feature, </a:t>
            </a:r>
            <a:r>
              <a:rPr lang="en-US" b="0" i="1" dirty="0">
                <a:solidFill>
                  <a:srgbClr val="242424"/>
                </a:solidFill>
                <a:effectLst/>
                <a:latin typeface="+mj-lt"/>
              </a:rPr>
              <a:t>m</a:t>
            </a:r>
            <a:r>
              <a:rPr lang="en-US" b="0" i="0" dirty="0">
                <a:solidFill>
                  <a:srgbClr val="242424"/>
                </a:solidFill>
                <a:effectLst/>
                <a:latin typeface="+mj-lt"/>
              </a:rPr>
              <a:t> is the slope, and </a:t>
            </a:r>
            <a:r>
              <a:rPr lang="en-US" b="0" i="1" dirty="0">
                <a:solidFill>
                  <a:srgbClr val="242424"/>
                </a:solidFill>
                <a:effectLst/>
                <a:latin typeface="+mj-lt"/>
              </a:rPr>
              <a:t>c</a:t>
            </a:r>
            <a:r>
              <a:rPr lang="en-US" b="0" i="0" dirty="0">
                <a:solidFill>
                  <a:srgbClr val="242424"/>
                </a:solidFill>
                <a:effectLst/>
                <a:latin typeface="+mj-lt"/>
              </a:rPr>
              <a:t> is the intercept.</a:t>
            </a:r>
            <a:endParaRPr lang="en-US" dirty="0">
              <a:latin typeface="+mj-lt"/>
            </a:endParaRPr>
          </a:p>
        </p:txBody>
      </p:sp>
      <p:sp>
        <p:nvSpPr>
          <p:cNvPr id="4" name="TextBox 3">
            <a:extLst>
              <a:ext uri="{FF2B5EF4-FFF2-40B4-BE49-F238E27FC236}">
                <a16:creationId xmlns:a16="http://schemas.microsoft.com/office/drawing/2014/main" id="{4550FB02-3258-7B58-C9D2-703BA57A42BC}"/>
              </a:ext>
            </a:extLst>
          </p:cNvPr>
          <p:cNvSpPr txBox="1"/>
          <p:nvPr/>
        </p:nvSpPr>
        <p:spPr>
          <a:xfrm>
            <a:off x="312949" y="2887832"/>
            <a:ext cx="10431118" cy="646331"/>
          </a:xfrm>
          <a:prstGeom prst="rect">
            <a:avLst/>
          </a:prstGeom>
          <a:noFill/>
        </p:spPr>
        <p:txBody>
          <a:bodyPr wrap="square">
            <a:spAutoFit/>
          </a:bodyPr>
          <a:lstStyle/>
          <a:p>
            <a:r>
              <a:rPr lang="en-US" b="1" i="0" dirty="0">
                <a:solidFill>
                  <a:srgbClr val="242424"/>
                </a:solidFill>
                <a:effectLst/>
                <a:latin typeface="+mj-lt"/>
              </a:rPr>
              <a:t>Example:</a:t>
            </a:r>
            <a:r>
              <a:rPr lang="en-US" b="0" i="0" dirty="0">
                <a:solidFill>
                  <a:srgbClr val="242424"/>
                </a:solidFill>
                <a:effectLst/>
                <a:latin typeface="+mj-lt"/>
              </a:rPr>
              <a:t> applications include predicting housing prices based on features like square footage and number of bedrooms or estimating sales based on advertising expenditure.</a:t>
            </a:r>
            <a:endParaRPr lang="en-US" dirty="0">
              <a:latin typeface="+mj-lt"/>
            </a:endParaRPr>
          </a:p>
        </p:txBody>
      </p:sp>
      <p:pic>
        <p:nvPicPr>
          <p:cNvPr id="7" name="Picture 6" descr="A diagram of a line of regression&#10;&#10;AI-generated content may be incorrect.">
            <a:extLst>
              <a:ext uri="{FF2B5EF4-FFF2-40B4-BE49-F238E27FC236}">
                <a16:creationId xmlns:a16="http://schemas.microsoft.com/office/drawing/2014/main" id="{2205C06E-898C-B6FC-D28A-73340E571A70}"/>
              </a:ext>
            </a:extLst>
          </p:cNvPr>
          <p:cNvPicPr>
            <a:picLocks noChangeAspect="1"/>
          </p:cNvPicPr>
          <p:nvPr/>
        </p:nvPicPr>
        <p:blipFill>
          <a:blip r:embed="rId3"/>
          <a:stretch>
            <a:fillRect/>
          </a:stretch>
        </p:blipFill>
        <p:spPr>
          <a:xfrm>
            <a:off x="3155674" y="3706837"/>
            <a:ext cx="4358309" cy="2848020"/>
          </a:xfrm>
          <a:prstGeom prst="rect">
            <a:avLst/>
          </a:prstGeom>
        </p:spPr>
      </p:pic>
    </p:spTree>
    <p:extLst>
      <p:ext uri="{BB962C8B-B14F-4D97-AF65-F5344CB8AC3E}">
        <p14:creationId xmlns:p14="http://schemas.microsoft.com/office/powerpoint/2010/main" val="1602544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CFF5B0-00E2-46E5-A49C-4CE3145A4B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EC201D-C53F-3465-70CC-7CFAE998C03B}"/>
              </a:ext>
            </a:extLst>
          </p:cNvPr>
          <p:cNvSpPr>
            <a:spLocks noGrp="1"/>
          </p:cNvSpPr>
          <p:nvPr>
            <p:ph type="title"/>
          </p:nvPr>
        </p:nvSpPr>
        <p:spPr>
          <a:xfrm>
            <a:off x="278478" y="438705"/>
            <a:ext cx="10739047" cy="1170052"/>
          </a:xfrm>
        </p:spPr>
        <p:txBody>
          <a:bodyPr anchor="t">
            <a:noAutofit/>
          </a:bodyPr>
          <a:lstStyle/>
          <a:p>
            <a:r>
              <a:rPr lang="en-US" sz="6000" b="1" i="0" dirty="0">
                <a:effectLst/>
              </a:rPr>
              <a:t>Polynomial regression</a:t>
            </a:r>
            <a:endParaRPr lang="en-ZA" sz="6000" dirty="0"/>
          </a:p>
        </p:txBody>
      </p:sp>
      <p:sp>
        <p:nvSpPr>
          <p:cNvPr id="6" name="Slide Number Placeholder 5">
            <a:extLst>
              <a:ext uri="{FF2B5EF4-FFF2-40B4-BE49-F238E27FC236}">
                <a16:creationId xmlns:a16="http://schemas.microsoft.com/office/drawing/2014/main" id="{B46BD25E-E8CC-6085-4631-0C67341A063F}"/>
              </a:ext>
            </a:extLst>
          </p:cNvPr>
          <p:cNvSpPr>
            <a:spLocks noGrp="1"/>
          </p:cNvSpPr>
          <p:nvPr>
            <p:ph type="sldNum" sz="quarter" idx="12"/>
          </p:nvPr>
        </p:nvSpPr>
        <p:spPr/>
        <p:txBody>
          <a:bodyPr anchor="ctr">
            <a:normAutofit/>
          </a:bodyPr>
          <a:lstStyle/>
          <a:p>
            <a:pPr>
              <a:spcAft>
                <a:spcPts val="600"/>
              </a:spcAft>
            </a:pPr>
            <a:fld id="{B5CEABB6-07DC-46E8-9B57-56EC44A396E5}" type="slidenum">
              <a:rPr lang="en-US" smtClean="0"/>
              <a:pPr>
                <a:spcAft>
                  <a:spcPts val="600"/>
                </a:spcAft>
              </a:pPr>
              <a:t>6</a:t>
            </a:fld>
            <a:endParaRPr lang="en-US"/>
          </a:p>
        </p:txBody>
      </p:sp>
      <p:sp>
        <p:nvSpPr>
          <p:cNvPr id="8" name="TextBox 7">
            <a:extLst>
              <a:ext uri="{FF2B5EF4-FFF2-40B4-BE49-F238E27FC236}">
                <a16:creationId xmlns:a16="http://schemas.microsoft.com/office/drawing/2014/main" id="{ED529AD9-B8FE-7DCA-E36F-3941008ABB47}"/>
              </a:ext>
            </a:extLst>
          </p:cNvPr>
          <p:cNvSpPr txBox="1"/>
          <p:nvPr/>
        </p:nvSpPr>
        <p:spPr>
          <a:xfrm>
            <a:off x="278478" y="1324167"/>
            <a:ext cx="10875003" cy="1477328"/>
          </a:xfrm>
          <a:prstGeom prst="rect">
            <a:avLst/>
          </a:prstGeom>
          <a:noFill/>
        </p:spPr>
        <p:txBody>
          <a:bodyPr wrap="square">
            <a:spAutoFit/>
          </a:bodyPr>
          <a:lstStyle/>
          <a:p>
            <a:r>
              <a:rPr lang="en-US" b="0" i="0" dirty="0">
                <a:solidFill>
                  <a:srgbClr val="242424"/>
                </a:solidFill>
                <a:effectLst/>
                <a:latin typeface="+mj-lt"/>
              </a:rPr>
              <a:t>Polynomial regression is an extension of linear regression where the relationship between the variables is modeled using a polynomial equation. This allows for more flexibility in capturing nonlinear relationships between the input features and the target variable. It involves adding polynomial terms, such as </a:t>
            </a:r>
            <a:r>
              <a:rPr lang="en-US" b="0" i="1" dirty="0">
                <a:solidFill>
                  <a:srgbClr val="242424"/>
                </a:solidFill>
                <a:effectLst/>
                <a:latin typeface="+mj-lt"/>
              </a:rPr>
              <a:t>x²</a:t>
            </a:r>
            <a:r>
              <a:rPr lang="en-US" b="0" i="0" dirty="0">
                <a:solidFill>
                  <a:srgbClr val="242424"/>
                </a:solidFill>
                <a:effectLst/>
                <a:latin typeface="+mj-lt"/>
              </a:rPr>
              <a:t> or </a:t>
            </a:r>
            <a:r>
              <a:rPr lang="en-US" b="0" i="1" dirty="0">
                <a:solidFill>
                  <a:srgbClr val="242424"/>
                </a:solidFill>
                <a:effectLst/>
                <a:latin typeface="+mj-lt"/>
              </a:rPr>
              <a:t>x³</a:t>
            </a:r>
            <a:r>
              <a:rPr lang="en-US" b="0" i="0" dirty="0">
                <a:solidFill>
                  <a:srgbClr val="242424"/>
                </a:solidFill>
                <a:effectLst/>
                <a:latin typeface="+mj-lt"/>
              </a:rPr>
              <a:t>, to the linear equation. Polynomial regression is useful when the data exhibits curvilinear patterns.</a:t>
            </a:r>
            <a:endParaRPr lang="en-US" dirty="0">
              <a:latin typeface="+mj-lt"/>
            </a:endParaRPr>
          </a:p>
        </p:txBody>
      </p:sp>
      <p:sp>
        <p:nvSpPr>
          <p:cNvPr id="4" name="TextBox 3">
            <a:extLst>
              <a:ext uri="{FF2B5EF4-FFF2-40B4-BE49-F238E27FC236}">
                <a16:creationId xmlns:a16="http://schemas.microsoft.com/office/drawing/2014/main" id="{DC598792-FCDC-5C7B-9A6F-37AC811AB62D}"/>
              </a:ext>
            </a:extLst>
          </p:cNvPr>
          <p:cNvSpPr txBox="1"/>
          <p:nvPr/>
        </p:nvSpPr>
        <p:spPr>
          <a:xfrm>
            <a:off x="312949" y="2887832"/>
            <a:ext cx="10431118" cy="646331"/>
          </a:xfrm>
          <a:prstGeom prst="rect">
            <a:avLst/>
          </a:prstGeom>
          <a:noFill/>
        </p:spPr>
        <p:txBody>
          <a:bodyPr wrap="square">
            <a:spAutoFit/>
          </a:bodyPr>
          <a:lstStyle/>
          <a:p>
            <a:r>
              <a:rPr lang="en-US" b="1" i="0" dirty="0">
                <a:solidFill>
                  <a:srgbClr val="242424"/>
                </a:solidFill>
                <a:effectLst/>
                <a:latin typeface="+mj-lt"/>
              </a:rPr>
              <a:t>Example:</a:t>
            </a:r>
            <a:r>
              <a:rPr lang="en-US" b="0" i="0" dirty="0">
                <a:solidFill>
                  <a:srgbClr val="242424"/>
                </a:solidFill>
                <a:effectLst/>
                <a:latin typeface="+mj-lt"/>
              </a:rPr>
              <a:t> predicting the yield of a crop based on factors such as temperature, humidity, and rainfall.</a:t>
            </a:r>
            <a:endParaRPr lang="en-US" dirty="0">
              <a:latin typeface="+mj-lt"/>
            </a:endParaRPr>
          </a:p>
        </p:txBody>
      </p:sp>
      <p:pic>
        <p:nvPicPr>
          <p:cNvPr id="5" name="Picture 4" descr="A graph of a model and a graph of a graph&#10;&#10;AI-generated content may be incorrect.">
            <a:extLst>
              <a:ext uri="{FF2B5EF4-FFF2-40B4-BE49-F238E27FC236}">
                <a16:creationId xmlns:a16="http://schemas.microsoft.com/office/drawing/2014/main" id="{779E0D10-4F83-2C98-F896-F18126ECFB38}"/>
              </a:ext>
            </a:extLst>
          </p:cNvPr>
          <p:cNvPicPr>
            <a:picLocks noChangeAspect="1"/>
          </p:cNvPicPr>
          <p:nvPr/>
        </p:nvPicPr>
        <p:blipFill>
          <a:blip r:embed="rId3"/>
          <a:stretch>
            <a:fillRect/>
          </a:stretch>
        </p:blipFill>
        <p:spPr>
          <a:xfrm>
            <a:off x="2727877" y="3758713"/>
            <a:ext cx="5592288" cy="2796144"/>
          </a:xfrm>
          <a:prstGeom prst="rect">
            <a:avLst/>
          </a:prstGeom>
        </p:spPr>
      </p:pic>
    </p:spTree>
    <p:extLst>
      <p:ext uri="{BB962C8B-B14F-4D97-AF65-F5344CB8AC3E}">
        <p14:creationId xmlns:p14="http://schemas.microsoft.com/office/powerpoint/2010/main" val="1933330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026A30-8529-E3A9-1011-3A56144DEE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5EE731-8204-39E5-917E-FF67EB855058}"/>
              </a:ext>
            </a:extLst>
          </p:cNvPr>
          <p:cNvSpPr>
            <a:spLocks noGrp="1"/>
          </p:cNvSpPr>
          <p:nvPr>
            <p:ph type="title"/>
          </p:nvPr>
        </p:nvSpPr>
        <p:spPr>
          <a:xfrm>
            <a:off x="278479" y="438705"/>
            <a:ext cx="8905278" cy="1170052"/>
          </a:xfrm>
        </p:spPr>
        <p:txBody>
          <a:bodyPr anchor="t">
            <a:noAutofit/>
          </a:bodyPr>
          <a:lstStyle/>
          <a:p>
            <a:r>
              <a:rPr lang="en-US" sz="6000" b="1" i="0" dirty="0">
                <a:effectLst/>
              </a:rPr>
              <a:t>Logistic regression</a:t>
            </a:r>
            <a:endParaRPr lang="en-ZA" sz="6000" dirty="0"/>
          </a:p>
        </p:txBody>
      </p:sp>
      <p:sp>
        <p:nvSpPr>
          <p:cNvPr id="6" name="Slide Number Placeholder 5">
            <a:extLst>
              <a:ext uri="{FF2B5EF4-FFF2-40B4-BE49-F238E27FC236}">
                <a16:creationId xmlns:a16="http://schemas.microsoft.com/office/drawing/2014/main" id="{DEEBC307-2701-1EED-336D-88292A231410}"/>
              </a:ext>
            </a:extLst>
          </p:cNvPr>
          <p:cNvSpPr>
            <a:spLocks noGrp="1"/>
          </p:cNvSpPr>
          <p:nvPr>
            <p:ph type="sldNum" sz="quarter" idx="12"/>
          </p:nvPr>
        </p:nvSpPr>
        <p:spPr/>
        <p:txBody>
          <a:bodyPr anchor="ctr">
            <a:normAutofit/>
          </a:bodyPr>
          <a:lstStyle/>
          <a:p>
            <a:pPr>
              <a:spcAft>
                <a:spcPts val="600"/>
              </a:spcAft>
            </a:pPr>
            <a:fld id="{B5CEABB6-07DC-46E8-9B57-56EC44A396E5}" type="slidenum">
              <a:rPr lang="en-US" smtClean="0"/>
              <a:pPr>
                <a:spcAft>
                  <a:spcPts val="600"/>
                </a:spcAft>
              </a:pPr>
              <a:t>7</a:t>
            </a:fld>
            <a:endParaRPr lang="en-US"/>
          </a:p>
        </p:txBody>
      </p:sp>
      <p:sp>
        <p:nvSpPr>
          <p:cNvPr id="8" name="TextBox 7">
            <a:extLst>
              <a:ext uri="{FF2B5EF4-FFF2-40B4-BE49-F238E27FC236}">
                <a16:creationId xmlns:a16="http://schemas.microsoft.com/office/drawing/2014/main" id="{B003261B-A4B6-C1B8-61DC-E360D01BEF0E}"/>
              </a:ext>
            </a:extLst>
          </p:cNvPr>
          <p:cNvSpPr txBox="1"/>
          <p:nvPr/>
        </p:nvSpPr>
        <p:spPr>
          <a:xfrm>
            <a:off x="312949" y="1514830"/>
            <a:ext cx="10875003" cy="1477328"/>
          </a:xfrm>
          <a:prstGeom prst="rect">
            <a:avLst/>
          </a:prstGeom>
          <a:noFill/>
        </p:spPr>
        <p:txBody>
          <a:bodyPr wrap="square">
            <a:spAutoFit/>
          </a:bodyPr>
          <a:lstStyle/>
          <a:p>
            <a:r>
              <a:rPr lang="en-US" b="0" i="0" dirty="0">
                <a:solidFill>
                  <a:srgbClr val="242424"/>
                </a:solidFill>
                <a:effectLst/>
                <a:latin typeface="+mj-lt"/>
              </a:rPr>
              <a:t>Logistic regression is a popular algorithm used for binary classification problems where the target variable has two possible outcomes (e.g., yes/no, true/false, 0/1). Despite its name, logistic regression is a classification algorithm, not a regression algorithm. It models the relationship between the independent variables (input features) and the binary target variable using the logistic function, also known as the sigmoid function.</a:t>
            </a:r>
            <a:endParaRPr lang="en-US" dirty="0">
              <a:latin typeface="+mj-lt"/>
            </a:endParaRPr>
          </a:p>
        </p:txBody>
      </p:sp>
      <p:sp>
        <p:nvSpPr>
          <p:cNvPr id="4" name="TextBox 3">
            <a:extLst>
              <a:ext uri="{FF2B5EF4-FFF2-40B4-BE49-F238E27FC236}">
                <a16:creationId xmlns:a16="http://schemas.microsoft.com/office/drawing/2014/main" id="{5B822281-289F-8CC1-D5BA-DE56F30FDEFF}"/>
              </a:ext>
            </a:extLst>
          </p:cNvPr>
          <p:cNvSpPr txBox="1"/>
          <p:nvPr/>
        </p:nvSpPr>
        <p:spPr>
          <a:xfrm>
            <a:off x="312949" y="3169989"/>
            <a:ext cx="10431118" cy="646331"/>
          </a:xfrm>
          <a:prstGeom prst="rect">
            <a:avLst/>
          </a:prstGeom>
          <a:noFill/>
        </p:spPr>
        <p:txBody>
          <a:bodyPr wrap="square">
            <a:spAutoFit/>
          </a:bodyPr>
          <a:lstStyle/>
          <a:p>
            <a:r>
              <a:rPr lang="en-US" b="1" i="0" dirty="0">
                <a:solidFill>
                  <a:srgbClr val="242424"/>
                </a:solidFill>
                <a:effectLst/>
                <a:latin typeface="+mj-lt"/>
              </a:rPr>
              <a:t>Example:</a:t>
            </a:r>
            <a:r>
              <a:rPr lang="en-US" b="0" i="0" dirty="0">
                <a:solidFill>
                  <a:srgbClr val="242424"/>
                </a:solidFill>
                <a:effectLst/>
                <a:latin typeface="+mj-lt"/>
              </a:rPr>
              <a:t> predicting whether a customer will churn (i.e., stop doing business with a company) based on their demographic information and purchase history.</a:t>
            </a:r>
            <a:endParaRPr lang="en-US" dirty="0">
              <a:latin typeface="+mj-lt"/>
            </a:endParaRPr>
          </a:p>
        </p:txBody>
      </p:sp>
      <p:pic>
        <p:nvPicPr>
          <p:cNvPr id="5" name="Picture 4" descr="A diagram of a logistic regression&#10;&#10;AI-generated content may be incorrect.">
            <a:extLst>
              <a:ext uri="{FF2B5EF4-FFF2-40B4-BE49-F238E27FC236}">
                <a16:creationId xmlns:a16="http://schemas.microsoft.com/office/drawing/2014/main" id="{99568B21-FC26-8A30-6F04-EAECECDC61FC}"/>
              </a:ext>
            </a:extLst>
          </p:cNvPr>
          <p:cNvPicPr>
            <a:picLocks noChangeAspect="1"/>
          </p:cNvPicPr>
          <p:nvPr/>
        </p:nvPicPr>
        <p:blipFill>
          <a:blip r:embed="rId3"/>
          <a:stretch>
            <a:fillRect/>
          </a:stretch>
        </p:blipFill>
        <p:spPr>
          <a:xfrm>
            <a:off x="2897649" y="3816320"/>
            <a:ext cx="5261718" cy="2793310"/>
          </a:xfrm>
          <a:prstGeom prst="rect">
            <a:avLst/>
          </a:prstGeom>
        </p:spPr>
      </p:pic>
    </p:spTree>
    <p:extLst>
      <p:ext uri="{BB962C8B-B14F-4D97-AF65-F5344CB8AC3E}">
        <p14:creationId xmlns:p14="http://schemas.microsoft.com/office/powerpoint/2010/main" val="3106156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1140DB-2023-E799-8D78-2FF05009A2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A13E28-2CAF-0573-2523-A3A834A409CD}"/>
              </a:ext>
            </a:extLst>
          </p:cNvPr>
          <p:cNvSpPr>
            <a:spLocks noGrp="1"/>
          </p:cNvSpPr>
          <p:nvPr>
            <p:ph type="title"/>
          </p:nvPr>
        </p:nvSpPr>
        <p:spPr>
          <a:xfrm>
            <a:off x="278479" y="438705"/>
            <a:ext cx="8905278" cy="1170052"/>
          </a:xfrm>
        </p:spPr>
        <p:txBody>
          <a:bodyPr anchor="t">
            <a:noAutofit/>
          </a:bodyPr>
          <a:lstStyle/>
          <a:p>
            <a:r>
              <a:rPr lang="en-US" sz="6000" b="1" i="0" dirty="0">
                <a:effectLst/>
              </a:rPr>
              <a:t>ridge regression</a:t>
            </a:r>
            <a:endParaRPr lang="en-ZA" sz="6000" dirty="0"/>
          </a:p>
        </p:txBody>
      </p:sp>
      <p:sp>
        <p:nvSpPr>
          <p:cNvPr id="6" name="Slide Number Placeholder 5">
            <a:extLst>
              <a:ext uri="{FF2B5EF4-FFF2-40B4-BE49-F238E27FC236}">
                <a16:creationId xmlns:a16="http://schemas.microsoft.com/office/drawing/2014/main" id="{73D7C54C-DC78-4564-E14E-9CDF5859EA0B}"/>
              </a:ext>
            </a:extLst>
          </p:cNvPr>
          <p:cNvSpPr>
            <a:spLocks noGrp="1"/>
          </p:cNvSpPr>
          <p:nvPr>
            <p:ph type="sldNum" sz="quarter" idx="12"/>
          </p:nvPr>
        </p:nvSpPr>
        <p:spPr/>
        <p:txBody>
          <a:bodyPr anchor="ctr">
            <a:normAutofit/>
          </a:bodyPr>
          <a:lstStyle/>
          <a:p>
            <a:pPr>
              <a:spcAft>
                <a:spcPts val="600"/>
              </a:spcAft>
            </a:pPr>
            <a:fld id="{B5CEABB6-07DC-46E8-9B57-56EC44A396E5}" type="slidenum">
              <a:rPr lang="en-US" smtClean="0"/>
              <a:pPr>
                <a:spcAft>
                  <a:spcPts val="600"/>
                </a:spcAft>
              </a:pPr>
              <a:t>8</a:t>
            </a:fld>
            <a:endParaRPr lang="en-US"/>
          </a:p>
        </p:txBody>
      </p:sp>
      <p:sp>
        <p:nvSpPr>
          <p:cNvPr id="8" name="TextBox 7">
            <a:extLst>
              <a:ext uri="{FF2B5EF4-FFF2-40B4-BE49-F238E27FC236}">
                <a16:creationId xmlns:a16="http://schemas.microsoft.com/office/drawing/2014/main" id="{7875C29A-A806-4A63-5984-AD435BD1816D}"/>
              </a:ext>
            </a:extLst>
          </p:cNvPr>
          <p:cNvSpPr txBox="1"/>
          <p:nvPr/>
        </p:nvSpPr>
        <p:spPr>
          <a:xfrm>
            <a:off x="278479" y="1918093"/>
            <a:ext cx="10875003" cy="1477328"/>
          </a:xfrm>
          <a:prstGeom prst="rect">
            <a:avLst/>
          </a:prstGeom>
          <a:noFill/>
        </p:spPr>
        <p:txBody>
          <a:bodyPr wrap="square">
            <a:spAutoFit/>
          </a:bodyPr>
          <a:lstStyle/>
          <a:p>
            <a:r>
              <a:rPr lang="en-US" b="0" i="0" dirty="0">
                <a:solidFill>
                  <a:srgbClr val="242424"/>
                </a:solidFill>
                <a:effectLst/>
                <a:latin typeface="+mj-lt"/>
              </a:rPr>
              <a:t>Ridge regression is a regularization technique that addresses the issue of overfitting in linear regression. It adds a penalty term to the linear regression equation to control the complexity of the model. This penalty term helps prevent the coefficients from becoming too large, reducing the model’s sensitivity to the training data. Ridge regression is particularly useful when dealing with high-dimensional data or when multicollinearity (high correlation) exists among the input features</a:t>
            </a:r>
            <a:endParaRPr lang="en-US" dirty="0">
              <a:latin typeface="+mj-lt"/>
            </a:endParaRPr>
          </a:p>
        </p:txBody>
      </p:sp>
      <p:sp>
        <p:nvSpPr>
          <p:cNvPr id="4" name="TextBox 3">
            <a:extLst>
              <a:ext uri="{FF2B5EF4-FFF2-40B4-BE49-F238E27FC236}">
                <a16:creationId xmlns:a16="http://schemas.microsoft.com/office/drawing/2014/main" id="{618A83DC-A5B3-9056-AE7F-5BE690DCF1D6}"/>
              </a:ext>
            </a:extLst>
          </p:cNvPr>
          <p:cNvSpPr txBox="1"/>
          <p:nvPr/>
        </p:nvSpPr>
        <p:spPr>
          <a:xfrm>
            <a:off x="312949" y="3704757"/>
            <a:ext cx="10431118" cy="646331"/>
          </a:xfrm>
          <a:prstGeom prst="rect">
            <a:avLst/>
          </a:prstGeom>
          <a:noFill/>
        </p:spPr>
        <p:txBody>
          <a:bodyPr wrap="square">
            <a:spAutoFit/>
          </a:bodyPr>
          <a:lstStyle/>
          <a:p>
            <a:r>
              <a:rPr lang="en-US" b="1" i="0" dirty="0">
                <a:solidFill>
                  <a:srgbClr val="242424"/>
                </a:solidFill>
                <a:effectLst/>
                <a:latin typeface="+mj-lt"/>
              </a:rPr>
              <a:t>Example:</a:t>
            </a:r>
            <a:r>
              <a:rPr lang="en-US" b="0" i="0" dirty="0">
                <a:solidFill>
                  <a:srgbClr val="242424"/>
                </a:solidFill>
                <a:effectLst/>
                <a:latin typeface="+mj-lt"/>
              </a:rPr>
              <a:t> predicting the price of a stock based on financial indicators such as earnings per share and price-to-earnings ratio.</a:t>
            </a:r>
            <a:endParaRPr lang="en-US" dirty="0">
              <a:latin typeface="+mj-lt"/>
            </a:endParaRPr>
          </a:p>
        </p:txBody>
      </p:sp>
    </p:spTree>
    <p:extLst>
      <p:ext uri="{BB962C8B-B14F-4D97-AF65-F5344CB8AC3E}">
        <p14:creationId xmlns:p14="http://schemas.microsoft.com/office/powerpoint/2010/main" val="2979082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618D43-E5FC-2913-1A57-F93577A58D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FC11D5-6D91-9942-EBB8-9D9A7C5DEB05}"/>
              </a:ext>
            </a:extLst>
          </p:cNvPr>
          <p:cNvSpPr>
            <a:spLocks noGrp="1"/>
          </p:cNvSpPr>
          <p:nvPr>
            <p:ph type="title"/>
          </p:nvPr>
        </p:nvSpPr>
        <p:spPr>
          <a:xfrm>
            <a:off x="278479" y="438705"/>
            <a:ext cx="8905278" cy="1170052"/>
          </a:xfrm>
        </p:spPr>
        <p:txBody>
          <a:bodyPr anchor="t">
            <a:noAutofit/>
          </a:bodyPr>
          <a:lstStyle/>
          <a:p>
            <a:r>
              <a:rPr lang="en-US" sz="6000" b="1" i="0" dirty="0">
                <a:effectLst/>
              </a:rPr>
              <a:t>Lasso regression</a:t>
            </a:r>
            <a:endParaRPr lang="en-ZA" sz="6000" dirty="0"/>
          </a:p>
        </p:txBody>
      </p:sp>
      <p:sp>
        <p:nvSpPr>
          <p:cNvPr id="6" name="Slide Number Placeholder 5">
            <a:extLst>
              <a:ext uri="{FF2B5EF4-FFF2-40B4-BE49-F238E27FC236}">
                <a16:creationId xmlns:a16="http://schemas.microsoft.com/office/drawing/2014/main" id="{7BE9B599-7E72-ED15-9E2C-DC990600C6BD}"/>
              </a:ext>
            </a:extLst>
          </p:cNvPr>
          <p:cNvSpPr>
            <a:spLocks noGrp="1"/>
          </p:cNvSpPr>
          <p:nvPr>
            <p:ph type="sldNum" sz="quarter" idx="12"/>
          </p:nvPr>
        </p:nvSpPr>
        <p:spPr/>
        <p:txBody>
          <a:bodyPr anchor="ctr">
            <a:normAutofit/>
          </a:bodyPr>
          <a:lstStyle/>
          <a:p>
            <a:pPr>
              <a:spcAft>
                <a:spcPts val="600"/>
              </a:spcAft>
            </a:pPr>
            <a:fld id="{B5CEABB6-07DC-46E8-9B57-56EC44A396E5}" type="slidenum">
              <a:rPr lang="en-US" smtClean="0"/>
              <a:pPr>
                <a:spcAft>
                  <a:spcPts val="600"/>
                </a:spcAft>
              </a:pPr>
              <a:t>9</a:t>
            </a:fld>
            <a:endParaRPr lang="en-US"/>
          </a:p>
        </p:txBody>
      </p:sp>
      <p:sp>
        <p:nvSpPr>
          <p:cNvPr id="8" name="TextBox 7">
            <a:extLst>
              <a:ext uri="{FF2B5EF4-FFF2-40B4-BE49-F238E27FC236}">
                <a16:creationId xmlns:a16="http://schemas.microsoft.com/office/drawing/2014/main" id="{4020E8C5-6187-1F30-4E06-BF7D0E70DF93}"/>
              </a:ext>
            </a:extLst>
          </p:cNvPr>
          <p:cNvSpPr txBox="1"/>
          <p:nvPr/>
        </p:nvSpPr>
        <p:spPr>
          <a:xfrm>
            <a:off x="312949" y="1514830"/>
            <a:ext cx="10875003" cy="1477328"/>
          </a:xfrm>
          <a:prstGeom prst="rect">
            <a:avLst/>
          </a:prstGeom>
          <a:noFill/>
        </p:spPr>
        <p:txBody>
          <a:bodyPr wrap="square">
            <a:spAutoFit/>
          </a:bodyPr>
          <a:lstStyle/>
          <a:p>
            <a:r>
              <a:rPr lang="en-US" b="0" i="0" dirty="0">
                <a:solidFill>
                  <a:srgbClr val="242424"/>
                </a:solidFill>
                <a:effectLst/>
                <a:latin typeface="+mj-lt"/>
              </a:rPr>
              <a:t>Lasso regression, similar to ridge regression, is a regularization technique used to combat overfitting. It adds a penalty term to the linear regression equation, but in this case, it uses the L1 norm of the coefficients as the penalty. Lasso regression has a feature selection property that can drive some coefficients to zero, effectively performing automatic feature selection. This makes it useful when dealing with datasets with many features or when looking to identify the most influential variables.</a:t>
            </a:r>
            <a:endParaRPr lang="en-US" dirty="0">
              <a:latin typeface="+mj-lt"/>
            </a:endParaRPr>
          </a:p>
        </p:txBody>
      </p:sp>
      <p:sp>
        <p:nvSpPr>
          <p:cNvPr id="4" name="TextBox 3">
            <a:extLst>
              <a:ext uri="{FF2B5EF4-FFF2-40B4-BE49-F238E27FC236}">
                <a16:creationId xmlns:a16="http://schemas.microsoft.com/office/drawing/2014/main" id="{A6177449-5E2F-3890-65C2-75C78255131B}"/>
              </a:ext>
            </a:extLst>
          </p:cNvPr>
          <p:cNvSpPr txBox="1"/>
          <p:nvPr/>
        </p:nvSpPr>
        <p:spPr>
          <a:xfrm>
            <a:off x="312949" y="3105834"/>
            <a:ext cx="10431118" cy="646331"/>
          </a:xfrm>
          <a:prstGeom prst="rect">
            <a:avLst/>
          </a:prstGeom>
          <a:noFill/>
        </p:spPr>
        <p:txBody>
          <a:bodyPr wrap="square">
            <a:spAutoFit/>
          </a:bodyPr>
          <a:lstStyle/>
          <a:p>
            <a:r>
              <a:rPr lang="en-US" b="1" i="0" dirty="0">
                <a:solidFill>
                  <a:srgbClr val="242424"/>
                </a:solidFill>
                <a:effectLst/>
                <a:latin typeface="+mj-lt"/>
              </a:rPr>
              <a:t>Example:</a:t>
            </a:r>
            <a:r>
              <a:rPr lang="en-US" b="0" i="0" dirty="0">
                <a:solidFill>
                  <a:srgbClr val="242424"/>
                </a:solidFill>
                <a:effectLst/>
                <a:latin typeface="+mj-lt"/>
              </a:rPr>
              <a:t> predicting the likelihood of a customer purchasing a product based on their browsing and purchase history on a website.</a:t>
            </a:r>
            <a:endParaRPr lang="en-US" dirty="0">
              <a:latin typeface="+mj-lt"/>
            </a:endParaRPr>
          </a:p>
        </p:txBody>
      </p:sp>
      <p:pic>
        <p:nvPicPr>
          <p:cNvPr id="12" name="Picture 11" descr="A graph showing a line and a line&#10;&#10;AI-generated content may be incorrect.">
            <a:extLst>
              <a:ext uri="{FF2B5EF4-FFF2-40B4-BE49-F238E27FC236}">
                <a16:creationId xmlns:a16="http://schemas.microsoft.com/office/drawing/2014/main" id="{3509085B-9A39-22AE-FE48-CB830EE5127F}"/>
              </a:ext>
            </a:extLst>
          </p:cNvPr>
          <p:cNvPicPr>
            <a:picLocks noChangeAspect="1"/>
          </p:cNvPicPr>
          <p:nvPr/>
        </p:nvPicPr>
        <p:blipFill>
          <a:blip r:embed="rId3"/>
          <a:stretch>
            <a:fillRect/>
          </a:stretch>
        </p:blipFill>
        <p:spPr>
          <a:xfrm>
            <a:off x="2706622" y="3865841"/>
            <a:ext cx="5366222" cy="2852615"/>
          </a:xfrm>
          <a:prstGeom prst="rect">
            <a:avLst/>
          </a:prstGeom>
        </p:spPr>
      </p:pic>
    </p:spTree>
    <p:extLst>
      <p:ext uri="{BB962C8B-B14F-4D97-AF65-F5344CB8AC3E}">
        <p14:creationId xmlns:p14="http://schemas.microsoft.com/office/powerpoint/2010/main" val="1007077893"/>
      </p:ext>
    </p:extLst>
  </p:cSld>
  <p:clrMapOvr>
    <a:masterClrMapping/>
  </p:clrMapOvr>
</p:sld>
</file>

<file path=ppt/theme/theme1.xml><?xml version="1.0" encoding="utf-8"?>
<a:theme xmlns:a="http://schemas.openxmlformats.org/drawingml/2006/main" name="Custom">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3968143_Win32_SL_V3" id="{4DA6DF5E-F5DF-461D-8863-50E9C5721FD0}" vid="{BC6DDDB8-E14A-47D1-98C5-2C109624FD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8903D25-5BE2-4D9E-B7D8-BE1DCAE2DC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65614A-92F9-4391-AC3D-F3F5B0704F9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8451406B-581B-4C29-A833-E33D8A6AB07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472</TotalTime>
  <Words>2149</Words>
  <Application>Microsoft Office PowerPoint</Application>
  <PresentationFormat>Widescreen</PresentationFormat>
  <Paragraphs>134</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Noto Naskh Arabic UI</vt:lpstr>
      <vt:lpstr>Arial</vt:lpstr>
      <vt:lpstr>Avenir Next LT Pro</vt:lpstr>
      <vt:lpstr>Calibri</vt:lpstr>
      <vt:lpstr>Nunito</vt:lpstr>
      <vt:lpstr>Custom</vt:lpstr>
      <vt:lpstr>Regression Algorithms &amp; Time Series </vt:lpstr>
      <vt:lpstr>Grandma’s  homemade ml model (pt.2)</vt:lpstr>
      <vt:lpstr>ingredients</vt:lpstr>
      <vt:lpstr>PowerPoint Presentation</vt:lpstr>
      <vt:lpstr>Linear regression</vt:lpstr>
      <vt:lpstr>Polynomial regression</vt:lpstr>
      <vt:lpstr>Logistic regression</vt:lpstr>
      <vt:lpstr>ridge regression</vt:lpstr>
      <vt:lpstr>Lasso regression</vt:lpstr>
      <vt:lpstr>Elastic net regression</vt:lpstr>
      <vt:lpstr>Time series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نغم وائل محمد السيد</dc:creator>
  <cp:lastModifiedBy>نغم وائل محمد السيد</cp:lastModifiedBy>
  <cp:revision>4</cp:revision>
  <dcterms:created xsi:type="dcterms:W3CDTF">2025-03-02T13:41:43Z</dcterms:created>
  <dcterms:modified xsi:type="dcterms:W3CDTF">2025-03-09T13:48:18Z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