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77" r:id="rId6"/>
    <p:sldId id="293" r:id="rId7"/>
    <p:sldId id="294" r:id="rId8"/>
    <p:sldId id="295" r:id="rId9"/>
    <p:sldId id="296" r:id="rId10"/>
    <p:sldId id="297" r:id="rId11"/>
    <p:sldId id="298" r:id="rId12"/>
    <p:sldId id="299" r:id="rId13"/>
    <p:sldId id="300" r:id="rId14"/>
    <p:sldId id="301" r:id="rId15"/>
    <p:sldId id="302" r:id="rId16"/>
    <p:sldId id="303" r:id="rId17"/>
    <p:sldId id="304"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204" autoAdjust="0"/>
  </p:normalViewPr>
  <p:slideViewPr>
    <p:cSldViewPr snapToGrid="0">
      <p:cViewPr varScale="1">
        <p:scale>
          <a:sx n="78" d="100"/>
          <a:sy n="78" d="100"/>
        </p:scale>
        <p:origin x="869" y="41"/>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3/2/2025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3/2/2025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EB6EC-31D5-AE06-836C-CA139E470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F4400E-229E-F365-FF36-9C0D245BC8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53702D-2146-A1C5-ECB4-311EFFD5B2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123E29-C329-5954-F216-39CE06B97298}"/>
              </a:ext>
            </a:extLst>
          </p:cNvPr>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484377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F4073-8867-55ED-8351-5819EC9A81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A4365F-DA61-CB0E-AD15-E8DD14ABD3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949D3F-F64A-4670-A2AA-3F0ACA86DF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8EC512-3805-3EE3-B335-5EB1093CFADD}"/>
              </a:ext>
            </a:extLst>
          </p:cNvPr>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3970308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56399-F0AA-EAA8-FBBC-6C938ECBF9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8957E8-FEFA-CE51-7FFD-5704795403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125C13-F25D-AC5C-7045-2CCB7E738B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B3EB41-3A77-03ED-6B7C-E2DA0551773B}"/>
              </a:ext>
            </a:extLst>
          </p:cNvPr>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3047066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0355E-27E6-C4F8-D6E5-AD9912B289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EDFA0F-C58D-85D6-4AD7-28E4664BAC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D4E89A-B8EE-6B3B-ACC7-C1532056FD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6271A6-06DE-BA98-38AB-B1B290E6D72E}"/>
              </a:ext>
            </a:extLst>
          </p:cNvPr>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3610721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F6F8F-C8EC-7E69-1BB1-D2F63746E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59A188-0018-C7D1-9541-AB9665B028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7D81B0-5EA7-F930-4850-1CAFE0F218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25DCD8-789D-78F4-BC3E-CFFD25660E18}"/>
              </a:ext>
            </a:extLst>
          </p:cNvPr>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2260167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DD718-705B-E7CA-3596-1EDB855ED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82EAFE-A41F-8063-D9D8-EC88EDB983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D4631A-7FAD-58DE-16D0-DAB28E364E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0F7845-A0DF-C3CE-FA23-38A48BD0C4F7}"/>
              </a:ext>
            </a:extLst>
          </p:cNvPr>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805701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E262A-940D-17D6-30C0-0A543054DA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EBA53-2648-2EE1-A250-0D7BCB2B7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146F6-2DE2-83B4-F3FC-9455057ADF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E714C3-9F78-6885-747D-554BEFEE9D4C}"/>
              </a:ext>
            </a:extLst>
          </p:cNvPr>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3755461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E9A11-CF97-3840-B3ED-694545880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FCFB77-DA29-A692-BD3C-5C5C6724B1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080019-EA2D-652B-D58B-1195D6A9A1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404B6B-F703-0154-F550-3C32D5173050}"/>
              </a:ext>
            </a:extLst>
          </p:cNvPr>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3395948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3AF29-A3CE-1683-D203-510D86E1C1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D0B3AE-4EF9-6648-046C-BE3EA977B0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323665-027F-F848-6B99-09C6C24735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B16A15-24BA-E1C9-9038-3EACE118076F}"/>
              </a:ext>
            </a:extLst>
          </p:cNvPr>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13048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AA8B7-6E86-48E1-3C44-E81493B6FB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0645A5-59F6-4C23-B5D4-03D14698F2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5C47BE-1F6B-ADF6-68F9-F6611676F2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C16CA2-195C-94CB-DB83-79B64851118D}"/>
              </a:ext>
            </a:extLst>
          </p:cNvPr>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700720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D722-B02B-63DC-460B-0B490319B0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3DC514-EFF9-E611-2D8F-4844D34403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5425D1-D1D3-3B23-F23F-159B6A36C3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AD91C4-3EB2-77D9-FCC7-DA0DC7B981BB}"/>
              </a:ext>
            </a:extLst>
          </p:cNvPr>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85427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A1817-A686-A33C-B9B8-45FD250279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1F4B0F-010D-A55E-5AD1-81F0A3C229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3E020C-6287-DEBF-9243-BFA0D9A5F0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13513B-BB7B-6AD2-A074-1D74C58FD854}"/>
              </a:ext>
            </a:extLst>
          </p:cNvPr>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286108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hyperlink" Target="https://www.ibm.com/think/topics/machine-learning-types" TargetMode="External"/><Relationship Id="rId5" Type="http://schemas.openxmlformats.org/officeDocument/2006/relationships/hyperlink" Target="https://www.sciencedirect.com/topics/engineering/data-preprocessing" TargetMode="External"/><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p:txBody>
          <a:bodyPr>
            <a:normAutofit/>
          </a:bodyPr>
          <a:lstStyle/>
          <a:p>
            <a:r>
              <a:rPr lang="en-US" dirty="0"/>
              <a:t>Data Preprocessing</a:t>
            </a:r>
            <a:br>
              <a:rPr lang="en-US" dirty="0"/>
            </a:br>
            <a:r>
              <a:rPr lang="en-US" dirty="0"/>
              <a:t>&amp; Types of learning</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B716-DAA1-6994-9970-53DCB9EC4B28}"/>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84F7424-2D19-37B0-F878-7DAA992FD819}"/>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10</a:t>
            </a:fld>
            <a:endParaRPr lang="en-US"/>
          </a:p>
        </p:txBody>
      </p:sp>
      <p:pic>
        <p:nvPicPr>
          <p:cNvPr id="17" name="Graphic 16" descr="Binary with solid fill">
            <a:extLst>
              <a:ext uri="{FF2B5EF4-FFF2-40B4-BE49-F238E27FC236}">
                <a16:creationId xmlns:a16="http://schemas.microsoft.com/office/drawing/2014/main" id="{47226926-D41E-1821-89F5-0E7C569B3D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76473" y="-24449"/>
            <a:ext cx="1073011" cy="1073011"/>
          </a:xfrm>
          <a:prstGeom prst="rect">
            <a:avLst/>
          </a:prstGeom>
        </p:spPr>
      </p:pic>
      <p:pic>
        <p:nvPicPr>
          <p:cNvPr id="21" name="Graphic 20" descr="Artificial Intelligence with solid fill">
            <a:extLst>
              <a:ext uri="{FF2B5EF4-FFF2-40B4-BE49-F238E27FC236}">
                <a16:creationId xmlns:a16="http://schemas.microsoft.com/office/drawing/2014/main" id="{0EBF56AE-CC5A-A5E3-D6B4-93187E5384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72460" y="-48898"/>
            <a:ext cx="1036646" cy="1036646"/>
          </a:xfrm>
          <a:prstGeom prst="rect">
            <a:avLst/>
          </a:prstGeom>
        </p:spPr>
      </p:pic>
      <p:sp>
        <p:nvSpPr>
          <p:cNvPr id="9" name="TextBox 8">
            <a:extLst>
              <a:ext uri="{FF2B5EF4-FFF2-40B4-BE49-F238E27FC236}">
                <a16:creationId xmlns:a16="http://schemas.microsoft.com/office/drawing/2014/main" id="{A3C2518B-D7DA-85F6-09DE-00C0B305C429}"/>
              </a:ext>
            </a:extLst>
          </p:cNvPr>
          <p:cNvSpPr txBox="1"/>
          <p:nvPr/>
        </p:nvSpPr>
        <p:spPr>
          <a:xfrm>
            <a:off x="408301" y="1250501"/>
            <a:ext cx="10592748" cy="1200329"/>
          </a:xfrm>
          <a:prstGeom prst="rect">
            <a:avLst/>
          </a:prstGeom>
          <a:noFill/>
        </p:spPr>
        <p:txBody>
          <a:bodyPr wrap="square">
            <a:spAutoFit/>
          </a:bodyPr>
          <a:lstStyle/>
          <a:p>
            <a:r>
              <a:rPr lang="en-US" b="0" i="0" dirty="0">
                <a:effectLst/>
                <a:latin typeface="+mj-lt"/>
              </a:rPr>
              <a:t>Machine learning is the branch of artificial intelligence that focuses on developing models and algorithms that let computers learn from data and improve from previous experience without being explicitly programmed for every task . In simple words, ML teaches the systems to think and understand like humans by learning from the data</a:t>
            </a:r>
            <a:r>
              <a:rPr lang="en-US" b="0" i="0" dirty="0">
                <a:effectLst/>
                <a:latin typeface="Nunito" pitchFamily="2" charset="0"/>
              </a:rPr>
              <a:t>.</a:t>
            </a:r>
            <a:endParaRPr lang="en-US" dirty="0"/>
          </a:p>
        </p:txBody>
      </p:sp>
      <p:sp>
        <p:nvSpPr>
          <p:cNvPr id="11" name="TextBox 10">
            <a:extLst>
              <a:ext uri="{FF2B5EF4-FFF2-40B4-BE49-F238E27FC236}">
                <a16:creationId xmlns:a16="http://schemas.microsoft.com/office/drawing/2014/main" id="{F66FB1D8-903F-119A-5E5C-91EC5C4CD26E}"/>
              </a:ext>
            </a:extLst>
          </p:cNvPr>
          <p:cNvSpPr txBox="1"/>
          <p:nvPr/>
        </p:nvSpPr>
        <p:spPr>
          <a:xfrm>
            <a:off x="408301" y="2652769"/>
            <a:ext cx="10288223" cy="646331"/>
          </a:xfrm>
          <a:prstGeom prst="rect">
            <a:avLst/>
          </a:prstGeom>
          <a:noFill/>
        </p:spPr>
        <p:txBody>
          <a:bodyPr wrap="square">
            <a:spAutoFit/>
          </a:bodyPr>
          <a:lstStyle/>
          <a:p>
            <a:r>
              <a:rPr lang="en-US" b="0" i="0" dirty="0">
                <a:effectLst/>
                <a:latin typeface="+mj-lt"/>
              </a:rPr>
              <a:t>There are several types of machine learning, each with special characteristics and applications. Some of the main types of machine learning algorithms are as follows:</a:t>
            </a:r>
            <a:endParaRPr lang="en-US" dirty="0">
              <a:latin typeface="+mj-lt"/>
            </a:endParaRPr>
          </a:p>
        </p:txBody>
      </p:sp>
      <p:sp>
        <p:nvSpPr>
          <p:cNvPr id="13" name="TextBox 12">
            <a:extLst>
              <a:ext uri="{FF2B5EF4-FFF2-40B4-BE49-F238E27FC236}">
                <a16:creationId xmlns:a16="http://schemas.microsoft.com/office/drawing/2014/main" id="{6258361A-F318-CAD2-3557-B15B2FEFF7E2}"/>
              </a:ext>
            </a:extLst>
          </p:cNvPr>
          <p:cNvSpPr txBox="1"/>
          <p:nvPr/>
        </p:nvSpPr>
        <p:spPr>
          <a:xfrm>
            <a:off x="408301" y="3632249"/>
            <a:ext cx="6126968" cy="1384995"/>
          </a:xfrm>
          <a:prstGeom prst="rect">
            <a:avLst/>
          </a:prstGeom>
          <a:noFill/>
        </p:spPr>
        <p:txBody>
          <a:bodyPr wrap="square">
            <a:spAutoFit/>
          </a:bodyPr>
          <a:lstStyle/>
          <a:p>
            <a:pPr algn="l" fontAlgn="base">
              <a:spcAft>
                <a:spcPts val="1800"/>
              </a:spcAft>
              <a:buFont typeface="+mj-lt"/>
              <a:buAutoNum type="arabicPeriod"/>
            </a:pPr>
            <a:r>
              <a:rPr lang="en-US" b="0" i="0" dirty="0">
                <a:effectLst/>
                <a:latin typeface="+mj-lt"/>
              </a:rPr>
              <a:t>Supervised Machine Learning</a:t>
            </a:r>
          </a:p>
          <a:p>
            <a:pPr algn="l" fontAlgn="base">
              <a:spcAft>
                <a:spcPts val="1800"/>
              </a:spcAft>
              <a:buFont typeface="+mj-lt"/>
              <a:buAutoNum type="arabicPeriod" startAt="2"/>
            </a:pPr>
            <a:r>
              <a:rPr lang="en-US" b="0" i="0" dirty="0">
                <a:effectLst/>
                <a:latin typeface="+mj-lt"/>
              </a:rPr>
              <a:t>Unsupervised Machine Learning</a:t>
            </a:r>
          </a:p>
          <a:p>
            <a:pPr algn="l" fontAlgn="base">
              <a:spcAft>
                <a:spcPts val="1800"/>
              </a:spcAft>
              <a:buFont typeface="+mj-lt"/>
              <a:buAutoNum type="arabicPeriod" startAt="3"/>
            </a:pPr>
            <a:r>
              <a:rPr lang="en-US" b="0" i="0" dirty="0">
                <a:effectLst/>
                <a:latin typeface="+mj-lt"/>
              </a:rPr>
              <a:t>Reinforcement Learning</a:t>
            </a:r>
          </a:p>
        </p:txBody>
      </p:sp>
    </p:spTree>
    <p:extLst>
      <p:ext uri="{BB962C8B-B14F-4D97-AF65-F5344CB8AC3E}">
        <p14:creationId xmlns:p14="http://schemas.microsoft.com/office/powerpoint/2010/main" val="422552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77375-00E0-C012-9F83-A0E6FD09B34B}"/>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F886604-106E-DB3D-21EE-ECDFC89D2762}"/>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11</a:t>
            </a:fld>
            <a:endParaRPr lang="en-US"/>
          </a:p>
        </p:txBody>
      </p:sp>
      <p:pic>
        <p:nvPicPr>
          <p:cNvPr id="17" name="Graphic 16" descr="Binary with solid fill">
            <a:extLst>
              <a:ext uri="{FF2B5EF4-FFF2-40B4-BE49-F238E27FC236}">
                <a16:creationId xmlns:a16="http://schemas.microsoft.com/office/drawing/2014/main" id="{F23D0F8D-FA35-F622-BF9E-7F13110717B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76473" y="-24449"/>
            <a:ext cx="1073011" cy="1073011"/>
          </a:xfrm>
          <a:prstGeom prst="rect">
            <a:avLst/>
          </a:prstGeom>
        </p:spPr>
      </p:pic>
      <p:pic>
        <p:nvPicPr>
          <p:cNvPr id="21" name="Graphic 20" descr="Artificial Intelligence with solid fill">
            <a:extLst>
              <a:ext uri="{FF2B5EF4-FFF2-40B4-BE49-F238E27FC236}">
                <a16:creationId xmlns:a16="http://schemas.microsoft.com/office/drawing/2014/main" id="{E45BFC8C-EA2E-A3F3-CC26-D5FB93E915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72460" y="-48898"/>
            <a:ext cx="1036646" cy="1036646"/>
          </a:xfrm>
          <a:prstGeom prst="rect">
            <a:avLst/>
          </a:prstGeom>
        </p:spPr>
      </p:pic>
      <p:sp>
        <p:nvSpPr>
          <p:cNvPr id="11" name="TextBox 10">
            <a:extLst>
              <a:ext uri="{FF2B5EF4-FFF2-40B4-BE49-F238E27FC236}">
                <a16:creationId xmlns:a16="http://schemas.microsoft.com/office/drawing/2014/main" id="{4029B584-52EA-114F-B2D4-6A95D37A6F84}"/>
              </a:ext>
            </a:extLst>
          </p:cNvPr>
          <p:cNvSpPr txBox="1"/>
          <p:nvPr/>
        </p:nvSpPr>
        <p:spPr>
          <a:xfrm>
            <a:off x="354512" y="1467638"/>
            <a:ext cx="10288223" cy="461665"/>
          </a:xfrm>
          <a:prstGeom prst="rect">
            <a:avLst/>
          </a:prstGeom>
          <a:noFill/>
        </p:spPr>
        <p:txBody>
          <a:bodyPr wrap="square">
            <a:spAutoFit/>
          </a:bodyPr>
          <a:lstStyle/>
          <a:p>
            <a:r>
              <a:rPr lang="en-US" sz="2400" b="0" i="0" dirty="0">
                <a:effectLst/>
                <a:latin typeface="+mj-lt"/>
              </a:rPr>
              <a:t>There are other types that aren’t as popular such as:</a:t>
            </a:r>
            <a:endParaRPr lang="en-US" sz="2400" dirty="0">
              <a:latin typeface="+mj-lt"/>
            </a:endParaRPr>
          </a:p>
        </p:txBody>
      </p:sp>
      <p:sp>
        <p:nvSpPr>
          <p:cNvPr id="5" name="TextBox 4">
            <a:extLst>
              <a:ext uri="{FF2B5EF4-FFF2-40B4-BE49-F238E27FC236}">
                <a16:creationId xmlns:a16="http://schemas.microsoft.com/office/drawing/2014/main" id="{6B2C5EE5-C372-27B7-2130-ADB09871E745}"/>
              </a:ext>
            </a:extLst>
          </p:cNvPr>
          <p:cNvSpPr txBox="1"/>
          <p:nvPr/>
        </p:nvSpPr>
        <p:spPr>
          <a:xfrm>
            <a:off x="407072" y="2144479"/>
            <a:ext cx="3068373" cy="369332"/>
          </a:xfrm>
          <a:prstGeom prst="rect">
            <a:avLst/>
          </a:prstGeom>
          <a:noFill/>
        </p:spPr>
        <p:txBody>
          <a:bodyPr wrap="square">
            <a:spAutoFit/>
          </a:bodyPr>
          <a:lstStyle/>
          <a:p>
            <a:r>
              <a:rPr lang="en-US" dirty="0"/>
              <a:t>1) Self-Supervised Learning</a:t>
            </a:r>
          </a:p>
        </p:txBody>
      </p:sp>
      <p:sp>
        <p:nvSpPr>
          <p:cNvPr id="8" name="TextBox 7">
            <a:extLst>
              <a:ext uri="{FF2B5EF4-FFF2-40B4-BE49-F238E27FC236}">
                <a16:creationId xmlns:a16="http://schemas.microsoft.com/office/drawing/2014/main" id="{CF5B47B2-81F3-B3CA-AD63-53CE0ADCF947}"/>
              </a:ext>
            </a:extLst>
          </p:cNvPr>
          <p:cNvSpPr txBox="1"/>
          <p:nvPr/>
        </p:nvSpPr>
        <p:spPr>
          <a:xfrm>
            <a:off x="407072" y="2600708"/>
            <a:ext cx="6126968" cy="369332"/>
          </a:xfrm>
          <a:prstGeom prst="rect">
            <a:avLst/>
          </a:prstGeom>
          <a:noFill/>
        </p:spPr>
        <p:txBody>
          <a:bodyPr wrap="square">
            <a:spAutoFit/>
          </a:bodyPr>
          <a:lstStyle/>
          <a:p>
            <a:r>
              <a:rPr lang="en-US" dirty="0"/>
              <a:t>2) Semi-Supervised Learning</a:t>
            </a:r>
          </a:p>
        </p:txBody>
      </p:sp>
      <p:sp>
        <p:nvSpPr>
          <p:cNvPr id="12" name="TextBox 11">
            <a:extLst>
              <a:ext uri="{FF2B5EF4-FFF2-40B4-BE49-F238E27FC236}">
                <a16:creationId xmlns:a16="http://schemas.microsoft.com/office/drawing/2014/main" id="{7E144514-9AC6-F665-CE82-6758D7611602}"/>
              </a:ext>
            </a:extLst>
          </p:cNvPr>
          <p:cNvSpPr txBox="1"/>
          <p:nvPr/>
        </p:nvSpPr>
        <p:spPr>
          <a:xfrm>
            <a:off x="407072" y="3056938"/>
            <a:ext cx="6126968" cy="369332"/>
          </a:xfrm>
          <a:prstGeom prst="rect">
            <a:avLst/>
          </a:prstGeom>
          <a:noFill/>
        </p:spPr>
        <p:txBody>
          <a:bodyPr wrap="square">
            <a:spAutoFit/>
          </a:bodyPr>
          <a:lstStyle/>
          <a:p>
            <a:r>
              <a:rPr lang="en-US" dirty="0"/>
              <a:t>3) Online Learning (Incremental Learning)</a:t>
            </a:r>
          </a:p>
        </p:txBody>
      </p:sp>
      <p:sp>
        <p:nvSpPr>
          <p:cNvPr id="15" name="TextBox 14">
            <a:extLst>
              <a:ext uri="{FF2B5EF4-FFF2-40B4-BE49-F238E27FC236}">
                <a16:creationId xmlns:a16="http://schemas.microsoft.com/office/drawing/2014/main" id="{7B080AA0-F67A-A58D-D872-3779935B8F3F}"/>
              </a:ext>
            </a:extLst>
          </p:cNvPr>
          <p:cNvSpPr txBox="1"/>
          <p:nvPr/>
        </p:nvSpPr>
        <p:spPr>
          <a:xfrm>
            <a:off x="407072" y="3513168"/>
            <a:ext cx="6126968" cy="369332"/>
          </a:xfrm>
          <a:prstGeom prst="rect">
            <a:avLst/>
          </a:prstGeom>
          <a:noFill/>
        </p:spPr>
        <p:txBody>
          <a:bodyPr wrap="square">
            <a:spAutoFit/>
          </a:bodyPr>
          <a:lstStyle/>
          <a:p>
            <a:r>
              <a:rPr lang="en-US" dirty="0"/>
              <a:t>4) Few-Shot and Zero-Shot Learning</a:t>
            </a:r>
          </a:p>
        </p:txBody>
      </p:sp>
      <p:sp>
        <p:nvSpPr>
          <p:cNvPr id="18" name="TextBox 17">
            <a:extLst>
              <a:ext uri="{FF2B5EF4-FFF2-40B4-BE49-F238E27FC236}">
                <a16:creationId xmlns:a16="http://schemas.microsoft.com/office/drawing/2014/main" id="{D565D3B4-EA9B-72A5-F157-CADA5DCD0B16}"/>
              </a:ext>
            </a:extLst>
          </p:cNvPr>
          <p:cNvSpPr txBox="1"/>
          <p:nvPr/>
        </p:nvSpPr>
        <p:spPr>
          <a:xfrm>
            <a:off x="407072" y="3969398"/>
            <a:ext cx="6126968" cy="369332"/>
          </a:xfrm>
          <a:prstGeom prst="rect">
            <a:avLst/>
          </a:prstGeom>
          <a:noFill/>
        </p:spPr>
        <p:txBody>
          <a:bodyPr wrap="square">
            <a:spAutoFit/>
          </a:bodyPr>
          <a:lstStyle/>
          <a:p>
            <a:r>
              <a:rPr lang="en-US" dirty="0"/>
              <a:t>5) Federated Learning</a:t>
            </a:r>
          </a:p>
        </p:txBody>
      </p:sp>
      <p:sp>
        <p:nvSpPr>
          <p:cNvPr id="20" name="TextBox 19">
            <a:extLst>
              <a:ext uri="{FF2B5EF4-FFF2-40B4-BE49-F238E27FC236}">
                <a16:creationId xmlns:a16="http://schemas.microsoft.com/office/drawing/2014/main" id="{708A48AA-B31A-3E82-1328-ED1F08C26352}"/>
              </a:ext>
            </a:extLst>
          </p:cNvPr>
          <p:cNvSpPr txBox="1"/>
          <p:nvPr/>
        </p:nvSpPr>
        <p:spPr>
          <a:xfrm>
            <a:off x="407072" y="4881858"/>
            <a:ext cx="6126968" cy="369332"/>
          </a:xfrm>
          <a:prstGeom prst="rect">
            <a:avLst/>
          </a:prstGeom>
          <a:noFill/>
        </p:spPr>
        <p:txBody>
          <a:bodyPr wrap="square">
            <a:spAutoFit/>
          </a:bodyPr>
          <a:lstStyle/>
          <a:p>
            <a:r>
              <a:rPr lang="en-US" dirty="0"/>
              <a:t>7) Evolutionary Algorithms &amp; Genetic Algorithms</a:t>
            </a:r>
          </a:p>
        </p:txBody>
      </p:sp>
      <p:sp>
        <p:nvSpPr>
          <p:cNvPr id="23" name="TextBox 22">
            <a:extLst>
              <a:ext uri="{FF2B5EF4-FFF2-40B4-BE49-F238E27FC236}">
                <a16:creationId xmlns:a16="http://schemas.microsoft.com/office/drawing/2014/main" id="{11AF36BE-C5B2-5986-A588-A81C60D47453}"/>
              </a:ext>
            </a:extLst>
          </p:cNvPr>
          <p:cNvSpPr txBox="1"/>
          <p:nvPr/>
        </p:nvSpPr>
        <p:spPr>
          <a:xfrm>
            <a:off x="407072" y="4425628"/>
            <a:ext cx="6126968" cy="369332"/>
          </a:xfrm>
          <a:prstGeom prst="rect">
            <a:avLst/>
          </a:prstGeom>
          <a:noFill/>
        </p:spPr>
        <p:txBody>
          <a:bodyPr wrap="square">
            <a:spAutoFit/>
          </a:bodyPr>
          <a:lstStyle/>
          <a:p>
            <a:r>
              <a:rPr lang="en-US" dirty="0"/>
              <a:t>6) Symbolic AI (Logic-Based ML)</a:t>
            </a:r>
          </a:p>
        </p:txBody>
      </p:sp>
    </p:spTree>
    <p:extLst>
      <p:ext uri="{BB962C8B-B14F-4D97-AF65-F5344CB8AC3E}">
        <p14:creationId xmlns:p14="http://schemas.microsoft.com/office/powerpoint/2010/main" val="1437110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8BE4D-3CD7-376F-11CA-F59F03AB90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AD4E9-BE4C-B69F-7FFF-9BE95206D270}"/>
              </a:ext>
            </a:extLst>
          </p:cNvPr>
          <p:cNvSpPr>
            <a:spLocks noGrp="1"/>
          </p:cNvSpPr>
          <p:nvPr>
            <p:ph type="title"/>
          </p:nvPr>
        </p:nvSpPr>
        <p:spPr>
          <a:xfrm>
            <a:off x="278479" y="438705"/>
            <a:ext cx="2826569" cy="509924"/>
          </a:xfrm>
        </p:spPr>
        <p:txBody>
          <a:bodyPr anchor="t">
            <a:noAutofit/>
          </a:bodyPr>
          <a:lstStyle/>
          <a:p>
            <a:r>
              <a:rPr lang="en-ZA" sz="2400" dirty="0"/>
              <a:t>Supervised ML</a:t>
            </a:r>
          </a:p>
        </p:txBody>
      </p:sp>
      <p:sp>
        <p:nvSpPr>
          <p:cNvPr id="6" name="Slide Number Placeholder 5">
            <a:extLst>
              <a:ext uri="{FF2B5EF4-FFF2-40B4-BE49-F238E27FC236}">
                <a16:creationId xmlns:a16="http://schemas.microsoft.com/office/drawing/2014/main" id="{B450401D-5D77-0606-7955-34701A3503C5}"/>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12</a:t>
            </a:fld>
            <a:endParaRPr lang="en-US"/>
          </a:p>
        </p:txBody>
      </p:sp>
      <p:sp>
        <p:nvSpPr>
          <p:cNvPr id="8" name="TextBox 7">
            <a:extLst>
              <a:ext uri="{FF2B5EF4-FFF2-40B4-BE49-F238E27FC236}">
                <a16:creationId xmlns:a16="http://schemas.microsoft.com/office/drawing/2014/main" id="{9FE060AC-2153-D4DA-444C-222F59B8F573}"/>
              </a:ext>
            </a:extLst>
          </p:cNvPr>
          <p:cNvSpPr txBox="1"/>
          <p:nvPr/>
        </p:nvSpPr>
        <p:spPr>
          <a:xfrm>
            <a:off x="278479" y="850140"/>
            <a:ext cx="10875003" cy="923330"/>
          </a:xfrm>
          <a:prstGeom prst="rect">
            <a:avLst/>
          </a:prstGeom>
          <a:noFill/>
        </p:spPr>
        <p:txBody>
          <a:bodyPr wrap="square">
            <a:spAutoFit/>
          </a:bodyPr>
          <a:lstStyle/>
          <a:p>
            <a:r>
              <a:rPr lang="en-US" b="0" i="0" dirty="0">
                <a:effectLst/>
                <a:latin typeface="+mj-lt"/>
              </a:rPr>
              <a:t>is defined as when a model gets trained on a </a:t>
            </a:r>
            <a:r>
              <a:rPr lang="en-US" b="1" i="0" dirty="0">
                <a:effectLst/>
                <a:latin typeface="+mj-lt"/>
              </a:rPr>
              <a:t>“Labelled Dataset”</a:t>
            </a:r>
            <a:r>
              <a:rPr lang="en-US" b="0" i="0" dirty="0">
                <a:effectLst/>
                <a:latin typeface="+mj-lt"/>
              </a:rPr>
              <a:t>. Labelled datasets have both input and output parameters. In </a:t>
            </a:r>
            <a:r>
              <a:rPr lang="en-US" b="1" i="0" dirty="0">
                <a:effectLst/>
                <a:latin typeface="+mj-lt"/>
              </a:rPr>
              <a:t>Supervised Learning</a:t>
            </a:r>
            <a:r>
              <a:rPr lang="en-US" b="0" i="0" dirty="0">
                <a:effectLst/>
                <a:latin typeface="+mj-lt"/>
              </a:rPr>
              <a:t> algorithms learn to map points between inputs and correct outputs. It has both training and validation datasets labelled.</a:t>
            </a:r>
            <a:endParaRPr lang="en-US" dirty="0">
              <a:latin typeface="+mj-lt"/>
            </a:endParaRPr>
          </a:p>
        </p:txBody>
      </p:sp>
      <p:sp>
        <p:nvSpPr>
          <p:cNvPr id="4" name="TextBox 3">
            <a:extLst>
              <a:ext uri="{FF2B5EF4-FFF2-40B4-BE49-F238E27FC236}">
                <a16:creationId xmlns:a16="http://schemas.microsoft.com/office/drawing/2014/main" id="{3A2C1480-A93D-BCA1-01F5-B15ACCE2B39F}"/>
              </a:ext>
            </a:extLst>
          </p:cNvPr>
          <p:cNvSpPr txBox="1"/>
          <p:nvPr/>
        </p:nvSpPr>
        <p:spPr>
          <a:xfrm>
            <a:off x="278479" y="1807128"/>
            <a:ext cx="6126968" cy="461665"/>
          </a:xfrm>
          <a:prstGeom prst="rect">
            <a:avLst/>
          </a:prstGeom>
          <a:noFill/>
        </p:spPr>
        <p:txBody>
          <a:bodyPr wrap="square">
            <a:spAutoFit/>
          </a:bodyPr>
          <a:lstStyle/>
          <a:p>
            <a:r>
              <a:rPr lang="en-ZA" sz="2400" b="1" dirty="0">
                <a:solidFill>
                  <a:schemeClr val="accent1"/>
                </a:solidFill>
              </a:rPr>
              <a:t>UNSUPERVISED ML</a:t>
            </a:r>
            <a:endParaRPr lang="en-US" sz="2400" b="1" dirty="0">
              <a:solidFill>
                <a:schemeClr val="accent1"/>
              </a:solidFill>
            </a:endParaRPr>
          </a:p>
        </p:txBody>
      </p:sp>
      <p:sp>
        <p:nvSpPr>
          <p:cNvPr id="7" name="TextBox 6">
            <a:extLst>
              <a:ext uri="{FF2B5EF4-FFF2-40B4-BE49-F238E27FC236}">
                <a16:creationId xmlns:a16="http://schemas.microsoft.com/office/drawing/2014/main" id="{F997F704-F7F5-F1C3-7F62-EB57E7E89742}"/>
              </a:ext>
            </a:extLst>
          </p:cNvPr>
          <p:cNvSpPr txBox="1"/>
          <p:nvPr/>
        </p:nvSpPr>
        <p:spPr>
          <a:xfrm>
            <a:off x="278479" y="2238693"/>
            <a:ext cx="10929033" cy="1477328"/>
          </a:xfrm>
          <a:prstGeom prst="rect">
            <a:avLst/>
          </a:prstGeom>
          <a:noFill/>
        </p:spPr>
        <p:txBody>
          <a:bodyPr wrap="square">
            <a:spAutoFit/>
          </a:bodyPr>
          <a:lstStyle/>
          <a:p>
            <a:r>
              <a:rPr lang="en-US" b="0" i="0" dirty="0">
                <a:effectLst/>
                <a:latin typeface="+mj-lt"/>
              </a:rPr>
              <a:t>is a type of machine learning technique in which an algorithm discovers patterns and relationships using unlabeled data. Unlike supervised learning, unsupervised learning doesn’t involve providing the algorithm with labeled target outputs. The primary goal of Unsupervised learning is often to discover hidden patterns, similarities, or clusters within the data, which can then be used for various purposes, such as data exploration, visualization, dimensionality reduction, and more.</a:t>
            </a:r>
            <a:endParaRPr lang="en-US" dirty="0">
              <a:latin typeface="+mj-lt"/>
            </a:endParaRPr>
          </a:p>
        </p:txBody>
      </p:sp>
      <p:sp>
        <p:nvSpPr>
          <p:cNvPr id="11" name="TextBox 10">
            <a:extLst>
              <a:ext uri="{FF2B5EF4-FFF2-40B4-BE49-F238E27FC236}">
                <a16:creationId xmlns:a16="http://schemas.microsoft.com/office/drawing/2014/main" id="{ADEB31F6-73BB-1FCA-18E3-97A039389E60}"/>
              </a:ext>
            </a:extLst>
          </p:cNvPr>
          <p:cNvSpPr txBox="1"/>
          <p:nvPr/>
        </p:nvSpPr>
        <p:spPr>
          <a:xfrm>
            <a:off x="278479" y="3778254"/>
            <a:ext cx="6126968" cy="461665"/>
          </a:xfrm>
          <a:prstGeom prst="rect">
            <a:avLst/>
          </a:prstGeom>
          <a:noFill/>
        </p:spPr>
        <p:txBody>
          <a:bodyPr wrap="square">
            <a:spAutoFit/>
          </a:bodyPr>
          <a:lstStyle/>
          <a:p>
            <a:r>
              <a:rPr lang="en-ZA" sz="2400" b="1" dirty="0">
                <a:solidFill>
                  <a:schemeClr val="accent1"/>
                </a:solidFill>
              </a:rPr>
              <a:t>REINFORCEMENT LEARNING</a:t>
            </a:r>
            <a:endParaRPr lang="en-US" sz="2400" b="1" dirty="0">
              <a:solidFill>
                <a:schemeClr val="accent1"/>
              </a:solidFill>
            </a:endParaRPr>
          </a:p>
        </p:txBody>
      </p:sp>
      <p:sp>
        <p:nvSpPr>
          <p:cNvPr id="13" name="TextBox 12">
            <a:extLst>
              <a:ext uri="{FF2B5EF4-FFF2-40B4-BE49-F238E27FC236}">
                <a16:creationId xmlns:a16="http://schemas.microsoft.com/office/drawing/2014/main" id="{FF1ECA03-2081-2F56-1556-AE278C0693DC}"/>
              </a:ext>
            </a:extLst>
          </p:cNvPr>
          <p:cNvSpPr txBox="1"/>
          <p:nvPr/>
        </p:nvSpPr>
        <p:spPr>
          <a:xfrm>
            <a:off x="278479" y="4302152"/>
            <a:ext cx="10518287" cy="2031325"/>
          </a:xfrm>
          <a:prstGeom prst="rect">
            <a:avLst/>
          </a:prstGeom>
          <a:noFill/>
        </p:spPr>
        <p:txBody>
          <a:bodyPr wrap="square">
            <a:spAutoFit/>
          </a:bodyPr>
          <a:lstStyle/>
          <a:p>
            <a:r>
              <a:rPr lang="en-US" b="0" i="0" dirty="0">
                <a:effectLst/>
                <a:latin typeface="+mj-lt"/>
              </a:rPr>
              <a:t>is a learning method that interacts with the environment by producing actions and discovering errors. </a:t>
            </a:r>
            <a:r>
              <a:rPr lang="en-US" b="1" i="0" dirty="0">
                <a:effectLst/>
                <a:latin typeface="+mj-lt"/>
              </a:rPr>
              <a:t>Trial, error, and delay</a:t>
            </a:r>
            <a:r>
              <a:rPr lang="en-US" b="0" i="0" dirty="0">
                <a:effectLst/>
                <a:latin typeface="+mj-lt"/>
              </a:rPr>
              <a:t> are the most relevant characteristics of reinforcement learning. In this technique, the model keeps on increasing its performance using Reward Feedback to learn the behavior or pattern. These algorithms are specific to a particular problem e.g. Google Self Driving car, AlphaGo where a bot competes with humans and even itself to get better and better performers in Go Game. Each time we feed in data, they learn and add the data to their knowledge which is training data. So, the more it learns the better it gets trained and hence experienced. </a:t>
            </a:r>
            <a:endParaRPr lang="en-US" dirty="0">
              <a:latin typeface="+mj-lt"/>
            </a:endParaRPr>
          </a:p>
        </p:txBody>
      </p:sp>
    </p:spTree>
    <p:extLst>
      <p:ext uri="{BB962C8B-B14F-4D97-AF65-F5344CB8AC3E}">
        <p14:creationId xmlns:p14="http://schemas.microsoft.com/office/powerpoint/2010/main" val="174895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174BF-6321-EC18-B1A7-2658A94AF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15272-E9DF-3A56-444F-0E8CFAF4220A}"/>
              </a:ext>
            </a:extLst>
          </p:cNvPr>
          <p:cNvSpPr>
            <a:spLocks noGrp="1"/>
          </p:cNvSpPr>
          <p:nvPr>
            <p:ph type="title"/>
          </p:nvPr>
        </p:nvSpPr>
        <p:spPr>
          <a:xfrm>
            <a:off x="278479" y="918473"/>
            <a:ext cx="3501367" cy="509924"/>
          </a:xfrm>
        </p:spPr>
        <p:txBody>
          <a:bodyPr anchor="t">
            <a:noAutofit/>
          </a:bodyPr>
          <a:lstStyle/>
          <a:p>
            <a:r>
              <a:rPr lang="en-ZA" sz="2400" dirty="0"/>
              <a:t>Self-Supervised ML</a:t>
            </a:r>
          </a:p>
        </p:txBody>
      </p:sp>
      <p:sp>
        <p:nvSpPr>
          <p:cNvPr id="6" name="Slide Number Placeholder 5">
            <a:extLst>
              <a:ext uri="{FF2B5EF4-FFF2-40B4-BE49-F238E27FC236}">
                <a16:creationId xmlns:a16="http://schemas.microsoft.com/office/drawing/2014/main" id="{467D5B93-3116-44FD-544F-695D720A24A2}"/>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13</a:t>
            </a:fld>
            <a:endParaRPr lang="en-US"/>
          </a:p>
        </p:txBody>
      </p:sp>
      <p:sp>
        <p:nvSpPr>
          <p:cNvPr id="8" name="TextBox 7">
            <a:extLst>
              <a:ext uri="{FF2B5EF4-FFF2-40B4-BE49-F238E27FC236}">
                <a16:creationId xmlns:a16="http://schemas.microsoft.com/office/drawing/2014/main" id="{EFA06DC2-6884-AE73-F40C-024876583B0F}"/>
              </a:ext>
            </a:extLst>
          </p:cNvPr>
          <p:cNvSpPr txBox="1"/>
          <p:nvPr/>
        </p:nvSpPr>
        <p:spPr>
          <a:xfrm>
            <a:off x="278479" y="1412296"/>
            <a:ext cx="10875003" cy="923330"/>
          </a:xfrm>
          <a:prstGeom prst="rect">
            <a:avLst/>
          </a:prstGeom>
          <a:noFill/>
        </p:spPr>
        <p:txBody>
          <a:bodyPr wrap="square">
            <a:spAutoFit/>
          </a:bodyPr>
          <a:lstStyle/>
          <a:p>
            <a:r>
              <a:rPr lang="en-US" dirty="0"/>
              <a:t>A subset of supervised learning where the model generates its own labels from the data.</a:t>
            </a:r>
            <a:br>
              <a:rPr lang="en-US" dirty="0">
                <a:latin typeface="+mj-lt"/>
              </a:rPr>
            </a:br>
            <a:r>
              <a:rPr lang="en-US" dirty="0"/>
              <a:t>Common in deep learning (e.g., transformers like GPT use self-supervised learning).</a:t>
            </a:r>
            <a:br>
              <a:rPr lang="en-US" dirty="0"/>
            </a:br>
            <a:r>
              <a:rPr lang="en-US" dirty="0"/>
              <a:t>Example: Contrastive learning in computer vision (</a:t>
            </a:r>
            <a:r>
              <a:rPr lang="en-US" dirty="0" err="1"/>
              <a:t>SimCLR</a:t>
            </a:r>
            <a:r>
              <a:rPr lang="en-US" dirty="0"/>
              <a:t>, MoCo).</a:t>
            </a:r>
            <a:endParaRPr lang="en-US" dirty="0">
              <a:latin typeface="+mj-lt"/>
            </a:endParaRPr>
          </a:p>
        </p:txBody>
      </p:sp>
      <p:sp>
        <p:nvSpPr>
          <p:cNvPr id="4" name="TextBox 3">
            <a:extLst>
              <a:ext uri="{FF2B5EF4-FFF2-40B4-BE49-F238E27FC236}">
                <a16:creationId xmlns:a16="http://schemas.microsoft.com/office/drawing/2014/main" id="{CC249CEF-7485-FD87-5617-FAD92A5F52D1}"/>
              </a:ext>
            </a:extLst>
          </p:cNvPr>
          <p:cNvSpPr txBox="1"/>
          <p:nvPr/>
        </p:nvSpPr>
        <p:spPr>
          <a:xfrm>
            <a:off x="278479" y="2452089"/>
            <a:ext cx="6126968" cy="461665"/>
          </a:xfrm>
          <a:prstGeom prst="rect">
            <a:avLst/>
          </a:prstGeom>
          <a:noFill/>
        </p:spPr>
        <p:txBody>
          <a:bodyPr wrap="square">
            <a:spAutoFit/>
          </a:bodyPr>
          <a:lstStyle/>
          <a:p>
            <a:r>
              <a:rPr lang="en-ZA" sz="2400" b="1" dirty="0">
                <a:solidFill>
                  <a:schemeClr val="accent1"/>
                </a:solidFill>
              </a:rPr>
              <a:t>SEMI-SUPERVISED ML</a:t>
            </a:r>
            <a:endParaRPr lang="en-US" sz="2400" b="1" dirty="0">
              <a:solidFill>
                <a:schemeClr val="accent1"/>
              </a:solidFill>
            </a:endParaRPr>
          </a:p>
        </p:txBody>
      </p:sp>
      <p:sp>
        <p:nvSpPr>
          <p:cNvPr id="7" name="TextBox 6">
            <a:extLst>
              <a:ext uri="{FF2B5EF4-FFF2-40B4-BE49-F238E27FC236}">
                <a16:creationId xmlns:a16="http://schemas.microsoft.com/office/drawing/2014/main" id="{8A1BE959-2133-E923-0D5E-F3F54B090CFE}"/>
              </a:ext>
            </a:extLst>
          </p:cNvPr>
          <p:cNvSpPr txBox="1"/>
          <p:nvPr/>
        </p:nvSpPr>
        <p:spPr>
          <a:xfrm>
            <a:off x="278479" y="2964241"/>
            <a:ext cx="10929033" cy="923330"/>
          </a:xfrm>
          <a:prstGeom prst="rect">
            <a:avLst/>
          </a:prstGeom>
          <a:noFill/>
        </p:spPr>
        <p:txBody>
          <a:bodyPr wrap="square">
            <a:spAutoFit/>
          </a:bodyPr>
          <a:lstStyle/>
          <a:p>
            <a:r>
              <a:rPr lang="en-US" dirty="0"/>
              <a:t>A mix of supervised and unsupervised learning.</a:t>
            </a:r>
            <a:br>
              <a:rPr lang="en-US" dirty="0"/>
            </a:br>
            <a:r>
              <a:rPr lang="en-US" dirty="0"/>
              <a:t>Uses a small amount of labeled data along with a large amount of unlabeled data.</a:t>
            </a:r>
            <a:br>
              <a:rPr lang="en-US" dirty="0"/>
            </a:br>
            <a:r>
              <a:rPr lang="en-US" dirty="0"/>
              <a:t>Example: Google’s </a:t>
            </a:r>
            <a:r>
              <a:rPr lang="en-US" dirty="0" err="1"/>
              <a:t>FixMatch</a:t>
            </a:r>
            <a:r>
              <a:rPr lang="en-US" dirty="0"/>
              <a:t> for image classification.</a:t>
            </a:r>
            <a:endParaRPr lang="en-US" dirty="0">
              <a:latin typeface="+mj-lt"/>
            </a:endParaRPr>
          </a:p>
        </p:txBody>
      </p:sp>
      <p:sp>
        <p:nvSpPr>
          <p:cNvPr id="11" name="TextBox 10">
            <a:extLst>
              <a:ext uri="{FF2B5EF4-FFF2-40B4-BE49-F238E27FC236}">
                <a16:creationId xmlns:a16="http://schemas.microsoft.com/office/drawing/2014/main" id="{B92AAD60-6B62-8D6B-5523-15DD3DCF6186}"/>
              </a:ext>
            </a:extLst>
          </p:cNvPr>
          <p:cNvSpPr txBox="1"/>
          <p:nvPr/>
        </p:nvSpPr>
        <p:spPr>
          <a:xfrm>
            <a:off x="278479" y="3932559"/>
            <a:ext cx="6126968" cy="461665"/>
          </a:xfrm>
          <a:prstGeom prst="rect">
            <a:avLst/>
          </a:prstGeom>
          <a:noFill/>
        </p:spPr>
        <p:txBody>
          <a:bodyPr wrap="square">
            <a:spAutoFit/>
          </a:bodyPr>
          <a:lstStyle/>
          <a:p>
            <a:r>
              <a:rPr lang="en-ZA" sz="2400" b="1" dirty="0">
                <a:solidFill>
                  <a:schemeClr val="accent1"/>
                </a:solidFill>
              </a:rPr>
              <a:t>ONLINE LEARNING (INCREMENTAL)</a:t>
            </a:r>
            <a:endParaRPr lang="en-US" sz="2400" b="1" dirty="0">
              <a:solidFill>
                <a:schemeClr val="accent1"/>
              </a:solidFill>
            </a:endParaRPr>
          </a:p>
        </p:txBody>
      </p:sp>
      <p:sp>
        <p:nvSpPr>
          <p:cNvPr id="12" name="TextBox 11">
            <a:extLst>
              <a:ext uri="{FF2B5EF4-FFF2-40B4-BE49-F238E27FC236}">
                <a16:creationId xmlns:a16="http://schemas.microsoft.com/office/drawing/2014/main" id="{6EBBC89C-B68D-5F48-467D-34B9CF53EA5C}"/>
              </a:ext>
            </a:extLst>
          </p:cNvPr>
          <p:cNvSpPr txBox="1"/>
          <p:nvPr/>
        </p:nvSpPr>
        <p:spPr>
          <a:xfrm>
            <a:off x="334955" y="4484200"/>
            <a:ext cx="6126968" cy="646331"/>
          </a:xfrm>
          <a:prstGeom prst="rect">
            <a:avLst/>
          </a:prstGeom>
          <a:noFill/>
        </p:spPr>
        <p:txBody>
          <a:bodyPr wrap="square">
            <a:spAutoFit/>
          </a:bodyPr>
          <a:lstStyle/>
          <a:p>
            <a:r>
              <a:rPr lang="en-US" dirty="0"/>
              <a:t>Model updates as new data arrives instead of training in one batch.</a:t>
            </a:r>
          </a:p>
        </p:txBody>
      </p:sp>
      <p:sp>
        <p:nvSpPr>
          <p:cNvPr id="15" name="TextBox 14">
            <a:extLst>
              <a:ext uri="{FF2B5EF4-FFF2-40B4-BE49-F238E27FC236}">
                <a16:creationId xmlns:a16="http://schemas.microsoft.com/office/drawing/2014/main" id="{38CE4622-BDCD-E223-9721-CBA355D48370}"/>
              </a:ext>
            </a:extLst>
          </p:cNvPr>
          <p:cNvSpPr txBox="1"/>
          <p:nvPr/>
        </p:nvSpPr>
        <p:spPr>
          <a:xfrm>
            <a:off x="334955" y="5164761"/>
            <a:ext cx="6126968" cy="369332"/>
          </a:xfrm>
          <a:prstGeom prst="rect">
            <a:avLst/>
          </a:prstGeom>
          <a:noFill/>
        </p:spPr>
        <p:txBody>
          <a:bodyPr wrap="square">
            <a:spAutoFit/>
          </a:bodyPr>
          <a:lstStyle/>
          <a:p>
            <a:r>
              <a:rPr lang="en-US" dirty="0"/>
              <a:t>Useful for real-time applications like stock prediction.</a:t>
            </a:r>
          </a:p>
        </p:txBody>
      </p:sp>
    </p:spTree>
    <p:extLst>
      <p:ext uri="{BB962C8B-B14F-4D97-AF65-F5344CB8AC3E}">
        <p14:creationId xmlns:p14="http://schemas.microsoft.com/office/powerpoint/2010/main" val="293002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BBBBC-A537-CD91-409B-7966651E8E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E4AAB-2AB1-1E1E-7D1C-1D3E3F68589D}"/>
              </a:ext>
            </a:extLst>
          </p:cNvPr>
          <p:cNvSpPr>
            <a:spLocks noGrp="1"/>
          </p:cNvSpPr>
          <p:nvPr>
            <p:ph type="title"/>
          </p:nvPr>
        </p:nvSpPr>
        <p:spPr>
          <a:xfrm>
            <a:off x="278479" y="438705"/>
            <a:ext cx="5990295" cy="509924"/>
          </a:xfrm>
        </p:spPr>
        <p:txBody>
          <a:bodyPr anchor="t">
            <a:noAutofit/>
          </a:bodyPr>
          <a:lstStyle/>
          <a:p>
            <a:r>
              <a:rPr lang="en-ZA" sz="2400" dirty="0"/>
              <a:t>Few-shot &amp; zero-shot learning</a:t>
            </a:r>
          </a:p>
        </p:txBody>
      </p:sp>
      <p:sp>
        <p:nvSpPr>
          <p:cNvPr id="6" name="Slide Number Placeholder 5">
            <a:extLst>
              <a:ext uri="{FF2B5EF4-FFF2-40B4-BE49-F238E27FC236}">
                <a16:creationId xmlns:a16="http://schemas.microsoft.com/office/drawing/2014/main" id="{3A10B214-B35E-1BD5-7A7F-027E84D14B8F}"/>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14</a:t>
            </a:fld>
            <a:endParaRPr lang="en-US"/>
          </a:p>
        </p:txBody>
      </p:sp>
      <p:sp>
        <p:nvSpPr>
          <p:cNvPr id="8" name="TextBox 7">
            <a:extLst>
              <a:ext uri="{FF2B5EF4-FFF2-40B4-BE49-F238E27FC236}">
                <a16:creationId xmlns:a16="http://schemas.microsoft.com/office/drawing/2014/main" id="{025D6793-EA99-7DD8-CD65-5302B5C07405}"/>
              </a:ext>
            </a:extLst>
          </p:cNvPr>
          <p:cNvSpPr txBox="1"/>
          <p:nvPr/>
        </p:nvSpPr>
        <p:spPr>
          <a:xfrm>
            <a:off x="278479" y="850140"/>
            <a:ext cx="10875003" cy="923330"/>
          </a:xfrm>
          <a:prstGeom prst="rect">
            <a:avLst/>
          </a:prstGeom>
          <a:noFill/>
        </p:spPr>
        <p:txBody>
          <a:bodyPr wrap="square">
            <a:spAutoFit/>
          </a:bodyPr>
          <a:lstStyle/>
          <a:p>
            <a:r>
              <a:rPr lang="en-US" b="1" dirty="0"/>
              <a:t>Few-Shot Learning:</a:t>
            </a:r>
            <a:r>
              <a:rPr lang="en-US" dirty="0"/>
              <a:t> The model learns from only a few labeled examples.</a:t>
            </a:r>
            <a:br>
              <a:rPr lang="en-US" dirty="0"/>
            </a:br>
            <a:r>
              <a:rPr lang="en-US" b="1" dirty="0"/>
              <a:t>Zero-Shot Learning:</a:t>
            </a:r>
            <a:r>
              <a:rPr lang="en-US" dirty="0"/>
              <a:t> The model generalizes to unseen classes without direct training.</a:t>
            </a:r>
            <a:br>
              <a:rPr lang="en-US" dirty="0"/>
            </a:br>
            <a:r>
              <a:rPr lang="en-US" dirty="0"/>
              <a:t>Example: GPT models performing tasks they weren’t explicitly trained on.</a:t>
            </a:r>
            <a:endParaRPr lang="en-US" dirty="0">
              <a:latin typeface="+mj-lt"/>
            </a:endParaRPr>
          </a:p>
        </p:txBody>
      </p:sp>
      <p:sp>
        <p:nvSpPr>
          <p:cNvPr id="4" name="TextBox 3">
            <a:extLst>
              <a:ext uri="{FF2B5EF4-FFF2-40B4-BE49-F238E27FC236}">
                <a16:creationId xmlns:a16="http://schemas.microsoft.com/office/drawing/2014/main" id="{52937E07-C95E-2918-D0F5-70FD0A0BC8DA}"/>
              </a:ext>
            </a:extLst>
          </p:cNvPr>
          <p:cNvSpPr txBox="1"/>
          <p:nvPr/>
        </p:nvSpPr>
        <p:spPr>
          <a:xfrm>
            <a:off x="278479" y="1807128"/>
            <a:ext cx="6126968" cy="461665"/>
          </a:xfrm>
          <a:prstGeom prst="rect">
            <a:avLst/>
          </a:prstGeom>
          <a:noFill/>
        </p:spPr>
        <p:txBody>
          <a:bodyPr wrap="square">
            <a:spAutoFit/>
          </a:bodyPr>
          <a:lstStyle/>
          <a:p>
            <a:r>
              <a:rPr lang="en-ZA" sz="2400" b="1" dirty="0">
                <a:solidFill>
                  <a:schemeClr val="accent1"/>
                </a:solidFill>
              </a:rPr>
              <a:t>FEDERATED ML</a:t>
            </a:r>
            <a:endParaRPr lang="en-US" sz="2400" b="1" dirty="0">
              <a:solidFill>
                <a:schemeClr val="accent1"/>
              </a:solidFill>
            </a:endParaRPr>
          </a:p>
        </p:txBody>
      </p:sp>
      <p:sp>
        <p:nvSpPr>
          <p:cNvPr id="7" name="TextBox 6">
            <a:extLst>
              <a:ext uri="{FF2B5EF4-FFF2-40B4-BE49-F238E27FC236}">
                <a16:creationId xmlns:a16="http://schemas.microsoft.com/office/drawing/2014/main" id="{FCEA71D9-3640-ED17-C005-AC2587126852}"/>
              </a:ext>
            </a:extLst>
          </p:cNvPr>
          <p:cNvSpPr txBox="1"/>
          <p:nvPr/>
        </p:nvSpPr>
        <p:spPr>
          <a:xfrm>
            <a:off x="278479" y="2238693"/>
            <a:ext cx="10929033" cy="646331"/>
          </a:xfrm>
          <a:prstGeom prst="rect">
            <a:avLst/>
          </a:prstGeom>
          <a:noFill/>
        </p:spPr>
        <p:txBody>
          <a:bodyPr wrap="square">
            <a:spAutoFit/>
          </a:bodyPr>
          <a:lstStyle/>
          <a:p>
            <a:r>
              <a:rPr lang="en-US" dirty="0"/>
              <a:t>Model training happens across multiple devices without sharing data (privacy-focused).</a:t>
            </a:r>
            <a:br>
              <a:rPr lang="en-US" dirty="0"/>
            </a:br>
            <a:r>
              <a:rPr lang="en-US" dirty="0"/>
              <a:t>Example: Google uses it for predictive text on mobile keyboards.</a:t>
            </a:r>
            <a:endParaRPr lang="en-US" dirty="0">
              <a:latin typeface="+mj-lt"/>
            </a:endParaRPr>
          </a:p>
        </p:txBody>
      </p:sp>
      <p:sp>
        <p:nvSpPr>
          <p:cNvPr id="11" name="TextBox 10">
            <a:extLst>
              <a:ext uri="{FF2B5EF4-FFF2-40B4-BE49-F238E27FC236}">
                <a16:creationId xmlns:a16="http://schemas.microsoft.com/office/drawing/2014/main" id="{6087D15F-9F46-CCBA-A128-4A2AB24C7BC6}"/>
              </a:ext>
            </a:extLst>
          </p:cNvPr>
          <p:cNvSpPr txBox="1"/>
          <p:nvPr/>
        </p:nvSpPr>
        <p:spPr>
          <a:xfrm>
            <a:off x="278479" y="2901090"/>
            <a:ext cx="9452302" cy="461665"/>
          </a:xfrm>
          <a:prstGeom prst="rect">
            <a:avLst/>
          </a:prstGeom>
          <a:noFill/>
        </p:spPr>
        <p:txBody>
          <a:bodyPr wrap="square">
            <a:spAutoFit/>
          </a:bodyPr>
          <a:lstStyle/>
          <a:p>
            <a:r>
              <a:rPr lang="en-ZA" sz="2400" b="1" dirty="0">
                <a:solidFill>
                  <a:schemeClr val="accent1"/>
                </a:solidFill>
              </a:rPr>
              <a:t>EVOLUTIONARY ALGORITHMS &amp; GENETIC ALGORITHMS</a:t>
            </a:r>
            <a:endParaRPr lang="en-US" sz="2400" b="1" dirty="0">
              <a:solidFill>
                <a:schemeClr val="accent1"/>
              </a:solidFill>
            </a:endParaRPr>
          </a:p>
        </p:txBody>
      </p:sp>
      <p:sp>
        <p:nvSpPr>
          <p:cNvPr id="13" name="TextBox 12">
            <a:extLst>
              <a:ext uri="{FF2B5EF4-FFF2-40B4-BE49-F238E27FC236}">
                <a16:creationId xmlns:a16="http://schemas.microsoft.com/office/drawing/2014/main" id="{1EF360B2-A585-94A9-B43E-271104BCDB04}"/>
              </a:ext>
            </a:extLst>
          </p:cNvPr>
          <p:cNvSpPr txBox="1"/>
          <p:nvPr/>
        </p:nvSpPr>
        <p:spPr>
          <a:xfrm>
            <a:off x="278479" y="3350247"/>
            <a:ext cx="10518287" cy="646331"/>
          </a:xfrm>
          <a:prstGeom prst="rect">
            <a:avLst/>
          </a:prstGeom>
          <a:noFill/>
        </p:spPr>
        <p:txBody>
          <a:bodyPr wrap="square">
            <a:spAutoFit/>
          </a:bodyPr>
          <a:lstStyle/>
          <a:p>
            <a:r>
              <a:rPr lang="en-US" dirty="0"/>
              <a:t>inspired by natural selection, these algorithms evolve solutions over generations.</a:t>
            </a:r>
            <a:br>
              <a:rPr lang="en-US" dirty="0"/>
            </a:br>
            <a:r>
              <a:rPr lang="en-US" dirty="0"/>
              <a:t>Used in optimization problems.</a:t>
            </a:r>
            <a:endParaRPr lang="en-US" dirty="0">
              <a:latin typeface="+mj-lt"/>
            </a:endParaRPr>
          </a:p>
        </p:txBody>
      </p:sp>
      <p:sp>
        <p:nvSpPr>
          <p:cNvPr id="5" name="TextBox 4">
            <a:extLst>
              <a:ext uri="{FF2B5EF4-FFF2-40B4-BE49-F238E27FC236}">
                <a16:creationId xmlns:a16="http://schemas.microsoft.com/office/drawing/2014/main" id="{D32497A9-A356-4EEF-75E3-1A02855618D4}"/>
              </a:ext>
            </a:extLst>
          </p:cNvPr>
          <p:cNvSpPr txBox="1"/>
          <p:nvPr/>
        </p:nvSpPr>
        <p:spPr>
          <a:xfrm>
            <a:off x="278479" y="4121808"/>
            <a:ext cx="6126968" cy="461665"/>
          </a:xfrm>
          <a:prstGeom prst="rect">
            <a:avLst/>
          </a:prstGeom>
          <a:noFill/>
        </p:spPr>
        <p:txBody>
          <a:bodyPr wrap="square">
            <a:spAutoFit/>
          </a:bodyPr>
          <a:lstStyle/>
          <a:p>
            <a:r>
              <a:rPr lang="en-ZA" sz="2400" b="1" dirty="0">
                <a:solidFill>
                  <a:schemeClr val="accent1"/>
                </a:solidFill>
              </a:rPr>
              <a:t>SYMBOLIC AI (LOGIC-BASED ML)</a:t>
            </a:r>
            <a:endParaRPr lang="en-US" sz="2400" b="1" dirty="0">
              <a:solidFill>
                <a:schemeClr val="accent1"/>
              </a:solidFill>
            </a:endParaRPr>
          </a:p>
        </p:txBody>
      </p:sp>
      <p:sp>
        <p:nvSpPr>
          <p:cNvPr id="10" name="TextBox 9">
            <a:extLst>
              <a:ext uri="{FF2B5EF4-FFF2-40B4-BE49-F238E27FC236}">
                <a16:creationId xmlns:a16="http://schemas.microsoft.com/office/drawing/2014/main" id="{484A1031-D269-1020-C8D5-C9223FDFEC26}"/>
              </a:ext>
            </a:extLst>
          </p:cNvPr>
          <p:cNvSpPr txBox="1"/>
          <p:nvPr/>
        </p:nvSpPr>
        <p:spPr>
          <a:xfrm>
            <a:off x="315395" y="4583473"/>
            <a:ext cx="6126968" cy="369332"/>
          </a:xfrm>
          <a:prstGeom prst="rect">
            <a:avLst/>
          </a:prstGeom>
          <a:noFill/>
        </p:spPr>
        <p:txBody>
          <a:bodyPr wrap="square">
            <a:spAutoFit/>
          </a:bodyPr>
          <a:lstStyle/>
          <a:p>
            <a:r>
              <a:rPr lang="en-US" dirty="0"/>
              <a:t>Uses predefined rules and logic (rather than just data).</a:t>
            </a:r>
          </a:p>
        </p:txBody>
      </p:sp>
      <p:sp>
        <p:nvSpPr>
          <p:cNvPr id="14" name="TextBox 13">
            <a:extLst>
              <a:ext uri="{FF2B5EF4-FFF2-40B4-BE49-F238E27FC236}">
                <a16:creationId xmlns:a16="http://schemas.microsoft.com/office/drawing/2014/main" id="{3A27A6D6-671C-D95C-B3DD-BB133B0CD373}"/>
              </a:ext>
            </a:extLst>
          </p:cNvPr>
          <p:cNvSpPr txBox="1"/>
          <p:nvPr/>
        </p:nvSpPr>
        <p:spPr>
          <a:xfrm>
            <a:off x="315395" y="4952805"/>
            <a:ext cx="6126968" cy="646331"/>
          </a:xfrm>
          <a:prstGeom prst="rect">
            <a:avLst/>
          </a:prstGeom>
          <a:noFill/>
        </p:spPr>
        <p:txBody>
          <a:bodyPr wrap="square">
            <a:spAutoFit/>
          </a:bodyPr>
          <a:lstStyle/>
          <a:p>
            <a:r>
              <a:rPr lang="en-US" dirty="0"/>
              <a:t>Example: Hybrid models combining deep learning with reasoning (Neuro-Symbolic AI).</a:t>
            </a:r>
          </a:p>
        </p:txBody>
      </p:sp>
    </p:spTree>
    <p:extLst>
      <p:ext uri="{BB962C8B-B14F-4D97-AF65-F5344CB8AC3E}">
        <p14:creationId xmlns:p14="http://schemas.microsoft.com/office/powerpoint/2010/main" val="86928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p:nvPr>
        </p:nvSpPr>
        <p:spPr>
          <a:xfrm>
            <a:off x="3520440" y="896111"/>
            <a:ext cx="7889768" cy="2039341"/>
          </a:xfrm>
        </p:spPr>
        <p:txBody>
          <a:bodyPr anchor="t">
            <a:normAutofit/>
          </a:bodyPr>
          <a:lstStyle/>
          <a:p>
            <a:r>
              <a:rPr lang="en-US" dirty="0"/>
              <a:t>Resources</a:t>
            </a:r>
          </a:p>
        </p:txBody>
      </p:sp>
      <p:pic>
        <p:nvPicPr>
          <p:cNvPr id="5" name="Content Placeholder 4" descr="Open book outline">
            <a:extLst>
              <a:ext uri="{FF2B5EF4-FFF2-40B4-BE49-F238E27FC236}">
                <a16:creationId xmlns:a16="http://schemas.microsoft.com/office/drawing/2014/main" id="{17EA34CF-CAC3-121E-ADA9-B822375E8525}"/>
              </a:ext>
            </a:extLst>
          </p:cNvPr>
          <p:cNvPicPr>
            <a:picLocks noGrp="1" noChangeAspect="1"/>
          </p:cNvPicPr>
          <p:nvPr>
            <p:ph sz="half" idx="14"/>
          </p:nvPr>
        </p:nvPicPr>
        <p:blipFill>
          <a:blip r:embed="rId3">
            <a:extLst>
              <a:ext uri="{96DAC541-7B7A-43D3-8B79-37D633B846F1}">
                <asvg:svgBlip xmlns:asvg="http://schemas.microsoft.com/office/drawing/2016/SVG/main" r:embed="rId4"/>
              </a:ext>
            </a:extLst>
          </a:blip>
          <a:stretch>
            <a:fillRect/>
          </a:stretch>
        </p:blipFill>
        <p:spPr>
          <a:xfrm>
            <a:off x="3520440" y="3264991"/>
            <a:ext cx="2994660" cy="2994660"/>
          </a:xfrm>
        </p:spPr>
      </p:pic>
      <p:sp>
        <p:nvSpPr>
          <p:cNvPr id="3" name="Content Placeholder 2">
            <a:extLst>
              <a:ext uri="{FF2B5EF4-FFF2-40B4-BE49-F238E27FC236}">
                <a16:creationId xmlns:a16="http://schemas.microsoft.com/office/drawing/2014/main" id="{24AFFC60-19C3-4901-93F7-7AAF4C09F8C6}"/>
              </a:ext>
            </a:extLst>
          </p:cNvPr>
          <p:cNvSpPr>
            <a:spLocks noGrp="1"/>
          </p:cNvSpPr>
          <p:nvPr>
            <p:ph sz="half" idx="1"/>
          </p:nvPr>
        </p:nvSpPr>
        <p:spPr>
          <a:xfrm>
            <a:off x="6826432" y="3253740"/>
            <a:ext cx="4580088" cy="3006531"/>
          </a:xfrm>
        </p:spPr>
        <p:txBody>
          <a:bodyPr bIns="0">
            <a:normAutofit/>
          </a:bodyPr>
          <a:lstStyle/>
          <a:p>
            <a:r>
              <a:rPr lang="en-US" dirty="0"/>
              <a:t>https://www.geeksforgeeks.org/data-preprocessing-in-data-mining/</a:t>
            </a:r>
            <a:br>
              <a:rPr lang="en-US" dirty="0"/>
            </a:br>
            <a:br>
              <a:rPr lang="en-US" dirty="0"/>
            </a:br>
            <a:r>
              <a:rPr lang="en-US" dirty="0">
                <a:hlinkClick r:id="rId5"/>
              </a:rPr>
              <a:t>https://www.sciencedirect.com/topics/engineering/data-preprocessing</a:t>
            </a:r>
            <a:br>
              <a:rPr lang="en-US" dirty="0"/>
            </a:br>
            <a:br>
              <a:rPr lang="en-US" dirty="0"/>
            </a:br>
            <a:r>
              <a:rPr lang="en-US" dirty="0">
                <a:hlinkClick r:id="rId6"/>
              </a:rPr>
              <a:t>https://www.ibm.com/think/topics/machine-learning-types</a:t>
            </a:r>
            <a:br>
              <a:rPr lang="en-US" dirty="0"/>
            </a:br>
            <a:br>
              <a:rPr lang="en-US" dirty="0"/>
            </a:br>
            <a:r>
              <a:rPr lang="en-US" dirty="0"/>
              <a:t>https://www.geeksforgeeks.org/types-of-machine-learning/</a:t>
            </a:r>
          </a:p>
        </p:txBody>
      </p:sp>
      <p:sp>
        <p:nvSpPr>
          <p:cNvPr id="10" name="Slide Number Placeholder 4">
            <a:extLst>
              <a:ext uri="{FF2B5EF4-FFF2-40B4-BE49-F238E27FC236}">
                <a16:creationId xmlns:a16="http://schemas.microsoft.com/office/drawing/2014/main" id="{BE432B7C-98CD-4575-6125-31A0F3D29410}"/>
              </a:ext>
            </a:extLst>
          </p:cNvPr>
          <p:cNvSpPr>
            <a:spLocks noGrp="1"/>
          </p:cNvSpPr>
          <p:nvPr>
            <p:ph type="sldNum" sz="quarter" idx="12"/>
          </p:nvPr>
        </p:nvSpPr>
        <p:spPr>
          <a:xfrm>
            <a:off x="10949320" y="6356350"/>
            <a:ext cx="457200" cy="365125"/>
          </a:xfrm>
        </p:spPr>
        <p:txBody>
          <a:bodyPr anchor="ctr">
            <a:normAutofit/>
          </a:bodyPr>
          <a:lstStyle/>
          <a:p>
            <a:pPr>
              <a:spcAft>
                <a:spcPts val="600"/>
              </a:spcAft>
            </a:pPr>
            <a:fld id="{B5CEABB6-07DC-46E8-9B57-56EC44A396E5}" type="slidenum">
              <a:rPr lang="en-US" smtClean="0"/>
              <a:pPr>
                <a:spcAft>
                  <a:spcPts val="600"/>
                </a:spcAft>
              </a:pPr>
              <a:t>15</a:t>
            </a:fld>
            <a:endParaRPr lang="en-U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88857" y="2047462"/>
            <a:ext cx="5817521" cy="2524538"/>
          </a:xfrm>
        </p:spPr>
        <p:txBody>
          <a:bodyPr anchor="t">
            <a:noAutofit/>
          </a:bodyPr>
          <a:lstStyle/>
          <a:p>
            <a:r>
              <a:rPr lang="en-US" sz="6000" dirty="0"/>
              <a:t>Grandma’s </a:t>
            </a:r>
            <a:br>
              <a:rPr lang="en-US" sz="6000" dirty="0"/>
            </a:br>
            <a:r>
              <a:rPr lang="en-US" sz="6000" dirty="0"/>
              <a:t>homemade</a:t>
            </a:r>
            <a:br>
              <a:rPr lang="en-US" sz="6000" dirty="0"/>
            </a:br>
            <a:r>
              <a:rPr lang="en-US" sz="6000" dirty="0"/>
              <a:t>ml model</a:t>
            </a:r>
            <a:endParaRPr lang="en-ZA" sz="6000" dirty="0"/>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2</a:t>
            </a:fld>
            <a:endParaRPr lang="en-US"/>
          </a:p>
        </p:txBody>
      </p:sp>
      <p:pic>
        <p:nvPicPr>
          <p:cNvPr id="5" name="Graphic 4" descr="Robot outline">
            <a:extLst>
              <a:ext uri="{FF2B5EF4-FFF2-40B4-BE49-F238E27FC236}">
                <a16:creationId xmlns:a16="http://schemas.microsoft.com/office/drawing/2014/main" id="{1AEF0DCB-D5DA-4B72-380C-C647F49226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56842" y="1596888"/>
            <a:ext cx="3505200" cy="3505200"/>
          </a:xfrm>
          <a:prstGeom prst="rect">
            <a:avLst/>
          </a:prstGeom>
        </p:spPr>
      </p:pic>
      <p:pic>
        <p:nvPicPr>
          <p:cNvPr id="12" name="Graphic 11" descr="Pasta with solid fill">
            <a:extLst>
              <a:ext uri="{FF2B5EF4-FFF2-40B4-BE49-F238E27FC236}">
                <a16:creationId xmlns:a16="http://schemas.microsoft.com/office/drawing/2014/main" id="{58114407-34CF-8F10-BD76-150EAFE46A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3823" y="2352262"/>
            <a:ext cx="2095432" cy="2095432"/>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13293-7018-ED84-E63D-719A84BDB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66197-7A15-D445-10D0-B19CCE08280A}"/>
              </a:ext>
            </a:extLst>
          </p:cNvPr>
          <p:cNvSpPr>
            <a:spLocks noGrp="1"/>
          </p:cNvSpPr>
          <p:nvPr>
            <p:ph type="title"/>
          </p:nvPr>
        </p:nvSpPr>
        <p:spPr>
          <a:xfrm>
            <a:off x="400840" y="1381438"/>
            <a:ext cx="5817521" cy="309788"/>
          </a:xfrm>
        </p:spPr>
        <p:txBody>
          <a:bodyPr anchor="t">
            <a:noAutofit/>
          </a:bodyPr>
          <a:lstStyle/>
          <a:p>
            <a:r>
              <a:rPr lang="en-ZA" sz="2000" dirty="0"/>
              <a:t>ingredients</a:t>
            </a:r>
          </a:p>
        </p:txBody>
      </p:sp>
      <p:sp>
        <p:nvSpPr>
          <p:cNvPr id="6" name="Slide Number Placeholder 5">
            <a:extLst>
              <a:ext uri="{FF2B5EF4-FFF2-40B4-BE49-F238E27FC236}">
                <a16:creationId xmlns:a16="http://schemas.microsoft.com/office/drawing/2014/main" id="{D99BECC9-E249-1C27-A444-50A551D0657E}"/>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3</a:t>
            </a:fld>
            <a:endParaRPr lang="en-US"/>
          </a:p>
        </p:txBody>
      </p:sp>
      <p:pic>
        <p:nvPicPr>
          <p:cNvPr id="5" name="Graphic 4" descr="Robot outline">
            <a:extLst>
              <a:ext uri="{FF2B5EF4-FFF2-40B4-BE49-F238E27FC236}">
                <a16:creationId xmlns:a16="http://schemas.microsoft.com/office/drawing/2014/main" id="{60359CA9-03C8-55F1-984E-51D469A1F2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2009" y="0"/>
            <a:ext cx="1195970" cy="1195970"/>
          </a:xfrm>
          <a:prstGeom prst="rect">
            <a:avLst/>
          </a:prstGeom>
        </p:spPr>
      </p:pic>
      <p:pic>
        <p:nvPicPr>
          <p:cNvPr id="12" name="Graphic 11" descr="Pasta with solid fill">
            <a:extLst>
              <a:ext uri="{FF2B5EF4-FFF2-40B4-BE49-F238E27FC236}">
                <a16:creationId xmlns:a16="http://schemas.microsoft.com/office/drawing/2014/main" id="{E8CFD289-9B8F-02E2-2E25-1A61841FDD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2729" y="185467"/>
            <a:ext cx="825036" cy="825036"/>
          </a:xfrm>
          <a:prstGeom prst="rect">
            <a:avLst/>
          </a:prstGeom>
        </p:spPr>
      </p:pic>
      <p:sp>
        <p:nvSpPr>
          <p:cNvPr id="4" name="TextBox 3">
            <a:extLst>
              <a:ext uri="{FF2B5EF4-FFF2-40B4-BE49-F238E27FC236}">
                <a16:creationId xmlns:a16="http://schemas.microsoft.com/office/drawing/2014/main" id="{5A004C22-0383-A0A7-1E12-E941D2F1B758}"/>
              </a:ext>
            </a:extLst>
          </p:cNvPr>
          <p:cNvSpPr txBox="1"/>
          <p:nvPr/>
        </p:nvSpPr>
        <p:spPr>
          <a:xfrm>
            <a:off x="369056" y="2096702"/>
            <a:ext cx="9960730" cy="584775"/>
          </a:xfrm>
          <a:prstGeom prst="rect">
            <a:avLst/>
          </a:prstGeom>
          <a:noFill/>
        </p:spPr>
        <p:txBody>
          <a:bodyPr wrap="square">
            <a:spAutoFit/>
          </a:bodyPr>
          <a:lstStyle/>
          <a:p>
            <a:r>
              <a:rPr lang="en-US" sz="1600" b="1" dirty="0"/>
              <a:t>Data</a:t>
            </a:r>
            <a:r>
              <a:rPr lang="en-US" sz="1600" dirty="0"/>
              <a:t> – The main ingredient, like rice or flour. The quality and quantity of data determine how good the final dish (model) will be.</a:t>
            </a:r>
          </a:p>
        </p:txBody>
      </p:sp>
      <p:sp>
        <p:nvSpPr>
          <p:cNvPr id="8" name="TextBox 7">
            <a:extLst>
              <a:ext uri="{FF2B5EF4-FFF2-40B4-BE49-F238E27FC236}">
                <a16:creationId xmlns:a16="http://schemas.microsoft.com/office/drawing/2014/main" id="{E36DC163-BEE6-B4D0-C85E-8CD8E6C09054}"/>
              </a:ext>
            </a:extLst>
          </p:cNvPr>
          <p:cNvSpPr txBox="1"/>
          <p:nvPr/>
        </p:nvSpPr>
        <p:spPr>
          <a:xfrm>
            <a:off x="369056" y="2700319"/>
            <a:ext cx="9801683" cy="646331"/>
          </a:xfrm>
          <a:prstGeom prst="rect">
            <a:avLst/>
          </a:prstGeom>
          <a:noFill/>
        </p:spPr>
        <p:txBody>
          <a:bodyPr wrap="square">
            <a:spAutoFit/>
          </a:bodyPr>
          <a:lstStyle/>
          <a:p>
            <a:r>
              <a:rPr lang="en-US" b="1" dirty="0"/>
              <a:t>Features</a:t>
            </a:r>
            <a:r>
              <a:rPr lang="en-US" dirty="0"/>
              <a:t> – Like chopped vegetables or spices, these are extracted from raw data to enhance the model’s performance.</a:t>
            </a:r>
          </a:p>
        </p:txBody>
      </p:sp>
      <p:sp>
        <p:nvSpPr>
          <p:cNvPr id="10" name="TextBox 9">
            <a:extLst>
              <a:ext uri="{FF2B5EF4-FFF2-40B4-BE49-F238E27FC236}">
                <a16:creationId xmlns:a16="http://schemas.microsoft.com/office/drawing/2014/main" id="{FC22E319-A308-7798-632C-EDCE382CDCA5}"/>
              </a:ext>
            </a:extLst>
          </p:cNvPr>
          <p:cNvSpPr txBox="1"/>
          <p:nvPr/>
        </p:nvSpPr>
        <p:spPr>
          <a:xfrm>
            <a:off x="366189" y="3429000"/>
            <a:ext cx="9738116" cy="646331"/>
          </a:xfrm>
          <a:prstGeom prst="rect">
            <a:avLst/>
          </a:prstGeom>
          <a:noFill/>
        </p:spPr>
        <p:txBody>
          <a:bodyPr wrap="square">
            <a:spAutoFit/>
          </a:bodyPr>
          <a:lstStyle/>
          <a:p>
            <a:r>
              <a:rPr lang="en-US" b="1" dirty="0"/>
              <a:t>Algorithms</a:t>
            </a:r>
            <a:r>
              <a:rPr lang="en-US" dirty="0"/>
              <a:t> – The recipe or cooking technique, deciding how the ingredients are combined (e.g., linear regression, decision trees, neural networks).</a:t>
            </a:r>
          </a:p>
        </p:txBody>
      </p:sp>
      <p:sp>
        <p:nvSpPr>
          <p:cNvPr id="13" name="TextBox 12">
            <a:extLst>
              <a:ext uri="{FF2B5EF4-FFF2-40B4-BE49-F238E27FC236}">
                <a16:creationId xmlns:a16="http://schemas.microsoft.com/office/drawing/2014/main" id="{4D1F923A-DA76-6CCD-8FDF-54FF6F099F13}"/>
              </a:ext>
            </a:extLst>
          </p:cNvPr>
          <p:cNvSpPr txBox="1"/>
          <p:nvPr/>
        </p:nvSpPr>
        <p:spPr>
          <a:xfrm>
            <a:off x="366189" y="4157681"/>
            <a:ext cx="9738116" cy="646331"/>
          </a:xfrm>
          <a:prstGeom prst="rect">
            <a:avLst/>
          </a:prstGeom>
          <a:noFill/>
        </p:spPr>
        <p:txBody>
          <a:bodyPr wrap="square">
            <a:spAutoFit/>
          </a:bodyPr>
          <a:lstStyle/>
          <a:p>
            <a:r>
              <a:rPr lang="en-US" b="1" dirty="0"/>
              <a:t>Hyperparameters</a:t>
            </a:r>
            <a:r>
              <a:rPr lang="en-US" dirty="0"/>
              <a:t> – The seasoning and cooking conditions (e.g., learning rate, batch size) that fine-tune the final output.</a:t>
            </a:r>
          </a:p>
        </p:txBody>
      </p:sp>
      <p:sp>
        <p:nvSpPr>
          <p:cNvPr id="17" name="TextBox 16">
            <a:extLst>
              <a:ext uri="{FF2B5EF4-FFF2-40B4-BE49-F238E27FC236}">
                <a16:creationId xmlns:a16="http://schemas.microsoft.com/office/drawing/2014/main" id="{9EF76201-3837-F8F1-AC23-03B5E67F8A36}"/>
              </a:ext>
            </a:extLst>
          </p:cNvPr>
          <p:cNvSpPr txBox="1"/>
          <p:nvPr/>
        </p:nvSpPr>
        <p:spPr>
          <a:xfrm>
            <a:off x="366189" y="4886362"/>
            <a:ext cx="9547412" cy="646331"/>
          </a:xfrm>
          <a:prstGeom prst="rect">
            <a:avLst/>
          </a:prstGeom>
          <a:noFill/>
        </p:spPr>
        <p:txBody>
          <a:bodyPr wrap="square">
            <a:spAutoFit/>
          </a:bodyPr>
          <a:lstStyle/>
          <a:p>
            <a:r>
              <a:rPr lang="en-US" b="1" dirty="0"/>
              <a:t>Computational Power</a:t>
            </a:r>
            <a:r>
              <a:rPr lang="en-US" dirty="0"/>
              <a:t> – The heat source (CPU, GPU, TPU) that makes the cooking (training) possible.</a:t>
            </a:r>
          </a:p>
        </p:txBody>
      </p:sp>
    </p:spTree>
    <p:extLst>
      <p:ext uri="{BB962C8B-B14F-4D97-AF65-F5344CB8AC3E}">
        <p14:creationId xmlns:p14="http://schemas.microsoft.com/office/powerpoint/2010/main" val="321170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6A085-B7A2-69DA-F50C-08BE24F64410}"/>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DAD16F8-842E-0219-36D2-99FCEF548559}"/>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5" name="Graphic 4" descr="Robot outline">
            <a:extLst>
              <a:ext uri="{FF2B5EF4-FFF2-40B4-BE49-F238E27FC236}">
                <a16:creationId xmlns:a16="http://schemas.microsoft.com/office/drawing/2014/main" id="{A0ED3C92-FE51-DA92-780C-C140D475C9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52009" y="0"/>
            <a:ext cx="1195970" cy="1195970"/>
          </a:xfrm>
          <a:prstGeom prst="rect">
            <a:avLst/>
          </a:prstGeom>
        </p:spPr>
      </p:pic>
      <p:pic>
        <p:nvPicPr>
          <p:cNvPr id="12" name="Graphic 11" descr="Pasta with solid fill">
            <a:extLst>
              <a:ext uri="{FF2B5EF4-FFF2-40B4-BE49-F238E27FC236}">
                <a16:creationId xmlns:a16="http://schemas.microsoft.com/office/drawing/2014/main" id="{313153EF-FD03-2D64-64A9-14826E7E47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22729" y="185467"/>
            <a:ext cx="825036" cy="825036"/>
          </a:xfrm>
          <a:prstGeom prst="rect">
            <a:avLst/>
          </a:prstGeom>
        </p:spPr>
      </p:pic>
      <p:sp>
        <p:nvSpPr>
          <p:cNvPr id="7" name="TextBox 6">
            <a:extLst>
              <a:ext uri="{FF2B5EF4-FFF2-40B4-BE49-F238E27FC236}">
                <a16:creationId xmlns:a16="http://schemas.microsoft.com/office/drawing/2014/main" id="{7C57AF63-9A81-C3B4-7FD9-E2FFF0D77F76}"/>
              </a:ext>
            </a:extLst>
          </p:cNvPr>
          <p:cNvSpPr txBox="1"/>
          <p:nvPr/>
        </p:nvSpPr>
        <p:spPr>
          <a:xfrm>
            <a:off x="530547" y="1684018"/>
            <a:ext cx="10344455" cy="923330"/>
          </a:xfrm>
          <a:prstGeom prst="rect">
            <a:avLst/>
          </a:prstGeom>
          <a:noFill/>
        </p:spPr>
        <p:txBody>
          <a:bodyPr wrap="square">
            <a:spAutoFit/>
          </a:bodyPr>
          <a:lstStyle/>
          <a:p>
            <a:r>
              <a:rPr lang="en-US" dirty="0"/>
              <a:t>Data preprocessing would be like </a:t>
            </a:r>
            <a:r>
              <a:rPr lang="en-US" b="1" dirty="0"/>
              <a:t>washing, chopping, and marinating ingredients</a:t>
            </a:r>
            <a:r>
              <a:rPr lang="en-US" dirty="0"/>
              <a:t> before cooking. It ensures the raw ingredients (data) are clean, well-prepared, and ready to be used effectively in the recipe (ML model).</a:t>
            </a:r>
          </a:p>
        </p:txBody>
      </p:sp>
      <p:sp>
        <p:nvSpPr>
          <p:cNvPr id="15" name="TextBox 14">
            <a:extLst>
              <a:ext uri="{FF2B5EF4-FFF2-40B4-BE49-F238E27FC236}">
                <a16:creationId xmlns:a16="http://schemas.microsoft.com/office/drawing/2014/main" id="{4D7A5F77-D45D-D0D2-E466-61D3356038D4}"/>
              </a:ext>
            </a:extLst>
          </p:cNvPr>
          <p:cNvSpPr txBox="1"/>
          <p:nvPr/>
        </p:nvSpPr>
        <p:spPr>
          <a:xfrm>
            <a:off x="530547" y="2913950"/>
            <a:ext cx="8623232" cy="461665"/>
          </a:xfrm>
          <a:prstGeom prst="rect">
            <a:avLst/>
          </a:prstGeom>
          <a:noFill/>
        </p:spPr>
        <p:txBody>
          <a:bodyPr wrap="square">
            <a:spAutoFit/>
          </a:bodyPr>
          <a:lstStyle/>
          <a:p>
            <a:r>
              <a:rPr lang="en-US" sz="2400" dirty="0"/>
              <a:t>Some key steps in data preprocessing are:</a:t>
            </a:r>
          </a:p>
        </p:txBody>
      </p:sp>
      <p:sp>
        <p:nvSpPr>
          <p:cNvPr id="18" name="TextBox 17">
            <a:extLst>
              <a:ext uri="{FF2B5EF4-FFF2-40B4-BE49-F238E27FC236}">
                <a16:creationId xmlns:a16="http://schemas.microsoft.com/office/drawing/2014/main" id="{882AF0EB-8902-B9E2-1DBF-080FC1E78226}"/>
              </a:ext>
            </a:extLst>
          </p:cNvPr>
          <p:cNvSpPr txBox="1"/>
          <p:nvPr/>
        </p:nvSpPr>
        <p:spPr>
          <a:xfrm>
            <a:off x="530547" y="3370141"/>
            <a:ext cx="6126968" cy="369332"/>
          </a:xfrm>
          <a:prstGeom prst="rect">
            <a:avLst/>
          </a:prstGeom>
          <a:noFill/>
        </p:spPr>
        <p:txBody>
          <a:bodyPr wrap="square">
            <a:spAutoFit/>
          </a:bodyPr>
          <a:lstStyle/>
          <a:p>
            <a:r>
              <a:rPr lang="en-US" dirty="0"/>
              <a:t>1) Data Cleaning</a:t>
            </a:r>
          </a:p>
        </p:txBody>
      </p:sp>
      <p:sp>
        <p:nvSpPr>
          <p:cNvPr id="20" name="TextBox 19">
            <a:extLst>
              <a:ext uri="{FF2B5EF4-FFF2-40B4-BE49-F238E27FC236}">
                <a16:creationId xmlns:a16="http://schemas.microsoft.com/office/drawing/2014/main" id="{6D5532E6-6C32-E892-C7C3-BFA4DC6E33E1}"/>
              </a:ext>
            </a:extLst>
          </p:cNvPr>
          <p:cNvSpPr txBox="1"/>
          <p:nvPr/>
        </p:nvSpPr>
        <p:spPr>
          <a:xfrm>
            <a:off x="530547" y="3769891"/>
            <a:ext cx="6126968" cy="369332"/>
          </a:xfrm>
          <a:prstGeom prst="rect">
            <a:avLst/>
          </a:prstGeom>
          <a:noFill/>
        </p:spPr>
        <p:txBody>
          <a:bodyPr wrap="square">
            <a:spAutoFit/>
          </a:bodyPr>
          <a:lstStyle/>
          <a:p>
            <a:r>
              <a:rPr lang="en-US" dirty="0"/>
              <a:t>2) Data Integration</a:t>
            </a:r>
          </a:p>
        </p:txBody>
      </p:sp>
      <p:sp>
        <p:nvSpPr>
          <p:cNvPr id="22" name="TextBox 21">
            <a:extLst>
              <a:ext uri="{FF2B5EF4-FFF2-40B4-BE49-F238E27FC236}">
                <a16:creationId xmlns:a16="http://schemas.microsoft.com/office/drawing/2014/main" id="{AB4830E3-D2DE-CF5A-7AA5-7AFCBBA06C77}"/>
              </a:ext>
            </a:extLst>
          </p:cNvPr>
          <p:cNvSpPr txBox="1"/>
          <p:nvPr/>
        </p:nvSpPr>
        <p:spPr>
          <a:xfrm>
            <a:off x="530547" y="4200059"/>
            <a:ext cx="6126968" cy="369332"/>
          </a:xfrm>
          <a:prstGeom prst="rect">
            <a:avLst/>
          </a:prstGeom>
          <a:noFill/>
        </p:spPr>
        <p:txBody>
          <a:bodyPr wrap="square">
            <a:spAutoFit/>
          </a:bodyPr>
          <a:lstStyle/>
          <a:p>
            <a:r>
              <a:rPr lang="en-US" dirty="0"/>
              <a:t>3) Data Transformation</a:t>
            </a:r>
          </a:p>
        </p:txBody>
      </p:sp>
      <p:sp>
        <p:nvSpPr>
          <p:cNvPr id="24" name="TextBox 23">
            <a:extLst>
              <a:ext uri="{FF2B5EF4-FFF2-40B4-BE49-F238E27FC236}">
                <a16:creationId xmlns:a16="http://schemas.microsoft.com/office/drawing/2014/main" id="{D435E3DE-BD0F-C3B5-770D-418F6B479663}"/>
              </a:ext>
            </a:extLst>
          </p:cNvPr>
          <p:cNvSpPr txBox="1"/>
          <p:nvPr/>
        </p:nvSpPr>
        <p:spPr>
          <a:xfrm>
            <a:off x="530547" y="4630227"/>
            <a:ext cx="6126968" cy="369332"/>
          </a:xfrm>
          <a:prstGeom prst="rect">
            <a:avLst/>
          </a:prstGeom>
          <a:noFill/>
        </p:spPr>
        <p:txBody>
          <a:bodyPr wrap="square">
            <a:spAutoFit/>
          </a:bodyPr>
          <a:lstStyle/>
          <a:p>
            <a:r>
              <a:rPr lang="en-US" dirty="0"/>
              <a:t>4) Data Reduction</a:t>
            </a:r>
          </a:p>
        </p:txBody>
      </p:sp>
    </p:spTree>
    <p:extLst>
      <p:ext uri="{BB962C8B-B14F-4D97-AF65-F5344CB8AC3E}">
        <p14:creationId xmlns:p14="http://schemas.microsoft.com/office/powerpoint/2010/main" val="91745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45F12-5851-A5D6-AFA7-BBFF984DD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385343-D8E2-10EF-B595-0F3A98FD22F2}"/>
              </a:ext>
            </a:extLst>
          </p:cNvPr>
          <p:cNvSpPr>
            <a:spLocks noGrp="1"/>
          </p:cNvSpPr>
          <p:nvPr>
            <p:ph type="title"/>
          </p:nvPr>
        </p:nvSpPr>
        <p:spPr>
          <a:xfrm>
            <a:off x="278479" y="438705"/>
            <a:ext cx="6684653" cy="1170052"/>
          </a:xfrm>
        </p:spPr>
        <p:txBody>
          <a:bodyPr anchor="t">
            <a:noAutofit/>
          </a:bodyPr>
          <a:lstStyle/>
          <a:p>
            <a:r>
              <a:rPr lang="en-ZA" sz="6000" dirty="0"/>
              <a:t>Data Cleaning</a:t>
            </a:r>
          </a:p>
        </p:txBody>
      </p:sp>
      <p:sp>
        <p:nvSpPr>
          <p:cNvPr id="6" name="Slide Number Placeholder 5">
            <a:extLst>
              <a:ext uri="{FF2B5EF4-FFF2-40B4-BE49-F238E27FC236}">
                <a16:creationId xmlns:a16="http://schemas.microsoft.com/office/drawing/2014/main" id="{6A42BCEF-5D20-6737-5F95-05C3AB453043}"/>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5</a:t>
            </a:fld>
            <a:endParaRPr lang="en-US"/>
          </a:p>
        </p:txBody>
      </p:sp>
      <p:sp>
        <p:nvSpPr>
          <p:cNvPr id="8" name="TextBox 7">
            <a:extLst>
              <a:ext uri="{FF2B5EF4-FFF2-40B4-BE49-F238E27FC236}">
                <a16:creationId xmlns:a16="http://schemas.microsoft.com/office/drawing/2014/main" id="{77C2B9D8-DC5F-67B7-DD65-0D366C1EE21D}"/>
              </a:ext>
            </a:extLst>
          </p:cNvPr>
          <p:cNvSpPr txBox="1"/>
          <p:nvPr/>
        </p:nvSpPr>
        <p:spPr>
          <a:xfrm>
            <a:off x="312949" y="1514830"/>
            <a:ext cx="10875003" cy="1200329"/>
          </a:xfrm>
          <a:prstGeom prst="rect">
            <a:avLst/>
          </a:prstGeom>
          <a:noFill/>
        </p:spPr>
        <p:txBody>
          <a:bodyPr wrap="square">
            <a:spAutoFit/>
          </a:bodyPr>
          <a:lstStyle/>
          <a:p>
            <a:r>
              <a:rPr lang="en-US" b="0" i="0" dirty="0">
                <a:effectLst/>
                <a:latin typeface="+mj-lt"/>
              </a:rPr>
              <a:t>It is the process of identifying and correcting errors or inconsistencies in the dataset. It involves </a:t>
            </a:r>
            <a:r>
              <a:rPr lang="en-US" b="1" dirty="0">
                <a:effectLst/>
                <a:latin typeface="+mj-lt"/>
              </a:rPr>
              <a:t>handling missing values</a:t>
            </a:r>
            <a:r>
              <a:rPr lang="en-US" b="0" i="0" dirty="0">
                <a:effectLst/>
                <a:latin typeface="+mj-lt"/>
              </a:rPr>
              <a:t>, </a:t>
            </a:r>
            <a:r>
              <a:rPr lang="en-US" b="1" dirty="0">
                <a:effectLst/>
                <a:latin typeface="+mj-lt"/>
              </a:rPr>
              <a:t>removing duplicates</a:t>
            </a:r>
            <a:r>
              <a:rPr lang="en-US" b="0" i="0" dirty="0">
                <a:effectLst/>
                <a:latin typeface="+mj-lt"/>
              </a:rPr>
              <a:t>, and </a:t>
            </a:r>
            <a:r>
              <a:rPr lang="en-US" b="1" dirty="0">
                <a:effectLst/>
                <a:latin typeface="+mj-lt"/>
              </a:rPr>
              <a:t>correcting incorrect or outlier data </a:t>
            </a:r>
            <a:r>
              <a:rPr lang="en-US" b="0" i="0" dirty="0">
                <a:effectLst/>
                <a:latin typeface="+mj-lt"/>
              </a:rPr>
              <a:t>to ensure the dataset is accurate and reliable. Clean data is essential for effective analysis, as it improves the quality of results and enhances the performance of data models.</a:t>
            </a:r>
            <a:endParaRPr lang="en-US" dirty="0">
              <a:latin typeface="+mj-lt"/>
            </a:endParaRPr>
          </a:p>
        </p:txBody>
      </p:sp>
      <p:sp>
        <p:nvSpPr>
          <p:cNvPr id="10" name="TextBox 9">
            <a:extLst>
              <a:ext uri="{FF2B5EF4-FFF2-40B4-BE49-F238E27FC236}">
                <a16:creationId xmlns:a16="http://schemas.microsoft.com/office/drawing/2014/main" id="{04259F37-7A04-0FCA-C9E4-C4E49AE8028C}"/>
              </a:ext>
            </a:extLst>
          </p:cNvPr>
          <p:cNvSpPr txBox="1"/>
          <p:nvPr/>
        </p:nvSpPr>
        <p:spPr>
          <a:xfrm>
            <a:off x="308304" y="3059574"/>
            <a:ext cx="10420248" cy="923330"/>
          </a:xfrm>
          <a:prstGeom prst="rect">
            <a:avLst/>
          </a:prstGeom>
          <a:noFill/>
        </p:spPr>
        <p:txBody>
          <a:bodyPr wrap="square">
            <a:spAutoFit/>
          </a:bodyPr>
          <a:lstStyle/>
          <a:p>
            <a:pPr algn="l" fontAlgn="base">
              <a:spcAft>
                <a:spcPts val="1800"/>
              </a:spcAft>
            </a:pPr>
            <a:r>
              <a:rPr lang="en-US" b="1" i="0" dirty="0">
                <a:effectLst/>
                <a:latin typeface="+mj-lt"/>
              </a:rPr>
              <a:t>Missing Values:</a:t>
            </a:r>
            <a:r>
              <a:rPr lang="en-US" b="0" i="0" dirty="0">
                <a:effectLst/>
                <a:latin typeface="+mj-lt"/>
              </a:rPr>
              <a:t> This occur when data is absent from a dataset. You can either ignore the rows with missing data or fill the gaps manually, with the attribute mean, or by using the most probable value. This ensures the dataset remains accurate and complete for analysis.</a:t>
            </a:r>
          </a:p>
        </p:txBody>
      </p:sp>
      <p:sp>
        <p:nvSpPr>
          <p:cNvPr id="14" name="TextBox 13">
            <a:extLst>
              <a:ext uri="{FF2B5EF4-FFF2-40B4-BE49-F238E27FC236}">
                <a16:creationId xmlns:a16="http://schemas.microsoft.com/office/drawing/2014/main" id="{7944570A-1FF4-6111-49BA-1D75C071588F}"/>
              </a:ext>
            </a:extLst>
          </p:cNvPr>
          <p:cNvSpPr txBox="1"/>
          <p:nvPr/>
        </p:nvSpPr>
        <p:spPr>
          <a:xfrm>
            <a:off x="308304" y="4038382"/>
            <a:ext cx="10278685" cy="646331"/>
          </a:xfrm>
          <a:prstGeom prst="rect">
            <a:avLst/>
          </a:prstGeom>
          <a:noFill/>
        </p:spPr>
        <p:txBody>
          <a:bodyPr wrap="square">
            <a:spAutoFit/>
          </a:bodyPr>
          <a:lstStyle/>
          <a:p>
            <a:r>
              <a:rPr lang="en-US" b="1" i="0" dirty="0">
                <a:effectLst/>
                <a:latin typeface="+mj-lt"/>
              </a:rPr>
              <a:t>Noisy Data:</a:t>
            </a:r>
            <a:r>
              <a:rPr lang="en-US" b="0" i="0" dirty="0">
                <a:effectLst/>
                <a:latin typeface="+mj-lt"/>
              </a:rPr>
              <a:t> It refers to irrelevant or incorrect data that is difficult for machines to interpret, often caused by errors in data collection or entry. </a:t>
            </a:r>
            <a:endParaRPr lang="en-US" dirty="0">
              <a:latin typeface="+mj-lt"/>
            </a:endParaRPr>
          </a:p>
        </p:txBody>
      </p:sp>
      <p:sp>
        <p:nvSpPr>
          <p:cNvPr id="16" name="TextBox 15">
            <a:extLst>
              <a:ext uri="{FF2B5EF4-FFF2-40B4-BE49-F238E27FC236}">
                <a16:creationId xmlns:a16="http://schemas.microsoft.com/office/drawing/2014/main" id="{D07DCBD6-0E50-1A1A-23FF-C50DAC9F372A}"/>
              </a:ext>
            </a:extLst>
          </p:cNvPr>
          <p:cNvSpPr txBox="1"/>
          <p:nvPr/>
        </p:nvSpPr>
        <p:spPr>
          <a:xfrm>
            <a:off x="278479" y="4800785"/>
            <a:ext cx="10655204" cy="923330"/>
          </a:xfrm>
          <a:prstGeom prst="rect">
            <a:avLst/>
          </a:prstGeom>
          <a:noFill/>
        </p:spPr>
        <p:txBody>
          <a:bodyPr wrap="square">
            <a:spAutoFit/>
          </a:bodyPr>
          <a:lstStyle/>
          <a:p>
            <a:pPr algn="l" fontAlgn="base">
              <a:spcAft>
                <a:spcPts val="1800"/>
              </a:spcAft>
            </a:pPr>
            <a:r>
              <a:rPr lang="en-US" b="1" i="0" dirty="0">
                <a:effectLst/>
                <a:latin typeface="+mj-lt"/>
              </a:rPr>
              <a:t>Removing Duplicates : </a:t>
            </a:r>
            <a:r>
              <a:rPr lang="en-US" b="0" i="0" dirty="0">
                <a:effectLst/>
                <a:latin typeface="+mj-lt"/>
              </a:rPr>
              <a:t>It involves identifying and eliminating repeated data entries to ensure accuracy and consistency in the dataset. This process prevents errors and ensures reliable analysis by keeping only unique records.</a:t>
            </a:r>
          </a:p>
        </p:txBody>
      </p:sp>
    </p:spTree>
    <p:extLst>
      <p:ext uri="{BB962C8B-B14F-4D97-AF65-F5344CB8AC3E}">
        <p14:creationId xmlns:p14="http://schemas.microsoft.com/office/powerpoint/2010/main" val="160254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9BEE3-4D8A-09D9-7BF7-4605135257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7FA5D9-EA0C-4424-4C21-CBDD617913C7}"/>
              </a:ext>
            </a:extLst>
          </p:cNvPr>
          <p:cNvSpPr>
            <a:spLocks noGrp="1"/>
          </p:cNvSpPr>
          <p:nvPr>
            <p:ph type="title"/>
          </p:nvPr>
        </p:nvSpPr>
        <p:spPr>
          <a:xfrm>
            <a:off x="278479" y="438705"/>
            <a:ext cx="8366757" cy="1170052"/>
          </a:xfrm>
        </p:spPr>
        <p:txBody>
          <a:bodyPr anchor="t">
            <a:noAutofit/>
          </a:bodyPr>
          <a:lstStyle/>
          <a:p>
            <a:r>
              <a:rPr lang="en-ZA" sz="6000" dirty="0"/>
              <a:t>Data integration</a:t>
            </a:r>
          </a:p>
        </p:txBody>
      </p:sp>
      <p:sp>
        <p:nvSpPr>
          <p:cNvPr id="6" name="Slide Number Placeholder 5">
            <a:extLst>
              <a:ext uri="{FF2B5EF4-FFF2-40B4-BE49-F238E27FC236}">
                <a16:creationId xmlns:a16="http://schemas.microsoft.com/office/drawing/2014/main" id="{720E002D-3ADE-D509-9C76-FC1076CE8209}"/>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6</a:t>
            </a:fld>
            <a:endParaRPr lang="en-US"/>
          </a:p>
        </p:txBody>
      </p:sp>
      <p:sp>
        <p:nvSpPr>
          <p:cNvPr id="8" name="TextBox 7">
            <a:extLst>
              <a:ext uri="{FF2B5EF4-FFF2-40B4-BE49-F238E27FC236}">
                <a16:creationId xmlns:a16="http://schemas.microsoft.com/office/drawing/2014/main" id="{2A8676B5-AC48-0DA8-A047-CD382A302587}"/>
              </a:ext>
            </a:extLst>
          </p:cNvPr>
          <p:cNvSpPr txBox="1"/>
          <p:nvPr/>
        </p:nvSpPr>
        <p:spPr>
          <a:xfrm>
            <a:off x="248292" y="1744652"/>
            <a:ext cx="10875003" cy="923330"/>
          </a:xfrm>
          <a:prstGeom prst="rect">
            <a:avLst/>
          </a:prstGeom>
          <a:noFill/>
        </p:spPr>
        <p:txBody>
          <a:bodyPr wrap="square">
            <a:spAutoFit/>
          </a:bodyPr>
          <a:lstStyle/>
          <a:p>
            <a:r>
              <a:rPr lang="en-US" b="0" i="0" dirty="0">
                <a:effectLst/>
                <a:latin typeface="+mj-lt"/>
              </a:rPr>
              <a:t>It involves merging data from various sources into a single, unified dataset. It can be challenging due to differences in data formats, structures, and meanings. Techniques like </a:t>
            </a:r>
            <a:r>
              <a:rPr lang="en-US" b="1" i="0" dirty="0">
                <a:effectLst/>
                <a:latin typeface="+mj-lt"/>
              </a:rPr>
              <a:t>record linkage</a:t>
            </a:r>
            <a:r>
              <a:rPr lang="en-US" b="0" i="0" dirty="0">
                <a:effectLst/>
                <a:latin typeface="+mj-lt"/>
              </a:rPr>
              <a:t> and </a:t>
            </a:r>
            <a:r>
              <a:rPr lang="en-US" b="1" i="0" dirty="0">
                <a:effectLst/>
                <a:latin typeface="+mj-lt"/>
              </a:rPr>
              <a:t>data fusion</a:t>
            </a:r>
            <a:r>
              <a:rPr lang="en-US" b="0" i="0" dirty="0">
                <a:effectLst/>
                <a:latin typeface="+mj-lt"/>
              </a:rPr>
              <a:t> help in combining data efficiently, ensuring consistency and accuracy.</a:t>
            </a:r>
            <a:endParaRPr lang="en-US" dirty="0">
              <a:latin typeface="+mj-lt"/>
            </a:endParaRPr>
          </a:p>
        </p:txBody>
      </p:sp>
      <p:sp>
        <p:nvSpPr>
          <p:cNvPr id="10" name="TextBox 9">
            <a:extLst>
              <a:ext uri="{FF2B5EF4-FFF2-40B4-BE49-F238E27FC236}">
                <a16:creationId xmlns:a16="http://schemas.microsoft.com/office/drawing/2014/main" id="{331F8E3A-E39D-5AEE-378C-D49DF134D2E8}"/>
              </a:ext>
            </a:extLst>
          </p:cNvPr>
          <p:cNvSpPr txBox="1"/>
          <p:nvPr/>
        </p:nvSpPr>
        <p:spPr>
          <a:xfrm>
            <a:off x="308304" y="3059574"/>
            <a:ext cx="10420248" cy="923330"/>
          </a:xfrm>
          <a:prstGeom prst="rect">
            <a:avLst/>
          </a:prstGeom>
          <a:noFill/>
        </p:spPr>
        <p:txBody>
          <a:bodyPr wrap="square">
            <a:spAutoFit/>
          </a:bodyPr>
          <a:lstStyle/>
          <a:p>
            <a:pPr algn="l" fontAlgn="base">
              <a:spcAft>
                <a:spcPts val="1800"/>
              </a:spcAft>
            </a:pPr>
            <a:r>
              <a:rPr lang="en-US" b="1" i="0" dirty="0">
                <a:effectLst/>
                <a:latin typeface="+mj-lt"/>
              </a:rPr>
              <a:t>Record Linkage</a:t>
            </a:r>
            <a:r>
              <a:rPr lang="en-US" b="0" i="0" dirty="0">
                <a:effectLst/>
                <a:latin typeface="+mj-lt"/>
              </a:rPr>
              <a:t> is the process of identifying and matching records from different datasets that refer to the same entity, even if they are represented differently. It helps in combining data from various sources by finding corresponding records based on common identifiers or attributes.</a:t>
            </a:r>
          </a:p>
        </p:txBody>
      </p:sp>
      <p:sp>
        <p:nvSpPr>
          <p:cNvPr id="14" name="TextBox 13">
            <a:extLst>
              <a:ext uri="{FF2B5EF4-FFF2-40B4-BE49-F238E27FC236}">
                <a16:creationId xmlns:a16="http://schemas.microsoft.com/office/drawing/2014/main" id="{3E89C3F6-8742-6024-BE40-2A616C9E6911}"/>
              </a:ext>
            </a:extLst>
          </p:cNvPr>
          <p:cNvSpPr txBox="1"/>
          <p:nvPr/>
        </p:nvSpPr>
        <p:spPr>
          <a:xfrm>
            <a:off x="308304" y="4038382"/>
            <a:ext cx="10278685" cy="923330"/>
          </a:xfrm>
          <a:prstGeom prst="rect">
            <a:avLst/>
          </a:prstGeom>
          <a:noFill/>
        </p:spPr>
        <p:txBody>
          <a:bodyPr wrap="square">
            <a:spAutoFit/>
          </a:bodyPr>
          <a:lstStyle/>
          <a:p>
            <a:pPr algn="l" fontAlgn="base">
              <a:spcAft>
                <a:spcPts val="1800"/>
              </a:spcAft>
            </a:pPr>
            <a:r>
              <a:rPr lang="en-US" b="1" i="0" dirty="0">
                <a:effectLst/>
                <a:latin typeface="+mj-lt"/>
              </a:rPr>
              <a:t>Data Fusion </a:t>
            </a:r>
            <a:r>
              <a:rPr lang="en-US" b="0" i="0" dirty="0">
                <a:effectLst/>
                <a:latin typeface="+mj-lt"/>
              </a:rPr>
              <a:t>involves combining data from multiple sources to create a more comprehensive and accurate dataset. It integrates information that may be inconsistent or incomplete from different sources, ensuring a unified and richer dataset for analysis.</a:t>
            </a:r>
          </a:p>
        </p:txBody>
      </p:sp>
    </p:spTree>
    <p:extLst>
      <p:ext uri="{BB962C8B-B14F-4D97-AF65-F5344CB8AC3E}">
        <p14:creationId xmlns:p14="http://schemas.microsoft.com/office/powerpoint/2010/main" val="266443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B4193-A6BE-4BA1-B4D0-3F283F0F7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A805A1-D3FC-D2A6-DB5B-99BE68E758B1}"/>
              </a:ext>
            </a:extLst>
          </p:cNvPr>
          <p:cNvSpPr>
            <a:spLocks noGrp="1"/>
          </p:cNvSpPr>
          <p:nvPr>
            <p:ph type="title"/>
          </p:nvPr>
        </p:nvSpPr>
        <p:spPr>
          <a:xfrm>
            <a:off x="278479" y="438705"/>
            <a:ext cx="10087981" cy="1170052"/>
          </a:xfrm>
        </p:spPr>
        <p:txBody>
          <a:bodyPr anchor="t">
            <a:noAutofit/>
          </a:bodyPr>
          <a:lstStyle/>
          <a:p>
            <a:r>
              <a:rPr lang="en-ZA" sz="6000" dirty="0"/>
              <a:t>Data transformation</a:t>
            </a:r>
          </a:p>
        </p:txBody>
      </p:sp>
      <p:sp>
        <p:nvSpPr>
          <p:cNvPr id="6" name="Slide Number Placeholder 5">
            <a:extLst>
              <a:ext uri="{FF2B5EF4-FFF2-40B4-BE49-F238E27FC236}">
                <a16:creationId xmlns:a16="http://schemas.microsoft.com/office/drawing/2014/main" id="{25908DDF-617D-1DE8-D8B1-F80DB825FF38}"/>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7</a:t>
            </a:fld>
            <a:endParaRPr lang="en-US"/>
          </a:p>
        </p:txBody>
      </p:sp>
      <p:sp>
        <p:nvSpPr>
          <p:cNvPr id="8" name="TextBox 7">
            <a:extLst>
              <a:ext uri="{FF2B5EF4-FFF2-40B4-BE49-F238E27FC236}">
                <a16:creationId xmlns:a16="http://schemas.microsoft.com/office/drawing/2014/main" id="{4A416E7E-D2C5-FFD1-A961-1F6F70E56F85}"/>
              </a:ext>
            </a:extLst>
          </p:cNvPr>
          <p:cNvSpPr txBox="1"/>
          <p:nvPr/>
        </p:nvSpPr>
        <p:spPr>
          <a:xfrm>
            <a:off x="312949" y="1514830"/>
            <a:ext cx="10875003" cy="1200329"/>
          </a:xfrm>
          <a:prstGeom prst="rect">
            <a:avLst/>
          </a:prstGeom>
          <a:noFill/>
        </p:spPr>
        <p:txBody>
          <a:bodyPr wrap="square">
            <a:spAutoFit/>
          </a:bodyPr>
          <a:lstStyle/>
          <a:p>
            <a:r>
              <a:rPr lang="en-US" b="0" i="0" dirty="0">
                <a:effectLst/>
                <a:latin typeface="+mj-lt"/>
              </a:rPr>
              <a:t>It involves converting data into a format suitable for analysis. Common techniques include </a:t>
            </a:r>
            <a:r>
              <a:rPr lang="en-US" b="1" i="0" dirty="0">
                <a:effectLst/>
                <a:latin typeface="+mj-lt"/>
              </a:rPr>
              <a:t>normalization</a:t>
            </a:r>
            <a:r>
              <a:rPr lang="en-US" b="0" i="0" dirty="0">
                <a:effectLst/>
                <a:latin typeface="+mj-lt"/>
              </a:rPr>
              <a:t>, which scales data to a common range; </a:t>
            </a:r>
            <a:r>
              <a:rPr lang="en-US" b="1" i="0" dirty="0">
                <a:effectLst/>
                <a:latin typeface="+mj-lt"/>
              </a:rPr>
              <a:t>standardization</a:t>
            </a:r>
            <a:r>
              <a:rPr lang="en-US" b="0" i="0" dirty="0">
                <a:effectLst/>
                <a:latin typeface="+mj-lt"/>
              </a:rPr>
              <a:t>, which adjusts data to have zero mean and unit variance; and </a:t>
            </a:r>
            <a:r>
              <a:rPr lang="en-US" b="1" i="0" dirty="0">
                <a:effectLst/>
                <a:latin typeface="+mj-lt"/>
              </a:rPr>
              <a:t>discretization</a:t>
            </a:r>
            <a:r>
              <a:rPr lang="en-US" b="0" i="0" dirty="0">
                <a:effectLst/>
                <a:latin typeface="+mj-lt"/>
              </a:rPr>
              <a:t>, which converts continuous data into discrete categories. These techniques help prepare the data for more accurate analysis..</a:t>
            </a:r>
            <a:endParaRPr lang="en-US" dirty="0">
              <a:latin typeface="+mj-lt"/>
            </a:endParaRPr>
          </a:p>
        </p:txBody>
      </p:sp>
      <p:sp>
        <p:nvSpPr>
          <p:cNvPr id="10" name="TextBox 9">
            <a:extLst>
              <a:ext uri="{FF2B5EF4-FFF2-40B4-BE49-F238E27FC236}">
                <a16:creationId xmlns:a16="http://schemas.microsoft.com/office/drawing/2014/main" id="{C1827FEB-C811-7DEB-3085-7CF1F27A73A2}"/>
              </a:ext>
            </a:extLst>
          </p:cNvPr>
          <p:cNvSpPr txBox="1"/>
          <p:nvPr/>
        </p:nvSpPr>
        <p:spPr>
          <a:xfrm>
            <a:off x="278479" y="3090239"/>
            <a:ext cx="10420248" cy="646331"/>
          </a:xfrm>
          <a:prstGeom prst="rect">
            <a:avLst/>
          </a:prstGeom>
          <a:noFill/>
        </p:spPr>
        <p:txBody>
          <a:bodyPr wrap="square">
            <a:spAutoFit/>
          </a:bodyPr>
          <a:lstStyle/>
          <a:p>
            <a:pPr algn="l" fontAlgn="base">
              <a:spcAft>
                <a:spcPts val="1800"/>
              </a:spcAft>
            </a:pPr>
            <a:r>
              <a:rPr lang="en-US" b="1" i="0" dirty="0">
                <a:effectLst/>
                <a:latin typeface="+mj-lt"/>
              </a:rPr>
              <a:t>Data Normalization</a:t>
            </a:r>
            <a:r>
              <a:rPr lang="en-US" b="0" i="0" dirty="0">
                <a:effectLst/>
                <a:latin typeface="+mj-lt"/>
              </a:rPr>
              <a:t>: The process of scaling data to a common range to ensure consistency across variables.</a:t>
            </a:r>
          </a:p>
        </p:txBody>
      </p:sp>
      <p:sp>
        <p:nvSpPr>
          <p:cNvPr id="14" name="TextBox 13">
            <a:extLst>
              <a:ext uri="{FF2B5EF4-FFF2-40B4-BE49-F238E27FC236}">
                <a16:creationId xmlns:a16="http://schemas.microsoft.com/office/drawing/2014/main" id="{0CD2AC9D-7BC3-69EF-4608-54855C7E02D8}"/>
              </a:ext>
            </a:extLst>
          </p:cNvPr>
          <p:cNvSpPr txBox="1"/>
          <p:nvPr/>
        </p:nvSpPr>
        <p:spPr>
          <a:xfrm>
            <a:off x="278479" y="3840612"/>
            <a:ext cx="10278685" cy="369332"/>
          </a:xfrm>
          <a:prstGeom prst="rect">
            <a:avLst/>
          </a:prstGeom>
          <a:noFill/>
        </p:spPr>
        <p:txBody>
          <a:bodyPr wrap="square">
            <a:spAutoFit/>
          </a:bodyPr>
          <a:lstStyle/>
          <a:p>
            <a:r>
              <a:rPr lang="en-US" b="1" i="0" dirty="0">
                <a:effectLst/>
                <a:latin typeface="+mj-lt"/>
              </a:rPr>
              <a:t>Discretization</a:t>
            </a:r>
            <a:r>
              <a:rPr lang="en-US" b="0" i="0" dirty="0">
                <a:effectLst/>
                <a:latin typeface="+mj-lt"/>
              </a:rPr>
              <a:t>: Converting continuous data into discrete categories for easier analysis.</a:t>
            </a:r>
          </a:p>
        </p:txBody>
      </p:sp>
      <p:sp>
        <p:nvSpPr>
          <p:cNvPr id="16" name="TextBox 15">
            <a:extLst>
              <a:ext uri="{FF2B5EF4-FFF2-40B4-BE49-F238E27FC236}">
                <a16:creationId xmlns:a16="http://schemas.microsoft.com/office/drawing/2014/main" id="{C018D8A4-A2C4-00B9-A69C-610C2AB3A6A3}"/>
              </a:ext>
            </a:extLst>
          </p:cNvPr>
          <p:cNvSpPr txBox="1"/>
          <p:nvPr/>
        </p:nvSpPr>
        <p:spPr>
          <a:xfrm>
            <a:off x="278479" y="4313986"/>
            <a:ext cx="10655204" cy="646331"/>
          </a:xfrm>
          <a:prstGeom prst="rect">
            <a:avLst/>
          </a:prstGeom>
          <a:noFill/>
        </p:spPr>
        <p:txBody>
          <a:bodyPr wrap="square">
            <a:spAutoFit/>
          </a:bodyPr>
          <a:lstStyle/>
          <a:p>
            <a:pPr algn="l" fontAlgn="base">
              <a:spcAft>
                <a:spcPts val="1800"/>
              </a:spcAft>
            </a:pPr>
            <a:r>
              <a:rPr lang="en-US" b="1" i="0" dirty="0">
                <a:effectLst/>
                <a:latin typeface="+mj-lt"/>
              </a:rPr>
              <a:t>Data Aggregation</a:t>
            </a:r>
            <a:r>
              <a:rPr lang="en-US" b="0" i="0" dirty="0">
                <a:effectLst/>
                <a:latin typeface="+mj-lt"/>
              </a:rPr>
              <a:t>: Combining multiple data points into a summary form, such as averages or totals, to simplify analysis.</a:t>
            </a:r>
          </a:p>
        </p:txBody>
      </p:sp>
      <p:sp>
        <p:nvSpPr>
          <p:cNvPr id="4" name="TextBox 3">
            <a:extLst>
              <a:ext uri="{FF2B5EF4-FFF2-40B4-BE49-F238E27FC236}">
                <a16:creationId xmlns:a16="http://schemas.microsoft.com/office/drawing/2014/main" id="{33FF1B9F-6015-2C64-F989-014FD9FFC505}"/>
              </a:ext>
            </a:extLst>
          </p:cNvPr>
          <p:cNvSpPr txBox="1"/>
          <p:nvPr/>
        </p:nvSpPr>
        <p:spPr>
          <a:xfrm>
            <a:off x="278479" y="5064359"/>
            <a:ext cx="10303135" cy="646331"/>
          </a:xfrm>
          <a:prstGeom prst="rect">
            <a:avLst/>
          </a:prstGeom>
          <a:noFill/>
        </p:spPr>
        <p:txBody>
          <a:bodyPr wrap="square">
            <a:spAutoFit/>
          </a:bodyPr>
          <a:lstStyle/>
          <a:p>
            <a:pPr algn="l" fontAlgn="base">
              <a:spcAft>
                <a:spcPts val="1800"/>
              </a:spcAft>
            </a:pPr>
            <a:r>
              <a:rPr lang="en-US" b="1" i="0" dirty="0">
                <a:effectLst/>
                <a:latin typeface="+mj-lt"/>
              </a:rPr>
              <a:t>Concept Hierarchy Generation</a:t>
            </a:r>
            <a:r>
              <a:rPr lang="en-US" b="0" i="0" dirty="0">
                <a:effectLst/>
                <a:latin typeface="+mj-lt"/>
              </a:rPr>
              <a:t>: Organizing data into a hierarchy of concepts to provide a higher-level view for better understanding and analysis.</a:t>
            </a:r>
          </a:p>
        </p:txBody>
      </p:sp>
    </p:spTree>
    <p:extLst>
      <p:ext uri="{BB962C8B-B14F-4D97-AF65-F5344CB8AC3E}">
        <p14:creationId xmlns:p14="http://schemas.microsoft.com/office/powerpoint/2010/main" val="324875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3E140-D3C0-5711-9A93-B0E65DE75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B5E114-FBCF-1505-7686-9A1BA572A0C7}"/>
              </a:ext>
            </a:extLst>
          </p:cNvPr>
          <p:cNvSpPr>
            <a:spLocks noGrp="1"/>
          </p:cNvSpPr>
          <p:nvPr>
            <p:ph type="title"/>
          </p:nvPr>
        </p:nvSpPr>
        <p:spPr>
          <a:xfrm>
            <a:off x="278479" y="438705"/>
            <a:ext cx="8366757" cy="1170052"/>
          </a:xfrm>
        </p:spPr>
        <p:txBody>
          <a:bodyPr anchor="t">
            <a:noAutofit/>
          </a:bodyPr>
          <a:lstStyle/>
          <a:p>
            <a:r>
              <a:rPr lang="en-ZA" sz="6000" dirty="0"/>
              <a:t>Data reduction</a:t>
            </a:r>
          </a:p>
        </p:txBody>
      </p:sp>
      <p:sp>
        <p:nvSpPr>
          <p:cNvPr id="6" name="Slide Number Placeholder 5">
            <a:extLst>
              <a:ext uri="{FF2B5EF4-FFF2-40B4-BE49-F238E27FC236}">
                <a16:creationId xmlns:a16="http://schemas.microsoft.com/office/drawing/2014/main" id="{65F75706-8773-CECA-656C-2E7B9E5D763D}"/>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8</a:t>
            </a:fld>
            <a:endParaRPr lang="en-US"/>
          </a:p>
        </p:txBody>
      </p:sp>
      <p:sp>
        <p:nvSpPr>
          <p:cNvPr id="8" name="TextBox 7">
            <a:extLst>
              <a:ext uri="{FF2B5EF4-FFF2-40B4-BE49-F238E27FC236}">
                <a16:creationId xmlns:a16="http://schemas.microsoft.com/office/drawing/2014/main" id="{3679C6B1-4588-5E06-7CEC-3951D51189D8}"/>
              </a:ext>
            </a:extLst>
          </p:cNvPr>
          <p:cNvSpPr txBox="1"/>
          <p:nvPr/>
        </p:nvSpPr>
        <p:spPr>
          <a:xfrm>
            <a:off x="308304" y="1743173"/>
            <a:ext cx="10875003" cy="1200329"/>
          </a:xfrm>
          <a:prstGeom prst="rect">
            <a:avLst/>
          </a:prstGeom>
          <a:noFill/>
        </p:spPr>
        <p:txBody>
          <a:bodyPr wrap="square">
            <a:spAutoFit/>
          </a:bodyPr>
          <a:lstStyle/>
          <a:p>
            <a:r>
              <a:rPr lang="en-US" b="0" i="0" dirty="0">
                <a:effectLst/>
                <a:latin typeface="+mj-lt"/>
              </a:rPr>
              <a:t>It reduces the dataset’s size while maintaining key information. This can be done through feature selection, which chooses the most relevant features, and feature extraction, which transforms the data into a lower-dimensional space while preserving important details. It uses various reduction techniques such as,</a:t>
            </a:r>
            <a:endParaRPr lang="en-US" dirty="0">
              <a:latin typeface="+mj-lt"/>
            </a:endParaRPr>
          </a:p>
        </p:txBody>
      </p:sp>
      <p:sp>
        <p:nvSpPr>
          <p:cNvPr id="10" name="TextBox 9">
            <a:extLst>
              <a:ext uri="{FF2B5EF4-FFF2-40B4-BE49-F238E27FC236}">
                <a16:creationId xmlns:a16="http://schemas.microsoft.com/office/drawing/2014/main" id="{DB298470-F740-5475-1715-4CF498B22FBB}"/>
              </a:ext>
            </a:extLst>
          </p:cNvPr>
          <p:cNvSpPr txBox="1"/>
          <p:nvPr/>
        </p:nvSpPr>
        <p:spPr>
          <a:xfrm>
            <a:off x="308304" y="3225812"/>
            <a:ext cx="10420248" cy="646331"/>
          </a:xfrm>
          <a:prstGeom prst="rect">
            <a:avLst/>
          </a:prstGeom>
          <a:noFill/>
        </p:spPr>
        <p:txBody>
          <a:bodyPr wrap="square">
            <a:spAutoFit/>
          </a:bodyPr>
          <a:lstStyle/>
          <a:p>
            <a:pPr algn="l" fontAlgn="base">
              <a:spcAft>
                <a:spcPts val="1800"/>
              </a:spcAft>
            </a:pPr>
            <a:r>
              <a:rPr lang="en-US" b="1" i="0" dirty="0">
                <a:effectLst/>
                <a:latin typeface="+mj-lt"/>
              </a:rPr>
              <a:t>Dimensionality Reduction (e.g., Principal Component Analysis)</a:t>
            </a:r>
            <a:r>
              <a:rPr lang="en-US" b="0" i="0" dirty="0">
                <a:effectLst/>
                <a:latin typeface="+mj-lt"/>
              </a:rPr>
              <a:t>: A technique that reduces the number of variables in a dataset while retaining its essential information.</a:t>
            </a:r>
          </a:p>
        </p:txBody>
      </p:sp>
      <p:sp>
        <p:nvSpPr>
          <p:cNvPr id="14" name="TextBox 13">
            <a:extLst>
              <a:ext uri="{FF2B5EF4-FFF2-40B4-BE49-F238E27FC236}">
                <a16:creationId xmlns:a16="http://schemas.microsoft.com/office/drawing/2014/main" id="{EB9FB882-27C2-43CA-F580-ED66C95E21BD}"/>
              </a:ext>
            </a:extLst>
          </p:cNvPr>
          <p:cNvSpPr txBox="1"/>
          <p:nvPr/>
        </p:nvSpPr>
        <p:spPr>
          <a:xfrm>
            <a:off x="308304" y="4098870"/>
            <a:ext cx="10278685" cy="646331"/>
          </a:xfrm>
          <a:prstGeom prst="rect">
            <a:avLst/>
          </a:prstGeom>
          <a:noFill/>
        </p:spPr>
        <p:txBody>
          <a:bodyPr wrap="square">
            <a:spAutoFit/>
          </a:bodyPr>
          <a:lstStyle/>
          <a:p>
            <a:pPr algn="l" fontAlgn="base">
              <a:spcAft>
                <a:spcPts val="1800"/>
              </a:spcAft>
            </a:pPr>
            <a:r>
              <a:rPr lang="en-US" b="1" i="0" dirty="0">
                <a:effectLst/>
                <a:latin typeface="+mj-lt"/>
              </a:rPr>
              <a:t>Numerosity Reduction</a:t>
            </a:r>
            <a:r>
              <a:rPr lang="en-US" b="0" i="0" dirty="0">
                <a:effectLst/>
                <a:latin typeface="+mj-lt"/>
              </a:rPr>
              <a:t>: Reducing the number of data points by methods like sampling to simplify the dataset without losing critical patterns.</a:t>
            </a:r>
          </a:p>
        </p:txBody>
      </p:sp>
      <p:sp>
        <p:nvSpPr>
          <p:cNvPr id="16" name="TextBox 15">
            <a:extLst>
              <a:ext uri="{FF2B5EF4-FFF2-40B4-BE49-F238E27FC236}">
                <a16:creationId xmlns:a16="http://schemas.microsoft.com/office/drawing/2014/main" id="{CE9A7409-B468-2648-6F1C-B3D3AB703DE6}"/>
              </a:ext>
            </a:extLst>
          </p:cNvPr>
          <p:cNvSpPr txBox="1"/>
          <p:nvPr/>
        </p:nvSpPr>
        <p:spPr>
          <a:xfrm>
            <a:off x="308304" y="4971928"/>
            <a:ext cx="10655204" cy="646331"/>
          </a:xfrm>
          <a:prstGeom prst="rect">
            <a:avLst/>
          </a:prstGeom>
          <a:noFill/>
        </p:spPr>
        <p:txBody>
          <a:bodyPr wrap="square">
            <a:spAutoFit/>
          </a:bodyPr>
          <a:lstStyle/>
          <a:p>
            <a:pPr algn="l" fontAlgn="base">
              <a:spcAft>
                <a:spcPts val="1800"/>
              </a:spcAft>
            </a:pPr>
            <a:r>
              <a:rPr lang="en-US" b="1" i="0" dirty="0">
                <a:effectLst/>
                <a:latin typeface="+mj-lt"/>
              </a:rPr>
              <a:t>Data Compression</a:t>
            </a:r>
            <a:r>
              <a:rPr lang="en-US" b="0" i="0" dirty="0">
                <a:effectLst/>
                <a:latin typeface="+mj-lt"/>
              </a:rPr>
              <a:t>: Reducing the size of data by encoding it in a more compact form, making it easier to store and process.</a:t>
            </a:r>
          </a:p>
        </p:txBody>
      </p:sp>
    </p:spTree>
    <p:extLst>
      <p:ext uri="{BB962C8B-B14F-4D97-AF65-F5344CB8AC3E}">
        <p14:creationId xmlns:p14="http://schemas.microsoft.com/office/powerpoint/2010/main" val="167325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CD149-9725-EFB1-F23A-69ED3AD2A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C4131-CE35-C773-1132-CD502E5C3E88}"/>
              </a:ext>
            </a:extLst>
          </p:cNvPr>
          <p:cNvSpPr>
            <a:spLocks noGrp="1"/>
          </p:cNvSpPr>
          <p:nvPr>
            <p:ph type="title"/>
          </p:nvPr>
        </p:nvSpPr>
        <p:spPr>
          <a:xfrm>
            <a:off x="1559732" y="2071912"/>
            <a:ext cx="5817521" cy="2524538"/>
          </a:xfrm>
        </p:spPr>
        <p:txBody>
          <a:bodyPr anchor="t">
            <a:noAutofit/>
          </a:bodyPr>
          <a:lstStyle/>
          <a:p>
            <a:r>
              <a:rPr lang="en-ZA" sz="6000" dirty="0"/>
              <a:t>Types of</a:t>
            </a:r>
            <a:br>
              <a:rPr lang="en-ZA" sz="6000" dirty="0"/>
            </a:br>
            <a:r>
              <a:rPr lang="en-ZA" sz="6000" dirty="0"/>
              <a:t>Machine learning</a:t>
            </a:r>
          </a:p>
        </p:txBody>
      </p:sp>
      <p:sp>
        <p:nvSpPr>
          <p:cNvPr id="6" name="Slide Number Placeholder 5">
            <a:extLst>
              <a:ext uri="{FF2B5EF4-FFF2-40B4-BE49-F238E27FC236}">
                <a16:creationId xmlns:a16="http://schemas.microsoft.com/office/drawing/2014/main" id="{79BE784F-4F2B-FCFF-E9C1-0734CC73813F}"/>
              </a:ext>
            </a:extLst>
          </p:cNvPr>
          <p:cNvSpPr>
            <a:spLocks noGrp="1"/>
          </p:cNvSpPr>
          <p:nvPr>
            <p:ph type="sldNum" sz="quarter" idx="12"/>
          </p:nvPr>
        </p:nvSpPr>
        <p:spPr/>
        <p:txBody>
          <a:bodyPr anchor="ctr">
            <a:normAutofit/>
          </a:bodyPr>
          <a:lstStyle/>
          <a:p>
            <a:pPr>
              <a:spcAft>
                <a:spcPts val="600"/>
              </a:spcAft>
            </a:pPr>
            <a:fld id="{B5CEABB6-07DC-46E8-9B57-56EC44A396E5}" type="slidenum">
              <a:rPr lang="en-US" smtClean="0"/>
              <a:pPr>
                <a:spcAft>
                  <a:spcPts val="600"/>
                </a:spcAft>
              </a:pPr>
              <a:t>9</a:t>
            </a:fld>
            <a:endParaRPr lang="en-US"/>
          </a:p>
        </p:txBody>
      </p:sp>
      <p:pic>
        <p:nvPicPr>
          <p:cNvPr id="17" name="Graphic 16" descr="Binary with solid fill">
            <a:extLst>
              <a:ext uri="{FF2B5EF4-FFF2-40B4-BE49-F238E27FC236}">
                <a16:creationId xmlns:a16="http://schemas.microsoft.com/office/drawing/2014/main" id="{89AB8EC0-F680-F036-6FD6-3C098ABC77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17740" y="2392898"/>
            <a:ext cx="1680337" cy="1680337"/>
          </a:xfrm>
          <a:prstGeom prst="rect">
            <a:avLst/>
          </a:prstGeom>
        </p:spPr>
      </p:pic>
      <p:pic>
        <p:nvPicPr>
          <p:cNvPr id="21" name="Graphic 20" descr="Artificial Intelligence with solid fill">
            <a:extLst>
              <a:ext uri="{FF2B5EF4-FFF2-40B4-BE49-F238E27FC236}">
                <a16:creationId xmlns:a16="http://schemas.microsoft.com/office/drawing/2014/main" id="{B15914E7-5B8E-FE97-6406-0FDCA86DCC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61871" y="2495292"/>
            <a:ext cx="1377462" cy="1377462"/>
          </a:xfrm>
          <a:prstGeom prst="rect">
            <a:avLst/>
          </a:prstGeom>
        </p:spPr>
      </p:pic>
    </p:spTree>
    <p:extLst>
      <p:ext uri="{BB962C8B-B14F-4D97-AF65-F5344CB8AC3E}">
        <p14:creationId xmlns:p14="http://schemas.microsoft.com/office/powerpoint/2010/main" val="1609509932"/>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255</TotalTime>
  <Words>1495</Words>
  <Application>Microsoft Office PowerPoint</Application>
  <PresentationFormat>Widescreen</PresentationFormat>
  <Paragraphs>101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Calibri</vt:lpstr>
      <vt:lpstr>Nunito</vt:lpstr>
      <vt:lpstr>Custom</vt:lpstr>
      <vt:lpstr>Data Preprocessing &amp; Types of learning</vt:lpstr>
      <vt:lpstr>Grandma’s  homemade ml model</vt:lpstr>
      <vt:lpstr>ingredients</vt:lpstr>
      <vt:lpstr>PowerPoint Presentation</vt:lpstr>
      <vt:lpstr>Data Cleaning</vt:lpstr>
      <vt:lpstr>Data integration</vt:lpstr>
      <vt:lpstr>Data transformation</vt:lpstr>
      <vt:lpstr>Data reduction</vt:lpstr>
      <vt:lpstr>Types of Machine learning</vt:lpstr>
      <vt:lpstr>PowerPoint Presentation</vt:lpstr>
      <vt:lpstr>PowerPoint Presentation</vt:lpstr>
      <vt:lpstr>Supervised ML</vt:lpstr>
      <vt:lpstr>Self-Supervised ML</vt:lpstr>
      <vt:lpstr>Few-shot &amp; zero-shot learning</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نغم وائل محمد السيد</dc:creator>
  <cp:lastModifiedBy>نغم وائل محمد السيد</cp:lastModifiedBy>
  <cp:revision>1</cp:revision>
  <dcterms:created xsi:type="dcterms:W3CDTF">2025-03-02T13:41:43Z</dcterms:created>
  <dcterms:modified xsi:type="dcterms:W3CDTF">2025-03-02T17:57:25Z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