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03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78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0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0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8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E479-82B5-4AA2-BC01-F3209338C36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14B571-6E0E-41A1-ADDC-41A164E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search?sca_esv=117495dd1a9b1450&amp;sxsrf=AE3TifNXHhN_3829Qw-WMpfaj5mf98X-UQ%3A1761730219413&amp;q=K-means&amp;sa=X&amp;ved=2ahUKEwjUhay_jMmQAxWk3jgGHchxNdIQxccNegQIHhAB&amp;mstk=AUtExfBbTSagfG4hyf3eggy9p1IMCguSrrMr56X_2EW0S9Uyv4mCewmFw7aV_c5jzMJ91RNc_VmGC_ufH8V5coF7MwuFsEoSvCO-OFeX3s1VXkWoi-FJd711rEhZXVPI0c-WqaHdC7TaWl5ee_aapZSNrK0WaE4VzEn9Hk0siA0lP3qlNx0n8JnT91d8jSJU91mm7PXy995JLbbjAYEuyfct-Mhe97Futa7ZX2Xn2haeC7Dtz8mroiS0L4mb4fCBmqGRUk6p_u85qOTsHRpPAnaEx4rZ&amp;csui=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2DAB-E4DE-6262-2A9A-8CDC5B3F6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Clustering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1583E-2BAC-8266-8EED-A7CED78B4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81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9B0C-0069-D535-2362-52EFD4CD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Affinity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7117-EC7E-BB66-1F90-2B6EBAFE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02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Affinity Propagation is a clustering algorithm that identifies </a:t>
            </a:r>
            <a:r>
              <a:rPr lang="en-US" b="1" dirty="0"/>
              <a:t>exemplars</a:t>
            </a:r>
            <a:r>
              <a:rPr lang="en-US" dirty="0"/>
              <a:t> (representative data points) and groups all other data points with their closest exemplars.</a:t>
            </a:r>
          </a:p>
          <a:p>
            <a:r>
              <a:rPr lang="en-US" dirty="0"/>
              <a:t>Unlike methods such as K-Means, Affinity </a:t>
            </a:r>
          </a:p>
          <a:p>
            <a:pPr marL="0" indent="0">
              <a:buNone/>
            </a:pPr>
            <a:r>
              <a:rPr lang="en-US" dirty="0"/>
              <a:t>Propagation determines cluster </a:t>
            </a:r>
            <a:r>
              <a:rPr lang="en-US" dirty="0" err="1"/>
              <a:t>centres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by iteratively exchanging “messages” </a:t>
            </a:r>
          </a:p>
          <a:p>
            <a:pPr marL="0" indent="0">
              <a:buNone/>
            </a:pPr>
            <a:r>
              <a:rPr lang="en-US" dirty="0"/>
              <a:t>between data points to identify the most </a:t>
            </a:r>
          </a:p>
          <a:p>
            <a:pPr marL="0" indent="0">
              <a:buNone/>
            </a:pPr>
            <a:r>
              <a:rPr lang="en-US" dirty="0"/>
              <a:t>suitable exemplars.</a:t>
            </a:r>
          </a:p>
          <a:p>
            <a:r>
              <a:rPr lang="en-US" dirty="0"/>
              <a:t>The algorithm does not require prior labels, it clusters </a:t>
            </a:r>
          </a:p>
          <a:p>
            <a:r>
              <a:rPr lang="en-US" dirty="0"/>
              <a:t>purely based on similarity.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83A95-481C-3013-0A0B-C817B6DF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82" y="2623901"/>
            <a:ext cx="3562847" cy="2772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234259-EDED-EDDD-5BFC-F0C320B09F55}"/>
              </a:ext>
            </a:extLst>
          </p:cNvPr>
          <p:cNvSpPr txBox="1"/>
          <p:nvPr/>
        </p:nvSpPr>
        <p:spPr>
          <a:xfrm>
            <a:off x="1046526" y="6089563"/>
            <a:ext cx="9208821" cy="611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1313"/>
              </a:lnSpc>
              <a:buNone/>
            </a:pPr>
            <a:r>
              <a:rPr lang="en-US" sz="1800" b="0" i="0" dirty="0">
                <a:effectLst/>
                <a:latin typeface="Consolas" panose="020B0609020204030204" pitchFamily="49" charset="0"/>
              </a:rPr>
              <a:t> model 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AffinityPropagation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(preference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preference,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random_state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=42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)</a:t>
            </a:r>
          </a:p>
          <a:p>
            <a:pPr algn="l" fontAlgn="base">
              <a:lnSpc>
                <a:spcPts val="1313"/>
              </a:lnSpc>
              <a:buNone/>
            </a:pPr>
            <a:endParaRPr lang="en-US" sz="1800" b="0" i="0" dirty="0">
              <a:effectLst/>
              <a:latin typeface="Consolas" panose="020B0609020204030204" pitchFamily="49" charset="0"/>
            </a:endParaRPr>
          </a:p>
          <a:p>
            <a:pPr algn="l" fontAlgn="base">
              <a:lnSpc>
                <a:spcPts val="1313"/>
              </a:lnSpc>
              <a:buNone/>
            </a:pPr>
            <a:r>
              <a:rPr lang="en-US" sz="1800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model</a:t>
            </a:r>
            <a:r>
              <a:rPr lang="en-US" sz="18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fit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(X_std)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2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DEB9-9BB1-B1E1-65CC-90FF2484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Working of Affinity Propagation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646E-AFF2-C627-55E1-36220ECA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28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Calculate </a:t>
            </a:r>
          </a:p>
          <a:p>
            <a:pPr marL="457200" lvl="1" indent="0">
              <a:buNone/>
            </a:pPr>
            <a:r>
              <a:rPr lang="en-US" dirty="0"/>
              <a:t>	1. Similarity Computation</a:t>
            </a:r>
          </a:p>
          <a:p>
            <a:pPr marL="457200" lvl="1" indent="0">
              <a:buNone/>
            </a:pPr>
            <a:r>
              <a:rPr lang="en-US" dirty="0"/>
              <a:t>	2. Responsibility Update</a:t>
            </a:r>
          </a:p>
          <a:p>
            <a:pPr marL="457200" lvl="1" indent="0">
              <a:buNone/>
            </a:pPr>
            <a:r>
              <a:rPr lang="en-US" dirty="0"/>
              <a:t>	3. Availability Update</a:t>
            </a:r>
          </a:p>
          <a:p>
            <a:pPr marL="457200" lvl="1" indent="0">
              <a:buNone/>
            </a:pPr>
            <a:r>
              <a:rPr lang="en-US" dirty="0"/>
              <a:t>	4. Iterative Updates and Convergence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Key Parameters Influencing Clustering</a:t>
            </a:r>
          </a:p>
          <a:p>
            <a:pPr marL="914400" lvl="1" indent="-457200">
              <a:buAutoNum type="arabicPeriod"/>
            </a:pPr>
            <a:r>
              <a:rPr lang="en-US" dirty="0"/>
              <a:t>Preference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dirty="0"/>
              <a:t>Controls the number of exemplars (cluster centers).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2. Damping Factor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dirty="0"/>
              <a:t>Helps stabilize the algorithm by limiting the update size between iterations.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8822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F516-F15F-58E1-D7BD-C58351B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FA31-E476-0519-8393-403561CC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 groups data points by using the eigenvectors of a similarity matrix to transform the data into a lower-dimensional space</a:t>
            </a:r>
          </a:p>
          <a:p>
            <a:r>
              <a:rPr lang="en-US" dirty="0"/>
              <a:t>It works well for cluster with  non-convex shapes that are difficult for algorithms like </a:t>
            </a:r>
            <a:r>
              <a:rPr lang="en-US" dirty="0">
                <a:hlinkClick r:id="rId2"/>
              </a:rPr>
              <a:t>K-means</a:t>
            </a:r>
            <a:r>
              <a:rPr lang="en-US" dirty="0"/>
              <a:t> to detect directly.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06CC0-F063-CB37-8F3E-FC09645A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26" y="4001294"/>
            <a:ext cx="401058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F4B9-BC54-3C43-DD46-AEDC304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Steps performed for spectral Clustering 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98586-9755-DB9A-C980-7DE9C23F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the Similarity Graph Of The Data</a:t>
            </a:r>
          </a:p>
          <a:p>
            <a:pPr lvl="1"/>
            <a:r>
              <a:rPr lang="en-US" dirty="0"/>
              <a:t>builds the Similarity Graph in the form of an adjacency matrix </a:t>
            </a:r>
          </a:p>
          <a:p>
            <a:pPr lvl="1"/>
            <a:r>
              <a:rPr lang="en-US" dirty="0"/>
              <a:t>adjacency matrix can be built in the following manners:	</a:t>
            </a:r>
          </a:p>
          <a:p>
            <a:pPr lvl="2"/>
            <a:r>
              <a:rPr lang="en-US" dirty="0"/>
              <a:t>Epsilon-</a:t>
            </a:r>
            <a:r>
              <a:rPr lang="en-US" dirty="0" err="1"/>
              <a:t>neighbourhood</a:t>
            </a:r>
            <a:r>
              <a:rPr lang="en-US" dirty="0"/>
              <a:t> Graph</a:t>
            </a:r>
          </a:p>
          <a:p>
            <a:pPr lvl="2"/>
            <a:r>
              <a:rPr lang="en-US" dirty="0"/>
              <a:t>K-Nearest </a:t>
            </a:r>
            <a:r>
              <a:rPr lang="en-US" dirty="0" err="1"/>
              <a:t>Neighbours</a:t>
            </a:r>
            <a:r>
              <a:rPr lang="en-US" dirty="0"/>
              <a:t> </a:t>
            </a:r>
          </a:p>
          <a:p>
            <a:r>
              <a:rPr lang="en-US" dirty="0"/>
              <a:t>Projecting the data onto a lower Dimensional Space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1F7CB-D082-8F7E-CE9C-9F441DEEF130}"/>
              </a:ext>
            </a:extLst>
          </p:cNvPr>
          <p:cNvSpPr txBox="1"/>
          <p:nvPr/>
        </p:nvSpPr>
        <p:spPr>
          <a:xfrm>
            <a:off x="1026940" y="4614203"/>
            <a:ext cx="399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find eigenvalues and eigenvectors</a:t>
            </a:r>
          </a:p>
          <a:p>
            <a:r>
              <a:rPr lang="en-US" dirty="0" err="1"/>
              <a:t>vals</a:t>
            </a:r>
            <a:r>
              <a:rPr lang="en-US" dirty="0"/>
              <a:t>, </a:t>
            </a:r>
            <a:r>
              <a:rPr lang="en-US" dirty="0" err="1"/>
              <a:t>vecs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1D2FC-2641-71C4-70F1-F9016483D873}"/>
              </a:ext>
            </a:extLst>
          </p:cNvPr>
          <p:cNvSpPr txBox="1"/>
          <p:nvPr/>
        </p:nvSpPr>
        <p:spPr>
          <a:xfrm>
            <a:off x="1026940" y="5395471"/>
            <a:ext cx="668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spectral_model_rbf</a:t>
            </a:r>
            <a:r>
              <a:rPr lang="en-US" dirty="0"/>
              <a:t> = </a:t>
            </a:r>
            <a:r>
              <a:rPr lang="en-US" dirty="0" err="1"/>
              <a:t>SpectralClustering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 = 2, affinity ='</a:t>
            </a:r>
            <a:r>
              <a:rPr lang="en-US" dirty="0" err="1"/>
              <a:t>rbf</a:t>
            </a:r>
            <a:r>
              <a:rPr lang="en-US" dirty="0"/>
              <a:t>')</a:t>
            </a:r>
          </a:p>
          <a:p>
            <a:r>
              <a:rPr lang="en-US" dirty="0" err="1"/>
              <a:t>labels_rbf</a:t>
            </a:r>
            <a:r>
              <a:rPr lang="en-US" dirty="0"/>
              <a:t> = </a:t>
            </a:r>
            <a:r>
              <a:rPr lang="en-US" dirty="0" err="1"/>
              <a:t>spectral_model_rbf.fit_predict</a:t>
            </a:r>
            <a:r>
              <a:rPr lang="en-US" dirty="0"/>
              <a:t>(</a:t>
            </a:r>
            <a:r>
              <a:rPr lang="en-US" dirty="0" err="1"/>
              <a:t>X_principal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461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7A44-722F-6F6A-3BE8-3C7B6CDC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DBSCAN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FB06-E551-5B95-81FD-9AFD89B2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density-based clustering algorithm that groups data points that are closely packed together</a:t>
            </a:r>
          </a:p>
          <a:p>
            <a:r>
              <a:rPr lang="en-US" dirty="0"/>
              <a:t> marks outliers as noise based on their density</a:t>
            </a:r>
          </a:p>
          <a:p>
            <a:r>
              <a:rPr lang="en-US" dirty="0"/>
              <a:t> Unlike K-Means or hierarchical clustering which assumes clusters are compact and spherical, DBSCAN perform well in handling real-world data irregularities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2334C-E4BE-EA5A-F9AC-D33AC114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75" y="3990575"/>
            <a:ext cx="569674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11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07EE-BB63-22B1-646A-438895B3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5192D"/>
                </a:solidFill>
                <a:latin typeface="Studio-Feixen-Sans"/>
              </a:rPr>
              <a:t>Key concepts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34D11-A1FB-BB34-84E9-990BA0827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704" y="1930400"/>
            <a:ext cx="5274296" cy="3881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F12A2-ADF7-8E58-1A86-DAAFD8B1638F}"/>
              </a:ext>
            </a:extLst>
          </p:cNvPr>
          <p:cNvSpPr txBox="1"/>
          <p:nvPr/>
        </p:nvSpPr>
        <p:spPr>
          <a:xfrm>
            <a:off x="677334" y="1460198"/>
            <a:ext cx="6098344" cy="323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Aft>
                <a:spcPts val="1050"/>
              </a:spcAft>
              <a:buNone/>
            </a:pPr>
            <a:endParaRPr lang="en-U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>
              <a:spcAft>
                <a:spcPts val="9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Core Points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These are points that have at least a minimum number of other points within a specified distance (ε or epsilon).</a:t>
            </a:r>
          </a:p>
          <a:p>
            <a:pPr algn="l">
              <a:spcAft>
                <a:spcPts val="9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Border Points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These are points that are within the ε distance of a core point but don't have Minimum number of points neighbors themselves.</a:t>
            </a:r>
          </a:p>
          <a:p>
            <a:pPr algn="l">
              <a:spcAft>
                <a:spcPts val="9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Noise Points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: These are points that are neither core points nor border points. They're not close enough to any cluster to be included.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63BE8-A90C-8377-E4B0-927CC787D4AB}"/>
              </a:ext>
            </a:extLst>
          </p:cNvPr>
          <p:cNvSpPr txBox="1"/>
          <p:nvPr/>
        </p:nvSpPr>
        <p:spPr>
          <a:xfrm>
            <a:off x="677334" y="522184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dbscan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DBSCAN(eps=0.2,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min_samples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=5)</a:t>
            </a: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dbscan.fit_predict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061499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C50-3ECA-40C4-78B9-4DBEF79E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HDBSCAN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B535-2634-96D2-2231-B7D9FB48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Density-Based Spatial Clustering of Applications with Noise (HDBSCAN) is a clustering algorithm that extends the DBSCAN algorithm by converting it to a hierarchical clustering algorithm.</a:t>
            </a:r>
          </a:p>
          <a:p>
            <a:r>
              <a:rPr lang="en-US" dirty="0"/>
              <a:t>It is especially useful in situations where the dataset might not be perfectly clean, and there's inherent noise.</a:t>
            </a:r>
          </a:p>
          <a:p>
            <a:r>
              <a:rPr lang="en-US" dirty="0"/>
              <a:t># Apply HDBSCAN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clusterer</a:t>
            </a:r>
            <a:r>
              <a:rPr lang="en-US" dirty="0"/>
              <a:t> = </a:t>
            </a:r>
            <a:r>
              <a:rPr lang="en-US" dirty="0" err="1"/>
              <a:t>hdbscan.HDBSCAN</a:t>
            </a:r>
            <a:r>
              <a:rPr lang="en-US" dirty="0"/>
              <a:t>(</a:t>
            </a:r>
            <a:r>
              <a:rPr lang="en-US" dirty="0" err="1"/>
              <a:t>min_cluster_size</a:t>
            </a:r>
            <a:r>
              <a:rPr lang="en-US" dirty="0"/>
              <a:t>=20, </a:t>
            </a:r>
            <a:r>
              <a:rPr lang="en-US" dirty="0" err="1"/>
              <a:t>min_samples</a:t>
            </a:r>
            <a:r>
              <a:rPr lang="en-US" dirty="0"/>
              <a:t>=1) labels = </a:t>
            </a:r>
            <a:r>
              <a:rPr lang="en-US" dirty="0" err="1"/>
              <a:t>clusterer.fit_predict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147314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0418-7393-0C12-F942-D6AA0E65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does HDBSCAN work?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C99D-490E-116E-17FF-1DA5F5AA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HDBSAN examines the density of the data points in the dataset.</a:t>
            </a:r>
          </a:p>
          <a:p>
            <a:pPr fontAlgn="base"/>
            <a:r>
              <a:rPr lang="en-US" dirty="0"/>
              <a:t> It starts by calculating a density-based clustering hierarchy, which creates clusters from densely connected data points. </a:t>
            </a:r>
          </a:p>
          <a:p>
            <a:pPr fontAlgn="base"/>
            <a:r>
              <a:rPr lang="en-US" dirty="0"/>
              <a:t>This hierarchical structure enables the recognition of clusters of various shapes and sizes.</a:t>
            </a:r>
          </a:p>
          <a:p>
            <a:r>
              <a:rPr lang="en-US" dirty="0"/>
              <a:t>eliminates the noise by constantly adjusting the minimum cluster size parameter and adding a minimum spanning tree.</a:t>
            </a:r>
          </a:p>
        </p:txBody>
      </p:sp>
    </p:spTree>
    <p:extLst>
      <p:ext uri="{BB962C8B-B14F-4D97-AF65-F5344CB8AC3E}">
        <p14:creationId xmlns:p14="http://schemas.microsoft.com/office/powerpoint/2010/main" val="850122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7C33-A184-9B7F-CA14-F496FDFC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OPTICS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52A0-D22E-90C4-EFAC-3F2980C8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OPTICS (Ordering Points To Identify the Clustering Structure), which stands out for its ability to identify clusters of varying densities.</a:t>
            </a:r>
          </a:p>
          <a:p>
            <a:r>
              <a:rPr lang="en-US" dirty="0"/>
              <a:t> OPTICS does not directly assign clusters but instead creates a reachability plot which visually represents clusters.</a:t>
            </a:r>
          </a:p>
          <a:p>
            <a:pPr fontAlgn="base"/>
            <a:r>
              <a:rPr lang="en-US" b="1" dirty="0"/>
              <a:t>Core Distance:</a:t>
            </a:r>
            <a:r>
              <a:rPr lang="en-US" dirty="0"/>
              <a:t> The minimum</a:t>
            </a:r>
          </a:p>
          <a:p>
            <a:pPr marL="0" indent="0" fontAlgn="base">
              <a:buNone/>
            </a:pPr>
            <a:r>
              <a:rPr lang="en-US" dirty="0"/>
              <a:t> distance needed for a point to</a:t>
            </a:r>
          </a:p>
          <a:p>
            <a:pPr marL="0" indent="0" fontAlgn="base">
              <a:buNone/>
            </a:pPr>
            <a:r>
              <a:rPr lang="en-US" dirty="0"/>
              <a:t> be classified as a core point. </a:t>
            </a:r>
          </a:p>
          <a:p>
            <a:pPr fontAlgn="base"/>
            <a:r>
              <a:rPr lang="en-US" b="1" dirty="0"/>
              <a:t>Reachability Distance:</a:t>
            </a:r>
            <a:r>
              <a:rPr lang="en-US" dirty="0"/>
              <a:t> It is a </a:t>
            </a:r>
          </a:p>
          <a:p>
            <a:pPr marL="0" indent="0" fontAlgn="base">
              <a:buNone/>
            </a:pPr>
            <a:r>
              <a:rPr lang="en-US" dirty="0"/>
              <a:t>measure of how difficult it is to</a:t>
            </a:r>
          </a:p>
          <a:p>
            <a:pPr marL="0" indent="0" fontAlgn="base">
              <a:buNone/>
            </a:pPr>
            <a:r>
              <a:rPr lang="en-US" dirty="0"/>
              <a:t> reach from one point to another.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4360C-A6CC-07C4-8BE1-F874974D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11" y="3328255"/>
            <a:ext cx="6051346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08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48B-41C8-AFDE-C05C-C8C6A33B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Working of OPTICS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E1CB-71A3-34B6-0597-B9DC91E5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algorithm selects a starting point and checks if it has at least </a:t>
            </a:r>
            <a:r>
              <a:rPr lang="en-US" dirty="0" err="1"/>
              <a:t>MinPts</a:t>
            </a:r>
            <a:r>
              <a:rPr lang="en-US" dirty="0"/>
              <a:t> neighbors within Eps.</a:t>
            </a:r>
          </a:p>
          <a:p>
            <a:pPr fontAlgn="base"/>
            <a:r>
              <a:rPr lang="en-US" dirty="0"/>
              <a:t>If the point meets the density requirement it is marked as a core point and nearby points are then analyzed.</a:t>
            </a:r>
          </a:p>
          <a:p>
            <a:pPr fontAlgn="base"/>
            <a:r>
              <a:rPr lang="en-US" dirty="0"/>
              <a:t>Reachability distance is computed for each neighboring point.</a:t>
            </a:r>
          </a:p>
          <a:p>
            <a:pPr fontAlgn="base"/>
            <a:r>
              <a:rPr lang="en-US" dirty="0"/>
              <a:t>Points are then processed in order of their reachability distance hence forming a reachability plot.</a:t>
            </a:r>
          </a:p>
          <a:p>
            <a:pPr fontAlgn="base"/>
            <a:r>
              <a:rPr lang="en-US" dirty="0"/>
              <a:t>Clusters appear as valleys </a:t>
            </a:r>
            <a:r>
              <a:rPr lang="en-US" dirty="0" err="1"/>
              <a:t>i.e</a:t>
            </a:r>
            <a:r>
              <a:rPr lang="en-US" dirty="0"/>
              <a:t> low reachability distances and noise appears as peaks </a:t>
            </a:r>
            <a:r>
              <a:rPr lang="en-US" dirty="0" err="1"/>
              <a:t>i.e</a:t>
            </a:r>
            <a:r>
              <a:rPr lang="en-US" dirty="0"/>
              <a:t> high reachability distances.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12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FE01-8064-4376-0646-69E55B65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A971-54CF-6C78-4B5F-2252A62A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BIRCH (Balanced Iterative Reducing and Clustering hierarchies) is a hierarchical clustering algorithm that is designed to handle large datasets efficiently.</a:t>
            </a:r>
          </a:p>
          <a:p>
            <a:r>
              <a:rPr lang="en-US" dirty="0"/>
              <a:t>The algorithm builds a treelike structure of clusters by recursively partitioning the data into subclusters until a stopping criterion is met.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AE5D8-2EF6-719F-A34D-FE96BFB6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34" y="4139872"/>
            <a:ext cx="318179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2D9-4E01-9DDC-C25F-A91F820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2620-1E2E-DFC8-E9D8-D70FFA8D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Clustering Feature (CF) and </a:t>
            </a:r>
          </a:p>
          <a:p>
            <a:pPr lvl="1"/>
            <a:r>
              <a:rPr lang="en-US" b="1" dirty="0"/>
              <a:t>CF Tree Construction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Clustering Feature - </a:t>
            </a:r>
            <a:r>
              <a:rPr lang="en-US" dirty="0"/>
              <a:t>Each cluster is represented by a compact summary called a CF, which includes:</a:t>
            </a:r>
          </a:p>
          <a:p>
            <a:pPr lvl="2"/>
            <a:r>
              <a:rPr lang="en-US" b="1" dirty="0"/>
              <a:t>N</a:t>
            </a:r>
            <a:r>
              <a:rPr lang="en-US" dirty="0"/>
              <a:t>: Number of data points in the cluster.</a:t>
            </a:r>
          </a:p>
          <a:p>
            <a:pPr lvl="2"/>
            <a:r>
              <a:rPr lang="en-US" b="1" dirty="0"/>
              <a:t>LS</a:t>
            </a:r>
            <a:r>
              <a:rPr lang="en-US" dirty="0"/>
              <a:t>: Linear sum of the data points.</a:t>
            </a:r>
          </a:p>
          <a:p>
            <a:pPr lvl="2"/>
            <a:r>
              <a:rPr lang="en-US" b="1" dirty="0"/>
              <a:t>SS</a:t>
            </a:r>
            <a:r>
              <a:rPr lang="en-US" dirty="0"/>
              <a:t>: Squared sum of the data points.</a:t>
            </a:r>
          </a:p>
          <a:p>
            <a:pPr marL="914400" lvl="2" indent="0">
              <a:buNone/>
            </a:pPr>
            <a:r>
              <a:rPr lang="en-US" dirty="0"/>
              <a:t>These values help calculate the centroid, radius, and diameter of clusters efficiently.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/>
              <a:t>CF Tree Construction - </a:t>
            </a:r>
            <a:r>
              <a:rPr lang="en-US" dirty="0"/>
              <a:t>The algorithm builds a CF Tree by recursively partitioning data into subclusters.</a:t>
            </a:r>
          </a:p>
          <a:p>
            <a:r>
              <a:rPr lang="en-US" dirty="0"/>
              <a:t>Each node in the tree represents a cluster, and leaf nodes store compact summaries of subclusters</a:t>
            </a:r>
          </a:p>
          <a:p>
            <a:pPr marL="0" indent="0" algn="ctr">
              <a:buNone/>
            </a:pPr>
            <a:r>
              <a:rPr lang="en-US" dirty="0"/>
              <a:t>birch = Birch(</a:t>
            </a:r>
            <a:r>
              <a:rPr lang="en-US" dirty="0" err="1"/>
              <a:t>n_clusters</a:t>
            </a:r>
            <a:r>
              <a:rPr lang="en-US" dirty="0"/>
              <a:t>=3) </a:t>
            </a:r>
          </a:p>
          <a:p>
            <a:pPr marL="0" indent="0" algn="ctr">
              <a:buNone/>
            </a:pPr>
            <a:r>
              <a:rPr lang="en-US" dirty="0" err="1"/>
              <a:t>birch.fit</a:t>
            </a:r>
            <a:r>
              <a:rPr lang="en-US" dirty="0"/>
              <a:t>(data)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3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3937</TotalTime>
  <Words>944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Studio-Feixen-Sans</vt:lpstr>
      <vt:lpstr>Trebuchet MS</vt:lpstr>
      <vt:lpstr>Wingdings 3</vt:lpstr>
      <vt:lpstr>Facet</vt:lpstr>
      <vt:lpstr>Clustering algorithms</vt:lpstr>
      <vt:lpstr>DBSCAN Algorithm</vt:lpstr>
      <vt:lpstr>Key concepts</vt:lpstr>
      <vt:lpstr>HDBSCAN Algorithm</vt:lpstr>
      <vt:lpstr>How does HDBSCAN work?</vt:lpstr>
      <vt:lpstr>OPTICS Algorithm</vt:lpstr>
      <vt:lpstr>Working of OPTICS</vt:lpstr>
      <vt:lpstr>BRICH Algorithm</vt:lpstr>
      <vt:lpstr>Important terms</vt:lpstr>
      <vt:lpstr>Affinity propagation</vt:lpstr>
      <vt:lpstr>Working of Affinity Propagation </vt:lpstr>
      <vt:lpstr>Spectral Clustering</vt:lpstr>
      <vt:lpstr>Steps performed for spectral Clustering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2025-10-27T09:55:52Z</dcterms:created>
  <dcterms:modified xsi:type="dcterms:W3CDTF">2025-10-30T04:36:15Z</dcterms:modified>
</cp:coreProperties>
</file>