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8" r:id="rId1"/>
  </p:sldMasterIdLst>
  <p:notesMasterIdLst>
    <p:notesMasterId r:id="rId11"/>
  </p:notesMasterIdLst>
  <p:sldIdLst>
    <p:sldId id="256" r:id="rId2"/>
    <p:sldId id="257" r:id="rId3"/>
    <p:sldId id="258" r:id="rId4"/>
    <p:sldId id="266" r:id="rId5"/>
    <p:sldId id="270" r:id="rId6"/>
    <p:sldId id="263" r:id="rId7"/>
    <p:sldId id="267" r:id="rId8"/>
    <p:sldId id="268"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02" y="72"/>
      </p:cViewPr>
      <p:guideLst/>
    </p:cSldViewPr>
  </p:slideViewPr>
  <p:notesTextViewPr>
    <p:cViewPr>
      <p:scale>
        <a:sx n="1" d="1"/>
        <a:sy n="1" d="1"/>
      </p:scale>
      <p:origin x="0" y="0"/>
    </p:cViewPr>
  </p:notesTextViewPr>
  <p:sorterViewPr>
    <p:cViewPr>
      <p:scale>
        <a:sx n="100" d="100"/>
        <a:sy n="100" d="100"/>
      </p:scale>
      <p:origin x="0" y="-10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254711-5177-4C1A-BAEA-BDC9E28F2CF0}" type="doc">
      <dgm:prSet loTypeId="urn:microsoft.com/office/officeart/2008/layout/LinedList" loCatId="list" qsTypeId="urn:microsoft.com/office/officeart/2005/8/quickstyle/simple1" qsCatId="simple" csTypeId="urn:microsoft.com/office/officeart/2005/8/colors/accent1_5" csCatId="accent1" phldr="1"/>
      <dgm:spPr/>
      <dgm:t>
        <a:bodyPr/>
        <a:lstStyle/>
        <a:p>
          <a:endParaRPr lang="en-US"/>
        </a:p>
      </dgm:t>
    </dgm:pt>
    <dgm:pt modelId="{4738D943-5D1C-4629-BBF3-F7DF2A0DD433}">
      <dgm:prSet phldrT="[Text]" custT="1"/>
      <dgm:spPr/>
      <dgm:t>
        <a:bodyPr/>
        <a:lstStyle/>
        <a:p>
          <a:r>
            <a:rPr lang="en-US" sz="2800" b="1" dirty="0" smtClean="0"/>
            <a:t>Linear:</a:t>
          </a:r>
          <a:endParaRPr lang="en-US" sz="2800" b="1" dirty="0" smtClean="0"/>
        </a:p>
        <a:p>
          <a:r>
            <a:rPr lang="en-US" sz="1800" b="0" dirty="0" smtClean="0"/>
            <a:t>A linear regression is a model </a:t>
          </a:r>
          <a:r>
            <a:rPr lang="en-US" sz="1800" b="0" dirty="0" smtClean="0"/>
            <a:t>where the assumption is that the </a:t>
          </a:r>
          <a:r>
            <a:rPr lang="en-US" sz="1800" b="0" dirty="0" smtClean="0"/>
            <a:t>relationship between inputs and output is </a:t>
          </a:r>
          <a:r>
            <a:rPr lang="en-US" sz="1800" b="0" dirty="0" smtClean="0"/>
            <a:t>linear </a:t>
          </a:r>
        </a:p>
        <a:p>
          <a:endParaRPr lang="en-US" sz="1800" b="0" dirty="0" smtClean="0"/>
        </a:p>
        <a:p>
          <a:endParaRPr lang="en-US" sz="2800" b="1" dirty="0"/>
        </a:p>
      </dgm:t>
    </dgm:pt>
    <dgm:pt modelId="{BDBE2BE4-83E7-4DA1-B15B-9D7DC8C1E262}" type="parTrans" cxnId="{CA6FC3FF-DF2A-4DCB-A3AC-C6CA1D93127B}">
      <dgm:prSet/>
      <dgm:spPr/>
      <dgm:t>
        <a:bodyPr/>
        <a:lstStyle/>
        <a:p>
          <a:endParaRPr lang="en-US"/>
        </a:p>
      </dgm:t>
    </dgm:pt>
    <dgm:pt modelId="{5C19A5F4-3F65-486C-B56F-EC5FFE4D6C60}" type="sibTrans" cxnId="{CA6FC3FF-DF2A-4DCB-A3AC-C6CA1D93127B}">
      <dgm:prSet/>
      <dgm:spPr/>
      <dgm:t>
        <a:bodyPr/>
        <a:lstStyle/>
        <a:p>
          <a:endParaRPr lang="en-US"/>
        </a:p>
      </dgm:t>
    </dgm:pt>
    <dgm:pt modelId="{07349F1B-2A09-4F56-BE8E-890BA29C1479}">
      <dgm:prSet phldrT="[Text]" custT="1"/>
      <dgm:spPr/>
      <dgm:t>
        <a:bodyPr/>
        <a:lstStyle/>
        <a:p>
          <a:r>
            <a:rPr lang="en-US" sz="2800" b="1" dirty="0" smtClean="0"/>
            <a:t>Non-linear:</a:t>
          </a:r>
          <a:endParaRPr lang="en-US" sz="2800" b="1" dirty="0" smtClean="0"/>
        </a:p>
        <a:p>
          <a:r>
            <a:rPr lang="en-US" sz="1800" b="0" dirty="0" smtClean="0"/>
            <a:t>A non-linear regression is a model where the assumption is that the relationship between inputs and output is non-linear</a:t>
          </a:r>
          <a:endParaRPr lang="en-US" sz="1800" b="0" dirty="0"/>
        </a:p>
      </dgm:t>
    </dgm:pt>
    <dgm:pt modelId="{A68D8882-C4D3-4685-9886-ED3A13177F36}" type="parTrans" cxnId="{EFB8D780-962D-4E70-A601-44E1703BEA6A}">
      <dgm:prSet/>
      <dgm:spPr/>
      <dgm:t>
        <a:bodyPr/>
        <a:lstStyle/>
        <a:p>
          <a:endParaRPr lang="en-US"/>
        </a:p>
      </dgm:t>
    </dgm:pt>
    <dgm:pt modelId="{51679D03-CE6A-403B-AAF4-A96732E2F5DC}" type="sibTrans" cxnId="{EFB8D780-962D-4E70-A601-44E1703BEA6A}">
      <dgm:prSet/>
      <dgm:spPr/>
      <dgm:t>
        <a:bodyPr/>
        <a:lstStyle/>
        <a:p>
          <a:endParaRPr lang="en-US"/>
        </a:p>
      </dgm:t>
    </dgm:pt>
    <dgm:pt modelId="{02CF9F4C-D8E5-4C72-ACF7-BA45EAD8BCC8}">
      <dgm:prSet phldrT="[Text]" custT="1"/>
      <dgm:spPr/>
      <dgm:t>
        <a:bodyPr/>
        <a:lstStyle/>
        <a:p>
          <a:endParaRPr lang="en-US" sz="1800" b="0" dirty="0"/>
        </a:p>
      </dgm:t>
    </dgm:pt>
    <dgm:pt modelId="{98C47144-E808-48AB-AD40-765E57A39C88}" type="parTrans" cxnId="{468C3804-DC6D-4218-9A5F-E50685C7171F}">
      <dgm:prSet/>
      <dgm:spPr/>
      <dgm:t>
        <a:bodyPr/>
        <a:lstStyle/>
        <a:p>
          <a:endParaRPr lang="en-US"/>
        </a:p>
      </dgm:t>
    </dgm:pt>
    <dgm:pt modelId="{01124F1E-B8A2-407A-801A-292E89C7A853}" type="sibTrans" cxnId="{468C3804-DC6D-4218-9A5F-E50685C7171F}">
      <dgm:prSet/>
      <dgm:spPr/>
      <dgm:t>
        <a:bodyPr/>
        <a:lstStyle/>
        <a:p>
          <a:endParaRPr lang="en-US"/>
        </a:p>
      </dgm:t>
    </dgm:pt>
    <dgm:pt modelId="{D52295C5-A85C-48CD-A46C-DC250E4A567F}" type="pres">
      <dgm:prSet presAssocID="{31254711-5177-4C1A-BAEA-BDC9E28F2CF0}" presName="vert0" presStyleCnt="0">
        <dgm:presLayoutVars>
          <dgm:dir/>
          <dgm:animOne val="branch"/>
          <dgm:animLvl val="lvl"/>
        </dgm:presLayoutVars>
      </dgm:prSet>
      <dgm:spPr/>
      <dgm:t>
        <a:bodyPr/>
        <a:lstStyle/>
        <a:p>
          <a:endParaRPr lang="en-US"/>
        </a:p>
      </dgm:t>
    </dgm:pt>
    <dgm:pt modelId="{6009F090-481B-468E-B0C4-C74AD4B2C605}" type="pres">
      <dgm:prSet presAssocID="{4738D943-5D1C-4629-BBF3-F7DF2A0DD433}" presName="thickLine" presStyleLbl="alignNode1" presStyleIdx="0" presStyleCnt="3"/>
      <dgm:spPr/>
    </dgm:pt>
    <dgm:pt modelId="{2F3D8790-9F8A-4B24-8CFC-65742D9A4888}" type="pres">
      <dgm:prSet presAssocID="{4738D943-5D1C-4629-BBF3-F7DF2A0DD433}" presName="horz1" presStyleCnt="0"/>
      <dgm:spPr/>
    </dgm:pt>
    <dgm:pt modelId="{58ADE3A5-1229-455B-BC67-E7ADD64C9FEF}" type="pres">
      <dgm:prSet presAssocID="{4738D943-5D1C-4629-BBF3-F7DF2A0DD433}" presName="tx1" presStyleLbl="revTx" presStyleIdx="0" presStyleCnt="3"/>
      <dgm:spPr/>
      <dgm:t>
        <a:bodyPr/>
        <a:lstStyle/>
        <a:p>
          <a:endParaRPr lang="en-US"/>
        </a:p>
      </dgm:t>
    </dgm:pt>
    <dgm:pt modelId="{A899A8D2-C4E7-4D58-9DDF-2D3A8F073875}" type="pres">
      <dgm:prSet presAssocID="{4738D943-5D1C-4629-BBF3-F7DF2A0DD433}" presName="vert1" presStyleCnt="0"/>
      <dgm:spPr/>
    </dgm:pt>
    <dgm:pt modelId="{1B665FA4-8151-4629-A38C-1439CBD1857A}" type="pres">
      <dgm:prSet presAssocID="{07349F1B-2A09-4F56-BE8E-890BA29C1479}" presName="thickLine" presStyleLbl="alignNode1" presStyleIdx="1" presStyleCnt="3"/>
      <dgm:spPr/>
    </dgm:pt>
    <dgm:pt modelId="{B0A282DA-6E7A-469D-95F6-895D53819AC8}" type="pres">
      <dgm:prSet presAssocID="{07349F1B-2A09-4F56-BE8E-890BA29C1479}" presName="horz1" presStyleCnt="0"/>
      <dgm:spPr/>
    </dgm:pt>
    <dgm:pt modelId="{013D793D-7873-4561-99CA-5FBD306A11B5}" type="pres">
      <dgm:prSet presAssocID="{07349F1B-2A09-4F56-BE8E-890BA29C1479}" presName="tx1" presStyleLbl="revTx" presStyleIdx="1" presStyleCnt="3"/>
      <dgm:spPr/>
      <dgm:t>
        <a:bodyPr/>
        <a:lstStyle/>
        <a:p>
          <a:endParaRPr lang="en-US"/>
        </a:p>
      </dgm:t>
    </dgm:pt>
    <dgm:pt modelId="{11C2E896-6157-4D92-A159-BBD72C914683}" type="pres">
      <dgm:prSet presAssocID="{07349F1B-2A09-4F56-BE8E-890BA29C1479}" presName="vert1" presStyleCnt="0"/>
      <dgm:spPr/>
    </dgm:pt>
    <dgm:pt modelId="{866AFA34-6D46-4961-81CF-CDB5B8B2C33C}" type="pres">
      <dgm:prSet presAssocID="{02CF9F4C-D8E5-4C72-ACF7-BA45EAD8BCC8}" presName="thickLine" presStyleLbl="alignNode1" presStyleIdx="2" presStyleCnt="3"/>
      <dgm:spPr/>
    </dgm:pt>
    <dgm:pt modelId="{3FAE4DC0-FB28-4ECF-BED9-0093F28ACE77}" type="pres">
      <dgm:prSet presAssocID="{02CF9F4C-D8E5-4C72-ACF7-BA45EAD8BCC8}" presName="horz1" presStyleCnt="0"/>
      <dgm:spPr/>
    </dgm:pt>
    <dgm:pt modelId="{7A7AD706-633E-40F7-8820-6199C9AA5BCD}" type="pres">
      <dgm:prSet presAssocID="{02CF9F4C-D8E5-4C72-ACF7-BA45EAD8BCC8}" presName="tx1" presStyleLbl="revTx" presStyleIdx="2" presStyleCnt="3"/>
      <dgm:spPr/>
      <dgm:t>
        <a:bodyPr/>
        <a:lstStyle/>
        <a:p>
          <a:endParaRPr lang="en-US"/>
        </a:p>
      </dgm:t>
    </dgm:pt>
    <dgm:pt modelId="{AFEDC2CF-DDF5-413C-9424-F725DC14A71E}" type="pres">
      <dgm:prSet presAssocID="{02CF9F4C-D8E5-4C72-ACF7-BA45EAD8BCC8}" presName="vert1" presStyleCnt="0"/>
      <dgm:spPr/>
    </dgm:pt>
  </dgm:ptLst>
  <dgm:cxnLst>
    <dgm:cxn modelId="{5F7FEE01-ABE3-4BC7-BDDB-46A4FF71C808}" type="presOf" srcId="{07349F1B-2A09-4F56-BE8E-890BA29C1479}" destId="{013D793D-7873-4561-99CA-5FBD306A11B5}" srcOrd="0" destOrd="0" presId="urn:microsoft.com/office/officeart/2008/layout/LinedList"/>
    <dgm:cxn modelId="{CA6FC3FF-DF2A-4DCB-A3AC-C6CA1D93127B}" srcId="{31254711-5177-4C1A-BAEA-BDC9E28F2CF0}" destId="{4738D943-5D1C-4629-BBF3-F7DF2A0DD433}" srcOrd="0" destOrd="0" parTransId="{BDBE2BE4-83E7-4DA1-B15B-9D7DC8C1E262}" sibTransId="{5C19A5F4-3F65-486C-B56F-EC5FFE4D6C60}"/>
    <dgm:cxn modelId="{525DD91A-C790-424E-A4F6-A5851DCE73A7}" type="presOf" srcId="{31254711-5177-4C1A-BAEA-BDC9E28F2CF0}" destId="{D52295C5-A85C-48CD-A46C-DC250E4A567F}" srcOrd="0" destOrd="0" presId="urn:microsoft.com/office/officeart/2008/layout/LinedList"/>
    <dgm:cxn modelId="{DDFE6DA3-42C5-4EF3-B9C4-DDAD504FA5B2}" type="presOf" srcId="{02CF9F4C-D8E5-4C72-ACF7-BA45EAD8BCC8}" destId="{7A7AD706-633E-40F7-8820-6199C9AA5BCD}" srcOrd="0" destOrd="0" presId="urn:microsoft.com/office/officeart/2008/layout/LinedList"/>
    <dgm:cxn modelId="{71C6A17F-8F13-4220-B650-2516F10A35AF}" type="presOf" srcId="{4738D943-5D1C-4629-BBF3-F7DF2A0DD433}" destId="{58ADE3A5-1229-455B-BC67-E7ADD64C9FEF}" srcOrd="0" destOrd="0" presId="urn:microsoft.com/office/officeart/2008/layout/LinedList"/>
    <dgm:cxn modelId="{468C3804-DC6D-4218-9A5F-E50685C7171F}" srcId="{31254711-5177-4C1A-BAEA-BDC9E28F2CF0}" destId="{02CF9F4C-D8E5-4C72-ACF7-BA45EAD8BCC8}" srcOrd="2" destOrd="0" parTransId="{98C47144-E808-48AB-AD40-765E57A39C88}" sibTransId="{01124F1E-B8A2-407A-801A-292E89C7A853}"/>
    <dgm:cxn modelId="{EFB8D780-962D-4E70-A601-44E1703BEA6A}" srcId="{31254711-5177-4C1A-BAEA-BDC9E28F2CF0}" destId="{07349F1B-2A09-4F56-BE8E-890BA29C1479}" srcOrd="1" destOrd="0" parTransId="{A68D8882-C4D3-4685-9886-ED3A13177F36}" sibTransId="{51679D03-CE6A-403B-AAF4-A96732E2F5DC}"/>
    <dgm:cxn modelId="{2F231504-6A45-4BAF-95CA-BE584E6B946C}" type="presParOf" srcId="{D52295C5-A85C-48CD-A46C-DC250E4A567F}" destId="{6009F090-481B-468E-B0C4-C74AD4B2C605}" srcOrd="0" destOrd="0" presId="urn:microsoft.com/office/officeart/2008/layout/LinedList"/>
    <dgm:cxn modelId="{C2E32D27-A90C-4841-BDCD-C2F88D924E5B}" type="presParOf" srcId="{D52295C5-A85C-48CD-A46C-DC250E4A567F}" destId="{2F3D8790-9F8A-4B24-8CFC-65742D9A4888}" srcOrd="1" destOrd="0" presId="urn:microsoft.com/office/officeart/2008/layout/LinedList"/>
    <dgm:cxn modelId="{88E68B19-562B-48F7-95EF-384AF325A89A}" type="presParOf" srcId="{2F3D8790-9F8A-4B24-8CFC-65742D9A4888}" destId="{58ADE3A5-1229-455B-BC67-E7ADD64C9FEF}" srcOrd="0" destOrd="0" presId="urn:microsoft.com/office/officeart/2008/layout/LinedList"/>
    <dgm:cxn modelId="{EC612580-4FAC-4AB0-A5EF-01457080FA88}" type="presParOf" srcId="{2F3D8790-9F8A-4B24-8CFC-65742D9A4888}" destId="{A899A8D2-C4E7-4D58-9DDF-2D3A8F073875}" srcOrd="1" destOrd="0" presId="urn:microsoft.com/office/officeart/2008/layout/LinedList"/>
    <dgm:cxn modelId="{25C3291E-B3E2-4DAA-95D2-7DA4ADCBE3D7}" type="presParOf" srcId="{D52295C5-A85C-48CD-A46C-DC250E4A567F}" destId="{1B665FA4-8151-4629-A38C-1439CBD1857A}" srcOrd="2" destOrd="0" presId="urn:microsoft.com/office/officeart/2008/layout/LinedList"/>
    <dgm:cxn modelId="{29E4924E-A6F8-4592-83C1-74FA3712FA80}" type="presParOf" srcId="{D52295C5-A85C-48CD-A46C-DC250E4A567F}" destId="{B0A282DA-6E7A-469D-95F6-895D53819AC8}" srcOrd="3" destOrd="0" presId="urn:microsoft.com/office/officeart/2008/layout/LinedList"/>
    <dgm:cxn modelId="{BF568306-8969-425D-85C0-D9AEA17614E5}" type="presParOf" srcId="{B0A282DA-6E7A-469D-95F6-895D53819AC8}" destId="{013D793D-7873-4561-99CA-5FBD306A11B5}" srcOrd="0" destOrd="0" presId="urn:microsoft.com/office/officeart/2008/layout/LinedList"/>
    <dgm:cxn modelId="{C29ACD92-B4F2-4CD1-8574-2C747892331E}" type="presParOf" srcId="{B0A282DA-6E7A-469D-95F6-895D53819AC8}" destId="{11C2E896-6157-4D92-A159-BBD72C914683}" srcOrd="1" destOrd="0" presId="urn:microsoft.com/office/officeart/2008/layout/LinedList"/>
    <dgm:cxn modelId="{040ED152-D71A-440E-B2E7-58F8A3E9F194}" type="presParOf" srcId="{D52295C5-A85C-48CD-A46C-DC250E4A567F}" destId="{866AFA34-6D46-4961-81CF-CDB5B8B2C33C}" srcOrd="4" destOrd="0" presId="urn:microsoft.com/office/officeart/2008/layout/LinedList"/>
    <dgm:cxn modelId="{3ABD49F6-63B1-48FA-AA69-E5196FC5C386}" type="presParOf" srcId="{D52295C5-A85C-48CD-A46C-DC250E4A567F}" destId="{3FAE4DC0-FB28-4ECF-BED9-0093F28ACE77}" srcOrd="5" destOrd="0" presId="urn:microsoft.com/office/officeart/2008/layout/LinedList"/>
    <dgm:cxn modelId="{F2E5ED07-C4D3-4FF4-A82E-4AD6A6996464}" type="presParOf" srcId="{3FAE4DC0-FB28-4ECF-BED9-0093F28ACE77}" destId="{7A7AD706-633E-40F7-8820-6199C9AA5BCD}" srcOrd="0" destOrd="0" presId="urn:microsoft.com/office/officeart/2008/layout/LinedList"/>
    <dgm:cxn modelId="{6D8A66BC-C3BA-4C0E-9E5B-6CD878B3F383}" type="presParOf" srcId="{3FAE4DC0-FB28-4ECF-BED9-0093F28ACE77}" destId="{AFEDC2CF-DDF5-413C-9424-F725DC14A71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09F090-481B-468E-B0C4-C74AD4B2C605}">
      <dsp:nvSpPr>
        <dsp:cNvPr id="0" name=""/>
        <dsp:cNvSpPr/>
      </dsp:nvSpPr>
      <dsp:spPr>
        <a:xfrm>
          <a:off x="0" y="1895"/>
          <a:ext cx="8596312" cy="0"/>
        </a:xfrm>
        <a:prstGeom prst="line">
          <a:avLst/>
        </a:prstGeom>
        <a:solidFill>
          <a:schemeClr val="accent1">
            <a:alpha val="90000"/>
            <a:hueOff val="0"/>
            <a:satOff val="0"/>
            <a:lumOff val="0"/>
            <a:alphaOff val="0"/>
          </a:schemeClr>
        </a:solidFill>
        <a:ln w="19050" cap="rnd"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ADE3A5-1229-455B-BC67-E7ADD64C9FEF}">
      <dsp:nvSpPr>
        <dsp:cNvPr id="0" name=""/>
        <dsp:cNvSpPr/>
      </dsp:nvSpPr>
      <dsp:spPr>
        <a:xfrm>
          <a:off x="0" y="1895"/>
          <a:ext cx="8596312" cy="1292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b="1" kern="1200" dirty="0" smtClean="0"/>
            <a:t>Linear:</a:t>
          </a:r>
          <a:endParaRPr lang="en-US" sz="2800" b="1" kern="1200" dirty="0" smtClean="0"/>
        </a:p>
        <a:p>
          <a:pPr lvl="0" algn="l" defTabSz="1244600">
            <a:lnSpc>
              <a:spcPct val="90000"/>
            </a:lnSpc>
            <a:spcBef>
              <a:spcPct val="0"/>
            </a:spcBef>
            <a:spcAft>
              <a:spcPct val="35000"/>
            </a:spcAft>
          </a:pPr>
          <a:r>
            <a:rPr lang="en-US" sz="1800" b="0" kern="1200" dirty="0" smtClean="0"/>
            <a:t>A linear regression is a model </a:t>
          </a:r>
          <a:r>
            <a:rPr lang="en-US" sz="1800" b="0" kern="1200" dirty="0" smtClean="0"/>
            <a:t>where the assumption is that the </a:t>
          </a:r>
          <a:r>
            <a:rPr lang="en-US" sz="1800" b="0" kern="1200" dirty="0" smtClean="0"/>
            <a:t>relationship between inputs and output is </a:t>
          </a:r>
          <a:r>
            <a:rPr lang="en-US" sz="1800" b="0" kern="1200" dirty="0" smtClean="0"/>
            <a:t>linear </a:t>
          </a:r>
        </a:p>
        <a:p>
          <a:pPr lvl="0" algn="l" defTabSz="1244600">
            <a:lnSpc>
              <a:spcPct val="90000"/>
            </a:lnSpc>
            <a:spcBef>
              <a:spcPct val="0"/>
            </a:spcBef>
            <a:spcAft>
              <a:spcPct val="35000"/>
            </a:spcAft>
          </a:pPr>
          <a:endParaRPr lang="en-US" sz="1800" b="0" kern="1200" dirty="0" smtClean="0"/>
        </a:p>
        <a:p>
          <a:pPr lvl="0" algn="l" defTabSz="1244600">
            <a:lnSpc>
              <a:spcPct val="90000"/>
            </a:lnSpc>
            <a:spcBef>
              <a:spcPct val="0"/>
            </a:spcBef>
            <a:spcAft>
              <a:spcPct val="35000"/>
            </a:spcAft>
          </a:pPr>
          <a:endParaRPr lang="en-US" sz="2800" b="1" kern="1200" dirty="0"/>
        </a:p>
      </dsp:txBody>
      <dsp:txXfrm>
        <a:off x="0" y="1895"/>
        <a:ext cx="8596312" cy="1292548"/>
      </dsp:txXfrm>
    </dsp:sp>
    <dsp:sp modelId="{1B665FA4-8151-4629-A38C-1439CBD1857A}">
      <dsp:nvSpPr>
        <dsp:cNvPr id="0" name=""/>
        <dsp:cNvSpPr/>
      </dsp:nvSpPr>
      <dsp:spPr>
        <a:xfrm>
          <a:off x="0" y="1294444"/>
          <a:ext cx="8596312" cy="0"/>
        </a:xfrm>
        <a:prstGeom prst="line">
          <a:avLst/>
        </a:prstGeom>
        <a:solidFill>
          <a:schemeClr val="accent1">
            <a:alpha val="90000"/>
            <a:hueOff val="0"/>
            <a:satOff val="0"/>
            <a:lumOff val="0"/>
            <a:alphaOff val="-20000"/>
          </a:schemeClr>
        </a:solidFill>
        <a:ln w="19050" cap="rnd" cmpd="sng" algn="ctr">
          <a:solidFill>
            <a:schemeClr val="accent1">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a:schemeClr val="lt1"/>
        </a:fontRef>
      </dsp:style>
    </dsp:sp>
    <dsp:sp modelId="{013D793D-7873-4561-99CA-5FBD306A11B5}">
      <dsp:nvSpPr>
        <dsp:cNvPr id="0" name=""/>
        <dsp:cNvSpPr/>
      </dsp:nvSpPr>
      <dsp:spPr>
        <a:xfrm>
          <a:off x="0" y="1294444"/>
          <a:ext cx="8596312" cy="1292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b="1" kern="1200" dirty="0" smtClean="0"/>
            <a:t>Non-linear:</a:t>
          </a:r>
          <a:endParaRPr lang="en-US" sz="2800" b="1" kern="1200" dirty="0" smtClean="0"/>
        </a:p>
        <a:p>
          <a:pPr lvl="0" algn="l" defTabSz="1244600">
            <a:lnSpc>
              <a:spcPct val="90000"/>
            </a:lnSpc>
            <a:spcBef>
              <a:spcPct val="0"/>
            </a:spcBef>
            <a:spcAft>
              <a:spcPct val="35000"/>
            </a:spcAft>
          </a:pPr>
          <a:r>
            <a:rPr lang="en-US" sz="1800" b="0" kern="1200" dirty="0" smtClean="0"/>
            <a:t>A non-linear regression is a model where the assumption is that the relationship between inputs and output is non-linear</a:t>
          </a:r>
          <a:endParaRPr lang="en-US" sz="1800" b="0" kern="1200" dirty="0"/>
        </a:p>
      </dsp:txBody>
      <dsp:txXfrm>
        <a:off x="0" y="1294444"/>
        <a:ext cx="8596312" cy="1292548"/>
      </dsp:txXfrm>
    </dsp:sp>
    <dsp:sp modelId="{866AFA34-6D46-4961-81CF-CDB5B8B2C33C}">
      <dsp:nvSpPr>
        <dsp:cNvPr id="0" name=""/>
        <dsp:cNvSpPr/>
      </dsp:nvSpPr>
      <dsp:spPr>
        <a:xfrm>
          <a:off x="0" y="2586992"/>
          <a:ext cx="8596312" cy="0"/>
        </a:xfrm>
        <a:prstGeom prst="line">
          <a:avLst/>
        </a:prstGeom>
        <a:solidFill>
          <a:schemeClr val="accent1">
            <a:alpha val="90000"/>
            <a:hueOff val="0"/>
            <a:satOff val="0"/>
            <a:lumOff val="0"/>
            <a:alphaOff val="-40000"/>
          </a:schemeClr>
        </a:solidFill>
        <a:ln w="19050" cap="rnd" cmpd="sng" algn="ctr">
          <a:solidFill>
            <a:schemeClr val="accent1">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a:schemeClr val="lt1"/>
        </a:fontRef>
      </dsp:style>
    </dsp:sp>
    <dsp:sp modelId="{7A7AD706-633E-40F7-8820-6199C9AA5BCD}">
      <dsp:nvSpPr>
        <dsp:cNvPr id="0" name=""/>
        <dsp:cNvSpPr/>
      </dsp:nvSpPr>
      <dsp:spPr>
        <a:xfrm>
          <a:off x="0" y="2586992"/>
          <a:ext cx="8596312" cy="1292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endParaRPr lang="en-US" sz="1800" b="0" kern="1200" dirty="0"/>
        </a:p>
      </dsp:txBody>
      <dsp:txXfrm>
        <a:off x="0" y="2586992"/>
        <a:ext cx="8596312" cy="129254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33B471-FD80-4968-9655-9E2DA06E734C}" type="datetimeFigureOut">
              <a:rPr lang="en-US" smtClean="0"/>
              <a:t>7/7/2022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CACA6-A20F-4072-A3DA-038469712C87}" type="slidenum">
              <a:rPr lang="en-US" smtClean="0"/>
              <a:t>‹#›</a:t>
            </a:fld>
            <a:endParaRPr lang="en-US"/>
          </a:p>
        </p:txBody>
      </p:sp>
    </p:spTree>
    <p:extLst>
      <p:ext uri="{BB962C8B-B14F-4D97-AF65-F5344CB8AC3E}">
        <p14:creationId xmlns:p14="http://schemas.microsoft.com/office/powerpoint/2010/main" val="1182163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7CACA6-A20F-4072-A3DA-038469712C87}" type="slidenum">
              <a:rPr lang="en-US" smtClean="0"/>
              <a:t>3</a:t>
            </a:fld>
            <a:endParaRPr lang="en-US"/>
          </a:p>
        </p:txBody>
      </p:sp>
    </p:spTree>
    <p:extLst>
      <p:ext uri="{BB962C8B-B14F-4D97-AF65-F5344CB8AC3E}">
        <p14:creationId xmlns:p14="http://schemas.microsoft.com/office/powerpoint/2010/main" val="3407820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435E767-B4C5-4CBB-9C67-F585E2C2502B}"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F9B04-37DD-4311-BB5B-D9874CE48B65}" type="slidenum">
              <a:rPr lang="en-US" smtClean="0"/>
              <a:t>‹#›</a:t>
            </a:fld>
            <a:endParaRPr lang="en-US"/>
          </a:p>
        </p:txBody>
      </p:sp>
    </p:spTree>
    <p:extLst>
      <p:ext uri="{BB962C8B-B14F-4D97-AF65-F5344CB8AC3E}">
        <p14:creationId xmlns:p14="http://schemas.microsoft.com/office/powerpoint/2010/main" val="573562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35E767-B4C5-4CBB-9C67-F585E2C2502B}"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F9B04-37DD-4311-BB5B-D9874CE48B65}" type="slidenum">
              <a:rPr lang="en-US" smtClean="0"/>
              <a:t>‹#›</a:t>
            </a:fld>
            <a:endParaRPr lang="en-US"/>
          </a:p>
        </p:txBody>
      </p:sp>
    </p:spTree>
    <p:extLst>
      <p:ext uri="{BB962C8B-B14F-4D97-AF65-F5344CB8AC3E}">
        <p14:creationId xmlns:p14="http://schemas.microsoft.com/office/powerpoint/2010/main" val="3959325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35E767-B4C5-4CBB-9C67-F585E2C2502B}"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F9B04-37DD-4311-BB5B-D9874CE48B6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49054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35E767-B4C5-4CBB-9C67-F585E2C2502B}"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F9B04-37DD-4311-BB5B-D9874CE48B65}" type="slidenum">
              <a:rPr lang="en-US" smtClean="0"/>
              <a:t>‹#›</a:t>
            </a:fld>
            <a:endParaRPr lang="en-US"/>
          </a:p>
        </p:txBody>
      </p:sp>
    </p:spTree>
    <p:extLst>
      <p:ext uri="{BB962C8B-B14F-4D97-AF65-F5344CB8AC3E}">
        <p14:creationId xmlns:p14="http://schemas.microsoft.com/office/powerpoint/2010/main" val="3715017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35E767-B4C5-4CBB-9C67-F585E2C2502B}"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F9B04-37DD-4311-BB5B-D9874CE48B6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18786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35E767-B4C5-4CBB-9C67-F585E2C2502B}"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F9B04-37DD-4311-BB5B-D9874CE48B65}" type="slidenum">
              <a:rPr lang="en-US" smtClean="0"/>
              <a:t>‹#›</a:t>
            </a:fld>
            <a:endParaRPr lang="en-US"/>
          </a:p>
        </p:txBody>
      </p:sp>
    </p:spTree>
    <p:extLst>
      <p:ext uri="{BB962C8B-B14F-4D97-AF65-F5344CB8AC3E}">
        <p14:creationId xmlns:p14="http://schemas.microsoft.com/office/powerpoint/2010/main" val="598675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35E767-B4C5-4CBB-9C67-F585E2C2502B}"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F9B04-37DD-4311-BB5B-D9874CE48B65}" type="slidenum">
              <a:rPr lang="en-US" smtClean="0"/>
              <a:t>‹#›</a:t>
            </a:fld>
            <a:endParaRPr lang="en-US"/>
          </a:p>
        </p:txBody>
      </p:sp>
    </p:spTree>
    <p:extLst>
      <p:ext uri="{BB962C8B-B14F-4D97-AF65-F5344CB8AC3E}">
        <p14:creationId xmlns:p14="http://schemas.microsoft.com/office/powerpoint/2010/main" val="2957934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35E767-B4C5-4CBB-9C67-F585E2C2502B}"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F9B04-37DD-4311-BB5B-D9874CE48B65}" type="slidenum">
              <a:rPr lang="en-US" smtClean="0"/>
              <a:t>‹#›</a:t>
            </a:fld>
            <a:endParaRPr lang="en-US"/>
          </a:p>
        </p:txBody>
      </p:sp>
    </p:spTree>
    <p:extLst>
      <p:ext uri="{BB962C8B-B14F-4D97-AF65-F5344CB8AC3E}">
        <p14:creationId xmlns:p14="http://schemas.microsoft.com/office/powerpoint/2010/main" val="1652335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35E767-B4C5-4CBB-9C67-F585E2C2502B}"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F9B04-37DD-4311-BB5B-D9874CE48B65}" type="slidenum">
              <a:rPr lang="en-US" smtClean="0"/>
              <a:t>‹#›</a:t>
            </a:fld>
            <a:endParaRPr lang="en-US"/>
          </a:p>
        </p:txBody>
      </p:sp>
    </p:spTree>
    <p:extLst>
      <p:ext uri="{BB962C8B-B14F-4D97-AF65-F5344CB8AC3E}">
        <p14:creationId xmlns:p14="http://schemas.microsoft.com/office/powerpoint/2010/main" val="368598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35E767-B4C5-4CBB-9C67-F585E2C2502B}"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F9B04-37DD-4311-BB5B-D9874CE48B65}" type="slidenum">
              <a:rPr lang="en-US" smtClean="0"/>
              <a:t>‹#›</a:t>
            </a:fld>
            <a:endParaRPr lang="en-US"/>
          </a:p>
        </p:txBody>
      </p:sp>
    </p:spTree>
    <p:extLst>
      <p:ext uri="{BB962C8B-B14F-4D97-AF65-F5344CB8AC3E}">
        <p14:creationId xmlns:p14="http://schemas.microsoft.com/office/powerpoint/2010/main" val="1275087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35E767-B4C5-4CBB-9C67-F585E2C2502B}" type="datetimeFigureOut">
              <a:rPr lang="en-US" smtClean="0"/>
              <a:t>7/7/2022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F9B04-37DD-4311-BB5B-D9874CE48B65}" type="slidenum">
              <a:rPr lang="en-US" smtClean="0"/>
              <a:t>‹#›</a:t>
            </a:fld>
            <a:endParaRPr lang="en-US"/>
          </a:p>
        </p:txBody>
      </p:sp>
    </p:spTree>
    <p:extLst>
      <p:ext uri="{BB962C8B-B14F-4D97-AF65-F5344CB8AC3E}">
        <p14:creationId xmlns:p14="http://schemas.microsoft.com/office/powerpoint/2010/main" val="2633142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435E767-B4C5-4CBB-9C67-F585E2C2502B}" type="datetimeFigureOut">
              <a:rPr lang="en-US" smtClean="0"/>
              <a:t>7/7/2022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AF9B04-37DD-4311-BB5B-D9874CE48B65}" type="slidenum">
              <a:rPr lang="en-US" smtClean="0"/>
              <a:t>‹#›</a:t>
            </a:fld>
            <a:endParaRPr lang="en-US"/>
          </a:p>
        </p:txBody>
      </p:sp>
    </p:spTree>
    <p:extLst>
      <p:ext uri="{BB962C8B-B14F-4D97-AF65-F5344CB8AC3E}">
        <p14:creationId xmlns:p14="http://schemas.microsoft.com/office/powerpoint/2010/main" val="4066986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435E767-B4C5-4CBB-9C67-F585E2C2502B}" type="datetimeFigureOut">
              <a:rPr lang="en-US" smtClean="0"/>
              <a:t>7/7/2022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AF9B04-37DD-4311-BB5B-D9874CE48B65}" type="slidenum">
              <a:rPr lang="en-US" smtClean="0"/>
              <a:t>‹#›</a:t>
            </a:fld>
            <a:endParaRPr lang="en-US"/>
          </a:p>
        </p:txBody>
      </p:sp>
    </p:spTree>
    <p:extLst>
      <p:ext uri="{BB962C8B-B14F-4D97-AF65-F5344CB8AC3E}">
        <p14:creationId xmlns:p14="http://schemas.microsoft.com/office/powerpoint/2010/main" val="3949964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35E767-B4C5-4CBB-9C67-F585E2C2502B}" type="datetimeFigureOut">
              <a:rPr lang="en-US" smtClean="0"/>
              <a:t>7/7/2022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AF9B04-37DD-4311-BB5B-D9874CE48B65}" type="slidenum">
              <a:rPr lang="en-US" smtClean="0"/>
              <a:t>‹#›</a:t>
            </a:fld>
            <a:endParaRPr lang="en-US"/>
          </a:p>
        </p:txBody>
      </p:sp>
    </p:spTree>
    <p:extLst>
      <p:ext uri="{BB962C8B-B14F-4D97-AF65-F5344CB8AC3E}">
        <p14:creationId xmlns:p14="http://schemas.microsoft.com/office/powerpoint/2010/main" val="3658024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5E767-B4C5-4CBB-9C67-F585E2C2502B}" type="datetimeFigureOut">
              <a:rPr lang="en-US" smtClean="0"/>
              <a:t>7/7/2022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F9B04-37DD-4311-BB5B-D9874CE48B65}" type="slidenum">
              <a:rPr lang="en-US" smtClean="0"/>
              <a:t>‹#›</a:t>
            </a:fld>
            <a:endParaRPr lang="en-US"/>
          </a:p>
        </p:txBody>
      </p:sp>
    </p:spTree>
    <p:extLst>
      <p:ext uri="{BB962C8B-B14F-4D97-AF65-F5344CB8AC3E}">
        <p14:creationId xmlns:p14="http://schemas.microsoft.com/office/powerpoint/2010/main" val="1013450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5E767-B4C5-4CBB-9C67-F585E2C2502B}" type="datetimeFigureOut">
              <a:rPr lang="en-US" smtClean="0"/>
              <a:t>7/7/2022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F9B04-37DD-4311-BB5B-D9874CE48B65}" type="slidenum">
              <a:rPr lang="en-US" smtClean="0"/>
              <a:t>‹#›</a:t>
            </a:fld>
            <a:endParaRPr lang="en-US"/>
          </a:p>
        </p:txBody>
      </p:sp>
    </p:spTree>
    <p:extLst>
      <p:ext uri="{BB962C8B-B14F-4D97-AF65-F5344CB8AC3E}">
        <p14:creationId xmlns:p14="http://schemas.microsoft.com/office/powerpoint/2010/main" val="1398538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435E767-B4C5-4CBB-9C67-F585E2C2502B}" type="datetimeFigureOut">
              <a:rPr lang="en-US" smtClean="0"/>
              <a:t>7/7/2022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0AF9B04-37DD-4311-BB5B-D9874CE48B65}" type="slidenum">
              <a:rPr lang="en-US" smtClean="0"/>
              <a:t>‹#›</a:t>
            </a:fld>
            <a:endParaRPr lang="en-US"/>
          </a:p>
        </p:txBody>
      </p:sp>
    </p:spTree>
    <p:extLst>
      <p:ext uri="{BB962C8B-B14F-4D97-AF65-F5344CB8AC3E}">
        <p14:creationId xmlns:p14="http://schemas.microsoft.com/office/powerpoint/2010/main" val="1547021663"/>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5880" y="810769"/>
            <a:ext cx="8040687" cy="1859757"/>
          </a:xfrm>
        </p:spPr>
        <p:txBody>
          <a:bodyPr>
            <a:normAutofit/>
          </a:bodyPr>
          <a:lstStyle/>
          <a:p>
            <a:pPr algn="ctr"/>
            <a:r>
              <a:rPr lang="en-US" b="1" dirty="0"/>
              <a:t> Regression Model</a:t>
            </a:r>
            <a:br>
              <a:rPr lang="en-US" b="1"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7916" y="2670526"/>
            <a:ext cx="5334000" cy="3402066"/>
          </a:xfrm>
          <a:prstGeom prst="rect">
            <a:avLst/>
          </a:prstGeom>
        </p:spPr>
      </p:pic>
    </p:spTree>
    <p:extLst>
      <p:ext uri="{BB962C8B-B14F-4D97-AF65-F5344CB8AC3E}">
        <p14:creationId xmlns:p14="http://schemas.microsoft.com/office/powerpoint/2010/main" val="372957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Definition of regression</a:t>
            </a:r>
            <a:br>
              <a:rPr lang="en-US" sz="3200" b="1" dirty="0"/>
            </a:br>
            <a:endParaRPr lang="en-US" sz="3200" b="1" dirty="0"/>
          </a:p>
        </p:txBody>
      </p:sp>
      <p:sp>
        <p:nvSpPr>
          <p:cNvPr id="3" name="Content Placeholder 2"/>
          <p:cNvSpPr>
            <a:spLocks noGrp="1"/>
          </p:cNvSpPr>
          <p:nvPr>
            <p:ph idx="1"/>
          </p:nvPr>
        </p:nvSpPr>
        <p:spPr>
          <a:xfrm>
            <a:off x="677334" y="1478507"/>
            <a:ext cx="8915400" cy="2232660"/>
          </a:xfrm>
        </p:spPr>
        <p:txBody>
          <a:bodyPr>
            <a:normAutofit/>
          </a:bodyPr>
          <a:lstStyle/>
          <a:p>
            <a:pPr algn="just"/>
            <a:r>
              <a:rPr lang="en-US" dirty="0">
                <a:solidFill>
                  <a:schemeClr val="tx1"/>
                </a:solidFill>
              </a:rPr>
              <a:t>Regression is a model of a machine learning, </a:t>
            </a:r>
            <a:r>
              <a:rPr lang="en-US" dirty="0" smtClean="0">
                <a:solidFill>
                  <a:schemeClr val="tx1"/>
                </a:solidFill>
              </a:rPr>
              <a:t>predict a </a:t>
            </a:r>
            <a:r>
              <a:rPr lang="en-US" dirty="0">
                <a:solidFill>
                  <a:schemeClr val="tx1"/>
                </a:solidFill>
              </a:rPr>
              <a:t>dependent variable </a:t>
            </a:r>
            <a:r>
              <a:rPr lang="en-US" dirty="0" smtClean="0">
                <a:solidFill>
                  <a:schemeClr val="tx1"/>
                </a:solidFill>
              </a:rPr>
              <a:t>on the basis of </a:t>
            </a:r>
            <a:r>
              <a:rPr lang="en-US" dirty="0">
                <a:solidFill>
                  <a:schemeClr val="tx1"/>
                </a:solidFill>
              </a:rPr>
              <a:t>one or more independent variables, we actually want to go from x to y and find the relationship between </a:t>
            </a:r>
            <a:r>
              <a:rPr lang="en-US" dirty="0" smtClean="0">
                <a:solidFill>
                  <a:schemeClr val="tx1"/>
                </a:solidFill>
              </a:rPr>
              <a:t>inputs </a:t>
            </a:r>
            <a:r>
              <a:rPr lang="en-US" dirty="0">
                <a:solidFill>
                  <a:schemeClr val="tx1"/>
                </a:solidFill>
              </a:rPr>
              <a:t>and </a:t>
            </a:r>
            <a:r>
              <a:rPr lang="en-US" dirty="0" smtClean="0">
                <a:solidFill>
                  <a:schemeClr val="tx1"/>
                </a:solidFill>
              </a:rPr>
              <a:t>outputs. </a:t>
            </a:r>
            <a:r>
              <a:rPr lang="en-US" dirty="0">
                <a:solidFill>
                  <a:schemeClr val="tx1"/>
                </a:solidFill>
              </a:rPr>
              <a:t>In fact, the goal is to find the best possible answer for the </a:t>
            </a:r>
            <a:r>
              <a:rPr lang="en-US" dirty="0" smtClean="0">
                <a:solidFill>
                  <a:schemeClr val="tx1"/>
                </a:solidFill>
              </a:rPr>
              <a:t>function</a:t>
            </a:r>
          </a:p>
          <a:p>
            <a:pPr algn="just"/>
            <a:r>
              <a:rPr lang="en-US" dirty="0">
                <a:solidFill>
                  <a:schemeClr val="tx1"/>
                </a:solidFill>
              </a:rPr>
              <a:t>A linear regression diagram is actually the shortest input distance from all </a:t>
            </a:r>
            <a:r>
              <a:rPr lang="en-US" dirty="0" smtClean="0">
                <a:solidFill>
                  <a:schemeClr val="tx1"/>
                </a:solidFill>
              </a:rPr>
              <a:t>data, </a:t>
            </a:r>
            <a:r>
              <a:rPr lang="en-US" dirty="0">
                <a:solidFill>
                  <a:schemeClr val="tx1"/>
                </a:solidFill>
              </a:rPr>
              <a:t>In the form of a black line it is more balanced than the other lines</a:t>
            </a:r>
          </a:p>
          <a:p>
            <a:pPr algn="just"/>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362" y="3711167"/>
            <a:ext cx="3880168" cy="2581367"/>
          </a:xfrm>
          <a:prstGeom prst="rect">
            <a:avLst/>
          </a:prstGeom>
        </p:spPr>
      </p:pic>
    </p:spTree>
    <p:extLst>
      <p:ext uri="{BB962C8B-B14F-4D97-AF65-F5344CB8AC3E}">
        <p14:creationId xmlns:p14="http://schemas.microsoft.com/office/powerpoint/2010/main" val="25410672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215" y="592897"/>
            <a:ext cx="4176364" cy="1059180"/>
          </a:xfrm>
        </p:spPr>
        <p:txBody>
          <a:bodyPr>
            <a:normAutofit fontScale="90000"/>
          </a:bodyPr>
          <a:lstStyle/>
          <a:p>
            <a:r>
              <a:rPr lang="en-US" b="1" dirty="0"/>
              <a:t>Types of Regression</a:t>
            </a:r>
            <a:br>
              <a:rPr lang="en-US" b="1" dirty="0"/>
            </a:b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49948099"/>
              </p:ext>
            </p:extLst>
          </p:nvPr>
        </p:nvGraphicFramePr>
        <p:xfrm>
          <a:off x="664215" y="1519143"/>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Content Placeholder 5"/>
          <p:cNvPicPr>
            <a:picLocks noChangeAspect="1"/>
          </p:cNvPicPr>
          <p:nvPr/>
        </p:nvPicPr>
        <p:blipFill>
          <a:blip r:embed="rId8"/>
          <a:stretch>
            <a:fillRect/>
          </a:stretch>
        </p:blipFill>
        <p:spPr>
          <a:xfrm>
            <a:off x="1618212" y="4174078"/>
            <a:ext cx="6207677" cy="2152748"/>
          </a:xfrm>
          <a:prstGeom prst="rect">
            <a:avLst/>
          </a:prstGeom>
        </p:spPr>
      </p:pic>
    </p:spTree>
    <p:extLst>
      <p:ext uri="{BB962C8B-B14F-4D97-AF65-F5344CB8AC3E}">
        <p14:creationId xmlns:p14="http://schemas.microsoft.com/office/powerpoint/2010/main" val="22086289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0038" y="1473958"/>
            <a:ext cx="8596668" cy="2497543"/>
          </a:xfrm>
        </p:spPr>
        <p:txBody>
          <a:bodyPr>
            <a:normAutofit/>
          </a:bodyPr>
          <a:lstStyle/>
          <a:p>
            <a:pPr algn="just"/>
            <a:r>
              <a:rPr lang="en-US" b="1" dirty="0">
                <a:solidFill>
                  <a:schemeClr val="tx1"/>
                </a:solidFill>
              </a:rPr>
              <a:t>Simple linear regression: </a:t>
            </a:r>
            <a:r>
              <a:rPr lang="en-US" dirty="0">
                <a:solidFill>
                  <a:schemeClr val="tx1"/>
                </a:solidFill>
              </a:rPr>
              <a:t>The following represents the simple linear regression where there is just one independent variable, X, which is used to predict the dependent variable Y</a:t>
            </a:r>
            <a:r>
              <a:rPr lang="en-US" dirty="0" smtClean="0">
                <a:solidFill>
                  <a:schemeClr val="tx1"/>
                </a:solidFill>
              </a:rPr>
              <a:t>.</a:t>
            </a:r>
          </a:p>
          <a:p>
            <a:pPr algn="just"/>
            <a:endParaRPr lang="en-US" dirty="0" smtClean="0">
              <a:solidFill>
                <a:schemeClr val="tx1"/>
              </a:solidFill>
            </a:endParaRPr>
          </a:p>
          <a:p>
            <a:pPr algn="just"/>
            <a:r>
              <a:rPr lang="en-US" b="1" dirty="0">
                <a:solidFill>
                  <a:schemeClr val="tx1"/>
                </a:solidFill>
              </a:rPr>
              <a:t>Multiple linear regression: </a:t>
            </a:r>
            <a:r>
              <a:rPr lang="en-US" dirty="0">
                <a:solidFill>
                  <a:schemeClr val="tx1"/>
                </a:solidFill>
              </a:rPr>
              <a:t>The following represents the multiple linear regression where there are two or more independent variables (X1, X2) that are used </a:t>
            </a:r>
            <a:r>
              <a:rPr lang="en-US" dirty="0" smtClean="0">
                <a:solidFill>
                  <a:schemeClr val="tx1"/>
                </a:solidFill>
              </a:rPr>
              <a:t>for </a:t>
            </a:r>
            <a:r>
              <a:rPr lang="en-US" dirty="0">
                <a:solidFill>
                  <a:schemeClr val="tx1"/>
                </a:solidFill>
              </a:rPr>
              <a:t>predicting the dependent variable Y</a:t>
            </a:r>
            <a:r>
              <a:rPr lang="en-US" dirty="0" smtClean="0">
                <a:solidFill>
                  <a:schemeClr val="tx1"/>
                </a:solidFill>
              </a:rPr>
              <a:t>.</a:t>
            </a:r>
          </a:p>
          <a:p>
            <a:pPr algn="just"/>
            <a:endParaRPr lang="en-US" dirty="0">
              <a:solidFill>
                <a:schemeClr val="tx1"/>
              </a:solidFill>
            </a:endParaRPr>
          </a:p>
          <a:p>
            <a:pPr algn="just"/>
            <a:endParaRPr lang="en-US" dirty="0">
              <a:solidFill>
                <a:schemeClr val="tx1"/>
              </a:solidFill>
            </a:endParaRPr>
          </a:p>
        </p:txBody>
      </p:sp>
      <p:pic>
        <p:nvPicPr>
          <p:cNvPr id="5" name="Picture 4"/>
          <p:cNvPicPr>
            <a:picLocks noChangeAspect="1"/>
          </p:cNvPicPr>
          <p:nvPr/>
        </p:nvPicPr>
        <p:blipFill>
          <a:blip r:embed="rId2"/>
          <a:stretch>
            <a:fillRect/>
          </a:stretch>
        </p:blipFill>
        <p:spPr>
          <a:xfrm>
            <a:off x="1867830" y="4012443"/>
            <a:ext cx="2407798" cy="2060807"/>
          </a:xfrm>
          <a:prstGeom prst="rect">
            <a:avLst/>
          </a:prstGeom>
        </p:spPr>
      </p:pic>
      <p:pic>
        <p:nvPicPr>
          <p:cNvPr id="6" name="Picture 5"/>
          <p:cNvPicPr>
            <a:picLocks noChangeAspect="1"/>
          </p:cNvPicPr>
          <p:nvPr/>
        </p:nvPicPr>
        <p:blipFill>
          <a:blip r:embed="rId3"/>
          <a:stretch>
            <a:fillRect/>
          </a:stretch>
        </p:blipFill>
        <p:spPr>
          <a:xfrm>
            <a:off x="5207679" y="3971501"/>
            <a:ext cx="2599770" cy="2060807"/>
          </a:xfrm>
          <a:prstGeom prst="rect">
            <a:avLst/>
          </a:prstGeom>
        </p:spPr>
      </p:pic>
      <p:sp>
        <p:nvSpPr>
          <p:cNvPr id="7" name="Title 1"/>
          <p:cNvSpPr>
            <a:spLocks noGrp="1"/>
          </p:cNvSpPr>
          <p:nvPr>
            <p:ph type="title"/>
          </p:nvPr>
        </p:nvSpPr>
        <p:spPr>
          <a:xfrm>
            <a:off x="650038" y="746533"/>
            <a:ext cx="5338188" cy="1059180"/>
          </a:xfrm>
        </p:spPr>
        <p:txBody>
          <a:bodyPr>
            <a:normAutofit fontScale="90000"/>
          </a:bodyPr>
          <a:lstStyle/>
          <a:p>
            <a:r>
              <a:rPr lang="en-US" b="1" dirty="0"/>
              <a:t>Types of </a:t>
            </a:r>
            <a:r>
              <a:rPr lang="en-US" b="1" dirty="0" smtClean="0"/>
              <a:t>linear Regression</a:t>
            </a:r>
            <a:r>
              <a:rPr lang="en-US" b="1" dirty="0"/>
              <a:t/>
            </a:r>
            <a:br>
              <a:rPr lang="en-US" b="1" dirty="0"/>
            </a:br>
            <a:endParaRPr lang="en-US" dirty="0"/>
          </a:p>
        </p:txBody>
      </p:sp>
    </p:spTree>
    <p:extLst>
      <p:ext uri="{BB962C8B-B14F-4D97-AF65-F5344CB8AC3E}">
        <p14:creationId xmlns:p14="http://schemas.microsoft.com/office/powerpoint/2010/main" val="385473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149" y="696176"/>
            <a:ext cx="8386896" cy="837063"/>
          </a:xfrm>
        </p:spPr>
        <p:txBody>
          <a:bodyPr>
            <a:normAutofit/>
          </a:bodyPr>
          <a:lstStyle/>
          <a:p>
            <a:r>
              <a:rPr lang="en-US" sz="3200" b="1" dirty="0" smtClean="0"/>
              <a:t>Data collection, Data training:</a:t>
            </a:r>
            <a:endParaRPr lang="en-US" sz="3200" b="1" dirty="0"/>
          </a:p>
        </p:txBody>
      </p:sp>
      <p:sp>
        <p:nvSpPr>
          <p:cNvPr id="3" name="Content Placeholder 2"/>
          <p:cNvSpPr>
            <a:spLocks noGrp="1"/>
          </p:cNvSpPr>
          <p:nvPr>
            <p:ph idx="1"/>
          </p:nvPr>
        </p:nvSpPr>
        <p:spPr>
          <a:xfrm>
            <a:off x="614149" y="3557517"/>
            <a:ext cx="8386896" cy="2543032"/>
          </a:xfrm>
        </p:spPr>
        <p:txBody>
          <a:bodyPr>
            <a:normAutofit lnSpcReduction="10000"/>
          </a:bodyPr>
          <a:lstStyle/>
          <a:p>
            <a:pPr algn="just"/>
            <a:r>
              <a:rPr lang="en-US" dirty="0">
                <a:solidFill>
                  <a:schemeClr val="tx1"/>
                </a:solidFill>
              </a:rPr>
              <a:t>more than 80% of artificial intelligence (AI) project time is spent on data labeling and preparing phases </a:t>
            </a:r>
            <a:endParaRPr lang="en-US" dirty="0" smtClean="0">
              <a:solidFill>
                <a:schemeClr val="tx1"/>
              </a:solidFill>
            </a:endParaRPr>
          </a:p>
          <a:p>
            <a:pPr algn="just"/>
            <a:r>
              <a:rPr lang="en-US" dirty="0" smtClean="0">
                <a:solidFill>
                  <a:schemeClr val="tx1"/>
                </a:solidFill>
              </a:rPr>
              <a:t>Training </a:t>
            </a:r>
            <a:r>
              <a:rPr lang="en-US" dirty="0">
                <a:solidFill>
                  <a:schemeClr val="tx1"/>
                </a:solidFill>
              </a:rPr>
              <a:t>data is the dataset you use to train your algorithm or model so it can accurately predict your outcome. </a:t>
            </a:r>
            <a:endParaRPr lang="en-US" dirty="0" smtClean="0">
              <a:solidFill>
                <a:schemeClr val="tx1"/>
              </a:solidFill>
            </a:endParaRPr>
          </a:p>
          <a:p>
            <a:pPr algn="just"/>
            <a:r>
              <a:rPr lang="en-US" dirty="0" smtClean="0">
                <a:solidFill>
                  <a:schemeClr val="tx1"/>
                </a:solidFill>
              </a:rPr>
              <a:t>Validation </a:t>
            </a:r>
            <a:r>
              <a:rPr lang="en-US" dirty="0">
                <a:solidFill>
                  <a:schemeClr val="tx1"/>
                </a:solidFill>
              </a:rPr>
              <a:t>data is used to </a:t>
            </a:r>
            <a:r>
              <a:rPr lang="en-US" dirty="0" smtClean="0">
                <a:solidFill>
                  <a:schemeClr val="tx1"/>
                </a:solidFill>
              </a:rPr>
              <a:t>evaluate the parameters during training procedure  </a:t>
            </a:r>
            <a:endParaRPr lang="en-US" dirty="0" smtClean="0">
              <a:solidFill>
                <a:schemeClr val="tx1"/>
              </a:solidFill>
            </a:endParaRPr>
          </a:p>
          <a:p>
            <a:pPr algn="just"/>
            <a:r>
              <a:rPr lang="en-US" dirty="0" smtClean="0">
                <a:solidFill>
                  <a:schemeClr val="tx1"/>
                </a:solidFill>
              </a:rPr>
              <a:t>Test </a:t>
            </a:r>
            <a:r>
              <a:rPr lang="en-US" dirty="0">
                <a:solidFill>
                  <a:schemeClr val="tx1"/>
                </a:solidFill>
              </a:rPr>
              <a:t>data is used </a:t>
            </a:r>
            <a:r>
              <a:rPr lang="en-US" dirty="0" smtClean="0">
                <a:solidFill>
                  <a:schemeClr val="tx1"/>
                </a:solidFill>
              </a:rPr>
              <a:t>to see </a:t>
            </a:r>
            <a:r>
              <a:rPr lang="en-US" dirty="0">
                <a:solidFill>
                  <a:schemeClr val="tx1"/>
                </a:solidFill>
              </a:rPr>
              <a:t>how well it can predict new answers based on its training. </a:t>
            </a:r>
            <a:endParaRPr lang="en-US" dirty="0" smtClean="0">
              <a:solidFill>
                <a:schemeClr val="tx1"/>
              </a:solidFill>
            </a:endParaRPr>
          </a:p>
        </p:txBody>
      </p:sp>
      <p:pic>
        <p:nvPicPr>
          <p:cNvPr id="4" name="Picture 3"/>
          <p:cNvPicPr>
            <a:picLocks noChangeAspect="1"/>
          </p:cNvPicPr>
          <p:nvPr/>
        </p:nvPicPr>
        <p:blipFill>
          <a:blip r:embed="rId2"/>
          <a:stretch>
            <a:fillRect/>
          </a:stretch>
        </p:blipFill>
        <p:spPr>
          <a:xfrm>
            <a:off x="1490586" y="1630581"/>
            <a:ext cx="6634021" cy="1829593"/>
          </a:xfrm>
          <a:prstGeom prst="rect">
            <a:avLst/>
          </a:prstGeom>
        </p:spPr>
      </p:pic>
    </p:spTree>
    <p:extLst>
      <p:ext uri="{BB962C8B-B14F-4D97-AF65-F5344CB8AC3E}">
        <p14:creationId xmlns:p14="http://schemas.microsoft.com/office/powerpoint/2010/main" val="243675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Simple Linear Regression</a:t>
            </a:r>
          </a:p>
        </p:txBody>
      </p:sp>
      <p:sp>
        <p:nvSpPr>
          <p:cNvPr id="4" name="Content Placeholder 3"/>
          <p:cNvSpPr>
            <a:spLocks noGrp="1"/>
          </p:cNvSpPr>
          <p:nvPr>
            <p:ph idx="1"/>
          </p:nvPr>
        </p:nvSpPr>
        <p:spPr>
          <a:xfrm>
            <a:off x="677334" y="1273481"/>
            <a:ext cx="8596668" cy="3880773"/>
          </a:xfrm>
        </p:spPr>
        <p:txBody>
          <a:bodyPr/>
          <a:lstStyle/>
          <a:p>
            <a:r>
              <a:rPr lang="en-US" dirty="0">
                <a:solidFill>
                  <a:schemeClr val="tx1"/>
                </a:solidFill>
              </a:rPr>
              <a:t>The following mathematical formula represents the regression model</a:t>
            </a:r>
            <a:r>
              <a:rPr lang="en-US" dirty="0" smtClean="0">
                <a:solidFill>
                  <a:schemeClr val="tx1"/>
                </a:solidFill>
              </a:rPr>
              <a:t>:</a:t>
            </a:r>
          </a:p>
          <a:p>
            <a:r>
              <a:rPr lang="en-US" b="1" dirty="0">
                <a:solidFill>
                  <a:schemeClr val="tx1"/>
                </a:solidFill>
              </a:rPr>
              <a:t>Y = b*X + b0 </a:t>
            </a:r>
            <a:endParaRPr lang="en-US" b="1" dirty="0" smtClean="0">
              <a:solidFill>
                <a:schemeClr val="tx1"/>
              </a:solidFill>
            </a:endParaRPr>
          </a:p>
          <a:p>
            <a:r>
              <a:rPr lang="en-US" sz="1200" dirty="0">
                <a:solidFill>
                  <a:schemeClr val="tx1"/>
                </a:solidFill>
              </a:rPr>
              <a:t>We consider the problem of predicting the marks of a student based on the number of hours he/she put into the preparation. Although at the outset, it may look like a simple linear regression, it could turn out to be a multiple linear regression problem depending on multiple input features or it may also turn out to be a non-linear problem. However, in this case we consider as a simple linear regression problem</a:t>
            </a:r>
            <a:r>
              <a:rPr lang="en-US" sz="1200" dirty="0" smtClean="0">
                <a:solidFill>
                  <a:schemeClr val="tx1"/>
                </a:solidFill>
              </a:rPr>
              <a:t>.</a:t>
            </a:r>
          </a:p>
          <a:p>
            <a:pPr algn="just"/>
            <a:r>
              <a:rPr lang="en-US" sz="1200" dirty="0">
                <a:solidFill>
                  <a:schemeClr val="tx1"/>
                </a:solidFill>
              </a:rPr>
              <a:t>However, let’s assume for the sake of understanding that the marks of a student (M) do depend on the number of hours (H) he/she put up for preparation. The following formula can represent the model</a:t>
            </a:r>
            <a:r>
              <a:rPr lang="en-US" sz="1200" dirty="0" smtClean="0">
                <a:solidFill>
                  <a:schemeClr val="tx1"/>
                </a:solidFill>
              </a:rPr>
              <a:t>:</a:t>
            </a:r>
          </a:p>
          <a:p>
            <a:pPr fontAlgn="base"/>
            <a:r>
              <a:rPr lang="en-US" sz="1200" b="1" dirty="0">
                <a:solidFill>
                  <a:schemeClr val="tx1"/>
                </a:solidFill>
              </a:rPr>
              <a:t>Marks = function (No. of hours</a:t>
            </a:r>
            <a:r>
              <a:rPr lang="en-US" sz="1200" b="1" dirty="0" smtClean="0">
                <a:solidFill>
                  <a:schemeClr val="tx1"/>
                </a:solidFill>
              </a:rPr>
              <a:t>)</a:t>
            </a:r>
            <a:r>
              <a:rPr lang="en-US" sz="1200" dirty="0">
                <a:solidFill>
                  <a:schemeClr val="tx1"/>
                </a:solidFill>
              </a:rPr>
              <a:t> </a:t>
            </a:r>
            <a:r>
              <a:rPr lang="en-US" sz="1200" dirty="0" smtClean="0">
                <a:solidFill>
                  <a:schemeClr val="tx1"/>
                </a:solidFill>
              </a:rPr>
              <a:t>      </a:t>
            </a:r>
            <a:r>
              <a:rPr lang="en-US" sz="1200" b="1" dirty="0" smtClean="0">
                <a:solidFill>
                  <a:schemeClr val="tx1"/>
                </a:solidFill>
              </a:rPr>
              <a:t>=&gt;    Marks </a:t>
            </a:r>
            <a:r>
              <a:rPr lang="en-US" sz="1200" b="1" dirty="0">
                <a:solidFill>
                  <a:schemeClr val="tx1"/>
                </a:solidFill>
              </a:rPr>
              <a:t>= m*Hours + </a:t>
            </a:r>
            <a:r>
              <a:rPr lang="en-US" sz="1200" b="1" dirty="0" smtClean="0">
                <a:solidFill>
                  <a:schemeClr val="tx1"/>
                </a:solidFill>
              </a:rPr>
              <a:t>c</a:t>
            </a:r>
          </a:p>
          <a:p>
            <a:pPr fontAlgn="base"/>
            <a:r>
              <a:rPr lang="en-US" sz="1200" dirty="0">
                <a:solidFill>
                  <a:schemeClr val="tx1"/>
                </a:solidFill>
              </a:rPr>
              <a:t>The data represented in the first plot would be used to find out a line such as the second plot which represents a best-fit line. The slope of the best-fit line would be the value of “m”.</a:t>
            </a:r>
          </a:p>
          <a:p>
            <a:pPr fontAlgn="base"/>
            <a:endParaRPr lang="en-US" sz="1200" dirty="0">
              <a:solidFill>
                <a:schemeClr val="tx1"/>
              </a:solidFill>
            </a:endParaRPr>
          </a:p>
          <a:p>
            <a:pPr fontAlgn="base"/>
            <a:endParaRPr lang="en-US" sz="1200" dirty="0">
              <a:solidFill>
                <a:schemeClr val="tx1"/>
              </a:solidFill>
            </a:endParaRPr>
          </a:p>
          <a:p>
            <a:endParaRPr lang="en-US" sz="1200" dirty="0">
              <a:solidFill>
                <a:schemeClr val="tx1"/>
              </a:solidFill>
            </a:endParaRPr>
          </a:p>
        </p:txBody>
      </p:sp>
      <p:pic>
        <p:nvPicPr>
          <p:cNvPr id="5" name="Picture 4"/>
          <p:cNvPicPr>
            <a:picLocks noChangeAspect="1"/>
          </p:cNvPicPr>
          <p:nvPr/>
        </p:nvPicPr>
        <p:blipFill>
          <a:blip r:embed="rId2"/>
          <a:stretch>
            <a:fillRect/>
          </a:stretch>
        </p:blipFill>
        <p:spPr>
          <a:xfrm>
            <a:off x="1661550" y="4237274"/>
            <a:ext cx="2836886" cy="2107630"/>
          </a:xfrm>
          <a:prstGeom prst="rect">
            <a:avLst/>
          </a:prstGeom>
        </p:spPr>
      </p:pic>
      <p:pic>
        <p:nvPicPr>
          <p:cNvPr id="6" name="Picture 5"/>
          <p:cNvPicPr>
            <a:picLocks noChangeAspect="1"/>
          </p:cNvPicPr>
          <p:nvPr/>
        </p:nvPicPr>
        <p:blipFill>
          <a:blip r:embed="rId3"/>
          <a:stretch>
            <a:fillRect/>
          </a:stretch>
        </p:blipFill>
        <p:spPr>
          <a:xfrm>
            <a:off x="5078815" y="4237274"/>
            <a:ext cx="2836886" cy="2107630"/>
          </a:xfrm>
          <a:prstGeom prst="rect">
            <a:avLst/>
          </a:prstGeom>
        </p:spPr>
      </p:pic>
    </p:spTree>
    <p:extLst>
      <p:ext uri="{BB962C8B-B14F-4D97-AF65-F5344CB8AC3E}">
        <p14:creationId xmlns:p14="http://schemas.microsoft.com/office/powerpoint/2010/main" val="11816100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Overfitting vs </a:t>
            </a:r>
            <a:r>
              <a:rPr lang="en-US" sz="3200" b="1" dirty="0" err="1" smtClean="0"/>
              <a:t>Underfitting</a:t>
            </a:r>
            <a:endParaRPr lang="en-US" sz="3200" b="1" dirty="0"/>
          </a:p>
        </p:txBody>
      </p:sp>
      <p:sp>
        <p:nvSpPr>
          <p:cNvPr id="3" name="Content Placeholder 2"/>
          <p:cNvSpPr>
            <a:spLocks noGrp="1"/>
          </p:cNvSpPr>
          <p:nvPr>
            <p:ph idx="1"/>
          </p:nvPr>
        </p:nvSpPr>
        <p:spPr>
          <a:xfrm>
            <a:off x="677334" y="1386955"/>
            <a:ext cx="8596668" cy="2448066"/>
          </a:xfrm>
        </p:spPr>
        <p:txBody>
          <a:bodyPr>
            <a:normAutofit/>
          </a:bodyPr>
          <a:lstStyle/>
          <a:p>
            <a:pPr algn="just"/>
            <a:r>
              <a:rPr lang="en-US" dirty="0" smtClean="0">
                <a:solidFill>
                  <a:schemeClr val="tx1"/>
                </a:solidFill>
              </a:rPr>
              <a:t>Your </a:t>
            </a:r>
            <a:r>
              <a:rPr lang="en-US" dirty="0">
                <a:solidFill>
                  <a:schemeClr val="tx1"/>
                </a:solidFill>
              </a:rPr>
              <a:t>model may be </a:t>
            </a:r>
            <a:r>
              <a:rPr lang="en-US" dirty="0" err="1">
                <a:solidFill>
                  <a:schemeClr val="tx1"/>
                </a:solidFill>
              </a:rPr>
              <a:t>underfitting</a:t>
            </a:r>
            <a:r>
              <a:rPr lang="en-US" dirty="0">
                <a:solidFill>
                  <a:schemeClr val="tx1"/>
                </a:solidFill>
              </a:rPr>
              <a:t> because it is not complex enough to capture patterns in the data.</a:t>
            </a:r>
          </a:p>
          <a:p>
            <a:pPr algn="just"/>
            <a:r>
              <a:rPr lang="en-US" dirty="0" smtClean="0">
                <a:solidFill>
                  <a:schemeClr val="tx1"/>
                </a:solidFill>
              </a:rPr>
              <a:t>overfitting is a modelling error in statistics that occur</a:t>
            </a:r>
            <a:r>
              <a:rPr lang="en-US" dirty="0" smtClean="0">
                <a:solidFill>
                  <a:schemeClr val="tx1"/>
                </a:solidFill>
              </a:rPr>
              <a:t>s when a function is too closely aligned to a limited set of data points, as a result , the model is useful in reference only to its initial data set , and not to any other data sets</a:t>
            </a:r>
            <a:endParaRPr lang="en-US" dirty="0" smtClean="0">
              <a:solidFill>
                <a:schemeClr val="tx1"/>
              </a:solidFill>
            </a:endParaRPr>
          </a:p>
          <a:p>
            <a:pPr algn="just"/>
            <a:r>
              <a:rPr lang="en-US" dirty="0" smtClean="0">
                <a:solidFill>
                  <a:schemeClr val="tx1"/>
                </a:solidFill>
              </a:rPr>
              <a:t>The </a:t>
            </a:r>
            <a:r>
              <a:rPr lang="en-US" dirty="0">
                <a:solidFill>
                  <a:schemeClr val="tx1"/>
                </a:solidFill>
              </a:rPr>
              <a:t>image below illustrates </a:t>
            </a:r>
            <a:r>
              <a:rPr lang="en-US" dirty="0" err="1">
                <a:solidFill>
                  <a:schemeClr val="tx1"/>
                </a:solidFill>
              </a:rPr>
              <a:t>underfitted</a:t>
            </a:r>
            <a:r>
              <a:rPr lang="en-US" dirty="0">
                <a:solidFill>
                  <a:schemeClr val="tx1"/>
                </a:solidFill>
              </a:rPr>
              <a:t> </a:t>
            </a:r>
            <a:r>
              <a:rPr lang="en-US" dirty="0" smtClean="0">
                <a:solidFill>
                  <a:schemeClr val="tx1"/>
                </a:solidFill>
              </a:rPr>
              <a:t>- good fit- </a:t>
            </a:r>
            <a:r>
              <a:rPr lang="en-US" dirty="0" err="1">
                <a:solidFill>
                  <a:schemeClr val="tx1"/>
                </a:solidFill>
              </a:rPr>
              <a:t>overfitted</a:t>
            </a:r>
            <a:r>
              <a:rPr lang="en-US" dirty="0">
                <a:solidFill>
                  <a:schemeClr val="tx1"/>
                </a:solidFill>
              </a:rPr>
              <a:t> </a:t>
            </a:r>
            <a:endParaRPr lang="en-US" dirty="0">
              <a:solidFill>
                <a:schemeClr val="tx1"/>
              </a:solidFill>
            </a:endParaRPr>
          </a:p>
        </p:txBody>
      </p:sp>
      <p:pic>
        <p:nvPicPr>
          <p:cNvPr id="5" name="Picture 4"/>
          <p:cNvPicPr>
            <a:picLocks noChangeAspect="1"/>
          </p:cNvPicPr>
          <p:nvPr/>
        </p:nvPicPr>
        <p:blipFill>
          <a:blip r:embed="rId2"/>
          <a:stretch>
            <a:fillRect/>
          </a:stretch>
        </p:blipFill>
        <p:spPr>
          <a:xfrm>
            <a:off x="1158591" y="3835021"/>
            <a:ext cx="7634153" cy="2518713"/>
          </a:xfrm>
          <a:prstGeom prst="rect">
            <a:avLst/>
          </a:prstGeom>
        </p:spPr>
      </p:pic>
    </p:spTree>
    <p:extLst>
      <p:ext uri="{BB962C8B-B14F-4D97-AF65-F5344CB8AC3E}">
        <p14:creationId xmlns:p14="http://schemas.microsoft.com/office/powerpoint/2010/main" val="693554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712326" cy="1320800"/>
          </a:xfrm>
        </p:spPr>
        <p:txBody>
          <a:bodyPr>
            <a:normAutofit/>
          </a:bodyPr>
          <a:lstStyle/>
          <a:p>
            <a:pPr algn="just"/>
            <a:r>
              <a:rPr lang="en-US" sz="3200" b="1" dirty="0" smtClean="0"/>
              <a:t>R-Squared </a:t>
            </a:r>
            <a:r>
              <a:rPr lang="en-US" sz="3200" b="1" dirty="0"/>
              <a:t>and Evaluating the goodness of fit</a:t>
            </a:r>
            <a:br>
              <a:rPr lang="en-US" sz="3200" b="1" dirty="0"/>
            </a:br>
            <a:endParaRPr lang="en-US" sz="3200" b="1" dirty="0"/>
          </a:p>
        </p:txBody>
      </p:sp>
      <p:sp>
        <p:nvSpPr>
          <p:cNvPr id="3" name="Content Placeholder 2"/>
          <p:cNvSpPr>
            <a:spLocks noGrp="1"/>
          </p:cNvSpPr>
          <p:nvPr>
            <p:ph idx="1"/>
          </p:nvPr>
        </p:nvSpPr>
        <p:spPr>
          <a:xfrm>
            <a:off x="677334" y="1391049"/>
            <a:ext cx="5900887" cy="4777740"/>
          </a:xfrm>
        </p:spPr>
        <p:txBody>
          <a:bodyPr>
            <a:normAutofit/>
          </a:bodyPr>
          <a:lstStyle/>
          <a:p>
            <a:pPr algn="just"/>
            <a:r>
              <a:rPr lang="en-US" dirty="0" smtClean="0">
                <a:solidFill>
                  <a:schemeClr val="tx1"/>
                </a:solidFill>
              </a:rPr>
              <a:t>R-Squared </a:t>
            </a:r>
            <a:r>
              <a:rPr lang="en-US" dirty="0" smtClean="0">
                <a:solidFill>
                  <a:schemeClr val="tx1"/>
                </a:solidFill>
              </a:rPr>
              <a:t>: It </a:t>
            </a:r>
            <a:r>
              <a:rPr lang="en-US" dirty="0" smtClean="0">
                <a:solidFill>
                  <a:schemeClr val="tx1"/>
                </a:solidFill>
              </a:rPr>
              <a:t>is the square of the correlation between the response values and the predicted </a:t>
            </a:r>
            <a:r>
              <a:rPr lang="en-US" dirty="0">
                <a:solidFill>
                  <a:schemeClr val="tx1"/>
                </a:solidFill>
              </a:rPr>
              <a:t>response </a:t>
            </a:r>
            <a:r>
              <a:rPr lang="en-US" dirty="0" smtClean="0">
                <a:solidFill>
                  <a:schemeClr val="tx1"/>
                </a:solidFill>
              </a:rPr>
              <a:t>values, this </a:t>
            </a:r>
            <a:r>
              <a:rPr lang="en-US" dirty="0">
                <a:solidFill>
                  <a:schemeClr val="tx1"/>
                </a:solidFill>
              </a:rPr>
              <a:t>statistic measures how successful the fit is in explaining the variation of the data. </a:t>
            </a:r>
            <a:endParaRPr lang="en-US" dirty="0" smtClean="0">
              <a:solidFill>
                <a:schemeClr val="tx1"/>
              </a:solidFill>
            </a:endParaRPr>
          </a:p>
          <a:p>
            <a:pPr algn="just"/>
            <a:endParaRPr lang="en-US" dirty="0" smtClean="0">
              <a:solidFill>
                <a:schemeClr val="tx1"/>
              </a:solidFill>
            </a:endParaRPr>
          </a:p>
          <a:p>
            <a:pPr algn="just"/>
            <a:r>
              <a:rPr lang="en-US" dirty="0" smtClean="0">
                <a:solidFill>
                  <a:schemeClr val="tx1"/>
                </a:solidFill>
              </a:rPr>
              <a:t>Evaluating the goodness of fit: The sum of squares due to error(SSE) this statistic measures that total deviation of the response values from the fit to the response values. It is also called the summed square of residuals and is usually labeled as SSE</a:t>
            </a:r>
            <a:r>
              <a:rPr lang="en-US" dirty="0" smtClean="0">
                <a:solidFill>
                  <a:schemeClr val="tx1"/>
                </a:solidFill>
              </a:rPr>
              <a:t>.</a:t>
            </a:r>
          </a:p>
          <a:p>
            <a:pPr algn="just"/>
            <a:r>
              <a:rPr lang="en-US" dirty="0" smtClean="0">
                <a:solidFill>
                  <a:schemeClr val="tx1"/>
                </a:solidFill>
              </a:rPr>
              <a:t>A value closer to 0 indicates that the model has a smaller random error component, and that the fit will be more useful for prediction.</a:t>
            </a:r>
            <a:endParaRPr lang="en-US" dirty="0">
              <a:solidFill>
                <a:schemeClr val="tx1"/>
              </a:solidFill>
            </a:endParaRPr>
          </a:p>
          <a:p>
            <a:pPr algn="just"/>
            <a:endParaRPr lang="en-US" dirty="0">
              <a:solidFill>
                <a:schemeClr val="tx1"/>
              </a:solidFill>
            </a:endParaRPr>
          </a:p>
        </p:txBody>
      </p:sp>
      <p:pic>
        <p:nvPicPr>
          <p:cNvPr id="5" name="Picture 4"/>
          <p:cNvPicPr>
            <a:picLocks noChangeAspect="1"/>
          </p:cNvPicPr>
          <p:nvPr/>
        </p:nvPicPr>
        <p:blipFill>
          <a:blip r:embed="rId2"/>
          <a:stretch>
            <a:fillRect/>
          </a:stretch>
        </p:blipFill>
        <p:spPr>
          <a:xfrm>
            <a:off x="6918114" y="3379037"/>
            <a:ext cx="2706864" cy="1989382"/>
          </a:xfrm>
          <a:prstGeom prst="rect">
            <a:avLst/>
          </a:prstGeom>
        </p:spPr>
      </p:pic>
      <p:pic>
        <p:nvPicPr>
          <p:cNvPr id="6" name="Picture 5"/>
          <p:cNvPicPr>
            <a:picLocks noChangeAspect="1"/>
          </p:cNvPicPr>
          <p:nvPr/>
        </p:nvPicPr>
        <p:blipFill>
          <a:blip r:embed="rId3"/>
          <a:stretch>
            <a:fillRect/>
          </a:stretch>
        </p:blipFill>
        <p:spPr>
          <a:xfrm>
            <a:off x="6918114" y="1391048"/>
            <a:ext cx="2447925" cy="542925"/>
          </a:xfrm>
          <a:prstGeom prst="rect">
            <a:avLst/>
          </a:prstGeom>
        </p:spPr>
      </p:pic>
    </p:spTree>
    <p:extLst>
      <p:ext uri="{BB962C8B-B14F-4D97-AF65-F5344CB8AC3E}">
        <p14:creationId xmlns:p14="http://schemas.microsoft.com/office/powerpoint/2010/main" val="337336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55" y="910114"/>
            <a:ext cx="9705026" cy="645994"/>
          </a:xfrm>
        </p:spPr>
        <p:txBody>
          <a:bodyPr>
            <a:noAutofit/>
          </a:bodyPr>
          <a:lstStyle/>
          <a:p>
            <a:r>
              <a:rPr lang="en-US" sz="3200" b="1" dirty="0"/>
              <a:t>Real-world examples of linear regression models</a:t>
            </a:r>
          </a:p>
        </p:txBody>
      </p:sp>
      <p:sp>
        <p:nvSpPr>
          <p:cNvPr id="10" name="Content Placeholder 9"/>
          <p:cNvSpPr>
            <a:spLocks noGrp="1"/>
          </p:cNvSpPr>
          <p:nvPr>
            <p:ph idx="1"/>
          </p:nvPr>
        </p:nvSpPr>
        <p:spPr>
          <a:xfrm>
            <a:off x="677334" y="1774211"/>
            <a:ext cx="8596668" cy="3880773"/>
          </a:xfrm>
        </p:spPr>
        <p:txBody>
          <a:bodyPr/>
          <a:lstStyle/>
          <a:p>
            <a:pPr algn="just"/>
            <a:r>
              <a:rPr lang="en-US" dirty="0"/>
              <a:t>For example, we consider a wind turbine, we use regression to estimate the voltage </a:t>
            </a:r>
            <a:r>
              <a:rPr lang="en-US" dirty="0" smtClean="0"/>
              <a:t>is produced </a:t>
            </a:r>
            <a:r>
              <a:rPr lang="en-US" dirty="0"/>
              <a:t>electricity based on the wind speed or even the wind direction, it means how much electricity is produced in one day with the current wind speed.</a:t>
            </a:r>
          </a:p>
        </p:txBody>
      </p:sp>
      <p:pic>
        <p:nvPicPr>
          <p:cNvPr id="1030" name="Picture 6" descr="Burgenland to Build Austria's Largest Wind Turbines | Metropo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5919" y="3175624"/>
            <a:ext cx="4468147" cy="3156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48160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1537</TotalTime>
  <Words>539</Words>
  <Application>Microsoft Office PowerPoint</Application>
  <PresentationFormat>Widescreen</PresentationFormat>
  <Paragraphs>38</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Wingdings 3</vt:lpstr>
      <vt:lpstr>Facet</vt:lpstr>
      <vt:lpstr> Regression Model </vt:lpstr>
      <vt:lpstr>Definition of regression </vt:lpstr>
      <vt:lpstr>Types of Regression </vt:lpstr>
      <vt:lpstr>Types of linear Regression </vt:lpstr>
      <vt:lpstr>Data collection, Data training:</vt:lpstr>
      <vt:lpstr>Simple Linear Regression</vt:lpstr>
      <vt:lpstr>Overfitting vs Underfitting</vt:lpstr>
      <vt:lpstr>R-Squared and Evaluating the goodness of fit </vt:lpstr>
      <vt:lpstr>Real-world examples of linear regression models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noyan</dc:creator>
  <cp:lastModifiedBy>noyan</cp:lastModifiedBy>
  <cp:revision>74</cp:revision>
  <dcterms:created xsi:type="dcterms:W3CDTF">2022-06-20T08:49:31Z</dcterms:created>
  <dcterms:modified xsi:type="dcterms:W3CDTF">2022-07-07T17:34:19Z</dcterms:modified>
</cp:coreProperties>
</file>