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7" r:id="rId1"/>
  </p:sldMasterIdLst>
  <p:sldIdLst>
    <p:sldId id="256" r:id="rId2"/>
    <p:sldId id="257" r:id="rId3"/>
    <p:sldId id="259" r:id="rId4"/>
    <p:sldId id="261" r:id="rId5"/>
    <p:sldId id="262" r:id="rId6"/>
    <p:sldId id="270" r:id="rId7"/>
    <p:sldId id="263" r:id="rId8"/>
    <p:sldId id="264" r:id="rId9"/>
    <p:sldId id="266" r:id="rId10"/>
    <p:sldId id="267" r:id="rId11"/>
    <p:sldId id="268" r:id="rId12"/>
    <p:sldId id="269" r:id="rId13"/>
  </p:sldIdLst>
  <p:sldSz cx="10680700" cy="7556500"/>
  <p:notesSz cx="106807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04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889" y="-9330"/>
            <a:ext cx="10710841" cy="757516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320599" y="2649440"/>
            <a:ext cx="6805931" cy="1813981"/>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320599" y="4463420"/>
            <a:ext cx="6805931" cy="1208620"/>
          </a:xfrm>
        </p:spPr>
        <p:txBody>
          <a:bodyPr anchor="t"/>
          <a:lstStyle>
            <a:lvl1pPr marL="0" indent="0" algn="r">
              <a:buNone/>
              <a:defRPr>
                <a:solidFill>
                  <a:schemeClr val="tx1">
                    <a:lumMod val="50000"/>
                    <a:lumOff val="50000"/>
                  </a:schemeClr>
                </a:solidFill>
              </a:defRPr>
            </a:lvl1pPr>
            <a:lvl2pPr marL="503789" indent="0" algn="ctr">
              <a:buNone/>
              <a:defRPr>
                <a:solidFill>
                  <a:schemeClr val="tx1">
                    <a:tint val="75000"/>
                  </a:schemeClr>
                </a:solidFill>
              </a:defRPr>
            </a:lvl2pPr>
            <a:lvl3pPr marL="1007577" indent="0" algn="ctr">
              <a:buNone/>
              <a:defRPr>
                <a:solidFill>
                  <a:schemeClr val="tx1">
                    <a:tint val="75000"/>
                  </a:schemeClr>
                </a:solidFill>
              </a:defRPr>
            </a:lvl3pPr>
            <a:lvl4pPr marL="1511366" indent="0" algn="ctr">
              <a:buNone/>
              <a:defRPr>
                <a:solidFill>
                  <a:schemeClr val="tx1">
                    <a:tint val="75000"/>
                  </a:schemeClr>
                </a:solidFill>
              </a:defRPr>
            </a:lvl4pPr>
            <a:lvl5pPr marL="2015155" indent="0" algn="ctr">
              <a:buNone/>
              <a:defRPr>
                <a:solidFill>
                  <a:schemeClr val="tx1">
                    <a:tint val="75000"/>
                  </a:schemeClr>
                </a:solidFill>
              </a:defRPr>
            </a:lvl5pPr>
            <a:lvl6pPr marL="2518943" indent="0" algn="ctr">
              <a:buNone/>
              <a:defRPr>
                <a:solidFill>
                  <a:schemeClr val="tx1">
                    <a:tint val="75000"/>
                  </a:schemeClr>
                </a:solidFill>
              </a:defRPr>
            </a:lvl6pPr>
            <a:lvl7pPr marL="3022732" indent="0" algn="ctr">
              <a:buNone/>
              <a:defRPr>
                <a:solidFill>
                  <a:schemeClr val="tx1">
                    <a:tint val="75000"/>
                  </a:schemeClr>
                </a:solidFill>
              </a:defRPr>
            </a:lvl7pPr>
            <a:lvl8pPr marL="3526521" indent="0" algn="ctr">
              <a:buNone/>
              <a:defRPr>
                <a:solidFill>
                  <a:schemeClr val="tx1">
                    <a:tint val="75000"/>
                  </a:schemeClr>
                </a:solidFill>
              </a:defRPr>
            </a:lvl8pPr>
            <a:lvl9pPr marL="40303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9526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2046" y="671689"/>
            <a:ext cx="7414483" cy="3750263"/>
          </a:xfrm>
        </p:spPr>
        <p:txBody>
          <a:bodyPr anchor="ctr">
            <a:normAutofit/>
          </a:bodyPr>
          <a:lstStyle>
            <a:lvl1pPr algn="l">
              <a:defRPr sz="4848" b="0" cap="none"/>
            </a:lvl1pPr>
          </a:lstStyle>
          <a:p>
            <a:r>
              <a:rPr lang="en-US"/>
              <a:t>Click to edit Master title style</a:t>
            </a:r>
            <a:endParaRPr lang="en-US" dirty="0"/>
          </a:p>
        </p:txBody>
      </p:sp>
      <p:sp>
        <p:nvSpPr>
          <p:cNvPr id="3" name="Text Placeholder 2"/>
          <p:cNvSpPr>
            <a:spLocks noGrp="1"/>
          </p:cNvSpPr>
          <p:nvPr>
            <p:ph type="body" idx="1"/>
          </p:nvPr>
        </p:nvSpPr>
        <p:spPr>
          <a:xfrm>
            <a:off x="712046" y="4925719"/>
            <a:ext cx="7414483" cy="1730967"/>
          </a:xfrm>
        </p:spPr>
        <p:txBody>
          <a:bodyPr anchor="ctr">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2612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5109" y="671689"/>
            <a:ext cx="7092646" cy="3330457"/>
          </a:xfrm>
        </p:spPr>
        <p:txBody>
          <a:bodyPr anchor="ctr">
            <a:normAutofit/>
          </a:bodyPr>
          <a:lstStyle>
            <a:lvl1pPr algn="l">
              <a:defRPr sz="484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86116" y="4002146"/>
            <a:ext cx="6330632" cy="419806"/>
          </a:xfrm>
        </p:spPr>
        <p:txBody>
          <a:bodyPr anchor="ctr">
            <a:noAutofit/>
          </a:bodyPr>
          <a:lstStyle>
            <a:lvl1pPr marL="0" indent="0">
              <a:buFontTx/>
              <a:buNone/>
              <a:defRPr sz="1763">
                <a:solidFill>
                  <a:schemeClr val="tx1">
                    <a:lumMod val="50000"/>
                    <a:lumOff val="50000"/>
                  </a:schemeClr>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a:t>Click to edit Master text styles</a:t>
            </a:r>
          </a:p>
        </p:txBody>
      </p:sp>
      <p:sp>
        <p:nvSpPr>
          <p:cNvPr id="3" name="Text Placeholder 2"/>
          <p:cNvSpPr>
            <a:spLocks noGrp="1"/>
          </p:cNvSpPr>
          <p:nvPr>
            <p:ph type="body" idx="1"/>
          </p:nvPr>
        </p:nvSpPr>
        <p:spPr>
          <a:xfrm>
            <a:off x="712045" y="4925719"/>
            <a:ext cx="7414484" cy="1730967"/>
          </a:xfrm>
        </p:spPr>
        <p:txBody>
          <a:bodyPr anchor="ctr">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3834" y="870879"/>
            <a:ext cx="534174"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81688" y="3180557"/>
            <a:ext cx="534174"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561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2045" y="2128765"/>
            <a:ext cx="7414484" cy="2859812"/>
          </a:xfrm>
        </p:spPr>
        <p:txBody>
          <a:bodyPr anchor="b">
            <a:normAutofit/>
          </a:bodyPr>
          <a:lstStyle>
            <a:lvl1pPr algn="l">
              <a:defRPr sz="4848" b="0" cap="none"/>
            </a:lvl1pPr>
          </a:lstStyle>
          <a:p>
            <a:r>
              <a:rPr lang="en-US"/>
              <a:t>Click to edit Master title style</a:t>
            </a:r>
            <a:endParaRPr lang="en-US" dirty="0"/>
          </a:p>
        </p:txBody>
      </p:sp>
      <p:sp>
        <p:nvSpPr>
          <p:cNvPr id="3" name="Text Placeholder 2"/>
          <p:cNvSpPr>
            <a:spLocks noGrp="1"/>
          </p:cNvSpPr>
          <p:nvPr>
            <p:ph type="body" idx="1"/>
          </p:nvPr>
        </p:nvSpPr>
        <p:spPr>
          <a:xfrm>
            <a:off x="712045" y="4988577"/>
            <a:ext cx="7414484" cy="1668109"/>
          </a:xfrm>
        </p:spPr>
        <p:txBody>
          <a:bodyPr anchor="t">
            <a:normAutofit/>
          </a:bodyPr>
          <a:lstStyle>
            <a:lvl1pPr marL="0" indent="0" algn="l">
              <a:buNone/>
              <a:defRPr sz="1983">
                <a:solidFill>
                  <a:schemeClr val="tx1">
                    <a:lumMod val="75000"/>
                    <a:lumOff val="25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244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05109" y="671689"/>
            <a:ext cx="7092646" cy="3330457"/>
          </a:xfrm>
        </p:spPr>
        <p:txBody>
          <a:bodyPr anchor="ctr">
            <a:normAutofit/>
          </a:bodyPr>
          <a:lstStyle>
            <a:lvl1pPr algn="l">
              <a:defRPr sz="484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12043" y="4421952"/>
            <a:ext cx="7414485" cy="566625"/>
          </a:xfrm>
        </p:spPr>
        <p:txBody>
          <a:bodyPr anchor="b">
            <a:noAutofit/>
          </a:bodyPr>
          <a:lstStyle>
            <a:lvl1pPr marL="0" indent="0">
              <a:buFontTx/>
              <a:buNone/>
              <a:defRPr sz="2645">
                <a:solidFill>
                  <a:schemeClr val="tx1">
                    <a:lumMod val="75000"/>
                    <a:lumOff val="25000"/>
                  </a:schemeClr>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a:t>Click to edit Master text styles</a:t>
            </a:r>
          </a:p>
        </p:txBody>
      </p:sp>
      <p:sp>
        <p:nvSpPr>
          <p:cNvPr id="3" name="Text Placeholder 2"/>
          <p:cNvSpPr>
            <a:spLocks noGrp="1"/>
          </p:cNvSpPr>
          <p:nvPr>
            <p:ph type="body" idx="1"/>
          </p:nvPr>
        </p:nvSpPr>
        <p:spPr>
          <a:xfrm>
            <a:off x="712045" y="4988577"/>
            <a:ext cx="7414484" cy="1668109"/>
          </a:xfrm>
        </p:spPr>
        <p:txBody>
          <a:bodyPr anchor="t">
            <a:normAutofit/>
          </a:bodyPr>
          <a:lstStyle>
            <a:lvl1pPr marL="0" indent="0" algn="l">
              <a:buNone/>
              <a:defRPr sz="1983">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63834" y="870879"/>
            <a:ext cx="534174"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881688" y="3180557"/>
            <a:ext cx="534174" cy="644337"/>
          </a:xfrm>
          <a:prstGeom prst="rect">
            <a:avLst/>
          </a:prstGeom>
        </p:spPr>
        <p:txBody>
          <a:bodyPr vert="horz" lIns="100753" tIns="50377" rIns="100753" bIns="50377" rtlCol="0" anchor="ctr">
            <a:noAutofit/>
          </a:bodyPr>
          <a:lstStyle/>
          <a:p>
            <a:pPr lvl="0"/>
            <a:r>
              <a:rPr lang="en-US" sz="8815"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882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19345" y="671689"/>
            <a:ext cx="7407183" cy="3330457"/>
          </a:xfrm>
        </p:spPr>
        <p:txBody>
          <a:bodyPr anchor="ctr">
            <a:normAutofit/>
          </a:bodyPr>
          <a:lstStyle>
            <a:lvl1pPr algn="l">
              <a:defRPr sz="484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712043" y="4421952"/>
            <a:ext cx="7414485" cy="566625"/>
          </a:xfrm>
        </p:spPr>
        <p:txBody>
          <a:bodyPr anchor="b">
            <a:noAutofit/>
          </a:bodyPr>
          <a:lstStyle>
            <a:lvl1pPr marL="0" indent="0">
              <a:buFontTx/>
              <a:buNone/>
              <a:defRPr sz="2645">
                <a:solidFill>
                  <a:schemeClr val="accent1"/>
                </a:solidFill>
              </a:defRPr>
            </a:lvl1pPr>
            <a:lvl2pPr marL="503789" indent="0">
              <a:buFontTx/>
              <a:buNone/>
              <a:defRPr/>
            </a:lvl2pPr>
            <a:lvl3pPr marL="1007577" indent="0">
              <a:buFontTx/>
              <a:buNone/>
              <a:defRPr/>
            </a:lvl3pPr>
            <a:lvl4pPr marL="1511366" indent="0">
              <a:buFontTx/>
              <a:buNone/>
              <a:defRPr/>
            </a:lvl4pPr>
            <a:lvl5pPr marL="2015155" indent="0">
              <a:buFontTx/>
              <a:buNone/>
              <a:defRPr/>
            </a:lvl5pPr>
          </a:lstStyle>
          <a:p>
            <a:pPr lvl="0"/>
            <a:r>
              <a:rPr lang="en-US"/>
              <a:t>Click to edit Master text styles</a:t>
            </a:r>
          </a:p>
        </p:txBody>
      </p:sp>
      <p:sp>
        <p:nvSpPr>
          <p:cNvPr id="3" name="Text Placeholder 2"/>
          <p:cNvSpPr>
            <a:spLocks noGrp="1"/>
          </p:cNvSpPr>
          <p:nvPr>
            <p:ph type="body" idx="1"/>
          </p:nvPr>
        </p:nvSpPr>
        <p:spPr>
          <a:xfrm>
            <a:off x="712045" y="4988577"/>
            <a:ext cx="7414484" cy="1668109"/>
          </a:xfrm>
        </p:spPr>
        <p:txBody>
          <a:bodyPr anchor="t">
            <a:normAutofit/>
          </a:bodyPr>
          <a:lstStyle>
            <a:lvl1pPr marL="0" indent="0" algn="l">
              <a:buNone/>
              <a:defRPr sz="1983">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43188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651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81832" y="671689"/>
            <a:ext cx="1143307" cy="578632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712045" y="671689"/>
            <a:ext cx="6068079" cy="57863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0575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292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2045" y="2975957"/>
            <a:ext cx="7414484" cy="2012622"/>
          </a:xfrm>
        </p:spPr>
        <p:txBody>
          <a:bodyPr anchor="b"/>
          <a:lstStyle>
            <a:lvl1pPr algn="l">
              <a:defRPr sz="4408" b="0" cap="none"/>
            </a:lvl1pPr>
          </a:lstStyle>
          <a:p>
            <a:r>
              <a:rPr lang="en-US"/>
              <a:t>Click to edit Master title style</a:t>
            </a:r>
            <a:endParaRPr lang="en-US" dirty="0"/>
          </a:p>
        </p:txBody>
      </p:sp>
      <p:sp>
        <p:nvSpPr>
          <p:cNvPr id="3" name="Text Placeholder 2"/>
          <p:cNvSpPr>
            <a:spLocks noGrp="1"/>
          </p:cNvSpPr>
          <p:nvPr>
            <p:ph type="body" idx="1"/>
          </p:nvPr>
        </p:nvSpPr>
        <p:spPr>
          <a:xfrm>
            <a:off x="712045" y="4988577"/>
            <a:ext cx="7414484" cy="948033"/>
          </a:xfrm>
        </p:spPr>
        <p:txBody>
          <a:bodyPr anchor="t"/>
          <a:lstStyle>
            <a:lvl1pPr marL="0" indent="0" algn="l">
              <a:buNone/>
              <a:defRPr sz="2204">
                <a:solidFill>
                  <a:schemeClr val="tx1">
                    <a:lumMod val="50000"/>
                    <a:lumOff val="50000"/>
                  </a:schemeClr>
                </a:solidFill>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9292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2046" y="671689"/>
            <a:ext cx="7414483" cy="145532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2047" y="2380649"/>
            <a:ext cx="3607083" cy="4276036"/>
          </a:xfrm>
        </p:spPr>
        <p:txBody>
          <a:bodyPr>
            <a:normAutofit/>
          </a:bodyPr>
          <a:lstStyle>
            <a:lvl1pPr>
              <a:defRPr sz="1983"/>
            </a:lvl1pPr>
            <a:lvl2pPr>
              <a:defRPr sz="1763"/>
            </a:lvl2pPr>
            <a:lvl3pPr>
              <a:defRPr sz="1543"/>
            </a:lvl3pPr>
            <a:lvl4pPr>
              <a:defRPr sz="1322"/>
            </a:lvl4pPr>
            <a:lvl5pPr>
              <a:defRPr sz="1322"/>
            </a:lvl5pPr>
            <a:lvl6pPr>
              <a:defRPr sz="1322"/>
            </a:lvl6pPr>
            <a:lvl7pPr>
              <a:defRPr sz="1322"/>
            </a:lvl7pPr>
            <a:lvl8pPr>
              <a:defRPr sz="1322"/>
            </a:lvl8pPr>
            <a:lvl9pPr>
              <a:defRPr sz="13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19445" y="2380651"/>
            <a:ext cx="3607084" cy="4276037"/>
          </a:xfrm>
        </p:spPr>
        <p:txBody>
          <a:bodyPr>
            <a:normAutofit/>
          </a:bodyPr>
          <a:lstStyle>
            <a:lvl1pPr>
              <a:defRPr sz="1983"/>
            </a:lvl1pPr>
            <a:lvl2pPr>
              <a:defRPr sz="1763"/>
            </a:lvl2pPr>
            <a:lvl3pPr>
              <a:defRPr sz="1543"/>
            </a:lvl3pPr>
            <a:lvl4pPr>
              <a:defRPr sz="1322"/>
            </a:lvl4pPr>
            <a:lvl5pPr>
              <a:defRPr sz="1322"/>
            </a:lvl5pPr>
            <a:lvl6pPr>
              <a:defRPr sz="1322"/>
            </a:lvl6pPr>
            <a:lvl7pPr>
              <a:defRPr sz="1322"/>
            </a:lvl7pPr>
            <a:lvl8pPr>
              <a:defRPr sz="1322"/>
            </a:lvl8pPr>
            <a:lvl9pPr>
              <a:defRPr sz="13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4459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2046" y="671689"/>
            <a:ext cx="7414481" cy="1455326"/>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12045" y="2381083"/>
            <a:ext cx="3610077" cy="634955"/>
          </a:xfrm>
        </p:spPr>
        <p:txBody>
          <a:bodyPr anchor="b">
            <a:noAutofit/>
          </a:bodyPr>
          <a:lstStyle>
            <a:lvl1pPr marL="0" indent="0">
              <a:buNone/>
              <a:defRPr sz="2645" b="0"/>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p:cNvSpPr>
            <a:spLocks noGrp="1"/>
          </p:cNvSpPr>
          <p:nvPr>
            <p:ph sz="half" idx="2"/>
          </p:nvPr>
        </p:nvSpPr>
        <p:spPr>
          <a:xfrm>
            <a:off x="712045" y="3016040"/>
            <a:ext cx="3610077" cy="36406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16450" y="2381083"/>
            <a:ext cx="3610077" cy="634955"/>
          </a:xfrm>
        </p:spPr>
        <p:txBody>
          <a:bodyPr anchor="b">
            <a:noAutofit/>
          </a:bodyPr>
          <a:lstStyle>
            <a:lvl1pPr marL="0" indent="0">
              <a:buNone/>
              <a:defRPr sz="2645" b="0"/>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p:cNvSpPr>
            <a:spLocks noGrp="1"/>
          </p:cNvSpPr>
          <p:nvPr>
            <p:ph sz="quarter" idx="4"/>
          </p:nvPr>
        </p:nvSpPr>
        <p:spPr>
          <a:xfrm>
            <a:off x="4516450" y="3016040"/>
            <a:ext cx="3610077" cy="36406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03754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2045" y="671689"/>
            <a:ext cx="7414483" cy="145532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512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568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045" y="1651240"/>
            <a:ext cx="3259088" cy="1408680"/>
          </a:xfrm>
        </p:spPr>
        <p:txBody>
          <a:bodyPr anchor="b">
            <a:normAutofit/>
          </a:bodyPr>
          <a:lstStyle>
            <a:lvl1pPr>
              <a:defRPr sz="2204"/>
            </a:lvl1pPr>
          </a:lstStyle>
          <a:p>
            <a:r>
              <a:rPr lang="en-US"/>
              <a:t>Click to edit Master title style</a:t>
            </a:r>
            <a:endParaRPr lang="en-US" dirty="0"/>
          </a:p>
        </p:txBody>
      </p:sp>
      <p:sp>
        <p:nvSpPr>
          <p:cNvPr id="3" name="Content Placeholder 2"/>
          <p:cNvSpPr>
            <a:spLocks noGrp="1"/>
          </p:cNvSpPr>
          <p:nvPr>
            <p:ph idx="1"/>
          </p:nvPr>
        </p:nvSpPr>
        <p:spPr>
          <a:xfrm>
            <a:off x="4171448" y="567372"/>
            <a:ext cx="3955079" cy="60893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2045" y="3059919"/>
            <a:ext cx="3259088" cy="2847680"/>
          </a:xfrm>
        </p:spPr>
        <p:txBody>
          <a:bodyPr>
            <a:normAutofit/>
          </a:bodyPr>
          <a:lstStyle>
            <a:lvl1pPr marL="0" indent="0">
              <a:buNone/>
              <a:defRPr sz="1543"/>
            </a:lvl1pPr>
            <a:lvl2pPr marL="377842" indent="0">
              <a:buNone/>
              <a:defRPr sz="1157"/>
            </a:lvl2pPr>
            <a:lvl3pPr marL="755683" indent="0">
              <a:buNone/>
              <a:defRPr sz="992"/>
            </a:lvl3pPr>
            <a:lvl4pPr marL="1133525" indent="0">
              <a:buNone/>
              <a:defRPr sz="826"/>
            </a:lvl4pPr>
            <a:lvl5pPr marL="1511366" indent="0">
              <a:buNone/>
              <a:defRPr sz="826"/>
            </a:lvl5pPr>
            <a:lvl6pPr marL="1889208" indent="0">
              <a:buNone/>
              <a:defRPr sz="826"/>
            </a:lvl6pPr>
            <a:lvl7pPr marL="2267049" indent="0">
              <a:buNone/>
              <a:defRPr sz="826"/>
            </a:lvl7pPr>
            <a:lvl8pPr marL="2644891" indent="0">
              <a:buNone/>
              <a:defRPr sz="826"/>
            </a:lvl8pPr>
            <a:lvl9pPr marL="3022732"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9183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2045" y="5289550"/>
            <a:ext cx="7414483" cy="624461"/>
          </a:xfrm>
        </p:spPr>
        <p:txBody>
          <a:bodyPr anchor="b">
            <a:normAutofit/>
          </a:bodyPr>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12045" y="671689"/>
            <a:ext cx="7414483" cy="4237412"/>
          </a:xfrm>
        </p:spPr>
        <p:txBody>
          <a:bodyPr anchor="t">
            <a:normAutofit/>
          </a:bodyPr>
          <a:lstStyle>
            <a:lvl1pPr marL="0" indent="0" algn="ctr">
              <a:buNone/>
              <a:defRPr sz="1763"/>
            </a:lvl1pPr>
            <a:lvl2pPr marL="503789" indent="0">
              <a:buNone/>
              <a:defRPr sz="1763"/>
            </a:lvl2pPr>
            <a:lvl3pPr marL="1007577" indent="0">
              <a:buNone/>
              <a:defRPr sz="1763"/>
            </a:lvl3pPr>
            <a:lvl4pPr marL="1511366" indent="0">
              <a:buNone/>
              <a:defRPr sz="1763"/>
            </a:lvl4pPr>
            <a:lvl5pPr marL="2015155" indent="0">
              <a:buNone/>
              <a:defRPr sz="1763"/>
            </a:lvl5pPr>
            <a:lvl6pPr marL="2518943" indent="0">
              <a:buNone/>
              <a:defRPr sz="1763"/>
            </a:lvl6pPr>
            <a:lvl7pPr marL="3022732" indent="0">
              <a:buNone/>
              <a:defRPr sz="1763"/>
            </a:lvl7pPr>
            <a:lvl8pPr marL="3526521" indent="0">
              <a:buNone/>
              <a:defRPr sz="1763"/>
            </a:lvl8pPr>
            <a:lvl9pPr marL="4030309" indent="0">
              <a:buNone/>
              <a:defRPr sz="1763"/>
            </a:lvl9pPr>
          </a:lstStyle>
          <a:p>
            <a:r>
              <a:rPr lang="en-US"/>
              <a:t>Click icon to add picture</a:t>
            </a:r>
            <a:endParaRPr lang="en-US" dirty="0"/>
          </a:p>
        </p:txBody>
      </p:sp>
      <p:sp>
        <p:nvSpPr>
          <p:cNvPr id="4" name="Text Placeholder 3"/>
          <p:cNvSpPr>
            <a:spLocks noGrp="1"/>
          </p:cNvSpPr>
          <p:nvPr>
            <p:ph type="body" sz="half" idx="2"/>
          </p:nvPr>
        </p:nvSpPr>
        <p:spPr>
          <a:xfrm>
            <a:off x="712045" y="5914011"/>
            <a:ext cx="7414483" cy="742675"/>
          </a:xfrm>
        </p:spPr>
        <p:txBody>
          <a:bodyPr>
            <a:normAutofit/>
          </a:bodyPr>
          <a:lstStyle>
            <a:lvl1pPr marL="0" indent="0">
              <a:buNone/>
              <a:defRPr sz="1322"/>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4302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890" y="-9330"/>
            <a:ext cx="10710842" cy="757516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712046" y="671689"/>
            <a:ext cx="7414481" cy="14553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12045" y="2380651"/>
            <a:ext cx="7414483" cy="42760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13642" y="6656687"/>
            <a:ext cx="799104" cy="402314"/>
          </a:xfrm>
          <a:prstGeom prst="rect">
            <a:avLst/>
          </a:prstGeom>
        </p:spPr>
        <p:txBody>
          <a:bodyPr vert="horz" lIns="91440" tIns="45720" rIns="91440" bIns="45720" rtlCol="0" anchor="ctr"/>
          <a:lstStyle>
            <a:lvl1pPr algn="r">
              <a:defRPr sz="992">
                <a:solidFill>
                  <a:schemeClr val="tx1">
                    <a:tint val="75000"/>
                  </a:schemeClr>
                </a:solidFill>
              </a:defRPr>
            </a:lvl1pPr>
          </a:lstStyle>
          <a:p>
            <a:fld id="{1D8BD707-D9CF-40AE-B4C6-C98DA3205C09}" type="datetimeFigureOut">
              <a:rPr lang="en-US" smtClean="0"/>
              <a:t>7/23/2024</a:t>
            </a:fld>
            <a:endParaRPr lang="en-US"/>
          </a:p>
        </p:txBody>
      </p:sp>
      <p:sp>
        <p:nvSpPr>
          <p:cNvPr id="5" name="Footer Placeholder 4"/>
          <p:cNvSpPr>
            <a:spLocks noGrp="1"/>
          </p:cNvSpPr>
          <p:nvPr>
            <p:ph type="ftr" sz="quarter" idx="3"/>
          </p:nvPr>
        </p:nvSpPr>
        <p:spPr>
          <a:xfrm>
            <a:off x="712046" y="6656687"/>
            <a:ext cx="5399889" cy="402314"/>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27739" y="6656687"/>
            <a:ext cx="598790" cy="402314"/>
          </a:xfrm>
          <a:prstGeom prst="rect">
            <a:avLst/>
          </a:prstGeom>
        </p:spPr>
        <p:txBody>
          <a:bodyPr vert="horz" lIns="91440" tIns="45720" rIns="91440" bIns="45720" rtlCol="0" anchor="ctr"/>
          <a:lstStyle>
            <a:lvl1pPr algn="r">
              <a:defRPr sz="992">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2313239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503789" rtl="0" eaLnBrk="1" latinLnBrk="0" hangingPunct="1">
        <a:spcBef>
          <a:spcPct val="0"/>
        </a:spcBef>
        <a:buNone/>
        <a:defRPr sz="3967"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42" indent="-377842" algn="l" defTabSz="503789" rtl="0" eaLnBrk="1" latinLnBrk="0" hangingPunct="1">
        <a:spcBef>
          <a:spcPts val="1102"/>
        </a:spcBef>
        <a:spcAft>
          <a:spcPts val="0"/>
        </a:spcAft>
        <a:buClr>
          <a:schemeClr val="accent1"/>
        </a:buClr>
        <a:buSzPct val="80000"/>
        <a:buFont typeface="Wingdings 3" charset="2"/>
        <a:buChar char=""/>
        <a:defRPr sz="1983" kern="1200">
          <a:solidFill>
            <a:schemeClr val="tx1">
              <a:lumMod val="75000"/>
              <a:lumOff val="25000"/>
            </a:schemeClr>
          </a:solidFill>
          <a:latin typeface="+mn-lt"/>
          <a:ea typeface="+mn-ea"/>
          <a:cs typeface="+mn-cs"/>
        </a:defRPr>
      </a:lvl1pPr>
      <a:lvl2pPr marL="818657" indent="-314868" algn="l" defTabSz="503789" rtl="0" eaLnBrk="1" latinLnBrk="0" hangingPunct="1">
        <a:spcBef>
          <a:spcPts val="1102"/>
        </a:spcBef>
        <a:spcAft>
          <a:spcPts val="0"/>
        </a:spcAft>
        <a:buClr>
          <a:schemeClr val="accent1"/>
        </a:buClr>
        <a:buSzPct val="80000"/>
        <a:buFont typeface="Wingdings 3" charset="2"/>
        <a:buChar char=""/>
        <a:defRPr sz="1763" kern="1200">
          <a:solidFill>
            <a:schemeClr val="tx1">
              <a:lumMod val="75000"/>
              <a:lumOff val="25000"/>
            </a:schemeClr>
          </a:solidFill>
          <a:latin typeface="+mn-lt"/>
          <a:ea typeface="+mn-ea"/>
          <a:cs typeface="+mn-cs"/>
        </a:defRPr>
      </a:lvl2pPr>
      <a:lvl3pPr marL="1259472" indent="-251894" algn="l" defTabSz="503789"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260"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4pPr>
      <a:lvl5pPr marL="2267049"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5pPr>
      <a:lvl6pPr marL="2770838"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6pPr>
      <a:lvl7pPr marL="3274626"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7pPr>
      <a:lvl8pPr marL="3778415"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8pPr>
      <a:lvl9pPr marL="4282204" indent="-251894" algn="l" defTabSz="503789" rtl="0" eaLnBrk="1" latinLnBrk="0" hangingPunct="1">
        <a:spcBef>
          <a:spcPts val="1102"/>
        </a:spcBef>
        <a:spcAft>
          <a:spcPts val="0"/>
        </a:spcAft>
        <a:buClr>
          <a:schemeClr val="accent1"/>
        </a:buClr>
        <a:buSzPct val="80000"/>
        <a:buFont typeface="Wingdings 3" charset="2"/>
        <a:buChar char=""/>
        <a:defRPr sz="1322" kern="1200">
          <a:solidFill>
            <a:schemeClr val="tx1">
              <a:lumMod val="75000"/>
              <a:lumOff val="25000"/>
            </a:schemeClr>
          </a:solidFill>
          <a:latin typeface="+mn-lt"/>
          <a:ea typeface="+mn-ea"/>
          <a:cs typeface="+mn-cs"/>
        </a:defRPr>
      </a:lvl9pPr>
    </p:bodyStyle>
    <p:otherStyle>
      <a:defPPr>
        <a:defRPr lang="en-US"/>
      </a:defPPr>
      <a:lvl1pPr marL="0" algn="l" defTabSz="503789" rtl="0" eaLnBrk="1" latinLnBrk="0" hangingPunct="1">
        <a:defRPr sz="1983" kern="1200">
          <a:solidFill>
            <a:schemeClr val="tx1"/>
          </a:solidFill>
          <a:latin typeface="+mn-lt"/>
          <a:ea typeface="+mn-ea"/>
          <a:cs typeface="+mn-cs"/>
        </a:defRPr>
      </a:lvl1pPr>
      <a:lvl2pPr marL="503789" algn="l" defTabSz="503789" rtl="0" eaLnBrk="1" latinLnBrk="0" hangingPunct="1">
        <a:defRPr sz="1983" kern="1200">
          <a:solidFill>
            <a:schemeClr val="tx1"/>
          </a:solidFill>
          <a:latin typeface="+mn-lt"/>
          <a:ea typeface="+mn-ea"/>
          <a:cs typeface="+mn-cs"/>
        </a:defRPr>
      </a:lvl2pPr>
      <a:lvl3pPr marL="1007577" algn="l" defTabSz="503789" rtl="0" eaLnBrk="1" latinLnBrk="0" hangingPunct="1">
        <a:defRPr sz="1983" kern="1200">
          <a:solidFill>
            <a:schemeClr val="tx1"/>
          </a:solidFill>
          <a:latin typeface="+mn-lt"/>
          <a:ea typeface="+mn-ea"/>
          <a:cs typeface="+mn-cs"/>
        </a:defRPr>
      </a:lvl3pPr>
      <a:lvl4pPr marL="1511366" algn="l" defTabSz="503789" rtl="0" eaLnBrk="1" latinLnBrk="0" hangingPunct="1">
        <a:defRPr sz="1983" kern="1200">
          <a:solidFill>
            <a:schemeClr val="tx1"/>
          </a:solidFill>
          <a:latin typeface="+mn-lt"/>
          <a:ea typeface="+mn-ea"/>
          <a:cs typeface="+mn-cs"/>
        </a:defRPr>
      </a:lvl4pPr>
      <a:lvl5pPr marL="2015155" algn="l" defTabSz="503789" rtl="0" eaLnBrk="1" latinLnBrk="0" hangingPunct="1">
        <a:defRPr sz="1983" kern="1200">
          <a:solidFill>
            <a:schemeClr val="tx1"/>
          </a:solidFill>
          <a:latin typeface="+mn-lt"/>
          <a:ea typeface="+mn-ea"/>
          <a:cs typeface="+mn-cs"/>
        </a:defRPr>
      </a:lvl5pPr>
      <a:lvl6pPr marL="2518943" algn="l" defTabSz="503789" rtl="0" eaLnBrk="1" latinLnBrk="0" hangingPunct="1">
        <a:defRPr sz="1983" kern="1200">
          <a:solidFill>
            <a:schemeClr val="tx1"/>
          </a:solidFill>
          <a:latin typeface="+mn-lt"/>
          <a:ea typeface="+mn-ea"/>
          <a:cs typeface="+mn-cs"/>
        </a:defRPr>
      </a:lvl6pPr>
      <a:lvl7pPr marL="3022732" algn="l" defTabSz="503789" rtl="0" eaLnBrk="1" latinLnBrk="0" hangingPunct="1">
        <a:defRPr sz="1983" kern="1200">
          <a:solidFill>
            <a:schemeClr val="tx1"/>
          </a:solidFill>
          <a:latin typeface="+mn-lt"/>
          <a:ea typeface="+mn-ea"/>
          <a:cs typeface="+mn-cs"/>
        </a:defRPr>
      </a:lvl7pPr>
      <a:lvl8pPr marL="3526521" algn="l" defTabSz="503789" rtl="0" eaLnBrk="1" latinLnBrk="0" hangingPunct="1">
        <a:defRPr sz="1983" kern="1200">
          <a:solidFill>
            <a:schemeClr val="tx1"/>
          </a:solidFill>
          <a:latin typeface="+mn-lt"/>
          <a:ea typeface="+mn-ea"/>
          <a:cs typeface="+mn-cs"/>
        </a:defRPr>
      </a:lvl8pPr>
      <a:lvl9pPr marL="4030309" algn="l" defTabSz="503789"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1052" y="1220407"/>
            <a:ext cx="9078595" cy="5107305"/>
          </a:xfrm>
          <a:custGeom>
            <a:avLst/>
            <a:gdLst/>
            <a:ahLst/>
            <a:cxnLst/>
            <a:rect l="l" t="t" r="r" b="b"/>
            <a:pathLst>
              <a:path w="9078595" h="5107305">
                <a:moveTo>
                  <a:pt x="9144000" y="5143500"/>
                </a:moveTo>
                <a:lnTo>
                  <a:pt x="0" y="5143500"/>
                </a:lnTo>
                <a:lnTo>
                  <a:pt x="0" y="0"/>
                </a:lnTo>
                <a:lnTo>
                  <a:pt x="9144000" y="0"/>
                </a:lnTo>
                <a:lnTo>
                  <a:pt x="9144000" y="5143500"/>
                </a:lnTo>
                <a:close/>
              </a:path>
            </a:pathLst>
          </a:custGeom>
          <a:solidFill>
            <a:srgbClr val="999999"/>
          </a:solidFill>
        </p:spPr>
        <p:txBody>
          <a:bodyPr wrap="square" lIns="0" tIns="0" rIns="0" bIns="0" rtlCol="0"/>
          <a:lstStyle/>
          <a:p>
            <a:endParaRPr/>
          </a:p>
        </p:txBody>
      </p:sp>
      <p:grpSp>
        <p:nvGrpSpPr>
          <p:cNvPr id="3" name="object 3"/>
          <p:cNvGrpSpPr/>
          <p:nvPr/>
        </p:nvGrpSpPr>
        <p:grpSpPr>
          <a:xfrm>
            <a:off x="801052" y="1220407"/>
            <a:ext cx="9078595" cy="5107305"/>
            <a:chOff x="801052" y="1220407"/>
            <a:chExt cx="9078595" cy="5107305"/>
          </a:xfrm>
        </p:grpSpPr>
        <p:sp>
          <p:nvSpPr>
            <p:cNvPr id="4" name="object 4"/>
            <p:cNvSpPr/>
            <p:nvPr/>
          </p:nvSpPr>
          <p:spPr>
            <a:xfrm>
              <a:off x="801083" y="4024705"/>
              <a:ext cx="7317740" cy="2302510"/>
            </a:xfrm>
            <a:custGeom>
              <a:avLst/>
              <a:gdLst/>
              <a:ahLst/>
              <a:cxnLst/>
              <a:rect l="l" t="t" r="r" b="b"/>
              <a:pathLst>
                <a:path w="7317740" h="2302510">
                  <a:moveTo>
                    <a:pt x="7370399" y="2318999"/>
                  </a:moveTo>
                  <a:lnTo>
                    <a:pt x="0" y="2318999"/>
                  </a:lnTo>
                  <a:lnTo>
                    <a:pt x="0" y="0"/>
                  </a:lnTo>
                  <a:lnTo>
                    <a:pt x="7370399" y="2318999"/>
                  </a:lnTo>
                  <a:close/>
                </a:path>
              </a:pathLst>
            </a:custGeom>
            <a:solidFill>
              <a:srgbClr val="00786A"/>
            </a:solidFill>
          </p:spPr>
          <p:txBody>
            <a:bodyPr wrap="square" lIns="0" tIns="0" rIns="0" bIns="0" rtlCol="0"/>
            <a:lstStyle/>
            <a:p>
              <a:endParaRPr/>
            </a:p>
          </p:txBody>
        </p:sp>
        <p:sp>
          <p:nvSpPr>
            <p:cNvPr id="5" name="object 5"/>
            <p:cNvSpPr/>
            <p:nvPr/>
          </p:nvSpPr>
          <p:spPr>
            <a:xfrm>
              <a:off x="4358025" y="2760015"/>
              <a:ext cx="5521960" cy="3567429"/>
            </a:xfrm>
            <a:custGeom>
              <a:avLst/>
              <a:gdLst/>
              <a:ahLst/>
              <a:cxnLst/>
              <a:rect l="l" t="t" r="r" b="b"/>
              <a:pathLst>
                <a:path w="5521959" h="3567429">
                  <a:moveTo>
                    <a:pt x="0" y="3567102"/>
                  </a:moveTo>
                  <a:lnTo>
                    <a:pt x="5521620" y="3567102"/>
                  </a:lnTo>
                  <a:lnTo>
                    <a:pt x="5521620" y="0"/>
                  </a:lnTo>
                  <a:lnTo>
                    <a:pt x="0" y="3567102"/>
                  </a:lnTo>
                  <a:close/>
                </a:path>
              </a:pathLst>
            </a:custGeom>
            <a:solidFill>
              <a:srgbClr val="C3A159"/>
            </a:solidFill>
          </p:spPr>
          <p:txBody>
            <a:bodyPr wrap="square" lIns="0" tIns="0" rIns="0" bIns="0" rtlCol="0"/>
            <a:lstStyle/>
            <a:p>
              <a:endParaRPr/>
            </a:p>
          </p:txBody>
        </p:sp>
        <p:sp>
          <p:nvSpPr>
            <p:cNvPr id="6" name="object 6"/>
            <p:cNvSpPr/>
            <p:nvPr/>
          </p:nvSpPr>
          <p:spPr>
            <a:xfrm>
              <a:off x="5823772" y="1220407"/>
              <a:ext cx="4056379" cy="2038350"/>
            </a:xfrm>
            <a:custGeom>
              <a:avLst/>
              <a:gdLst/>
              <a:ahLst/>
              <a:cxnLst/>
              <a:rect l="l" t="t" r="r" b="b"/>
              <a:pathLst>
                <a:path w="4056379" h="2038350">
                  <a:moveTo>
                    <a:pt x="0" y="0"/>
                  </a:moveTo>
                  <a:lnTo>
                    <a:pt x="4055879" y="0"/>
                  </a:lnTo>
                  <a:lnTo>
                    <a:pt x="4055879" y="2037918"/>
                  </a:lnTo>
                  <a:lnTo>
                    <a:pt x="0" y="0"/>
                  </a:lnTo>
                  <a:close/>
                </a:path>
              </a:pathLst>
            </a:custGeom>
            <a:solidFill>
              <a:srgbClr val="233A44"/>
            </a:solidFill>
          </p:spPr>
          <p:txBody>
            <a:bodyPr wrap="square" lIns="0" tIns="0" rIns="0" bIns="0" rtlCol="0"/>
            <a:lstStyle/>
            <a:p>
              <a:endParaRPr/>
            </a:p>
          </p:txBody>
        </p:sp>
        <p:pic>
          <p:nvPicPr>
            <p:cNvPr id="7" name="object 7"/>
            <p:cNvPicPr/>
            <p:nvPr/>
          </p:nvPicPr>
          <p:blipFill>
            <a:blip r:embed="rId2" cstate="print"/>
            <a:stretch>
              <a:fillRect/>
            </a:stretch>
          </p:blipFill>
          <p:spPr>
            <a:xfrm>
              <a:off x="801052" y="1220407"/>
              <a:ext cx="9078594" cy="5106710"/>
            </a:xfrm>
            <a:prstGeom prst="rect">
              <a:avLst/>
            </a:prstGeom>
          </p:spPr>
        </p:pic>
        <p:sp>
          <p:nvSpPr>
            <p:cNvPr id="8" name="object 8"/>
            <p:cNvSpPr/>
            <p:nvPr/>
          </p:nvSpPr>
          <p:spPr>
            <a:xfrm>
              <a:off x="1054417" y="1221003"/>
              <a:ext cx="2234565" cy="1036955"/>
            </a:xfrm>
            <a:custGeom>
              <a:avLst/>
              <a:gdLst/>
              <a:ahLst/>
              <a:cxnLst/>
              <a:rect l="l" t="t" r="r" b="b"/>
              <a:pathLst>
                <a:path w="2234565" h="1036955">
                  <a:moveTo>
                    <a:pt x="1729041" y="0"/>
                  </a:moveTo>
                  <a:lnTo>
                    <a:pt x="1588350" y="0"/>
                  </a:lnTo>
                  <a:lnTo>
                    <a:pt x="0" y="1036828"/>
                  </a:lnTo>
                  <a:lnTo>
                    <a:pt x="140690" y="1036828"/>
                  </a:lnTo>
                  <a:lnTo>
                    <a:pt x="1729041" y="0"/>
                  </a:lnTo>
                  <a:close/>
                </a:path>
                <a:path w="2234565" h="1036955">
                  <a:moveTo>
                    <a:pt x="1981657" y="0"/>
                  </a:moveTo>
                  <a:lnTo>
                    <a:pt x="1840966" y="0"/>
                  </a:lnTo>
                  <a:lnTo>
                    <a:pt x="252615" y="1036828"/>
                  </a:lnTo>
                  <a:lnTo>
                    <a:pt x="393306" y="1036828"/>
                  </a:lnTo>
                  <a:lnTo>
                    <a:pt x="1981657" y="0"/>
                  </a:lnTo>
                  <a:close/>
                </a:path>
                <a:path w="2234565" h="1036955">
                  <a:moveTo>
                    <a:pt x="2234273" y="0"/>
                  </a:moveTo>
                  <a:lnTo>
                    <a:pt x="2093582" y="0"/>
                  </a:lnTo>
                  <a:lnTo>
                    <a:pt x="505231" y="1036828"/>
                  </a:lnTo>
                  <a:lnTo>
                    <a:pt x="645922" y="1036828"/>
                  </a:lnTo>
                  <a:lnTo>
                    <a:pt x="2234273" y="0"/>
                  </a:lnTo>
                  <a:close/>
                </a:path>
              </a:pathLst>
            </a:custGeom>
            <a:solidFill>
              <a:srgbClr val="FFFFFF"/>
            </a:solidFill>
          </p:spPr>
          <p:txBody>
            <a:bodyPr wrap="square" lIns="0" tIns="0" rIns="0" bIns="0" rtlCol="0"/>
            <a:lstStyle/>
            <a:p>
              <a:endParaRPr/>
            </a:p>
          </p:txBody>
        </p:sp>
        <p:sp>
          <p:nvSpPr>
            <p:cNvPr id="9" name="object 9"/>
            <p:cNvSpPr/>
            <p:nvPr/>
          </p:nvSpPr>
          <p:spPr>
            <a:xfrm>
              <a:off x="1699971" y="1221003"/>
              <a:ext cx="2234565" cy="1036955"/>
            </a:xfrm>
            <a:custGeom>
              <a:avLst/>
              <a:gdLst/>
              <a:ahLst/>
              <a:cxnLst/>
              <a:rect l="l" t="t" r="r" b="b"/>
              <a:pathLst>
                <a:path w="2234565" h="1036955">
                  <a:moveTo>
                    <a:pt x="1729041" y="0"/>
                  </a:moveTo>
                  <a:lnTo>
                    <a:pt x="1588350" y="0"/>
                  </a:lnTo>
                  <a:lnTo>
                    <a:pt x="0" y="1036828"/>
                  </a:lnTo>
                  <a:lnTo>
                    <a:pt x="140690" y="1036828"/>
                  </a:lnTo>
                  <a:lnTo>
                    <a:pt x="1729041" y="0"/>
                  </a:lnTo>
                  <a:close/>
                </a:path>
                <a:path w="2234565" h="1036955">
                  <a:moveTo>
                    <a:pt x="1981644" y="0"/>
                  </a:moveTo>
                  <a:lnTo>
                    <a:pt x="1840953" y="0"/>
                  </a:lnTo>
                  <a:lnTo>
                    <a:pt x="252603" y="1036828"/>
                  </a:lnTo>
                  <a:lnTo>
                    <a:pt x="393293" y="1036828"/>
                  </a:lnTo>
                  <a:lnTo>
                    <a:pt x="1981644" y="0"/>
                  </a:lnTo>
                  <a:close/>
                </a:path>
                <a:path w="2234565" h="1036955">
                  <a:moveTo>
                    <a:pt x="2234260" y="0"/>
                  </a:moveTo>
                  <a:lnTo>
                    <a:pt x="2093569" y="0"/>
                  </a:lnTo>
                  <a:lnTo>
                    <a:pt x="505218" y="1036828"/>
                  </a:lnTo>
                  <a:lnTo>
                    <a:pt x="645909" y="1036828"/>
                  </a:lnTo>
                  <a:lnTo>
                    <a:pt x="2234260" y="0"/>
                  </a:lnTo>
                  <a:close/>
                </a:path>
              </a:pathLst>
            </a:custGeom>
            <a:solidFill>
              <a:srgbClr val="163DF5"/>
            </a:solidFill>
          </p:spPr>
          <p:txBody>
            <a:bodyPr wrap="square" lIns="0" tIns="0" rIns="0" bIns="0" rtlCol="0"/>
            <a:lstStyle/>
            <a:p>
              <a:endParaRPr/>
            </a:p>
          </p:txBody>
        </p:sp>
        <p:sp>
          <p:nvSpPr>
            <p:cNvPr id="10" name="object 10"/>
            <p:cNvSpPr/>
            <p:nvPr/>
          </p:nvSpPr>
          <p:spPr>
            <a:xfrm>
              <a:off x="7808036" y="1225460"/>
              <a:ext cx="1838325" cy="746760"/>
            </a:xfrm>
            <a:custGeom>
              <a:avLst/>
              <a:gdLst/>
              <a:ahLst/>
              <a:cxnLst/>
              <a:rect l="l" t="t" r="r" b="b"/>
              <a:pathLst>
                <a:path w="1838325" h="746760">
                  <a:moveTo>
                    <a:pt x="1240307" y="0"/>
                  </a:moveTo>
                  <a:lnTo>
                    <a:pt x="1180007" y="0"/>
                  </a:lnTo>
                  <a:lnTo>
                    <a:pt x="0" y="746734"/>
                  </a:lnTo>
                  <a:lnTo>
                    <a:pt x="60286" y="746734"/>
                  </a:lnTo>
                  <a:lnTo>
                    <a:pt x="1240307" y="0"/>
                  </a:lnTo>
                  <a:close/>
                </a:path>
                <a:path w="1838325" h="746760">
                  <a:moveTo>
                    <a:pt x="1539163" y="0"/>
                  </a:moveTo>
                  <a:lnTo>
                    <a:pt x="1478876" y="0"/>
                  </a:lnTo>
                  <a:lnTo>
                    <a:pt x="298869" y="746734"/>
                  </a:lnTo>
                  <a:lnTo>
                    <a:pt x="359156" y="746734"/>
                  </a:lnTo>
                  <a:lnTo>
                    <a:pt x="1539163" y="0"/>
                  </a:lnTo>
                  <a:close/>
                </a:path>
                <a:path w="1838325" h="746760">
                  <a:moveTo>
                    <a:pt x="1838032" y="0"/>
                  </a:moveTo>
                  <a:lnTo>
                    <a:pt x="1777733" y="0"/>
                  </a:lnTo>
                  <a:lnTo>
                    <a:pt x="597725" y="746734"/>
                  </a:lnTo>
                  <a:lnTo>
                    <a:pt x="658025" y="746734"/>
                  </a:lnTo>
                  <a:lnTo>
                    <a:pt x="1838032" y="0"/>
                  </a:lnTo>
                  <a:close/>
                </a:path>
              </a:pathLst>
            </a:custGeom>
            <a:solidFill>
              <a:srgbClr val="233A44"/>
            </a:solidFill>
          </p:spPr>
          <p:txBody>
            <a:bodyPr wrap="square" lIns="0" tIns="0" rIns="0" bIns="0" rtlCol="0"/>
            <a:lstStyle/>
            <a:p>
              <a:endParaRPr/>
            </a:p>
          </p:txBody>
        </p:sp>
        <p:sp>
          <p:nvSpPr>
            <p:cNvPr id="11" name="object 11"/>
            <p:cNvSpPr/>
            <p:nvPr/>
          </p:nvSpPr>
          <p:spPr>
            <a:xfrm>
              <a:off x="7307211" y="5408091"/>
              <a:ext cx="2372360" cy="919480"/>
            </a:xfrm>
            <a:custGeom>
              <a:avLst/>
              <a:gdLst/>
              <a:ahLst/>
              <a:cxnLst/>
              <a:rect l="l" t="t" r="r" b="b"/>
              <a:pathLst>
                <a:path w="2372359" h="919479">
                  <a:moveTo>
                    <a:pt x="1600606" y="0"/>
                  </a:moveTo>
                  <a:lnTo>
                    <a:pt x="1452422" y="0"/>
                  </a:lnTo>
                  <a:lnTo>
                    <a:pt x="0" y="919124"/>
                  </a:lnTo>
                  <a:lnTo>
                    <a:pt x="148183" y="919124"/>
                  </a:lnTo>
                  <a:lnTo>
                    <a:pt x="1600606" y="0"/>
                  </a:lnTo>
                  <a:close/>
                </a:path>
                <a:path w="2372359" h="919479">
                  <a:moveTo>
                    <a:pt x="1986292" y="0"/>
                  </a:moveTo>
                  <a:lnTo>
                    <a:pt x="1838096" y="0"/>
                  </a:lnTo>
                  <a:lnTo>
                    <a:pt x="385673" y="919124"/>
                  </a:lnTo>
                  <a:lnTo>
                    <a:pt x="533869" y="919124"/>
                  </a:lnTo>
                  <a:lnTo>
                    <a:pt x="1986292" y="0"/>
                  </a:lnTo>
                  <a:close/>
                </a:path>
                <a:path w="2372359" h="919479">
                  <a:moveTo>
                    <a:pt x="2371966" y="0"/>
                  </a:moveTo>
                  <a:lnTo>
                    <a:pt x="2223782" y="0"/>
                  </a:lnTo>
                  <a:lnTo>
                    <a:pt x="771359" y="919124"/>
                  </a:lnTo>
                  <a:lnTo>
                    <a:pt x="919543" y="919124"/>
                  </a:lnTo>
                  <a:lnTo>
                    <a:pt x="2371966" y="0"/>
                  </a:lnTo>
                  <a:close/>
                </a:path>
              </a:pathLst>
            </a:custGeom>
            <a:solidFill>
              <a:srgbClr val="FFFFFF"/>
            </a:solidFill>
          </p:spPr>
          <p:txBody>
            <a:bodyPr wrap="square" lIns="0" tIns="0" rIns="0" bIns="0" rtlCol="0"/>
            <a:lstStyle/>
            <a:p>
              <a:endParaRPr/>
            </a:p>
          </p:txBody>
        </p:sp>
        <p:sp>
          <p:nvSpPr>
            <p:cNvPr id="12" name="object 12"/>
            <p:cNvSpPr/>
            <p:nvPr/>
          </p:nvSpPr>
          <p:spPr>
            <a:xfrm>
              <a:off x="998766" y="5247055"/>
              <a:ext cx="2775585" cy="1075690"/>
            </a:xfrm>
            <a:custGeom>
              <a:avLst/>
              <a:gdLst/>
              <a:ahLst/>
              <a:cxnLst/>
              <a:rect l="l" t="t" r="r" b="b"/>
              <a:pathLst>
                <a:path w="2775585" h="1075689">
                  <a:moveTo>
                    <a:pt x="1872856" y="0"/>
                  </a:moveTo>
                  <a:lnTo>
                    <a:pt x="1699641" y="0"/>
                  </a:lnTo>
                  <a:lnTo>
                    <a:pt x="0" y="1075563"/>
                  </a:lnTo>
                  <a:lnTo>
                    <a:pt x="173215" y="1075563"/>
                  </a:lnTo>
                  <a:lnTo>
                    <a:pt x="1872856" y="0"/>
                  </a:lnTo>
                  <a:close/>
                </a:path>
                <a:path w="2775585" h="1075689">
                  <a:moveTo>
                    <a:pt x="2324138" y="0"/>
                  </a:moveTo>
                  <a:lnTo>
                    <a:pt x="2150935" y="0"/>
                  </a:lnTo>
                  <a:lnTo>
                    <a:pt x="451294" y="1075563"/>
                  </a:lnTo>
                  <a:lnTo>
                    <a:pt x="624497" y="1075563"/>
                  </a:lnTo>
                  <a:lnTo>
                    <a:pt x="2324138" y="0"/>
                  </a:lnTo>
                  <a:close/>
                </a:path>
                <a:path w="2775585" h="1075689">
                  <a:moveTo>
                    <a:pt x="2775420" y="0"/>
                  </a:moveTo>
                  <a:lnTo>
                    <a:pt x="2602217" y="0"/>
                  </a:lnTo>
                  <a:lnTo>
                    <a:pt x="902576" y="1075563"/>
                  </a:lnTo>
                  <a:lnTo>
                    <a:pt x="1075778" y="1075563"/>
                  </a:lnTo>
                  <a:lnTo>
                    <a:pt x="2775420" y="0"/>
                  </a:lnTo>
                  <a:close/>
                </a:path>
              </a:pathLst>
            </a:custGeom>
            <a:solidFill>
              <a:srgbClr val="00786A"/>
            </a:solidFill>
          </p:spPr>
          <p:txBody>
            <a:bodyPr wrap="square" lIns="0" tIns="0" rIns="0" bIns="0" rtlCol="0"/>
            <a:lstStyle/>
            <a:p>
              <a:endParaRPr/>
            </a:p>
          </p:txBody>
        </p:sp>
      </p:grpSp>
      <p:sp>
        <p:nvSpPr>
          <p:cNvPr id="13" name="object 13"/>
          <p:cNvSpPr txBox="1">
            <a:spLocks noGrp="1"/>
          </p:cNvSpPr>
          <p:nvPr>
            <p:ph type="title"/>
          </p:nvPr>
        </p:nvSpPr>
        <p:spPr>
          <a:xfrm>
            <a:off x="1484716" y="2573133"/>
            <a:ext cx="7414481" cy="1752724"/>
          </a:xfrm>
          <a:prstGeom prst="rect">
            <a:avLst/>
          </a:prstGeom>
        </p:spPr>
        <p:txBody>
          <a:bodyPr vert="horz" wrap="square" lIns="0" tIns="31115" rIns="0" bIns="0" rtlCol="0">
            <a:spAutoFit/>
          </a:bodyPr>
          <a:lstStyle/>
          <a:p>
            <a:pPr marL="76835" marR="5080">
              <a:lnSpc>
                <a:spcPts val="3279"/>
              </a:lnSpc>
              <a:spcBef>
                <a:spcPts val="245"/>
              </a:spcBef>
            </a:pPr>
            <a:r>
              <a:rPr dirty="0">
                <a:latin typeface="Calibri" panose="020F0502020204030204" pitchFamily="34" charset="0"/>
                <a:ea typeface="Calibri" panose="020F0502020204030204" pitchFamily="34" charset="0"/>
                <a:cs typeface="Calibri" panose="020F0502020204030204" pitchFamily="34" charset="0"/>
              </a:rPr>
              <a:t>IDENTIFICATION </a:t>
            </a:r>
            <a:r>
              <a:rPr spc="10" dirty="0">
                <a:latin typeface="Calibri" panose="020F0502020204030204" pitchFamily="34" charset="0"/>
                <a:ea typeface="Calibri" panose="020F0502020204030204" pitchFamily="34" charset="0"/>
                <a:cs typeface="Calibri" panose="020F0502020204030204" pitchFamily="34" charset="0"/>
              </a:rPr>
              <a:t>OF </a:t>
            </a:r>
            <a:r>
              <a:rPr spc="-5" dirty="0">
                <a:latin typeface="Calibri" panose="020F0502020204030204" pitchFamily="34" charset="0"/>
                <a:ea typeface="Calibri" panose="020F0502020204030204" pitchFamily="34" charset="0"/>
                <a:cs typeface="Calibri" panose="020F0502020204030204" pitchFamily="34" charset="0"/>
              </a:rPr>
              <a:t>BRAIN </a:t>
            </a:r>
            <a:r>
              <a:rPr spc="-15" dirty="0">
                <a:latin typeface="Calibri" panose="020F0502020204030204" pitchFamily="34" charset="0"/>
                <a:ea typeface="Calibri" panose="020F0502020204030204" pitchFamily="34" charset="0"/>
                <a:cs typeface="Calibri" panose="020F0502020204030204" pitchFamily="34" charset="0"/>
              </a:rPr>
              <a:t>TUMOR </a:t>
            </a:r>
            <a:r>
              <a:rPr spc="-10" dirty="0">
                <a:latin typeface="Calibri" panose="020F0502020204030204" pitchFamily="34" charset="0"/>
                <a:ea typeface="Calibri" panose="020F0502020204030204" pitchFamily="34" charset="0"/>
                <a:cs typeface="Calibri" panose="020F0502020204030204" pitchFamily="34" charset="0"/>
              </a:rPr>
              <a:t> </a:t>
            </a:r>
            <a:r>
              <a:rPr dirty="0">
                <a:latin typeface="Calibri" panose="020F0502020204030204" pitchFamily="34" charset="0"/>
                <a:ea typeface="Calibri" panose="020F0502020204030204" pitchFamily="34" charset="0"/>
                <a:cs typeface="Calibri" panose="020F0502020204030204" pitchFamily="34" charset="0"/>
              </a:rPr>
              <a:t>USING </a:t>
            </a:r>
            <a:r>
              <a:rPr spc="15" dirty="0">
                <a:latin typeface="Calibri" panose="020F0502020204030204" pitchFamily="34" charset="0"/>
                <a:ea typeface="Calibri" panose="020F0502020204030204" pitchFamily="34" charset="0"/>
                <a:cs typeface="Calibri" panose="020F0502020204030204" pitchFamily="34" charset="0"/>
              </a:rPr>
              <a:t>DEEP LEARNING </a:t>
            </a:r>
            <a:r>
              <a:rPr spc="-10" dirty="0">
                <a:latin typeface="Calibri" panose="020F0502020204030204" pitchFamily="34" charset="0"/>
                <a:ea typeface="Calibri" panose="020F0502020204030204" pitchFamily="34" charset="0"/>
                <a:cs typeface="Calibri" panose="020F0502020204030204" pitchFamily="34" charset="0"/>
              </a:rPr>
              <a:t>ALGORITHMS </a:t>
            </a:r>
            <a:r>
              <a:rPr spc="-670" dirty="0">
                <a:latin typeface="Calibri" panose="020F0502020204030204" pitchFamily="34" charset="0"/>
                <a:ea typeface="Calibri" panose="020F0502020204030204" pitchFamily="34" charset="0"/>
                <a:cs typeface="Calibri" panose="020F0502020204030204" pitchFamily="34" charset="0"/>
              </a:rPr>
              <a:t> </a:t>
            </a:r>
            <a:r>
              <a:rPr dirty="0">
                <a:latin typeface="Calibri" panose="020F0502020204030204" pitchFamily="34" charset="0"/>
                <a:ea typeface="Calibri" panose="020F0502020204030204" pitchFamily="34" charset="0"/>
                <a:cs typeface="Calibri" panose="020F0502020204030204" pitchFamily="34" charset="0"/>
              </a:rPr>
              <a:t>BASED</a:t>
            </a:r>
            <a:r>
              <a:rPr spc="-35" dirty="0">
                <a:latin typeface="Calibri" panose="020F0502020204030204" pitchFamily="34" charset="0"/>
                <a:ea typeface="Calibri" panose="020F0502020204030204" pitchFamily="34" charset="0"/>
                <a:cs typeface="Calibri" panose="020F0502020204030204" pitchFamily="34" charset="0"/>
              </a:rPr>
              <a:t> </a:t>
            </a:r>
            <a:r>
              <a:rPr spc="25" dirty="0">
                <a:latin typeface="Calibri" panose="020F0502020204030204" pitchFamily="34" charset="0"/>
                <a:ea typeface="Calibri" panose="020F0502020204030204" pitchFamily="34" charset="0"/>
                <a:cs typeface="Calibri" panose="020F0502020204030204" pitchFamily="34" charset="0"/>
              </a:rPr>
              <a:t>ON</a:t>
            </a:r>
            <a:r>
              <a:rPr spc="5" dirty="0">
                <a:latin typeface="Calibri" panose="020F0502020204030204" pitchFamily="34" charset="0"/>
                <a:ea typeface="Calibri" panose="020F0502020204030204" pitchFamily="34" charset="0"/>
                <a:cs typeface="Calibri" panose="020F0502020204030204" pitchFamily="34" charset="0"/>
              </a:rPr>
              <a:t> </a:t>
            </a:r>
            <a:r>
              <a:rPr spc="-55" dirty="0">
                <a:latin typeface="Calibri" panose="020F0502020204030204" pitchFamily="34" charset="0"/>
                <a:ea typeface="Calibri" panose="020F0502020204030204" pitchFamily="34" charset="0"/>
                <a:cs typeface="Calibri" panose="020F0502020204030204" pitchFamily="34" charset="0"/>
              </a:rPr>
              <a:t>CT-SCANNED</a:t>
            </a:r>
            <a:r>
              <a:rPr spc="-30" dirty="0">
                <a:latin typeface="Calibri" panose="020F0502020204030204" pitchFamily="34" charset="0"/>
                <a:ea typeface="Calibri" panose="020F0502020204030204" pitchFamily="34" charset="0"/>
                <a:cs typeface="Calibri" panose="020F0502020204030204" pitchFamily="34" charset="0"/>
              </a:rPr>
              <a:t> </a:t>
            </a:r>
            <a:r>
              <a:rPr spc="20" dirty="0">
                <a:latin typeface="Calibri" panose="020F0502020204030204" pitchFamily="34" charset="0"/>
                <a:ea typeface="Calibri" panose="020F0502020204030204" pitchFamily="34" charset="0"/>
                <a:cs typeface="Calibri" panose="020F0502020204030204" pitchFamily="34" charset="0"/>
              </a:rPr>
              <a:t>IMAGES</a:t>
            </a:r>
          </a:p>
        </p:txBody>
      </p:sp>
      <p:sp>
        <p:nvSpPr>
          <p:cNvPr id="14" name="object 14"/>
          <p:cNvSpPr txBox="1"/>
          <p:nvPr/>
        </p:nvSpPr>
        <p:spPr>
          <a:xfrm>
            <a:off x="4578350" y="4891948"/>
            <a:ext cx="4436696" cy="244491"/>
          </a:xfrm>
          <a:prstGeom prst="rect">
            <a:avLst/>
          </a:prstGeom>
        </p:spPr>
        <p:txBody>
          <a:bodyPr vert="horz" wrap="square" lIns="0" tIns="13970" rIns="0" bIns="0" rtlCol="0">
            <a:spAutoFit/>
          </a:bodyPr>
          <a:lstStyle/>
          <a:p>
            <a:pPr marL="12700" marR="5080" indent="327660" algn="r">
              <a:lnSpc>
                <a:spcPct val="101400"/>
              </a:lnSpc>
              <a:spcBef>
                <a:spcPts val="110"/>
              </a:spcBef>
            </a:pPr>
            <a:r>
              <a:rPr lang="en-US" sz="1550" dirty="0">
                <a:latin typeface="Roboto"/>
                <a:cs typeface="Roboto"/>
              </a:rPr>
              <a:t>PRASHANTH REDDY KOPPULA - 700761149</a:t>
            </a:r>
            <a:endParaRPr sz="1550" dirty="0">
              <a:latin typeface="Roboto"/>
              <a:cs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01052" y="1220407"/>
            <a:ext cx="9078595" cy="5107305"/>
          </a:xfrm>
          <a:custGeom>
            <a:avLst/>
            <a:gdLst/>
            <a:ahLst/>
            <a:cxnLst/>
            <a:rect l="l" t="t" r="r" b="b"/>
            <a:pathLst>
              <a:path w="9078595" h="5107305">
                <a:moveTo>
                  <a:pt x="9144000" y="5143500"/>
                </a:moveTo>
                <a:lnTo>
                  <a:pt x="0" y="5143500"/>
                </a:lnTo>
                <a:lnTo>
                  <a:pt x="0" y="0"/>
                </a:lnTo>
                <a:lnTo>
                  <a:pt x="9144000" y="0"/>
                </a:lnTo>
                <a:lnTo>
                  <a:pt x="9144000" y="5143500"/>
                </a:lnTo>
                <a:close/>
              </a:path>
            </a:pathLst>
          </a:custGeom>
          <a:solidFill>
            <a:srgbClr val="00786A"/>
          </a:solidFill>
        </p:spPr>
        <p:txBody>
          <a:bodyPr wrap="square" lIns="0" tIns="0" rIns="0" bIns="0" rtlCol="0"/>
          <a:lstStyle/>
          <a:p>
            <a:endParaRPr/>
          </a:p>
        </p:txBody>
      </p:sp>
      <p:grpSp>
        <p:nvGrpSpPr>
          <p:cNvPr id="3" name="object 3"/>
          <p:cNvGrpSpPr/>
          <p:nvPr/>
        </p:nvGrpSpPr>
        <p:grpSpPr>
          <a:xfrm>
            <a:off x="801052" y="2763404"/>
            <a:ext cx="9078595" cy="3564254"/>
            <a:chOff x="801052" y="2763404"/>
            <a:chExt cx="9078595" cy="3564254"/>
          </a:xfrm>
        </p:grpSpPr>
        <p:sp>
          <p:nvSpPr>
            <p:cNvPr id="4" name="object 4"/>
            <p:cNvSpPr/>
            <p:nvPr/>
          </p:nvSpPr>
          <p:spPr>
            <a:xfrm>
              <a:off x="801052" y="4023358"/>
              <a:ext cx="7317105" cy="2300605"/>
            </a:xfrm>
            <a:custGeom>
              <a:avLst/>
              <a:gdLst/>
              <a:ahLst/>
              <a:cxnLst/>
              <a:rect l="l" t="t" r="r" b="b"/>
              <a:pathLst>
                <a:path w="7317105" h="2300604">
                  <a:moveTo>
                    <a:pt x="7369199" y="2316899"/>
                  </a:moveTo>
                  <a:lnTo>
                    <a:pt x="0" y="2316899"/>
                  </a:lnTo>
                  <a:lnTo>
                    <a:pt x="0" y="0"/>
                  </a:lnTo>
                  <a:lnTo>
                    <a:pt x="7369199" y="2316899"/>
                  </a:lnTo>
                  <a:close/>
                </a:path>
              </a:pathLst>
            </a:custGeom>
            <a:solidFill>
              <a:srgbClr val="163DF5"/>
            </a:solidFill>
          </p:spPr>
          <p:txBody>
            <a:bodyPr wrap="square" lIns="0" tIns="0" rIns="0" bIns="0" rtlCol="0"/>
            <a:lstStyle/>
            <a:p>
              <a:endParaRPr/>
            </a:p>
          </p:txBody>
        </p:sp>
        <p:sp>
          <p:nvSpPr>
            <p:cNvPr id="5" name="object 5"/>
            <p:cNvSpPr/>
            <p:nvPr/>
          </p:nvSpPr>
          <p:spPr>
            <a:xfrm>
              <a:off x="4358632" y="2763404"/>
              <a:ext cx="5521325" cy="3564254"/>
            </a:xfrm>
            <a:custGeom>
              <a:avLst/>
              <a:gdLst/>
              <a:ahLst/>
              <a:cxnLst/>
              <a:rect l="l" t="t" r="r" b="b"/>
              <a:pathLst>
                <a:path w="5521325" h="3564254">
                  <a:moveTo>
                    <a:pt x="0" y="3563825"/>
                  </a:moveTo>
                  <a:lnTo>
                    <a:pt x="5520727" y="3563825"/>
                  </a:lnTo>
                  <a:lnTo>
                    <a:pt x="5520727" y="0"/>
                  </a:lnTo>
                  <a:lnTo>
                    <a:pt x="0" y="3563825"/>
                  </a:lnTo>
                  <a:close/>
                </a:path>
              </a:pathLst>
            </a:custGeom>
            <a:solidFill>
              <a:srgbClr val="D9D9D9"/>
            </a:solidFill>
          </p:spPr>
          <p:txBody>
            <a:bodyPr wrap="square" lIns="0" tIns="0" rIns="0" bIns="0" rtlCol="0"/>
            <a:lstStyle/>
            <a:p>
              <a:endParaRPr/>
            </a:p>
          </p:txBody>
        </p:sp>
      </p:grpSp>
      <p:grpSp>
        <p:nvGrpSpPr>
          <p:cNvPr id="6" name="object 6"/>
          <p:cNvGrpSpPr/>
          <p:nvPr/>
        </p:nvGrpSpPr>
        <p:grpSpPr>
          <a:xfrm>
            <a:off x="234950" y="834984"/>
            <a:ext cx="9568497" cy="5521145"/>
            <a:chOff x="801052" y="1220290"/>
            <a:chExt cx="9078595" cy="5107305"/>
          </a:xfrm>
        </p:grpSpPr>
        <p:sp>
          <p:nvSpPr>
            <p:cNvPr id="7" name="object 7"/>
            <p:cNvSpPr/>
            <p:nvPr/>
          </p:nvSpPr>
          <p:spPr>
            <a:xfrm>
              <a:off x="1055204" y="1220291"/>
              <a:ext cx="2235835" cy="1036319"/>
            </a:xfrm>
            <a:custGeom>
              <a:avLst/>
              <a:gdLst/>
              <a:ahLst/>
              <a:cxnLst/>
              <a:rect l="l" t="t" r="r" b="b"/>
              <a:pathLst>
                <a:path w="2235835" h="1036319">
                  <a:moveTo>
                    <a:pt x="1728800" y="0"/>
                  </a:moveTo>
                  <a:lnTo>
                    <a:pt x="1586992" y="0"/>
                  </a:lnTo>
                  <a:lnTo>
                    <a:pt x="0" y="1035951"/>
                  </a:lnTo>
                  <a:lnTo>
                    <a:pt x="141808" y="1035951"/>
                  </a:lnTo>
                  <a:lnTo>
                    <a:pt x="1728800" y="0"/>
                  </a:lnTo>
                  <a:close/>
                </a:path>
                <a:path w="2235835" h="1036319">
                  <a:moveTo>
                    <a:pt x="1982025" y="0"/>
                  </a:moveTo>
                  <a:lnTo>
                    <a:pt x="1840217" y="0"/>
                  </a:lnTo>
                  <a:lnTo>
                    <a:pt x="253225" y="1035951"/>
                  </a:lnTo>
                  <a:lnTo>
                    <a:pt x="395033" y="1035951"/>
                  </a:lnTo>
                  <a:lnTo>
                    <a:pt x="1982025" y="0"/>
                  </a:lnTo>
                  <a:close/>
                </a:path>
                <a:path w="2235835" h="1036319">
                  <a:moveTo>
                    <a:pt x="2235250" y="0"/>
                  </a:moveTo>
                  <a:lnTo>
                    <a:pt x="2093442" y="0"/>
                  </a:lnTo>
                  <a:lnTo>
                    <a:pt x="506450" y="1035951"/>
                  </a:lnTo>
                  <a:lnTo>
                    <a:pt x="648246" y="1035951"/>
                  </a:lnTo>
                  <a:lnTo>
                    <a:pt x="2235250"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801052" y="1220407"/>
              <a:ext cx="9078594" cy="5106710"/>
            </a:xfrm>
            <a:prstGeom prst="rect">
              <a:avLst/>
            </a:prstGeom>
          </p:spPr>
        </p:pic>
        <p:sp>
          <p:nvSpPr>
            <p:cNvPr id="9" name="object 9"/>
            <p:cNvSpPr/>
            <p:nvPr/>
          </p:nvSpPr>
          <p:spPr>
            <a:xfrm>
              <a:off x="835736" y="5710199"/>
              <a:ext cx="1582420" cy="612775"/>
            </a:xfrm>
            <a:custGeom>
              <a:avLst/>
              <a:gdLst/>
              <a:ahLst/>
              <a:cxnLst/>
              <a:rect l="l" t="t" r="r" b="b"/>
              <a:pathLst>
                <a:path w="1582420" h="612775">
                  <a:moveTo>
                    <a:pt x="1067460" y="0"/>
                  </a:moveTo>
                  <a:lnTo>
                    <a:pt x="968146" y="0"/>
                  </a:lnTo>
                  <a:lnTo>
                    <a:pt x="0" y="612648"/>
                  </a:lnTo>
                  <a:lnTo>
                    <a:pt x="99314" y="612648"/>
                  </a:lnTo>
                  <a:lnTo>
                    <a:pt x="1067460" y="0"/>
                  </a:lnTo>
                  <a:close/>
                </a:path>
                <a:path w="1582420" h="612775">
                  <a:moveTo>
                    <a:pt x="1324686" y="0"/>
                  </a:moveTo>
                  <a:lnTo>
                    <a:pt x="1225359" y="0"/>
                  </a:lnTo>
                  <a:lnTo>
                    <a:pt x="257213" y="612648"/>
                  </a:lnTo>
                  <a:lnTo>
                    <a:pt x="356539" y="612648"/>
                  </a:lnTo>
                  <a:lnTo>
                    <a:pt x="1324686" y="0"/>
                  </a:lnTo>
                  <a:close/>
                </a:path>
                <a:path w="1582420" h="612775">
                  <a:moveTo>
                    <a:pt x="1581899" y="0"/>
                  </a:moveTo>
                  <a:lnTo>
                    <a:pt x="1482585" y="0"/>
                  </a:lnTo>
                  <a:lnTo>
                    <a:pt x="514438" y="612648"/>
                  </a:lnTo>
                  <a:lnTo>
                    <a:pt x="613752" y="612648"/>
                  </a:lnTo>
                  <a:lnTo>
                    <a:pt x="1581899" y="0"/>
                  </a:lnTo>
                  <a:close/>
                </a:path>
              </a:pathLst>
            </a:custGeom>
            <a:solidFill>
              <a:srgbClr val="163DF5"/>
            </a:solidFill>
          </p:spPr>
          <p:txBody>
            <a:bodyPr wrap="square" lIns="0" tIns="0" rIns="0" bIns="0" rtlCol="0"/>
            <a:lstStyle/>
            <a:p>
              <a:endParaRPr/>
            </a:p>
          </p:txBody>
        </p:sp>
        <p:sp>
          <p:nvSpPr>
            <p:cNvPr id="10" name="object 10"/>
            <p:cNvSpPr/>
            <p:nvPr/>
          </p:nvSpPr>
          <p:spPr>
            <a:xfrm>
              <a:off x="6645300" y="1221650"/>
              <a:ext cx="3234690" cy="1252855"/>
            </a:xfrm>
            <a:custGeom>
              <a:avLst/>
              <a:gdLst/>
              <a:ahLst/>
              <a:cxnLst/>
              <a:rect l="l" t="t" r="r" b="b"/>
              <a:pathLst>
                <a:path w="3234690" h="1252855">
                  <a:moveTo>
                    <a:pt x="2182393" y="0"/>
                  </a:moveTo>
                  <a:lnTo>
                    <a:pt x="1979231" y="0"/>
                  </a:lnTo>
                  <a:lnTo>
                    <a:pt x="0" y="1252486"/>
                  </a:lnTo>
                  <a:lnTo>
                    <a:pt x="203161" y="1252486"/>
                  </a:lnTo>
                  <a:lnTo>
                    <a:pt x="2182393" y="0"/>
                  </a:lnTo>
                  <a:close/>
                </a:path>
                <a:path w="3234690" h="1252855">
                  <a:moveTo>
                    <a:pt x="2708275" y="0"/>
                  </a:moveTo>
                  <a:lnTo>
                    <a:pt x="2505100" y="0"/>
                  </a:lnTo>
                  <a:lnTo>
                    <a:pt x="525868" y="1252486"/>
                  </a:lnTo>
                  <a:lnTo>
                    <a:pt x="729043" y="1252486"/>
                  </a:lnTo>
                  <a:lnTo>
                    <a:pt x="2708275" y="0"/>
                  </a:lnTo>
                  <a:close/>
                </a:path>
                <a:path w="3234690" h="1252855">
                  <a:moveTo>
                    <a:pt x="3234144" y="0"/>
                  </a:moveTo>
                  <a:lnTo>
                    <a:pt x="3030982" y="0"/>
                  </a:lnTo>
                  <a:lnTo>
                    <a:pt x="1051750" y="1252486"/>
                  </a:lnTo>
                  <a:lnTo>
                    <a:pt x="1254912" y="1252486"/>
                  </a:lnTo>
                  <a:lnTo>
                    <a:pt x="3234144" y="0"/>
                  </a:lnTo>
                  <a:close/>
                </a:path>
              </a:pathLst>
            </a:custGeom>
            <a:solidFill>
              <a:srgbClr val="00786A"/>
            </a:solidFill>
          </p:spPr>
          <p:txBody>
            <a:bodyPr wrap="square" lIns="0" tIns="0" rIns="0" bIns="0" rtlCol="0"/>
            <a:lstStyle/>
            <a:p>
              <a:endParaRPr/>
            </a:p>
          </p:txBody>
        </p:sp>
        <p:pic>
          <p:nvPicPr>
            <p:cNvPr id="11" name="object 11"/>
            <p:cNvPicPr/>
            <p:nvPr/>
          </p:nvPicPr>
          <p:blipFill>
            <a:blip r:embed="rId3" cstate="print"/>
            <a:stretch>
              <a:fillRect/>
            </a:stretch>
          </p:blipFill>
          <p:spPr>
            <a:xfrm>
              <a:off x="1026030" y="2512246"/>
              <a:ext cx="3856699" cy="2618489"/>
            </a:xfrm>
            <a:prstGeom prst="rect">
              <a:avLst/>
            </a:prstGeom>
          </p:spPr>
        </p:pic>
        <p:pic>
          <p:nvPicPr>
            <p:cNvPr id="12" name="object 12"/>
            <p:cNvPicPr/>
            <p:nvPr/>
          </p:nvPicPr>
          <p:blipFill>
            <a:blip r:embed="rId4" cstate="print"/>
            <a:stretch>
              <a:fillRect/>
            </a:stretch>
          </p:blipFill>
          <p:spPr>
            <a:xfrm>
              <a:off x="4882730" y="1422679"/>
              <a:ext cx="4672153" cy="4484645"/>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2414" y="1671838"/>
            <a:ext cx="2138045" cy="434340"/>
          </a:xfrm>
          <a:prstGeom prst="rect">
            <a:avLst/>
          </a:prstGeom>
        </p:spPr>
        <p:txBody>
          <a:bodyPr vert="horz" wrap="square" lIns="0" tIns="16510" rIns="0" bIns="0" rtlCol="0">
            <a:spAutoFit/>
          </a:bodyPr>
          <a:lstStyle/>
          <a:p>
            <a:pPr marL="12700">
              <a:lnSpc>
                <a:spcPct val="100000"/>
              </a:lnSpc>
              <a:spcBef>
                <a:spcPts val="130"/>
              </a:spcBef>
            </a:pPr>
            <a:r>
              <a:rPr sz="2650" spc="25" dirty="0"/>
              <a:t>CONCLUSION</a:t>
            </a:r>
            <a:endParaRPr sz="2650" dirty="0"/>
          </a:p>
        </p:txBody>
      </p:sp>
      <p:sp>
        <p:nvSpPr>
          <p:cNvPr id="3" name="object 3"/>
          <p:cNvSpPr txBox="1"/>
          <p:nvPr/>
        </p:nvSpPr>
        <p:spPr>
          <a:xfrm>
            <a:off x="1692414" y="2438432"/>
            <a:ext cx="7146925" cy="1992630"/>
          </a:xfrm>
          <a:prstGeom prst="rect">
            <a:avLst/>
          </a:prstGeom>
        </p:spPr>
        <p:txBody>
          <a:bodyPr vert="horz" wrap="square" lIns="0" tIns="11430" rIns="0" bIns="0" rtlCol="0">
            <a:spAutoFit/>
          </a:bodyPr>
          <a:lstStyle/>
          <a:p>
            <a:pPr marL="12700" marR="5080">
              <a:lnSpc>
                <a:spcPct val="116300"/>
              </a:lnSpc>
              <a:spcBef>
                <a:spcPts val="90"/>
              </a:spcBef>
            </a:pPr>
            <a:r>
              <a:rPr sz="1850" spc="15" dirty="0">
                <a:solidFill>
                  <a:srgbClr val="233A44"/>
                </a:solidFill>
                <a:latin typeface="Roboto"/>
                <a:cs typeface="Roboto"/>
              </a:rPr>
              <a:t>After</a:t>
            </a:r>
            <a:r>
              <a:rPr sz="1850" dirty="0">
                <a:solidFill>
                  <a:srgbClr val="233A44"/>
                </a:solidFill>
                <a:latin typeface="Roboto"/>
                <a:cs typeface="Roboto"/>
              </a:rPr>
              <a:t> </a:t>
            </a:r>
            <a:r>
              <a:rPr sz="1850" spc="25" dirty="0">
                <a:solidFill>
                  <a:srgbClr val="233A44"/>
                </a:solidFill>
                <a:latin typeface="Roboto"/>
                <a:cs typeface="Roboto"/>
              </a:rPr>
              <a:t>implementing</a:t>
            </a:r>
            <a:r>
              <a:rPr sz="1850" spc="75" dirty="0">
                <a:solidFill>
                  <a:srgbClr val="233A44"/>
                </a:solidFill>
                <a:latin typeface="Roboto"/>
                <a:cs typeface="Roboto"/>
              </a:rPr>
              <a:t> </a:t>
            </a:r>
            <a:r>
              <a:rPr sz="1850" spc="-25" dirty="0">
                <a:solidFill>
                  <a:srgbClr val="233A44"/>
                </a:solidFill>
                <a:latin typeface="Roboto"/>
                <a:cs typeface="Roboto"/>
              </a:rPr>
              <a:t>three</a:t>
            </a:r>
            <a:r>
              <a:rPr sz="1850" spc="40" dirty="0">
                <a:solidFill>
                  <a:srgbClr val="233A44"/>
                </a:solidFill>
                <a:latin typeface="Roboto"/>
                <a:cs typeface="Roboto"/>
              </a:rPr>
              <a:t> </a:t>
            </a:r>
            <a:r>
              <a:rPr sz="1850" spc="20" dirty="0">
                <a:solidFill>
                  <a:srgbClr val="233A44"/>
                </a:solidFill>
                <a:latin typeface="Roboto"/>
                <a:cs typeface="Roboto"/>
              </a:rPr>
              <a:t>different</a:t>
            </a:r>
            <a:r>
              <a:rPr sz="1850" spc="25" dirty="0">
                <a:solidFill>
                  <a:srgbClr val="233A44"/>
                </a:solidFill>
                <a:latin typeface="Roboto"/>
                <a:cs typeface="Roboto"/>
              </a:rPr>
              <a:t> </a:t>
            </a:r>
            <a:r>
              <a:rPr sz="1850" dirty="0">
                <a:solidFill>
                  <a:srgbClr val="233A44"/>
                </a:solidFill>
                <a:latin typeface="Roboto"/>
                <a:cs typeface="Roboto"/>
              </a:rPr>
              <a:t>algorithms,</a:t>
            </a:r>
            <a:r>
              <a:rPr sz="1850" spc="75" dirty="0">
                <a:solidFill>
                  <a:srgbClr val="233A44"/>
                </a:solidFill>
                <a:latin typeface="Roboto"/>
                <a:cs typeface="Roboto"/>
              </a:rPr>
              <a:t> </a:t>
            </a:r>
            <a:r>
              <a:rPr sz="1850" spc="-10" dirty="0">
                <a:solidFill>
                  <a:srgbClr val="233A44"/>
                </a:solidFill>
                <a:latin typeface="Roboto"/>
                <a:cs typeface="Roboto"/>
              </a:rPr>
              <a:t>as</a:t>
            </a:r>
            <a:r>
              <a:rPr sz="1850" spc="65" dirty="0">
                <a:solidFill>
                  <a:srgbClr val="233A44"/>
                </a:solidFill>
                <a:latin typeface="Roboto"/>
                <a:cs typeface="Roboto"/>
              </a:rPr>
              <a:t> </a:t>
            </a:r>
            <a:r>
              <a:rPr sz="1850" spc="-25" dirty="0">
                <a:solidFill>
                  <a:srgbClr val="233A44"/>
                </a:solidFill>
                <a:latin typeface="Roboto"/>
                <a:cs typeface="Roboto"/>
              </a:rPr>
              <a:t>the</a:t>
            </a:r>
            <a:r>
              <a:rPr sz="1850" spc="40" dirty="0">
                <a:solidFill>
                  <a:srgbClr val="233A44"/>
                </a:solidFill>
                <a:latin typeface="Roboto"/>
                <a:cs typeface="Roboto"/>
              </a:rPr>
              <a:t> </a:t>
            </a:r>
            <a:r>
              <a:rPr sz="1850" spc="-15" dirty="0">
                <a:solidFill>
                  <a:srgbClr val="233A44"/>
                </a:solidFill>
                <a:latin typeface="Roboto"/>
                <a:cs typeface="Roboto"/>
              </a:rPr>
              <a:t>result</a:t>
            </a:r>
            <a:r>
              <a:rPr sz="1850" spc="25" dirty="0">
                <a:solidFill>
                  <a:srgbClr val="233A44"/>
                </a:solidFill>
                <a:latin typeface="Roboto"/>
                <a:cs typeface="Roboto"/>
              </a:rPr>
              <a:t> </a:t>
            </a:r>
            <a:r>
              <a:rPr sz="1850" dirty="0">
                <a:solidFill>
                  <a:srgbClr val="233A44"/>
                </a:solidFill>
                <a:latin typeface="Roboto"/>
                <a:cs typeface="Roboto"/>
              </a:rPr>
              <a:t>shows, </a:t>
            </a:r>
            <a:r>
              <a:rPr sz="1850" spc="5" dirty="0">
                <a:solidFill>
                  <a:srgbClr val="233A44"/>
                </a:solidFill>
                <a:latin typeface="Roboto"/>
                <a:cs typeface="Roboto"/>
              </a:rPr>
              <a:t> </a:t>
            </a:r>
            <a:r>
              <a:rPr sz="1850" spc="-25" dirty="0">
                <a:solidFill>
                  <a:srgbClr val="233A44"/>
                </a:solidFill>
                <a:latin typeface="Roboto"/>
                <a:cs typeface="Roboto"/>
              </a:rPr>
              <a:t>the</a:t>
            </a:r>
            <a:r>
              <a:rPr sz="1850" spc="25" dirty="0">
                <a:solidFill>
                  <a:srgbClr val="233A44"/>
                </a:solidFill>
                <a:latin typeface="Roboto"/>
                <a:cs typeface="Roboto"/>
              </a:rPr>
              <a:t> </a:t>
            </a:r>
            <a:r>
              <a:rPr sz="1850" spc="5" dirty="0">
                <a:solidFill>
                  <a:srgbClr val="233A44"/>
                </a:solidFill>
                <a:latin typeface="Roboto"/>
                <a:cs typeface="Roboto"/>
              </a:rPr>
              <a:t>convolutional</a:t>
            </a:r>
            <a:r>
              <a:rPr sz="1850" spc="75" dirty="0">
                <a:solidFill>
                  <a:srgbClr val="233A44"/>
                </a:solidFill>
                <a:latin typeface="Roboto"/>
                <a:cs typeface="Roboto"/>
              </a:rPr>
              <a:t> </a:t>
            </a:r>
            <a:r>
              <a:rPr sz="1850" spc="-25" dirty="0">
                <a:solidFill>
                  <a:srgbClr val="233A44"/>
                </a:solidFill>
                <a:latin typeface="Roboto"/>
                <a:cs typeface="Roboto"/>
              </a:rPr>
              <a:t>neural</a:t>
            </a:r>
            <a:r>
              <a:rPr sz="1850" spc="75" dirty="0">
                <a:solidFill>
                  <a:srgbClr val="233A44"/>
                </a:solidFill>
                <a:latin typeface="Roboto"/>
                <a:cs typeface="Roboto"/>
              </a:rPr>
              <a:t> </a:t>
            </a:r>
            <a:r>
              <a:rPr sz="1850" dirty="0">
                <a:solidFill>
                  <a:srgbClr val="233A44"/>
                </a:solidFill>
                <a:latin typeface="Roboto"/>
                <a:cs typeface="Roboto"/>
              </a:rPr>
              <a:t>network</a:t>
            </a:r>
            <a:r>
              <a:rPr sz="1850" spc="75" dirty="0">
                <a:solidFill>
                  <a:srgbClr val="233A44"/>
                </a:solidFill>
                <a:latin typeface="Roboto"/>
                <a:cs typeface="Roboto"/>
              </a:rPr>
              <a:t> </a:t>
            </a:r>
            <a:r>
              <a:rPr sz="1850" dirty="0">
                <a:solidFill>
                  <a:srgbClr val="233A44"/>
                </a:solidFill>
                <a:latin typeface="Roboto"/>
                <a:cs typeface="Roboto"/>
              </a:rPr>
              <a:t>gradient</a:t>
            </a:r>
            <a:r>
              <a:rPr sz="1850" spc="20" dirty="0">
                <a:solidFill>
                  <a:srgbClr val="233A44"/>
                </a:solidFill>
                <a:latin typeface="Roboto"/>
                <a:cs typeface="Roboto"/>
              </a:rPr>
              <a:t> boosting</a:t>
            </a:r>
            <a:r>
              <a:rPr sz="1850" spc="70" dirty="0">
                <a:solidFill>
                  <a:srgbClr val="233A44"/>
                </a:solidFill>
                <a:latin typeface="Roboto"/>
                <a:cs typeface="Roboto"/>
              </a:rPr>
              <a:t> </a:t>
            </a:r>
            <a:r>
              <a:rPr sz="1850" spc="10" dirty="0">
                <a:solidFill>
                  <a:srgbClr val="233A44"/>
                </a:solidFill>
                <a:latin typeface="Roboto"/>
                <a:cs typeface="Roboto"/>
              </a:rPr>
              <a:t>machine </a:t>
            </a:r>
            <a:r>
              <a:rPr sz="1850" spc="15" dirty="0">
                <a:solidFill>
                  <a:srgbClr val="233A44"/>
                </a:solidFill>
                <a:latin typeface="Roboto"/>
                <a:cs typeface="Roboto"/>
              </a:rPr>
              <a:t> </a:t>
            </a:r>
            <a:r>
              <a:rPr sz="1850" spc="10" dirty="0">
                <a:solidFill>
                  <a:srgbClr val="233A44"/>
                </a:solidFill>
                <a:latin typeface="Roboto"/>
                <a:cs typeface="Roboto"/>
              </a:rPr>
              <a:t>learning</a:t>
            </a:r>
            <a:r>
              <a:rPr sz="1850" spc="70" dirty="0">
                <a:solidFill>
                  <a:srgbClr val="233A44"/>
                </a:solidFill>
                <a:latin typeface="Roboto"/>
                <a:cs typeface="Roboto"/>
              </a:rPr>
              <a:t> </a:t>
            </a:r>
            <a:r>
              <a:rPr sz="1850" spc="-5" dirty="0">
                <a:solidFill>
                  <a:srgbClr val="233A44"/>
                </a:solidFill>
                <a:latin typeface="Roboto"/>
                <a:cs typeface="Roboto"/>
              </a:rPr>
              <a:t>algorithm</a:t>
            </a:r>
            <a:r>
              <a:rPr sz="1850" spc="75" dirty="0">
                <a:solidFill>
                  <a:srgbClr val="233A44"/>
                </a:solidFill>
                <a:latin typeface="Roboto"/>
                <a:cs typeface="Roboto"/>
              </a:rPr>
              <a:t> </a:t>
            </a:r>
            <a:r>
              <a:rPr sz="1850" spc="-30" dirty="0">
                <a:solidFill>
                  <a:srgbClr val="233A44"/>
                </a:solidFill>
                <a:latin typeface="Roboto"/>
                <a:cs typeface="Roboto"/>
              </a:rPr>
              <a:t>has</a:t>
            </a:r>
            <a:r>
              <a:rPr sz="1850" spc="60" dirty="0">
                <a:solidFill>
                  <a:srgbClr val="233A44"/>
                </a:solidFill>
                <a:latin typeface="Roboto"/>
                <a:cs typeface="Roboto"/>
              </a:rPr>
              <a:t> </a:t>
            </a:r>
            <a:r>
              <a:rPr sz="1850" spc="20" dirty="0">
                <a:solidFill>
                  <a:srgbClr val="233A44"/>
                </a:solidFill>
                <a:latin typeface="Roboto"/>
                <a:cs typeface="Roboto"/>
              </a:rPr>
              <a:t>got </a:t>
            </a:r>
            <a:r>
              <a:rPr sz="1850" spc="-25" dirty="0">
                <a:solidFill>
                  <a:srgbClr val="233A44"/>
                </a:solidFill>
                <a:latin typeface="Roboto"/>
                <a:cs typeface="Roboto"/>
              </a:rPr>
              <a:t>the</a:t>
            </a:r>
            <a:r>
              <a:rPr sz="1850" spc="30" dirty="0">
                <a:solidFill>
                  <a:srgbClr val="233A44"/>
                </a:solidFill>
                <a:latin typeface="Roboto"/>
                <a:cs typeface="Roboto"/>
              </a:rPr>
              <a:t> </a:t>
            </a:r>
            <a:r>
              <a:rPr sz="1850" spc="-5" dirty="0">
                <a:solidFill>
                  <a:srgbClr val="233A44"/>
                </a:solidFill>
                <a:latin typeface="Roboto"/>
                <a:cs typeface="Roboto"/>
              </a:rPr>
              <a:t>highest</a:t>
            </a:r>
            <a:r>
              <a:rPr sz="1850" spc="20" dirty="0">
                <a:solidFill>
                  <a:srgbClr val="233A44"/>
                </a:solidFill>
                <a:latin typeface="Roboto"/>
                <a:cs typeface="Roboto"/>
              </a:rPr>
              <a:t> </a:t>
            </a:r>
            <a:r>
              <a:rPr sz="1850" spc="-25" dirty="0">
                <a:solidFill>
                  <a:srgbClr val="233A44"/>
                </a:solidFill>
                <a:latin typeface="Roboto"/>
                <a:cs typeface="Roboto"/>
              </a:rPr>
              <a:t>accuracy</a:t>
            </a:r>
            <a:r>
              <a:rPr sz="1850" spc="40" dirty="0">
                <a:solidFill>
                  <a:srgbClr val="233A44"/>
                </a:solidFill>
                <a:latin typeface="Roboto"/>
                <a:cs typeface="Roboto"/>
              </a:rPr>
              <a:t> </a:t>
            </a:r>
            <a:r>
              <a:rPr sz="1850" spc="5" dirty="0">
                <a:solidFill>
                  <a:srgbClr val="233A44"/>
                </a:solidFill>
                <a:latin typeface="Roboto"/>
                <a:cs typeface="Roboto"/>
              </a:rPr>
              <a:t>and</a:t>
            </a:r>
            <a:r>
              <a:rPr sz="1850" spc="65" dirty="0">
                <a:solidFill>
                  <a:srgbClr val="233A44"/>
                </a:solidFill>
                <a:latin typeface="Roboto"/>
                <a:cs typeface="Roboto"/>
              </a:rPr>
              <a:t> </a:t>
            </a:r>
            <a:r>
              <a:rPr sz="1850" spc="-25" dirty="0">
                <a:solidFill>
                  <a:srgbClr val="233A44"/>
                </a:solidFill>
                <a:latin typeface="Roboto"/>
                <a:cs typeface="Roboto"/>
              </a:rPr>
              <a:t>the</a:t>
            </a:r>
            <a:r>
              <a:rPr sz="1850" spc="30" dirty="0">
                <a:solidFill>
                  <a:srgbClr val="233A44"/>
                </a:solidFill>
                <a:latin typeface="Roboto"/>
                <a:cs typeface="Roboto"/>
              </a:rPr>
              <a:t> </a:t>
            </a:r>
            <a:r>
              <a:rPr sz="1850" spc="5" dirty="0">
                <a:solidFill>
                  <a:srgbClr val="233A44"/>
                </a:solidFill>
                <a:latin typeface="Roboto"/>
                <a:cs typeface="Roboto"/>
              </a:rPr>
              <a:t>least</a:t>
            </a:r>
            <a:r>
              <a:rPr sz="1850" spc="20" dirty="0">
                <a:solidFill>
                  <a:srgbClr val="233A44"/>
                </a:solidFill>
                <a:latin typeface="Roboto"/>
                <a:cs typeface="Roboto"/>
              </a:rPr>
              <a:t> </a:t>
            </a:r>
            <a:r>
              <a:rPr sz="1850" spc="-15" dirty="0">
                <a:solidFill>
                  <a:srgbClr val="233A44"/>
                </a:solidFill>
                <a:latin typeface="Roboto"/>
                <a:cs typeface="Roboto"/>
              </a:rPr>
              <a:t>error </a:t>
            </a:r>
            <a:r>
              <a:rPr sz="1850" spc="-10" dirty="0">
                <a:solidFill>
                  <a:srgbClr val="233A44"/>
                </a:solidFill>
                <a:latin typeface="Roboto"/>
                <a:cs typeface="Roboto"/>
              </a:rPr>
              <a:t> </a:t>
            </a:r>
            <a:r>
              <a:rPr sz="1850" spc="-30" dirty="0">
                <a:solidFill>
                  <a:srgbClr val="233A44"/>
                </a:solidFill>
                <a:latin typeface="Roboto"/>
                <a:cs typeface="Roboto"/>
              </a:rPr>
              <a:t>rate</a:t>
            </a:r>
            <a:r>
              <a:rPr sz="1850" spc="25" dirty="0">
                <a:solidFill>
                  <a:srgbClr val="233A44"/>
                </a:solidFill>
                <a:latin typeface="Roboto"/>
                <a:cs typeface="Roboto"/>
              </a:rPr>
              <a:t> </a:t>
            </a:r>
            <a:r>
              <a:rPr sz="1850" spc="5" dirty="0">
                <a:solidFill>
                  <a:srgbClr val="233A44"/>
                </a:solidFill>
                <a:latin typeface="Roboto"/>
                <a:cs typeface="Roboto"/>
              </a:rPr>
              <a:t>and</a:t>
            </a:r>
            <a:r>
              <a:rPr sz="1850" spc="65" dirty="0">
                <a:solidFill>
                  <a:srgbClr val="233A44"/>
                </a:solidFill>
                <a:latin typeface="Roboto"/>
                <a:cs typeface="Roboto"/>
              </a:rPr>
              <a:t> </a:t>
            </a:r>
            <a:r>
              <a:rPr sz="1850" spc="10" dirty="0">
                <a:solidFill>
                  <a:srgbClr val="233A44"/>
                </a:solidFill>
                <a:latin typeface="Roboto"/>
                <a:cs typeface="Roboto"/>
              </a:rPr>
              <a:t>also</a:t>
            </a:r>
            <a:r>
              <a:rPr sz="1850" spc="50" dirty="0">
                <a:solidFill>
                  <a:srgbClr val="233A44"/>
                </a:solidFill>
                <a:latin typeface="Roboto"/>
                <a:cs typeface="Roboto"/>
              </a:rPr>
              <a:t> </a:t>
            </a:r>
            <a:r>
              <a:rPr sz="1850" spc="-25" dirty="0">
                <a:solidFill>
                  <a:srgbClr val="233A44"/>
                </a:solidFill>
                <a:latin typeface="Roboto"/>
                <a:cs typeface="Roboto"/>
              </a:rPr>
              <a:t>the</a:t>
            </a:r>
            <a:r>
              <a:rPr sz="1850" spc="30" dirty="0">
                <a:solidFill>
                  <a:srgbClr val="233A44"/>
                </a:solidFill>
                <a:latin typeface="Roboto"/>
                <a:cs typeface="Roboto"/>
              </a:rPr>
              <a:t> </a:t>
            </a:r>
            <a:r>
              <a:rPr sz="1850" spc="10" dirty="0">
                <a:solidFill>
                  <a:srgbClr val="233A44"/>
                </a:solidFill>
                <a:latin typeface="Roboto"/>
                <a:cs typeface="Roboto"/>
              </a:rPr>
              <a:t>peak</a:t>
            </a:r>
            <a:r>
              <a:rPr sz="1850" spc="75" dirty="0">
                <a:solidFill>
                  <a:srgbClr val="233A44"/>
                </a:solidFill>
                <a:latin typeface="Roboto"/>
                <a:cs typeface="Roboto"/>
              </a:rPr>
              <a:t> </a:t>
            </a:r>
            <a:r>
              <a:rPr sz="1850" spc="-30" dirty="0">
                <a:solidFill>
                  <a:srgbClr val="233A44"/>
                </a:solidFill>
                <a:latin typeface="Roboto"/>
                <a:cs typeface="Roboto"/>
              </a:rPr>
              <a:t>signal-to-noise</a:t>
            </a:r>
            <a:r>
              <a:rPr sz="1850" spc="25" dirty="0">
                <a:solidFill>
                  <a:srgbClr val="233A44"/>
                </a:solidFill>
                <a:latin typeface="Roboto"/>
                <a:cs typeface="Roboto"/>
              </a:rPr>
              <a:t> </a:t>
            </a:r>
            <a:r>
              <a:rPr sz="1850" spc="-20" dirty="0">
                <a:solidFill>
                  <a:srgbClr val="233A44"/>
                </a:solidFill>
                <a:latin typeface="Roboto"/>
                <a:cs typeface="Roboto"/>
              </a:rPr>
              <a:t>ratio</a:t>
            </a:r>
            <a:r>
              <a:rPr sz="1850" spc="55" dirty="0">
                <a:solidFill>
                  <a:srgbClr val="233A44"/>
                </a:solidFill>
                <a:latin typeface="Roboto"/>
                <a:cs typeface="Roboto"/>
              </a:rPr>
              <a:t> </a:t>
            </a:r>
            <a:r>
              <a:rPr sz="1850" spc="15" dirty="0">
                <a:solidFill>
                  <a:srgbClr val="233A44"/>
                </a:solidFill>
                <a:latin typeface="Roboto"/>
                <a:cs typeface="Roboto"/>
              </a:rPr>
              <a:t>is</a:t>
            </a:r>
            <a:r>
              <a:rPr sz="1850" spc="55" dirty="0">
                <a:solidFill>
                  <a:srgbClr val="233A44"/>
                </a:solidFill>
                <a:latin typeface="Roboto"/>
                <a:cs typeface="Roboto"/>
              </a:rPr>
              <a:t> </a:t>
            </a:r>
            <a:r>
              <a:rPr sz="1850" spc="30" dirty="0">
                <a:solidFill>
                  <a:srgbClr val="233A44"/>
                </a:solidFill>
                <a:latin typeface="Roboto"/>
                <a:cs typeface="Roboto"/>
              </a:rPr>
              <a:t>38,</a:t>
            </a:r>
            <a:r>
              <a:rPr sz="1850" spc="65" dirty="0">
                <a:solidFill>
                  <a:srgbClr val="233A44"/>
                </a:solidFill>
                <a:latin typeface="Roboto"/>
                <a:cs typeface="Roboto"/>
              </a:rPr>
              <a:t> </a:t>
            </a:r>
            <a:r>
              <a:rPr sz="1850" spc="-10" dirty="0">
                <a:solidFill>
                  <a:srgbClr val="233A44"/>
                </a:solidFill>
                <a:latin typeface="Roboto"/>
                <a:cs typeface="Roboto"/>
              </a:rPr>
              <a:t>which</a:t>
            </a:r>
            <a:r>
              <a:rPr sz="1850" spc="-5" dirty="0">
                <a:solidFill>
                  <a:srgbClr val="233A44"/>
                </a:solidFill>
                <a:latin typeface="Roboto"/>
                <a:cs typeface="Roboto"/>
              </a:rPr>
              <a:t> </a:t>
            </a:r>
            <a:r>
              <a:rPr sz="1850" spc="15" dirty="0">
                <a:solidFill>
                  <a:srgbClr val="233A44"/>
                </a:solidFill>
                <a:latin typeface="Roboto"/>
                <a:cs typeface="Roboto"/>
              </a:rPr>
              <a:t>is</a:t>
            </a:r>
            <a:r>
              <a:rPr sz="1850" spc="55" dirty="0">
                <a:solidFill>
                  <a:srgbClr val="233A44"/>
                </a:solidFill>
                <a:latin typeface="Roboto"/>
                <a:cs typeface="Roboto"/>
              </a:rPr>
              <a:t> </a:t>
            </a:r>
            <a:r>
              <a:rPr sz="1850" spc="-10" dirty="0">
                <a:solidFill>
                  <a:srgbClr val="233A44"/>
                </a:solidFill>
                <a:latin typeface="Roboto"/>
                <a:cs typeface="Roboto"/>
              </a:rPr>
              <a:t>relatively </a:t>
            </a:r>
            <a:r>
              <a:rPr sz="1850" spc="-445" dirty="0">
                <a:solidFill>
                  <a:srgbClr val="233A44"/>
                </a:solidFill>
                <a:latin typeface="Roboto"/>
                <a:cs typeface="Roboto"/>
              </a:rPr>
              <a:t> </a:t>
            </a:r>
            <a:r>
              <a:rPr sz="1850" spc="-30" dirty="0">
                <a:solidFill>
                  <a:srgbClr val="233A44"/>
                </a:solidFill>
                <a:latin typeface="Roboto"/>
                <a:cs typeface="Roboto"/>
              </a:rPr>
              <a:t>higher.</a:t>
            </a:r>
            <a:r>
              <a:rPr sz="1850" spc="35" dirty="0">
                <a:solidFill>
                  <a:srgbClr val="233A44"/>
                </a:solidFill>
                <a:latin typeface="Roboto"/>
                <a:cs typeface="Roboto"/>
              </a:rPr>
              <a:t> </a:t>
            </a:r>
            <a:r>
              <a:rPr sz="1850" spc="-15" dirty="0">
                <a:solidFill>
                  <a:srgbClr val="233A44"/>
                </a:solidFill>
                <a:latin typeface="Roboto"/>
                <a:cs typeface="Roboto"/>
              </a:rPr>
              <a:t>This</a:t>
            </a:r>
            <a:r>
              <a:rPr sz="1850" spc="55" dirty="0">
                <a:solidFill>
                  <a:srgbClr val="233A44"/>
                </a:solidFill>
                <a:latin typeface="Roboto"/>
                <a:cs typeface="Roboto"/>
              </a:rPr>
              <a:t> </a:t>
            </a:r>
            <a:r>
              <a:rPr sz="1850" spc="5" dirty="0">
                <a:solidFill>
                  <a:srgbClr val="233A44"/>
                </a:solidFill>
                <a:latin typeface="Roboto"/>
                <a:cs typeface="Roboto"/>
              </a:rPr>
              <a:t>increases</a:t>
            </a:r>
            <a:r>
              <a:rPr sz="1850" spc="55" dirty="0">
                <a:solidFill>
                  <a:srgbClr val="233A44"/>
                </a:solidFill>
                <a:latin typeface="Roboto"/>
                <a:cs typeface="Roboto"/>
              </a:rPr>
              <a:t> </a:t>
            </a:r>
            <a:r>
              <a:rPr sz="1850" spc="-25" dirty="0">
                <a:solidFill>
                  <a:srgbClr val="233A44"/>
                </a:solidFill>
                <a:latin typeface="Roboto"/>
                <a:cs typeface="Roboto"/>
              </a:rPr>
              <a:t>the</a:t>
            </a:r>
            <a:r>
              <a:rPr sz="1850" spc="25" dirty="0">
                <a:solidFill>
                  <a:srgbClr val="233A44"/>
                </a:solidFill>
                <a:latin typeface="Roboto"/>
                <a:cs typeface="Roboto"/>
              </a:rPr>
              <a:t> </a:t>
            </a:r>
            <a:r>
              <a:rPr sz="1850" spc="10" dirty="0">
                <a:solidFill>
                  <a:srgbClr val="233A44"/>
                </a:solidFill>
                <a:latin typeface="Roboto"/>
                <a:cs typeface="Roboto"/>
              </a:rPr>
              <a:t>hope</a:t>
            </a:r>
            <a:r>
              <a:rPr sz="1850" spc="30" dirty="0">
                <a:solidFill>
                  <a:srgbClr val="233A44"/>
                </a:solidFill>
                <a:latin typeface="Roboto"/>
                <a:cs typeface="Roboto"/>
              </a:rPr>
              <a:t> </a:t>
            </a:r>
            <a:r>
              <a:rPr sz="1850" spc="5" dirty="0">
                <a:solidFill>
                  <a:srgbClr val="233A44"/>
                </a:solidFill>
                <a:latin typeface="Roboto"/>
                <a:cs typeface="Roboto"/>
              </a:rPr>
              <a:t>in</a:t>
            </a:r>
            <a:r>
              <a:rPr sz="1850" spc="85" dirty="0">
                <a:solidFill>
                  <a:srgbClr val="233A44"/>
                </a:solidFill>
                <a:latin typeface="Roboto"/>
                <a:cs typeface="Roboto"/>
              </a:rPr>
              <a:t> </a:t>
            </a:r>
            <a:r>
              <a:rPr sz="1850" spc="5" dirty="0">
                <a:solidFill>
                  <a:srgbClr val="233A44"/>
                </a:solidFill>
                <a:latin typeface="Roboto"/>
                <a:cs typeface="Roboto"/>
              </a:rPr>
              <a:t>advancing</a:t>
            </a:r>
            <a:r>
              <a:rPr sz="1850" spc="65" dirty="0">
                <a:solidFill>
                  <a:srgbClr val="233A44"/>
                </a:solidFill>
                <a:latin typeface="Roboto"/>
                <a:cs typeface="Roboto"/>
              </a:rPr>
              <a:t> </a:t>
            </a:r>
            <a:r>
              <a:rPr sz="1850" spc="-25" dirty="0">
                <a:solidFill>
                  <a:srgbClr val="233A44"/>
                </a:solidFill>
                <a:latin typeface="Roboto"/>
                <a:cs typeface="Roboto"/>
              </a:rPr>
              <a:t>the</a:t>
            </a:r>
            <a:r>
              <a:rPr sz="1850" spc="25" dirty="0">
                <a:solidFill>
                  <a:srgbClr val="233A44"/>
                </a:solidFill>
                <a:latin typeface="Roboto"/>
                <a:cs typeface="Roboto"/>
              </a:rPr>
              <a:t> </a:t>
            </a:r>
            <a:r>
              <a:rPr sz="1850" spc="10" dirty="0">
                <a:solidFill>
                  <a:srgbClr val="233A44"/>
                </a:solidFill>
                <a:latin typeface="Roboto"/>
                <a:cs typeface="Roboto"/>
              </a:rPr>
              <a:t>learning</a:t>
            </a:r>
            <a:r>
              <a:rPr sz="1850" spc="70" dirty="0">
                <a:solidFill>
                  <a:srgbClr val="233A44"/>
                </a:solidFill>
                <a:latin typeface="Roboto"/>
                <a:cs typeface="Roboto"/>
              </a:rPr>
              <a:t> </a:t>
            </a:r>
            <a:r>
              <a:rPr sz="1850" spc="5" dirty="0">
                <a:solidFill>
                  <a:srgbClr val="233A44"/>
                </a:solidFill>
                <a:latin typeface="Roboto"/>
                <a:cs typeface="Roboto"/>
              </a:rPr>
              <a:t>in </a:t>
            </a:r>
            <a:r>
              <a:rPr sz="1850" spc="10" dirty="0">
                <a:solidFill>
                  <a:srgbClr val="233A44"/>
                </a:solidFill>
                <a:latin typeface="Roboto"/>
                <a:cs typeface="Roboto"/>
              </a:rPr>
              <a:t> </a:t>
            </a:r>
            <a:r>
              <a:rPr sz="1850" spc="5" dirty="0">
                <a:solidFill>
                  <a:srgbClr val="233A44"/>
                </a:solidFill>
                <a:latin typeface="Roboto"/>
                <a:cs typeface="Roboto"/>
              </a:rPr>
              <a:t>convolutional</a:t>
            </a:r>
            <a:r>
              <a:rPr sz="1850" spc="70" dirty="0">
                <a:solidFill>
                  <a:srgbClr val="233A44"/>
                </a:solidFill>
                <a:latin typeface="Roboto"/>
                <a:cs typeface="Roboto"/>
              </a:rPr>
              <a:t> </a:t>
            </a:r>
            <a:r>
              <a:rPr sz="1850" spc="-25" dirty="0">
                <a:solidFill>
                  <a:srgbClr val="233A44"/>
                </a:solidFill>
                <a:latin typeface="Roboto"/>
                <a:cs typeface="Roboto"/>
              </a:rPr>
              <a:t>neural</a:t>
            </a:r>
            <a:r>
              <a:rPr sz="1850" spc="70" dirty="0">
                <a:solidFill>
                  <a:srgbClr val="233A44"/>
                </a:solidFill>
                <a:latin typeface="Roboto"/>
                <a:cs typeface="Roboto"/>
              </a:rPr>
              <a:t> </a:t>
            </a:r>
            <a:r>
              <a:rPr sz="1850" spc="5" dirty="0">
                <a:solidFill>
                  <a:srgbClr val="233A44"/>
                </a:solidFill>
                <a:latin typeface="Roboto"/>
                <a:cs typeface="Roboto"/>
              </a:rPr>
              <a:t>networks</a:t>
            </a:r>
            <a:r>
              <a:rPr sz="1850" spc="55" dirty="0">
                <a:solidFill>
                  <a:srgbClr val="233A44"/>
                </a:solidFill>
                <a:latin typeface="Roboto"/>
                <a:cs typeface="Roboto"/>
              </a:rPr>
              <a:t> </a:t>
            </a:r>
            <a:r>
              <a:rPr sz="1850" spc="35" dirty="0">
                <a:solidFill>
                  <a:srgbClr val="233A44"/>
                </a:solidFill>
                <a:latin typeface="Roboto"/>
                <a:cs typeface="Roboto"/>
              </a:rPr>
              <a:t>for</a:t>
            </a:r>
            <a:r>
              <a:rPr sz="1850" spc="-10" dirty="0">
                <a:solidFill>
                  <a:srgbClr val="233A44"/>
                </a:solidFill>
                <a:latin typeface="Roboto"/>
                <a:cs typeface="Roboto"/>
              </a:rPr>
              <a:t> </a:t>
            </a:r>
            <a:r>
              <a:rPr sz="1850" spc="-15" dirty="0">
                <a:solidFill>
                  <a:srgbClr val="233A44"/>
                </a:solidFill>
                <a:latin typeface="Roboto"/>
                <a:cs typeface="Roboto"/>
              </a:rPr>
              <a:t>this</a:t>
            </a:r>
            <a:r>
              <a:rPr sz="1850" spc="55" dirty="0">
                <a:solidFill>
                  <a:srgbClr val="233A44"/>
                </a:solidFill>
                <a:latin typeface="Roboto"/>
                <a:cs typeface="Roboto"/>
              </a:rPr>
              <a:t> </a:t>
            </a:r>
            <a:r>
              <a:rPr sz="1850" spc="30" dirty="0">
                <a:solidFill>
                  <a:srgbClr val="233A44"/>
                </a:solidFill>
                <a:latin typeface="Roboto"/>
                <a:cs typeface="Roboto"/>
              </a:rPr>
              <a:t>kind</a:t>
            </a:r>
            <a:r>
              <a:rPr sz="1850" spc="65" dirty="0">
                <a:solidFill>
                  <a:srgbClr val="233A44"/>
                </a:solidFill>
                <a:latin typeface="Roboto"/>
                <a:cs typeface="Roboto"/>
              </a:rPr>
              <a:t> </a:t>
            </a:r>
            <a:r>
              <a:rPr sz="1850" spc="40" dirty="0">
                <a:solidFill>
                  <a:srgbClr val="233A44"/>
                </a:solidFill>
                <a:latin typeface="Roboto"/>
                <a:cs typeface="Roboto"/>
              </a:rPr>
              <a:t>of</a:t>
            </a:r>
            <a:r>
              <a:rPr sz="1850" spc="75" dirty="0">
                <a:solidFill>
                  <a:srgbClr val="233A44"/>
                </a:solidFill>
                <a:latin typeface="Roboto"/>
                <a:cs typeface="Roboto"/>
              </a:rPr>
              <a:t> </a:t>
            </a:r>
            <a:r>
              <a:rPr sz="1850" dirty="0">
                <a:solidFill>
                  <a:srgbClr val="233A44"/>
                </a:solidFill>
                <a:latin typeface="Roboto"/>
                <a:cs typeface="Roboto"/>
              </a:rPr>
              <a:t>project.</a:t>
            </a:r>
            <a:endParaRPr sz="1850" dirty="0">
              <a:latin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2414" y="1629171"/>
            <a:ext cx="2292985" cy="479425"/>
          </a:xfrm>
          <a:prstGeom prst="rect">
            <a:avLst/>
          </a:prstGeom>
        </p:spPr>
        <p:txBody>
          <a:bodyPr vert="horz" wrap="square" lIns="0" tIns="15875" rIns="0" bIns="0" rtlCol="0">
            <a:spAutoFit/>
          </a:bodyPr>
          <a:lstStyle/>
          <a:p>
            <a:pPr marL="12700">
              <a:lnSpc>
                <a:spcPct val="100000"/>
              </a:lnSpc>
              <a:spcBef>
                <a:spcPts val="125"/>
              </a:spcBef>
            </a:pPr>
            <a:r>
              <a:rPr sz="2950" spc="-95" dirty="0"/>
              <a:t>R</a:t>
            </a:r>
            <a:r>
              <a:rPr sz="2950" spc="60" dirty="0"/>
              <a:t>E</a:t>
            </a:r>
            <a:r>
              <a:rPr sz="2950" spc="55" dirty="0"/>
              <a:t>F</a:t>
            </a:r>
            <a:r>
              <a:rPr sz="2950" spc="60" dirty="0"/>
              <a:t>E</a:t>
            </a:r>
            <a:r>
              <a:rPr sz="2950" spc="-95" dirty="0"/>
              <a:t>R</a:t>
            </a:r>
            <a:r>
              <a:rPr sz="2950" spc="60" dirty="0"/>
              <a:t>E</a:t>
            </a:r>
            <a:r>
              <a:rPr sz="2950" spc="5" dirty="0"/>
              <a:t>N</a:t>
            </a:r>
            <a:r>
              <a:rPr sz="2950" spc="114" dirty="0"/>
              <a:t>C</a:t>
            </a:r>
            <a:r>
              <a:rPr sz="2950" spc="60" dirty="0"/>
              <a:t>E</a:t>
            </a:r>
            <a:r>
              <a:rPr sz="2950" spc="-35" dirty="0"/>
              <a:t>S</a:t>
            </a:r>
            <a:endParaRPr sz="2950"/>
          </a:p>
        </p:txBody>
      </p:sp>
      <p:sp>
        <p:nvSpPr>
          <p:cNvPr id="3" name="object 3"/>
          <p:cNvSpPr txBox="1"/>
          <p:nvPr/>
        </p:nvSpPr>
        <p:spPr>
          <a:xfrm>
            <a:off x="1692414" y="2482850"/>
            <a:ext cx="6793865" cy="3283591"/>
          </a:xfrm>
          <a:prstGeom prst="rect">
            <a:avLst/>
          </a:prstGeom>
        </p:spPr>
        <p:txBody>
          <a:bodyPr vert="horz" wrap="square" lIns="0" tIns="38735" rIns="0" bIns="0" rtlCol="0">
            <a:spAutoFit/>
          </a:bodyPr>
          <a:lstStyle/>
          <a:p>
            <a:pPr marL="62865" marR="433070" indent="-50800">
              <a:lnSpc>
                <a:spcPts val="1689"/>
              </a:lnSpc>
              <a:spcBef>
                <a:spcPts val="305"/>
              </a:spcBef>
              <a:buSzPct val="96666"/>
              <a:buAutoNum type="arabicPeriod"/>
              <a:tabLst>
                <a:tab pos="167005" algn="l"/>
              </a:tabLst>
            </a:pPr>
            <a:r>
              <a:rPr sz="1600" spc="-20" dirty="0">
                <a:solidFill>
                  <a:srgbClr val="212121"/>
                </a:solidFill>
                <a:latin typeface="Roboto"/>
                <a:cs typeface="Roboto"/>
              </a:rPr>
              <a:t>Saba,</a:t>
            </a:r>
            <a:r>
              <a:rPr sz="1600" dirty="0">
                <a:solidFill>
                  <a:srgbClr val="212121"/>
                </a:solidFill>
                <a:latin typeface="Roboto"/>
                <a:cs typeface="Roboto"/>
              </a:rPr>
              <a:t> </a:t>
            </a:r>
            <a:r>
              <a:rPr sz="1600" spc="-65" dirty="0">
                <a:solidFill>
                  <a:srgbClr val="212121"/>
                </a:solidFill>
                <a:latin typeface="Roboto"/>
                <a:cs typeface="Roboto"/>
              </a:rPr>
              <a:t>T.,</a:t>
            </a:r>
            <a:r>
              <a:rPr sz="1600" dirty="0">
                <a:solidFill>
                  <a:srgbClr val="212121"/>
                </a:solidFill>
                <a:latin typeface="Roboto"/>
                <a:cs typeface="Roboto"/>
              </a:rPr>
              <a:t> </a:t>
            </a:r>
            <a:r>
              <a:rPr sz="1600" spc="-15" dirty="0">
                <a:solidFill>
                  <a:srgbClr val="212121"/>
                </a:solidFill>
                <a:latin typeface="Roboto"/>
                <a:cs typeface="Roboto"/>
              </a:rPr>
              <a:t>Mohamed,</a:t>
            </a:r>
            <a:r>
              <a:rPr sz="1600" dirty="0">
                <a:solidFill>
                  <a:srgbClr val="212121"/>
                </a:solidFill>
                <a:latin typeface="Roboto"/>
                <a:cs typeface="Roboto"/>
              </a:rPr>
              <a:t> </a:t>
            </a:r>
            <a:r>
              <a:rPr sz="1600" spc="5" dirty="0">
                <a:solidFill>
                  <a:srgbClr val="212121"/>
                </a:solidFill>
                <a:latin typeface="Roboto"/>
                <a:cs typeface="Roboto"/>
              </a:rPr>
              <a:t>A.</a:t>
            </a:r>
            <a:r>
              <a:rPr sz="1600" dirty="0">
                <a:solidFill>
                  <a:srgbClr val="212121"/>
                </a:solidFill>
                <a:latin typeface="Roboto"/>
                <a:cs typeface="Roboto"/>
              </a:rPr>
              <a:t> </a:t>
            </a:r>
            <a:r>
              <a:rPr sz="1600" spc="-20" dirty="0">
                <a:solidFill>
                  <a:srgbClr val="212121"/>
                </a:solidFill>
                <a:latin typeface="Roboto"/>
                <a:cs typeface="Roboto"/>
              </a:rPr>
              <a:t>S.,</a:t>
            </a:r>
            <a:r>
              <a:rPr sz="1600" dirty="0">
                <a:solidFill>
                  <a:srgbClr val="212121"/>
                </a:solidFill>
                <a:latin typeface="Roboto"/>
                <a:cs typeface="Roboto"/>
              </a:rPr>
              <a:t> </a:t>
            </a:r>
            <a:r>
              <a:rPr sz="1600" spc="-30" dirty="0">
                <a:solidFill>
                  <a:srgbClr val="212121"/>
                </a:solidFill>
                <a:latin typeface="Roboto"/>
                <a:cs typeface="Roboto"/>
              </a:rPr>
              <a:t>El-Affendi,</a:t>
            </a:r>
            <a:r>
              <a:rPr sz="1600"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10" dirty="0">
                <a:solidFill>
                  <a:srgbClr val="212121"/>
                </a:solidFill>
                <a:latin typeface="Roboto"/>
                <a:cs typeface="Roboto"/>
              </a:rPr>
              <a:t>Amin,</a:t>
            </a:r>
            <a:r>
              <a:rPr sz="1600" dirty="0">
                <a:solidFill>
                  <a:srgbClr val="212121"/>
                </a:solidFill>
                <a:latin typeface="Roboto"/>
                <a:cs typeface="Roboto"/>
              </a:rPr>
              <a:t> </a:t>
            </a:r>
            <a:r>
              <a:rPr sz="1600" spc="-10" dirty="0">
                <a:solidFill>
                  <a:srgbClr val="212121"/>
                </a:solidFill>
                <a:latin typeface="Roboto"/>
                <a:cs typeface="Roboto"/>
              </a:rPr>
              <a:t>J.,</a:t>
            </a:r>
            <a:r>
              <a:rPr sz="1600" dirty="0">
                <a:solidFill>
                  <a:srgbClr val="212121"/>
                </a:solidFill>
                <a:latin typeface="Roboto"/>
                <a:cs typeface="Roboto"/>
              </a:rPr>
              <a:t> </a:t>
            </a:r>
            <a:r>
              <a:rPr sz="1600" spc="-10" dirty="0">
                <a:solidFill>
                  <a:srgbClr val="212121"/>
                </a:solidFill>
                <a:latin typeface="Roboto"/>
                <a:cs typeface="Roboto"/>
              </a:rPr>
              <a:t>&amp;</a:t>
            </a:r>
            <a:r>
              <a:rPr sz="1600" dirty="0">
                <a:solidFill>
                  <a:srgbClr val="212121"/>
                </a:solidFill>
                <a:latin typeface="Roboto"/>
                <a:cs typeface="Roboto"/>
              </a:rPr>
              <a:t> </a:t>
            </a:r>
            <a:r>
              <a:rPr sz="1600" spc="-20" dirty="0">
                <a:solidFill>
                  <a:srgbClr val="212121"/>
                </a:solidFill>
                <a:latin typeface="Roboto"/>
                <a:cs typeface="Roboto"/>
              </a:rPr>
              <a:t>Sharif,</a:t>
            </a:r>
            <a:r>
              <a:rPr sz="1600" spc="5"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5" dirty="0">
                <a:solidFill>
                  <a:srgbClr val="212121"/>
                </a:solidFill>
                <a:latin typeface="Roboto"/>
                <a:cs typeface="Roboto"/>
              </a:rPr>
              <a:t>(2020).</a:t>
            </a:r>
            <a:r>
              <a:rPr sz="1600" dirty="0">
                <a:solidFill>
                  <a:srgbClr val="212121"/>
                </a:solidFill>
                <a:latin typeface="Roboto"/>
                <a:cs typeface="Roboto"/>
              </a:rPr>
              <a:t> </a:t>
            </a:r>
            <a:r>
              <a:rPr sz="1600" spc="-35" dirty="0">
                <a:solidFill>
                  <a:srgbClr val="212121"/>
                </a:solidFill>
                <a:latin typeface="Roboto"/>
                <a:cs typeface="Roboto"/>
              </a:rPr>
              <a:t>Brain </a:t>
            </a:r>
            <a:r>
              <a:rPr sz="1600" spc="-360" dirty="0">
                <a:solidFill>
                  <a:srgbClr val="212121"/>
                </a:solidFill>
                <a:latin typeface="Roboto"/>
                <a:cs typeface="Roboto"/>
              </a:rPr>
              <a:t> </a:t>
            </a:r>
            <a:r>
              <a:rPr sz="1600" spc="-20" dirty="0">
                <a:solidFill>
                  <a:srgbClr val="212121"/>
                </a:solidFill>
                <a:latin typeface="Roboto"/>
                <a:cs typeface="Roboto"/>
              </a:rPr>
              <a:t>tumor</a:t>
            </a:r>
            <a:r>
              <a:rPr sz="1600" spc="-5" dirty="0">
                <a:solidFill>
                  <a:srgbClr val="212121"/>
                </a:solidFill>
                <a:latin typeface="Roboto"/>
                <a:cs typeface="Roboto"/>
              </a:rPr>
              <a:t> </a:t>
            </a:r>
            <a:r>
              <a:rPr sz="1600" spc="-15" dirty="0">
                <a:solidFill>
                  <a:srgbClr val="212121"/>
                </a:solidFill>
                <a:latin typeface="Roboto"/>
                <a:cs typeface="Roboto"/>
              </a:rPr>
              <a:t>detection</a:t>
            </a:r>
            <a:r>
              <a:rPr sz="1600" spc="-5" dirty="0">
                <a:solidFill>
                  <a:srgbClr val="212121"/>
                </a:solidFill>
                <a:latin typeface="Roboto"/>
                <a:cs typeface="Roboto"/>
              </a:rPr>
              <a:t> </a:t>
            </a:r>
            <a:r>
              <a:rPr sz="1600" spc="-30" dirty="0">
                <a:solidFill>
                  <a:srgbClr val="212121"/>
                </a:solidFill>
                <a:latin typeface="Roboto"/>
                <a:cs typeface="Roboto"/>
              </a:rPr>
              <a:t>using</a:t>
            </a:r>
            <a:r>
              <a:rPr sz="1600" dirty="0">
                <a:solidFill>
                  <a:srgbClr val="212121"/>
                </a:solidFill>
                <a:latin typeface="Roboto"/>
                <a:cs typeface="Roboto"/>
              </a:rPr>
              <a:t> </a:t>
            </a:r>
            <a:r>
              <a:rPr sz="1600" spc="-15" dirty="0">
                <a:solidFill>
                  <a:srgbClr val="212121"/>
                </a:solidFill>
                <a:latin typeface="Roboto"/>
                <a:cs typeface="Roboto"/>
              </a:rPr>
              <a:t>fusion</a:t>
            </a:r>
            <a:r>
              <a:rPr sz="1600" spc="-5" dirty="0">
                <a:solidFill>
                  <a:srgbClr val="212121"/>
                </a:solidFill>
                <a:latin typeface="Roboto"/>
                <a:cs typeface="Roboto"/>
              </a:rPr>
              <a:t> </a:t>
            </a:r>
            <a:r>
              <a:rPr sz="1600" spc="10" dirty="0">
                <a:solidFill>
                  <a:srgbClr val="212121"/>
                </a:solidFill>
                <a:latin typeface="Roboto"/>
                <a:cs typeface="Roboto"/>
              </a:rPr>
              <a:t>of</a:t>
            </a:r>
            <a:r>
              <a:rPr sz="1600" dirty="0">
                <a:solidFill>
                  <a:srgbClr val="212121"/>
                </a:solidFill>
                <a:latin typeface="Roboto"/>
                <a:cs typeface="Roboto"/>
              </a:rPr>
              <a:t> </a:t>
            </a:r>
            <a:r>
              <a:rPr sz="1600" spc="-25" dirty="0">
                <a:solidFill>
                  <a:srgbClr val="212121"/>
                </a:solidFill>
                <a:latin typeface="Roboto"/>
                <a:cs typeface="Roboto"/>
              </a:rPr>
              <a:t>hand</a:t>
            </a:r>
            <a:r>
              <a:rPr sz="1600" spc="-5" dirty="0">
                <a:solidFill>
                  <a:srgbClr val="212121"/>
                </a:solidFill>
                <a:latin typeface="Roboto"/>
                <a:cs typeface="Roboto"/>
              </a:rPr>
              <a:t> </a:t>
            </a:r>
            <a:r>
              <a:rPr sz="1600" spc="-15" dirty="0">
                <a:solidFill>
                  <a:srgbClr val="212121"/>
                </a:solidFill>
                <a:latin typeface="Roboto"/>
                <a:cs typeface="Roboto"/>
              </a:rPr>
              <a:t>crafted</a:t>
            </a:r>
            <a:r>
              <a:rPr sz="1600" dirty="0">
                <a:solidFill>
                  <a:srgbClr val="212121"/>
                </a:solidFill>
                <a:latin typeface="Roboto"/>
                <a:cs typeface="Roboto"/>
              </a:rPr>
              <a:t> </a:t>
            </a:r>
            <a:r>
              <a:rPr sz="1600" spc="-25" dirty="0">
                <a:solidFill>
                  <a:srgbClr val="212121"/>
                </a:solidFill>
                <a:latin typeface="Roboto"/>
                <a:cs typeface="Roboto"/>
              </a:rPr>
              <a:t>and</a:t>
            </a:r>
            <a:r>
              <a:rPr sz="1600" spc="-5" dirty="0">
                <a:solidFill>
                  <a:srgbClr val="212121"/>
                </a:solidFill>
                <a:latin typeface="Roboto"/>
                <a:cs typeface="Roboto"/>
              </a:rPr>
              <a:t> </a:t>
            </a:r>
            <a:r>
              <a:rPr sz="1600" spc="-10" dirty="0">
                <a:solidFill>
                  <a:srgbClr val="212121"/>
                </a:solidFill>
                <a:latin typeface="Roboto"/>
                <a:cs typeface="Roboto"/>
              </a:rPr>
              <a:t>deep</a:t>
            </a:r>
            <a:r>
              <a:rPr sz="1600" dirty="0">
                <a:solidFill>
                  <a:srgbClr val="212121"/>
                </a:solidFill>
                <a:latin typeface="Roboto"/>
                <a:cs typeface="Roboto"/>
              </a:rPr>
              <a:t> </a:t>
            </a:r>
            <a:r>
              <a:rPr sz="1600" spc="-25" dirty="0">
                <a:solidFill>
                  <a:srgbClr val="212121"/>
                </a:solidFill>
                <a:latin typeface="Roboto"/>
                <a:cs typeface="Roboto"/>
              </a:rPr>
              <a:t>learning</a:t>
            </a:r>
            <a:r>
              <a:rPr sz="1600" spc="-5" dirty="0">
                <a:solidFill>
                  <a:srgbClr val="212121"/>
                </a:solidFill>
                <a:latin typeface="Roboto"/>
                <a:cs typeface="Roboto"/>
              </a:rPr>
              <a:t> </a:t>
            </a:r>
            <a:r>
              <a:rPr sz="1600" spc="-20" dirty="0">
                <a:solidFill>
                  <a:srgbClr val="212121"/>
                </a:solidFill>
                <a:latin typeface="Roboto"/>
                <a:cs typeface="Roboto"/>
              </a:rPr>
              <a:t>features.</a:t>
            </a:r>
            <a:endParaRPr sz="1600" dirty="0">
              <a:latin typeface="Roboto"/>
              <a:cs typeface="Roboto"/>
            </a:endParaRPr>
          </a:p>
          <a:p>
            <a:pPr marL="62865">
              <a:lnSpc>
                <a:spcPts val="1565"/>
              </a:lnSpc>
            </a:pPr>
            <a:r>
              <a:rPr sz="1600" spc="-20" dirty="0">
                <a:solidFill>
                  <a:srgbClr val="212121"/>
                </a:solidFill>
                <a:latin typeface="Roboto"/>
                <a:cs typeface="Roboto"/>
              </a:rPr>
              <a:t>Cognitive</a:t>
            </a:r>
            <a:r>
              <a:rPr sz="1600" spc="-5" dirty="0">
                <a:solidFill>
                  <a:srgbClr val="212121"/>
                </a:solidFill>
                <a:latin typeface="Roboto"/>
                <a:cs typeface="Roboto"/>
              </a:rPr>
              <a:t> </a:t>
            </a:r>
            <a:r>
              <a:rPr sz="1600" spc="-25" dirty="0">
                <a:solidFill>
                  <a:srgbClr val="212121"/>
                </a:solidFill>
                <a:latin typeface="Roboto"/>
                <a:cs typeface="Roboto"/>
              </a:rPr>
              <a:t>Systems</a:t>
            </a:r>
            <a:r>
              <a:rPr sz="1600" dirty="0">
                <a:solidFill>
                  <a:srgbClr val="212121"/>
                </a:solidFill>
                <a:latin typeface="Roboto"/>
                <a:cs typeface="Roboto"/>
              </a:rPr>
              <a:t> </a:t>
            </a:r>
            <a:r>
              <a:rPr sz="1600" spc="-20" dirty="0">
                <a:solidFill>
                  <a:srgbClr val="212121"/>
                </a:solidFill>
                <a:latin typeface="Roboto"/>
                <a:cs typeface="Roboto"/>
              </a:rPr>
              <a:t>Research,</a:t>
            </a:r>
            <a:r>
              <a:rPr sz="1600" dirty="0">
                <a:solidFill>
                  <a:srgbClr val="212121"/>
                </a:solidFill>
                <a:latin typeface="Roboto"/>
                <a:cs typeface="Roboto"/>
              </a:rPr>
              <a:t> </a:t>
            </a:r>
            <a:r>
              <a:rPr sz="1600" spc="-10" dirty="0">
                <a:solidFill>
                  <a:srgbClr val="212121"/>
                </a:solidFill>
                <a:latin typeface="Roboto"/>
                <a:cs typeface="Roboto"/>
              </a:rPr>
              <a:t>59,</a:t>
            </a:r>
            <a:r>
              <a:rPr sz="1600" spc="-5" dirty="0">
                <a:solidFill>
                  <a:srgbClr val="212121"/>
                </a:solidFill>
                <a:latin typeface="Roboto"/>
                <a:cs typeface="Roboto"/>
              </a:rPr>
              <a:t> </a:t>
            </a:r>
            <a:r>
              <a:rPr sz="1600" spc="-45" dirty="0">
                <a:solidFill>
                  <a:srgbClr val="212121"/>
                </a:solidFill>
                <a:latin typeface="Roboto"/>
                <a:cs typeface="Roboto"/>
              </a:rPr>
              <a:t>221-230.</a:t>
            </a:r>
            <a:endParaRPr sz="1600" dirty="0">
              <a:latin typeface="Roboto"/>
              <a:cs typeface="Roboto"/>
            </a:endParaRPr>
          </a:p>
          <a:p>
            <a:pPr marL="62865" marR="87630" indent="-50800">
              <a:lnSpc>
                <a:spcPts val="1689"/>
              </a:lnSpc>
              <a:spcBef>
                <a:spcPts val="120"/>
              </a:spcBef>
              <a:buSzPct val="96666"/>
              <a:buAutoNum type="arabicPeriod" startAt="2"/>
              <a:tabLst>
                <a:tab pos="167005" algn="l"/>
              </a:tabLst>
            </a:pPr>
            <a:r>
              <a:rPr sz="1600" spc="-35" dirty="0">
                <a:solidFill>
                  <a:srgbClr val="212121"/>
                </a:solidFill>
                <a:latin typeface="Roboto"/>
                <a:cs typeface="Roboto"/>
              </a:rPr>
              <a:t>Toğaçar,</a:t>
            </a:r>
            <a:r>
              <a:rPr sz="1600" spc="-5"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15" dirty="0">
                <a:solidFill>
                  <a:srgbClr val="212121"/>
                </a:solidFill>
                <a:latin typeface="Roboto"/>
                <a:cs typeface="Roboto"/>
              </a:rPr>
              <a:t>Ergen,</a:t>
            </a:r>
            <a:r>
              <a:rPr sz="1600" dirty="0">
                <a:solidFill>
                  <a:srgbClr val="212121"/>
                </a:solidFill>
                <a:latin typeface="Roboto"/>
                <a:cs typeface="Roboto"/>
              </a:rPr>
              <a:t> </a:t>
            </a:r>
            <a:r>
              <a:rPr sz="1600" spc="-20" dirty="0">
                <a:solidFill>
                  <a:srgbClr val="212121"/>
                </a:solidFill>
                <a:latin typeface="Roboto"/>
                <a:cs typeface="Roboto"/>
              </a:rPr>
              <a:t>B.,</a:t>
            </a:r>
            <a:r>
              <a:rPr sz="1600" dirty="0">
                <a:solidFill>
                  <a:srgbClr val="212121"/>
                </a:solidFill>
                <a:latin typeface="Roboto"/>
                <a:cs typeface="Roboto"/>
              </a:rPr>
              <a:t> </a:t>
            </a:r>
            <a:r>
              <a:rPr sz="1600" spc="-10" dirty="0">
                <a:solidFill>
                  <a:srgbClr val="212121"/>
                </a:solidFill>
                <a:latin typeface="Roboto"/>
                <a:cs typeface="Roboto"/>
              </a:rPr>
              <a:t>&amp;</a:t>
            </a:r>
            <a:r>
              <a:rPr sz="1600" dirty="0">
                <a:solidFill>
                  <a:srgbClr val="212121"/>
                </a:solidFill>
                <a:latin typeface="Roboto"/>
                <a:cs typeface="Roboto"/>
              </a:rPr>
              <a:t> </a:t>
            </a:r>
            <a:r>
              <a:rPr sz="1600" spc="-5" dirty="0">
                <a:solidFill>
                  <a:srgbClr val="212121"/>
                </a:solidFill>
                <a:latin typeface="Roboto"/>
                <a:cs typeface="Roboto"/>
              </a:rPr>
              <a:t>Cömert,</a:t>
            </a:r>
            <a:r>
              <a:rPr sz="1600" dirty="0">
                <a:solidFill>
                  <a:srgbClr val="212121"/>
                </a:solidFill>
                <a:latin typeface="Roboto"/>
                <a:cs typeface="Roboto"/>
              </a:rPr>
              <a:t> </a:t>
            </a:r>
            <a:r>
              <a:rPr sz="1600" spc="-10" dirty="0">
                <a:solidFill>
                  <a:srgbClr val="212121"/>
                </a:solidFill>
                <a:latin typeface="Roboto"/>
                <a:cs typeface="Roboto"/>
              </a:rPr>
              <a:t>Z.</a:t>
            </a:r>
            <a:r>
              <a:rPr sz="1600" dirty="0">
                <a:solidFill>
                  <a:srgbClr val="212121"/>
                </a:solidFill>
                <a:latin typeface="Roboto"/>
                <a:cs typeface="Roboto"/>
              </a:rPr>
              <a:t> </a:t>
            </a:r>
            <a:r>
              <a:rPr sz="1600" spc="-5" dirty="0">
                <a:solidFill>
                  <a:srgbClr val="212121"/>
                </a:solidFill>
                <a:latin typeface="Roboto"/>
                <a:cs typeface="Roboto"/>
              </a:rPr>
              <a:t>(2020).</a:t>
            </a:r>
            <a:r>
              <a:rPr sz="1600" dirty="0">
                <a:solidFill>
                  <a:srgbClr val="212121"/>
                </a:solidFill>
                <a:latin typeface="Roboto"/>
                <a:cs typeface="Roboto"/>
              </a:rPr>
              <a:t> </a:t>
            </a:r>
            <a:r>
              <a:rPr sz="1600" spc="-25" dirty="0">
                <a:solidFill>
                  <a:srgbClr val="212121"/>
                </a:solidFill>
                <a:latin typeface="Roboto"/>
                <a:cs typeface="Roboto"/>
              </a:rPr>
              <a:t>BrainMRNet:</a:t>
            </a:r>
            <a:r>
              <a:rPr sz="1600" dirty="0">
                <a:solidFill>
                  <a:srgbClr val="212121"/>
                </a:solidFill>
                <a:latin typeface="Roboto"/>
                <a:cs typeface="Roboto"/>
              </a:rPr>
              <a:t> </a:t>
            </a:r>
            <a:r>
              <a:rPr sz="1600" spc="-35" dirty="0">
                <a:solidFill>
                  <a:srgbClr val="212121"/>
                </a:solidFill>
                <a:latin typeface="Roboto"/>
                <a:cs typeface="Roboto"/>
              </a:rPr>
              <a:t>Brain</a:t>
            </a:r>
            <a:r>
              <a:rPr sz="1600" spc="-5" dirty="0">
                <a:solidFill>
                  <a:srgbClr val="212121"/>
                </a:solidFill>
                <a:latin typeface="Roboto"/>
                <a:cs typeface="Roboto"/>
              </a:rPr>
              <a:t> </a:t>
            </a:r>
            <a:r>
              <a:rPr sz="1600" spc="-20" dirty="0">
                <a:solidFill>
                  <a:srgbClr val="212121"/>
                </a:solidFill>
                <a:latin typeface="Roboto"/>
                <a:cs typeface="Roboto"/>
              </a:rPr>
              <a:t>tumor</a:t>
            </a:r>
            <a:r>
              <a:rPr sz="1600" dirty="0">
                <a:solidFill>
                  <a:srgbClr val="212121"/>
                </a:solidFill>
                <a:latin typeface="Roboto"/>
                <a:cs typeface="Roboto"/>
              </a:rPr>
              <a:t> </a:t>
            </a:r>
            <a:r>
              <a:rPr sz="1600" spc="-15" dirty="0">
                <a:solidFill>
                  <a:srgbClr val="212121"/>
                </a:solidFill>
                <a:latin typeface="Roboto"/>
                <a:cs typeface="Roboto"/>
              </a:rPr>
              <a:t>detection </a:t>
            </a:r>
            <a:r>
              <a:rPr sz="1600" spc="-355" dirty="0">
                <a:solidFill>
                  <a:srgbClr val="212121"/>
                </a:solidFill>
                <a:latin typeface="Roboto"/>
                <a:cs typeface="Roboto"/>
              </a:rPr>
              <a:t> </a:t>
            </a:r>
            <a:r>
              <a:rPr sz="1600" spc="-30" dirty="0">
                <a:solidFill>
                  <a:srgbClr val="212121"/>
                </a:solidFill>
                <a:latin typeface="Roboto"/>
                <a:cs typeface="Roboto"/>
              </a:rPr>
              <a:t>using</a:t>
            </a:r>
            <a:r>
              <a:rPr sz="1600" dirty="0">
                <a:solidFill>
                  <a:srgbClr val="212121"/>
                </a:solidFill>
                <a:latin typeface="Roboto"/>
                <a:cs typeface="Roboto"/>
              </a:rPr>
              <a:t> </a:t>
            </a:r>
            <a:r>
              <a:rPr sz="1600" spc="-20" dirty="0">
                <a:solidFill>
                  <a:srgbClr val="212121"/>
                </a:solidFill>
                <a:latin typeface="Roboto"/>
                <a:cs typeface="Roboto"/>
              </a:rPr>
              <a:t>magnetic</a:t>
            </a:r>
            <a:r>
              <a:rPr sz="1600" dirty="0">
                <a:solidFill>
                  <a:srgbClr val="212121"/>
                </a:solidFill>
                <a:latin typeface="Roboto"/>
                <a:cs typeface="Roboto"/>
              </a:rPr>
              <a:t> </a:t>
            </a:r>
            <a:r>
              <a:rPr sz="1600" spc="-20" dirty="0">
                <a:solidFill>
                  <a:srgbClr val="212121"/>
                </a:solidFill>
                <a:latin typeface="Roboto"/>
                <a:cs typeface="Roboto"/>
              </a:rPr>
              <a:t>resonance</a:t>
            </a:r>
            <a:r>
              <a:rPr sz="1600" dirty="0">
                <a:solidFill>
                  <a:srgbClr val="212121"/>
                </a:solidFill>
                <a:latin typeface="Roboto"/>
                <a:cs typeface="Roboto"/>
              </a:rPr>
              <a:t> </a:t>
            </a:r>
            <a:r>
              <a:rPr sz="1600" spc="-15" dirty="0">
                <a:solidFill>
                  <a:srgbClr val="212121"/>
                </a:solidFill>
                <a:latin typeface="Roboto"/>
                <a:cs typeface="Roboto"/>
              </a:rPr>
              <a:t>images</a:t>
            </a:r>
            <a:r>
              <a:rPr sz="1600" dirty="0">
                <a:solidFill>
                  <a:srgbClr val="212121"/>
                </a:solidFill>
                <a:latin typeface="Roboto"/>
                <a:cs typeface="Roboto"/>
              </a:rPr>
              <a:t> </a:t>
            </a:r>
            <a:r>
              <a:rPr sz="1600" spc="-25" dirty="0">
                <a:solidFill>
                  <a:srgbClr val="212121"/>
                </a:solidFill>
                <a:latin typeface="Roboto"/>
                <a:cs typeface="Roboto"/>
              </a:rPr>
              <a:t>with</a:t>
            </a:r>
            <a:r>
              <a:rPr sz="1600" dirty="0">
                <a:solidFill>
                  <a:srgbClr val="212121"/>
                </a:solidFill>
                <a:latin typeface="Roboto"/>
                <a:cs typeface="Roboto"/>
              </a:rPr>
              <a:t> </a:t>
            </a:r>
            <a:r>
              <a:rPr sz="1600" spc="-15" dirty="0">
                <a:solidFill>
                  <a:srgbClr val="212121"/>
                </a:solidFill>
                <a:latin typeface="Roboto"/>
                <a:cs typeface="Roboto"/>
              </a:rPr>
              <a:t>a</a:t>
            </a:r>
            <a:r>
              <a:rPr sz="1600" dirty="0">
                <a:solidFill>
                  <a:srgbClr val="212121"/>
                </a:solidFill>
                <a:latin typeface="Roboto"/>
                <a:cs typeface="Roboto"/>
              </a:rPr>
              <a:t> </a:t>
            </a:r>
            <a:r>
              <a:rPr sz="1600" spc="-25" dirty="0">
                <a:solidFill>
                  <a:srgbClr val="212121"/>
                </a:solidFill>
                <a:latin typeface="Roboto"/>
                <a:cs typeface="Roboto"/>
              </a:rPr>
              <a:t>novel</a:t>
            </a:r>
            <a:r>
              <a:rPr sz="1600" spc="5" dirty="0">
                <a:solidFill>
                  <a:srgbClr val="212121"/>
                </a:solidFill>
                <a:latin typeface="Roboto"/>
                <a:cs typeface="Roboto"/>
              </a:rPr>
              <a:t> </a:t>
            </a:r>
            <a:r>
              <a:rPr sz="1600" spc="-25" dirty="0">
                <a:solidFill>
                  <a:srgbClr val="212121"/>
                </a:solidFill>
                <a:latin typeface="Roboto"/>
                <a:cs typeface="Roboto"/>
              </a:rPr>
              <a:t>convolutional</a:t>
            </a:r>
            <a:r>
              <a:rPr sz="1600" dirty="0">
                <a:solidFill>
                  <a:srgbClr val="212121"/>
                </a:solidFill>
                <a:latin typeface="Roboto"/>
                <a:cs typeface="Roboto"/>
              </a:rPr>
              <a:t> </a:t>
            </a:r>
            <a:r>
              <a:rPr sz="1600" spc="-30" dirty="0">
                <a:solidFill>
                  <a:srgbClr val="212121"/>
                </a:solidFill>
                <a:latin typeface="Roboto"/>
                <a:cs typeface="Roboto"/>
              </a:rPr>
              <a:t>neural</a:t>
            </a:r>
            <a:r>
              <a:rPr sz="1600" dirty="0">
                <a:solidFill>
                  <a:srgbClr val="212121"/>
                </a:solidFill>
                <a:latin typeface="Roboto"/>
                <a:cs typeface="Roboto"/>
              </a:rPr>
              <a:t> </a:t>
            </a:r>
            <a:r>
              <a:rPr sz="1600" spc="-20" dirty="0">
                <a:solidFill>
                  <a:srgbClr val="212121"/>
                </a:solidFill>
                <a:latin typeface="Roboto"/>
                <a:cs typeface="Roboto"/>
              </a:rPr>
              <a:t>network </a:t>
            </a:r>
            <a:r>
              <a:rPr sz="1600" spc="-15" dirty="0">
                <a:solidFill>
                  <a:srgbClr val="212121"/>
                </a:solidFill>
                <a:latin typeface="Roboto"/>
                <a:cs typeface="Roboto"/>
              </a:rPr>
              <a:t> model.</a:t>
            </a:r>
            <a:r>
              <a:rPr sz="1600" spc="-10" dirty="0">
                <a:solidFill>
                  <a:srgbClr val="212121"/>
                </a:solidFill>
                <a:latin typeface="Roboto"/>
                <a:cs typeface="Roboto"/>
              </a:rPr>
              <a:t> </a:t>
            </a:r>
            <a:r>
              <a:rPr sz="1600" spc="-15" dirty="0">
                <a:solidFill>
                  <a:srgbClr val="212121"/>
                </a:solidFill>
                <a:latin typeface="Roboto"/>
                <a:cs typeface="Roboto"/>
              </a:rPr>
              <a:t>Medical</a:t>
            </a:r>
            <a:r>
              <a:rPr sz="1600" spc="-5" dirty="0">
                <a:solidFill>
                  <a:srgbClr val="212121"/>
                </a:solidFill>
                <a:latin typeface="Roboto"/>
                <a:cs typeface="Roboto"/>
              </a:rPr>
              <a:t> </a:t>
            </a:r>
            <a:r>
              <a:rPr sz="1600" spc="-20" dirty="0">
                <a:solidFill>
                  <a:srgbClr val="212121"/>
                </a:solidFill>
                <a:latin typeface="Roboto"/>
                <a:cs typeface="Roboto"/>
              </a:rPr>
              <a:t>hypotheses,</a:t>
            </a:r>
            <a:r>
              <a:rPr sz="1600" spc="-5" dirty="0">
                <a:solidFill>
                  <a:srgbClr val="212121"/>
                </a:solidFill>
                <a:latin typeface="Roboto"/>
                <a:cs typeface="Roboto"/>
              </a:rPr>
              <a:t> </a:t>
            </a:r>
            <a:r>
              <a:rPr sz="1600" spc="-10" dirty="0">
                <a:solidFill>
                  <a:srgbClr val="212121"/>
                </a:solidFill>
                <a:latin typeface="Roboto"/>
                <a:cs typeface="Roboto"/>
              </a:rPr>
              <a:t>134,</a:t>
            </a:r>
            <a:r>
              <a:rPr sz="1600" spc="-5" dirty="0">
                <a:solidFill>
                  <a:srgbClr val="212121"/>
                </a:solidFill>
                <a:latin typeface="Roboto"/>
                <a:cs typeface="Roboto"/>
              </a:rPr>
              <a:t> </a:t>
            </a:r>
            <a:r>
              <a:rPr sz="1600" spc="-10" dirty="0">
                <a:solidFill>
                  <a:srgbClr val="212121"/>
                </a:solidFill>
                <a:latin typeface="Roboto"/>
                <a:cs typeface="Roboto"/>
              </a:rPr>
              <a:t>109531.</a:t>
            </a:r>
            <a:endParaRPr sz="1600" dirty="0">
              <a:latin typeface="Roboto"/>
              <a:cs typeface="Roboto"/>
            </a:endParaRPr>
          </a:p>
          <a:p>
            <a:pPr marL="166370" indent="-154305">
              <a:lnSpc>
                <a:spcPts val="1595"/>
              </a:lnSpc>
              <a:buSzPct val="96666"/>
              <a:buAutoNum type="arabicPeriod" startAt="2"/>
              <a:tabLst>
                <a:tab pos="167005" algn="l"/>
              </a:tabLst>
            </a:pPr>
            <a:r>
              <a:rPr sz="1600" spc="-15" dirty="0">
                <a:solidFill>
                  <a:srgbClr val="212121"/>
                </a:solidFill>
                <a:latin typeface="Roboto"/>
                <a:cs typeface="Roboto"/>
              </a:rPr>
              <a:t>Abdalla,</a:t>
            </a:r>
            <a:r>
              <a:rPr sz="1600" spc="-5" dirty="0">
                <a:solidFill>
                  <a:srgbClr val="212121"/>
                </a:solidFill>
                <a:latin typeface="Roboto"/>
                <a:cs typeface="Roboto"/>
              </a:rPr>
              <a:t> H.</a:t>
            </a:r>
            <a:r>
              <a:rPr sz="1600" dirty="0">
                <a:solidFill>
                  <a:srgbClr val="212121"/>
                </a:solidFill>
                <a:latin typeface="Roboto"/>
                <a:cs typeface="Roboto"/>
              </a:rPr>
              <a:t> E. </a:t>
            </a:r>
            <a:r>
              <a:rPr sz="1600" spc="-10" dirty="0">
                <a:solidFill>
                  <a:srgbClr val="212121"/>
                </a:solidFill>
                <a:latin typeface="Roboto"/>
                <a:cs typeface="Roboto"/>
              </a:rPr>
              <a:t>M.,</a:t>
            </a:r>
            <a:r>
              <a:rPr sz="1600" dirty="0">
                <a:solidFill>
                  <a:srgbClr val="212121"/>
                </a:solidFill>
                <a:latin typeface="Roboto"/>
                <a:cs typeface="Roboto"/>
              </a:rPr>
              <a:t> </a:t>
            </a:r>
            <a:r>
              <a:rPr sz="1600" spc="-10" dirty="0">
                <a:solidFill>
                  <a:srgbClr val="212121"/>
                </a:solidFill>
                <a:latin typeface="Roboto"/>
                <a:cs typeface="Roboto"/>
              </a:rPr>
              <a:t>&amp;</a:t>
            </a:r>
            <a:r>
              <a:rPr sz="1600" dirty="0">
                <a:solidFill>
                  <a:srgbClr val="212121"/>
                </a:solidFill>
                <a:latin typeface="Roboto"/>
                <a:cs typeface="Roboto"/>
              </a:rPr>
              <a:t> </a:t>
            </a:r>
            <a:r>
              <a:rPr sz="1600" spc="-15" dirty="0">
                <a:solidFill>
                  <a:srgbClr val="212121"/>
                </a:solidFill>
                <a:latin typeface="Roboto"/>
                <a:cs typeface="Roboto"/>
              </a:rPr>
              <a:t>Esmail,</a:t>
            </a:r>
            <a:r>
              <a:rPr sz="1600"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110" dirty="0">
                <a:solidFill>
                  <a:srgbClr val="212121"/>
                </a:solidFill>
                <a:latin typeface="Roboto"/>
                <a:cs typeface="Roboto"/>
              </a:rPr>
              <a:t>Y.</a:t>
            </a:r>
            <a:r>
              <a:rPr sz="1600" dirty="0">
                <a:solidFill>
                  <a:srgbClr val="212121"/>
                </a:solidFill>
                <a:latin typeface="Roboto"/>
                <a:cs typeface="Roboto"/>
              </a:rPr>
              <a:t> </a:t>
            </a:r>
            <a:r>
              <a:rPr sz="1600" spc="-5" dirty="0">
                <a:solidFill>
                  <a:srgbClr val="212121"/>
                </a:solidFill>
                <a:latin typeface="Roboto"/>
                <a:cs typeface="Roboto"/>
              </a:rPr>
              <a:t>(2018,</a:t>
            </a:r>
            <a:r>
              <a:rPr sz="1600" dirty="0">
                <a:solidFill>
                  <a:srgbClr val="212121"/>
                </a:solidFill>
                <a:latin typeface="Roboto"/>
                <a:cs typeface="Roboto"/>
              </a:rPr>
              <a:t> </a:t>
            </a:r>
            <a:r>
              <a:rPr sz="1600" spc="-20" dirty="0">
                <a:solidFill>
                  <a:srgbClr val="212121"/>
                </a:solidFill>
                <a:latin typeface="Roboto"/>
                <a:cs typeface="Roboto"/>
              </a:rPr>
              <a:t>August).</a:t>
            </a:r>
            <a:r>
              <a:rPr sz="1600" dirty="0">
                <a:solidFill>
                  <a:srgbClr val="212121"/>
                </a:solidFill>
                <a:latin typeface="Roboto"/>
                <a:cs typeface="Roboto"/>
              </a:rPr>
              <a:t> </a:t>
            </a:r>
            <a:r>
              <a:rPr sz="1600" spc="-35" dirty="0">
                <a:solidFill>
                  <a:srgbClr val="212121"/>
                </a:solidFill>
                <a:latin typeface="Roboto"/>
                <a:cs typeface="Roboto"/>
              </a:rPr>
              <a:t>Brain</a:t>
            </a:r>
            <a:r>
              <a:rPr sz="1600" dirty="0">
                <a:solidFill>
                  <a:srgbClr val="212121"/>
                </a:solidFill>
                <a:latin typeface="Roboto"/>
                <a:cs typeface="Roboto"/>
              </a:rPr>
              <a:t> </a:t>
            </a:r>
            <a:r>
              <a:rPr sz="1600" spc="-20" dirty="0">
                <a:solidFill>
                  <a:srgbClr val="212121"/>
                </a:solidFill>
                <a:latin typeface="Roboto"/>
                <a:cs typeface="Roboto"/>
              </a:rPr>
              <a:t>tumor</a:t>
            </a:r>
            <a:r>
              <a:rPr sz="1600" dirty="0">
                <a:solidFill>
                  <a:srgbClr val="212121"/>
                </a:solidFill>
                <a:latin typeface="Roboto"/>
                <a:cs typeface="Roboto"/>
              </a:rPr>
              <a:t> </a:t>
            </a:r>
            <a:r>
              <a:rPr sz="1600" spc="-15" dirty="0">
                <a:solidFill>
                  <a:srgbClr val="212121"/>
                </a:solidFill>
                <a:latin typeface="Roboto"/>
                <a:cs typeface="Roboto"/>
              </a:rPr>
              <a:t>detection</a:t>
            </a:r>
            <a:r>
              <a:rPr sz="1600" dirty="0">
                <a:solidFill>
                  <a:srgbClr val="212121"/>
                </a:solidFill>
                <a:latin typeface="Roboto"/>
                <a:cs typeface="Roboto"/>
              </a:rPr>
              <a:t> </a:t>
            </a:r>
            <a:r>
              <a:rPr sz="1600" spc="-40" dirty="0">
                <a:solidFill>
                  <a:srgbClr val="212121"/>
                </a:solidFill>
                <a:latin typeface="Roboto"/>
                <a:cs typeface="Roboto"/>
              </a:rPr>
              <a:t>by</a:t>
            </a:r>
            <a:r>
              <a:rPr sz="1600" dirty="0">
                <a:solidFill>
                  <a:srgbClr val="212121"/>
                </a:solidFill>
                <a:latin typeface="Roboto"/>
                <a:cs typeface="Roboto"/>
              </a:rPr>
              <a:t> </a:t>
            </a:r>
            <a:r>
              <a:rPr sz="1600" spc="-30" dirty="0">
                <a:solidFill>
                  <a:srgbClr val="212121"/>
                </a:solidFill>
                <a:latin typeface="Roboto"/>
                <a:cs typeface="Roboto"/>
              </a:rPr>
              <a:t>using</a:t>
            </a:r>
            <a:endParaRPr sz="1600" dirty="0">
              <a:latin typeface="Roboto"/>
              <a:cs typeface="Roboto"/>
            </a:endParaRPr>
          </a:p>
          <a:p>
            <a:pPr marL="62865" marR="51435">
              <a:lnSpc>
                <a:spcPts val="1689"/>
              </a:lnSpc>
              <a:spcBef>
                <a:spcPts val="85"/>
              </a:spcBef>
            </a:pPr>
            <a:r>
              <a:rPr sz="1600" spc="-15" dirty="0">
                <a:solidFill>
                  <a:srgbClr val="212121"/>
                </a:solidFill>
                <a:latin typeface="Roboto"/>
                <a:cs typeface="Roboto"/>
              </a:rPr>
              <a:t>artiﬁcial</a:t>
            </a:r>
            <a:r>
              <a:rPr sz="1600" dirty="0">
                <a:solidFill>
                  <a:srgbClr val="212121"/>
                </a:solidFill>
                <a:latin typeface="Roboto"/>
                <a:cs typeface="Roboto"/>
              </a:rPr>
              <a:t> </a:t>
            </a:r>
            <a:r>
              <a:rPr sz="1600" spc="-30" dirty="0">
                <a:solidFill>
                  <a:srgbClr val="212121"/>
                </a:solidFill>
                <a:latin typeface="Roboto"/>
                <a:cs typeface="Roboto"/>
              </a:rPr>
              <a:t>neural</a:t>
            </a:r>
            <a:r>
              <a:rPr sz="1600" spc="5" dirty="0">
                <a:solidFill>
                  <a:srgbClr val="212121"/>
                </a:solidFill>
                <a:latin typeface="Roboto"/>
                <a:cs typeface="Roboto"/>
              </a:rPr>
              <a:t> </a:t>
            </a:r>
            <a:r>
              <a:rPr sz="1600" spc="-20" dirty="0">
                <a:solidFill>
                  <a:srgbClr val="212121"/>
                </a:solidFill>
                <a:latin typeface="Roboto"/>
                <a:cs typeface="Roboto"/>
              </a:rPr>
              <a:t>network.</a:t>
            </a:r>
            <a:r>
              <a:rPr sz="1600" dirty="0">
                <a:solidFill>
                  <a:srgbClr val="212121"/>
                </a:solidFill>
                <a:latin typeface="Roboto"/>
                <a:cs typeface="Roboto"/>
              </a:rPr>
              <a:t> </a:t>
            </a:r>
            <a:r>
              <a:rPr sz="1600" spc="-30" dirty="0">
                <a:solidFill>
                  <a:srgbClr val="212121"/>
                </a:solidFill>
                <a:latin typeface="Roboto"/>
                <a:cs typeface="Roboto"/>
              </a:rPr>
              <a:t>In</a:t>
            </a:r>
            <a:r>
              <a:rPr sz="1600" spc="5" dirty="0">
                <a:solidFill>
                  <a:srgbClr val="212121"/>
                </a:solidFill>
                <a:latin typeface="Roboto"/>
                <a:cs typeface="Roboto"/>
              </a:rPr>
              <a:t> </a:t>
            </a:r>
            <a:r>
              <a:rPr sz="1600" spc="-10" dirty="0">
                <a:solidFill>
                  <a:srgbClr val="212121"/>
                </a:solidFill>
                <a:latin typeface="Roboto"/>
                <a:cs typeface="Roboto"/>
              </a:rPr>
              <a:t>2018</a:t>
            </a:r>
            <a:r>
              <a:rPr sz="1600" dirty="0">
                <a:solidFill>
                  <a:srgbClr val="212121"/>
                </a:solidFill>
                <a:latin typeface="Roboto"/>
                <a:cs typeface="Roboto"/>
              </a:rPr>
              <a:t> </a:t>
            </a:r>
            <a:r>
              <a:rPr sz="1600" spc="-25" dirty="0">
                <a:solidFill>
                  <a:srgbClr val="212121"/>
                </a:solidFill>
                <a:latin typeface="Roboto"/>
                <a:cs typeface="Roboto"/>
              </a:rPr>
              <a:t>International</a:t>
            </a:r>
            <a:r>
              <a:rPr sz="1600" spc="5" dirty="0">
                <a:solidFill>
                  <a:srgbClr val="212121"/>
                </a:solidFill>
                <a:latin typeface="Roboto"/>
                <a:cs typeface="Roboto"/>
              </a:rPr>
              <a:t> </a:t>
            </a:r>
            <a:r>
              <a:rPr sz="1600" spc="-10" dirty="0">
                <a:solidFill>
                  <a:srgbClr val="212121"/>
                </a:solidFill>
                <a:latin typeface="Roboto"/>
                <a:cs typeface="Roboto"/>
              </a:rPr>
              <a:t>Conference</a:t>
            </a:r>
            <a:r>
              <a:rPr sz="1600" spc="5" dirty="0">
                <a:solidFill>
                  <a:srgbClr val="212121"/>
                </a:solidFill>
                <a:latin typeface="Roboto"/>
                <a:cs typeface="Roboto"/>
              </a:rPr>
              <a:t> </a:t>
            </a:r>
            <a:r>
              <a:rPr sz="1600" spc="-20" dirty="0">
                <a:solidFill>
                  <a:srgbClr val="212121"/>
                </a:solidFill>
                <a:latin typeface="Roboto"/>
                <a:cs typeface="Roboto"/>
              </a:rPr>
              <a:t>on</a:t>
            </a:r>
            <a:r>
              <a:rPr sz="1600" dirty="0">
                <a:solidFill>
                  <a:srgbClr val="212121"/>
                </a:solidFill>
                <a:latin typeface="Roboto"/>
                <a:cs typeface="Roboto"/>
              </a:rPr>
              <a:t> </a:t>
            </a:r>
            <a:r>
              <a:rPr sz="1600" spc="-25" dirty="0">
                <a:solidFill>
                  <a:srgbClr val="212121"/>
                </a:solidFill>
                <a:latin typeface="Roboto"/>
                <a:cs typeface="Roboto"/>
              </a:rPr>
              <a:t>Computer,</a:t>
            </a:r>
            <a:r>
              <a:rPr sz="1600" spc="5" dirty="0">
                <a:solidFill>
                  <a:srgbClr val="212121"/>
                </a:solidFill>
                <a:latin typeface="Roboto"/>
                <a:cs typeface="Roboto"/>
              </a:rPr>
              <a:t> </a:t>
            </a:r>
            <a:r>
              <a:rPr sz="1600" spc="-15" dirty="0">
                <a:solidFill>
                  <a:srgbClr val="212121"/>
                </a:solidFill>
                <a:latin typeface="Roboto"/>
                <a:cs typeface="Roboto"/>
              </a:rPr>
              <a:t>Control, </a:t>
            </a:r>
            <a:r>
              <a:rPr sz="1600" spc="-360" dirty="0">
                <a:solidFill>
                  <a:srgbClr val="212121"/>
                </a:solidFill>
                <a:latin typeface="Roboto"/>
                <a:cs typeface="Roboto"/>
              </a:rPr>
              <a:t> </a:t>
            </a:r>
            <a:r>
              <a:rPr sz="1600" spc="-15" dirty="0">
                <a:solidFill>
                  <a:srgbClr val="212121"/>
                </a:solidFill>
                <a:latin typeface="Roboto"/>
                <a:cs typeface="Roboto"/>
              </a:rPr>
              <a:t>Electrical,</a:t>
            </a:r>
            <a:r>
              <a:rPr sz="1600" spc="-10" dirty="0">
                <a:solidFill>
                  <a:srgbClr val="212121"/>
                </a:solidFill>
                <a:latin typeface="Roboto"/>
                <a:cs typeface="Roboto"/>
              </a:rPr>
              <a:t> </a:t>
            </a:r>
            <a:r>
              <a:rPr sz="1600" spc="-25" dirty="0">
                <a:solidFill>
                  <a:srgbClr val="212121"/>
                </a:solidFill>
                <a:latin typeface="Roboto"/>
                <a:cs typeface="Roboto"/>
              </a:rPr>
              <a:t>and</a:t>
            </a:r>
            <a:r>
              <a:rPr sz="1600" spc="-5" dirty="0">
                <a:solidFill>
                  <a:srgbClr val="212121"/>
                </a:solidFill>
                <a:latin typeface="Roboto"/>
                <a:cs typeface="Roboto"/>
              </a:rPr>
              <a:t> </a:t>
            </a:r>
            <a:r>
              <a:rPr sz="1600" spc="-15" dirty="0">
                <a:solidFill>
                  <a:srgbClr val="212121"/>
                </a:solidFill>
                <a:latin typeface="Roboto"/>
                <a:cs typeface="Roboto"/>
              </a:rPr>
              <a:t>Electronics</a:t>
            </a:r>
            <a:r>
              <a:rPr sz="1600" spc="-5" dirty="0">
                <a:solidFill>
                  <a:srgbClr val="212121"/>
                </a:solidFill>
                <a:latin typeface="Roboto"/>
                <a:cs typeface="Roboto"/>
              </a:rPr>
              <a:t> </a:t>
            </a:r>
            <a:r>
              <a:rPr sz="1600" spc="-20" dirty="0">
                <a:solidFill>
                  <a:srgbClr val="212121"/>
                </a:solidFill>
                <a:latin typeface="Roboto"/>
                <a:cs typeface="Roboto"/>
              </a:rPr>
              <a:t>Engineering.</a:t>
            </a:r>
            <a:endParaRPr sz="1600" dirty="0">
              <a:latin typeface="Roboto"/>
              <a:cs typeface="Roboto"/>
            </a:endParaRPr>
          </a:p>
          <a:p>
            <a:pPr marL="166370" indent="-154305">
              <a:lnSpc>
                <a:spcPts val="1595"/>
              </a:lnSpc>
              <a:buSzPct val="96666"/>
              <a:buAutoNum type="arabicPeriod" startAt="4"/>
              <a:tabLst>
                <a:tab pos="167005" algn="l"/>
              </a:tabLst>
            </a:pPr>
            <a:r>
              <a:rPr sz="1600" spc="-20" dirty="0">
                <a:solidFill>
                  <a:srgbClr val="212121"/>
                </a:solidFill>
                <a:latin typeface="Roboto"/>
                <a:cs typeface="Roboto"/>
              </a:rPr>
              <a:t>Woźniak,</a:t>
            </a:r>
            <a:r>
              <a:rPr sz="1600"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20" dirty="0">
                <a:solidFill>
                  <a:srgbClr val="212121"/>
                </a:solidFill>
                <a:latin typeface="Roboto"/>
                <a:cs typeface="Roboto"/>
              </a:rPr>
              <a:t>Siłka,</a:t>
            </a:r>
            <a:r>
              <a:rPr sz="1600" dirty="0">
                <a:solidFill>
                  <a:srgbClr val="212121"/>
                </a:solidFill>
                <a:latin typeface="Roboto"/>
                <a:cs typeface="Roboto"/>
              </a:rPr>
              <a:t> </a:t>
            </a:r>
            <a:r>
              <a:rPr sz="1600" spc="-10" dirty="0">
                <a:solidFill>
                  <a:srgbClr val="212121"/>
                </a:solidFill>
                <a:latin typeface="Roboto"/>
                <a:cs typeface="Roboto"/>
              </a:rPr>
              <a:t>J.,</a:t>
            </a:r>
            <a:r>
              <a:rPr sz="1600" dirty="0">
                <a:solidFill>
                  <a:srgbClr val="212121"/>
                </a:solidFill>
                <a:latin typeface="Roboto"/>
                <a:cs typeface="Roboto"/>
              </a:rPr>
              <a:t> </a:t>
            </a:r>
            <a:r>
              <a:rPr sz="1600" spc="-10" dirty="0">
                <a:solidFill>
                  <a:srgbClr val="212121"/>
                </a:solidFill>
                <a:latin typeface="Roboto"/>
                <a:cs typeface="Roboto"/>
              </a:rPr>
              <a:t>&amp;</a:t>
            </a:r>
            <a:r>
              <a:rPr sz="1600" dirty="0">
                <a:solidFill>
                  <a:srgbClr val="212121"/>
                </a:solidFill>
                <a:latin typeface="Roboto"/>
                <a:cs typeface="Roboto"/>
              </a:rPr>
              <a:t> </a:t>
            </a:r>
            <a:r>
              <a:rPr sz="1600" spc="-10" dirty="0">
                <a:solidFill>
                  <a:srgbClr val="212121"/>
                </a:solidFill>
                <a:latin typeface="Roboto"/>
                <a:cs typeface="Roboto"/>
              </a:rPr>
              <a:t>Wieczorek,</a:t>
            </a:r>
            <a:r>
              <a:rPr sz="1600" dirty="0">
                <a:solidFill>
                  <a:srgbClr val="212121"/>
                </a:solidFill>
                <a:latin typeface="Roboto"/>
                <a:cs typeface="Roboto"/>
              </a:rPr>
              <a:t> </a:t>
            </a:r>
            <a:r>
              <a:rPr sz="1600" spc="-10" dirty="0">
                <a:solidFill>
                  <a:srgbClr val="212121"/>
                </a:solidFill>
                <a:latin typeface="Roboto"/>
                <a:cs typeface="Roboto"/>
              </a:rPr>
              <a:t>M.</a:t>
            </a:r>
            <a:r>
              <a:rPr sz="1600" dirty="0">
                <a:solidFill>
                  <a:srgbClr val="212121"/>
                </a:solidFill>
                <a:latin typeface="Roboto"/>
                <a:cs typeface="Roboto"/>
              </a:rPr>
              <a:t> </a:t>
            </a:r>
            <a:r>
              <a:rPr sz="1600" spc="-5" dirty="0">
                <a:solidFill>
                  <a:srgbClr val="212121"/>
                </a:solidFill>
                <a:latin typeface="Roboto"/>
                <a:cs typeface="Roboto"/>
              </a:rPr>
              <a:t>(2021).</a:t>
            </a:r>
            <a:r>
              <a:rPr sz="1600" dirty="0">
                <a:solidFill>
                  <a:srgbClr val="212121"/>
                </a:solidFill>
                <a:latin typeface="Roboto"/>
                <a:cs typeface="Roboto"/>
              </a:rPr>
              <a:t> </a:t>
            </a:r>
            <a:r>
              <a:rPr sz="1600" spc="-15" dirty="0">
                <a:solidFill>
                  <a:srgbClr val="212121"/>
                </a:solidFill>
                <a:latin typeface="Roboto"/>
                <a:cs typeface="Roboto"/>
              </a:rPr>
              <a:t>Deep</a:t>
            </a:r>
            <a:r>
              <a:rPr sz="1600" dirty="0">
                <a:solidFill>
                  <a:srgbClr val="212121"/>
                </a:solidFill>
                <a:latin typeface="Roboto"/>
                <a:cs typeface="Roboto"/>
              </a:rPr>
              <a:t> </a:t>
            </a:r>
            <a:r>
              <a:rPr sz="1600" spc="-30" dirty="0">
                <a:solidFill>
                  <a:srgbClr val="212121"/>
                </a:solidFill>
                <a:latin typeface="Roboto"/>
                <a:cs typeface="Roboto"/>
              </a:rPr>
              <a:t>neural</a:t>
            </a:r>
            <a:r>
              <a:rPr sz="1600" dirty="0">
                <a:solidFill>
                  <a:srgbClr val="212121"/>
                </a:solidFill>
                <a:latin typeface="Roboto"/>
                <a:cs typeface="Roboto"/>
              </a:rPr>
              <a:t> </a:t>
            </a:r>
            <a:r>
              <a:rPr sz="1600" spc="-20" dirty="0">
                <a:solidFill>
                  <a:srgbClr val="212121"/>
                </a:solidFill>
                <a:latin typeface="Roboto"/>
                <a:cs typeface="Roboto"/>
              </a:rPr>
              <a:t>network</a:t>
            </a:r>
            <a:r>
              <a:rPr sz="1600" dirty="0">
                <a:solidFill>
                  <a:srgbClr val="212121"/>
                </a:solidFill>
                <a:latin typeface="Roboto"/>
                <a:cs typeface="Roboto"/>
              </a:rPr>
              <a:t> </a:t>
            </a:r>
            <a:r>
              <a:rPr sz="1600" spc="-20" dirty="0">
                <a:solidFill>
                  <a:srgbClr val="212121"/>
                </a:solidFill>
                <a:latin typeface="Roboto"/>
                <a:cs typeface="Roboto"/>
              </a:rPr>
              <a:t>correlation</a:t>
            </a:r>
            <a:endParaRPr sz="1600" dirty="0">
              <a:latin typeface="Roboto"/>
              <a:cs typeface="Roboto"/>
            </a:endParaRPr>
          </a:p>
          <a:p>
            <a:pPr marL="62865" marR="619125">
              <a:lnSpc>
                <a:spcPts val="1689"/>
              </a:lnSpc>
              <a:spcBef>
                <a:spcPts val="85"/>
              </a:spcBef>
            </a:pPr>
            <a:r>
              <a:rPr sz="1600" spc="-25" dirty="0">
                <a:solidFill>
                  <a:srgbClr val="212121"/>
                </a:solidFill>
                <a:latin typeface="Roboto"/>
                <a:cs typeface="Roboto"/>
              </a:rPr>
              <a:t>learning</a:t>
            </a:r>
            <a:r>
              <a:rPr sz="1600" dirty="0">
                <a:solidFill>
                  <a:srgbClr val="212121"/>
                </a:solidFill>
                <a:latin typeface="Roboto"/>
                <a:cs typeface="Roboto"/>
              </a:rPr>
              <a:t> </a:t>
            </a:r>
            <a:r>
              <a:rPr sz="1600" spc="-20" dirty="0">
                <a:solidFill>
                  <a:srgbClr val="212121"/>
                </a:solidFill>
                <a:latin typeface="Roboto"/>
                <a:cs typeface="Roboto"/>
              </a:rPr>
              <a:t>mechanism</a:t>
            </a:r>
            <a:r>
              <a:rPr sz="1600" dirty="0">
                <a:solidFill>
                  <a:srgbClr val="212121"/>
                </a:solidFill>
                <a:latin typeface="Roboto"/>
                <a:cs typeface="Roboto"/>
              </a:rPr>
              <a:t> for </a:t>
            </a:r>
            <a:r>
              <a:rPr sz="1600" spc="-10" dirty="0">
                <a:solidFill>
                  <a:srgbClr val="212121"/>
                </a:solidFill>
                <a:latin typeface="Roboto"/>
                <a:cs typeface="Roboto"/>
              </a:rPr>
              <a:t>CT</a:t>
            </a:r>
            <a:r>
              <a:rPr sz="1600" dirty="0">
                <a:solidFill>
                  <a:srgbClr val="212121"/>
                </a:solidFill>
                <a:latin typeface="Roboto"/>
                <a:cs typeface="Roboto"/>
              </a:rPr>
              <a:t> </a:t>
            </a:r>
            <a:r>
              <a:rPr sz="1600" spc="-30" dirty="0">
                <a:solidFill>
                  <a:srgbClr val="212121"/>
                </a:solidFill>
                <a:latin typeface="Roboto"/>
                <a:cs typeface="Roboto"/>
              </a:rPr>
              <a:t>brain</a:t>
            </a:r>
            <a:r>
              <a:rPr sz="1600" dirty="0">
                <a:solidFill>
                  <a:srgbClr val="212121"/>
                </a:solidFill>
                <a:latin typeface="Roboto"/>
                <a:cs typeface="Roboto"/>
              </a:rPr>
              <a:t> </a:t>
            </a:r>
            <a:r>
              <a:rPr sz="1600" spc="-20" dirty="0">
                <a:solidFill>
                  <a:srgbClr val="212121"/>
                </a:solidFill>
                <a:latin typeface="Roboto"/>
                <a:cs typeface="Roboto"/>
              </a:rPr>
              <a:t>tumor</a:t>
            </a:r>
            <a:r>
              <a:rPr sz="1600" dirty="0">
                <a:solidFill>
                  <a:srgbClr val="212121"/>
                </a:solidFill>
                <a:latin typeface="Roboto"/>
                <a:cs typeface="Roboto"/>
              </a:rPr>
              <a:t> </a:t>
            </a:r>
            <a:r>
              <a:rPr sz="1600" spc="-15" dirty="0">
                <a:solidFill>
                  <a:srgbClr val="212121"/>
                </a:solidFill>
                <a:latin typeface="Roboto"/>
                <a:cs typeface="Roboto"/>
              </a:rPr>
              <a:t>detection.</a:t>
            </a:r>
            <a:r>
              <a:rPr sz="1600" dirty="0">
                <a:solidFill>
                  <a:srgbClr val="212121"/>
                </a:solidFill>
                <a:latin typeface="Roboto"/>
                <a:cs typeface="Roboto"/>
              </a:rPr>
              <a:t> </a:t>
            </a:r>
            <a:r>
              <a:rPr sz="1600" spc="-25" dirty="0">
                <a:solidFill>
                  <a:srgbClr val="212121"/>
                </a:solidFill>
                <a:latin typeface="Roboto"/>
                <a:cs typeface="Roboto"/>
              </a:rPr>
              <a:t>Neural</a:t>
            </a:r>
            <a:r>
              <a:rPr sz="1600" dirty="0">
                <a:solidFill>
                  <a:srgbClr val="212121"/>
                </a:solidFill>
                <a:latin typeface="Roboto"/>
                <a:cs typeface="Roboto"/>
              </a:rPr>
              <a:t> </a:t>
            </a:r>
            <a:r>
              <a:rPr sz="1600" spc="-20" dirty="0">
                <a:solidFill>
                  <a:srgbClr val="212121"/>
                </a:solidFill>
                <a:latin typeface="Roboto"/>
                <a:cs typeface="Roboto"/>
              </a:rPr>
              <a:t>Computing</a:t>
            </a:r>
            <a:r>
              <a:rPr sz="1600" dirty="0">
                <a:solidFill>
                  <a:srgbClr val="212121"/>
                </a:solidFill>
                <a:latin typeface="Roboto"/>
                <a:cs typeface="Roboto"/>
              </a:rPr>
              <a:t> </a:t>
            </a:r>
            <a:r>
              <a:rPr sz="1600" spc="-25" dirty="0">
                <a:solidFill>
                  <a:srgbClr val="212121"/>
                </a:solidFill>
                <a:latin typeface="Roboto"/>
                <a:cs typeface="Roboto"/>
              </a:rPr>
              <a:t>and </a:t>
            </a:r>
            <a:r>
              <a:rPr sz="1600" spc="-355" dirty="0">
                <a:solidFill>
                  <a:srgbClr val="212121"/>
                </a:solidFill>
                <a:latin typeface="Roboto"/>
                <a:cs typeface="Roboto"/>
              </a:rPr>
              <a:t> </a:t>
            </a:r>
            <a:r>
              <a:rPr sz="1600" spc="-15" dirty="0">
                <a:solidFill>
                  <a:srgbClr val="212121"/>
                </a:solidFill>
                <a:latin typeface="Roboto"/>
                <a:cs typeface="Roboto"/>
              </a:rPr>
              <a:t>Applications,</a:t>
            </a:r>
            <a:r>
              <a:rPr sz="1600" spc="-10" dirty="0">
                <a:solidFill>
                  <a:srgbClr val="212121"/>
                </a:solidFill>
                <a:latin typeface="Roboto"/>
                <a:cs typeface="Roboto"/>
              </a:rPr>
              <a:t> </a:t>
            </a:r>
            <a:r>
              <a:rPr sz="1600" spc="-65" dirty="0">
                <a:solidFill>
                  <a:srgbClr val="212121"/>
                </a:solidFill>
                <a:latin typeface="Roboto"/>
                <a:cs typeface="Roboto"/>
              </a:rPr>
              <a:t>1-16.</a:t>
            </a:r>
            <a:endParaRPr sz="1600" dirty="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1052" y="1220407"/>
            <a:ext cx="9078595" cy="5107305"/>
          </a:xfrm>
          <a:custGeom>
            <a:avLst/>
            <a:gdLst/>
            <a:ahLst/>
            <a:cxnLst/>
            <a:rect l="l" t="t" r="r" b="b"/>
            <a:pathLst>
              <a:path w="9078595" h="5107305">
                <a:moveTo>
                  <a:pt x="9144000" y="5143500"/>
                </a:moveTo>
                <a:lnTo>
                  <a:pt x="0" y="5143500"/>
                </a:lnTo>
                <a:lnTo>
                  <a:pt x="0" y="0"/>
                </a:lnTo>
                <a:lnTo>
                  <a:pt x="9144000" y="0"/>
                </a:lnTo>
                <a:lnTo>
                  <a:pt x="9144000" y="5143500"/>
                </a:lnTo>
                <a:close/>
              </a:path>
            </a:pathLst>
          </a:custGeom>
          <a:solidFill>
            <a:srgbClr val="999999"/>
          </a:solidFill>
        </p:spPr>
        <p:txBody>
          <a:bodyPr wrap="square" lIns="0" tIns="0" rIns="0" bIns="0" rtlCol="0"/>
          <a:lstStyle/>
          <a:p>
            <a:endParaRPr/>
          </a:p>
        </p:txBody>
      </p:sp>
      <p:grpSp>
        <p:nvGrpSpPr>
          <p:cNvPr id="3" name="object 3"/>
          <p:cNvGrpSpPr/>
          <p:nvPr/>
        </p:nvGrpSpPr>
        <p:grpSpPr>
          <a:xfrm>
            <a:off x="801052" y="1220407"/>
            <a:ext cx="9078595" cy="5107305"/>
            <a:chOff x="801052" y="1220407"/>
            <a:chExt cx="9078595" cy="5107305"/>
          </a:xfrm>
        </p:grpSpPr>
        <p:sp>
          <p:nvSpPr>
            <p:cNvPr id="4" name="object 4"/>
            <p:cNvSpPr/>
            <p:nvPr/>
          </p:nvSpPr>
          <p:spPr>
            <a:xfrm>
              <a:off x="4358025" y="2760015"/>
              <a:ext cx="5521960" cy="3567429"/>
            </a:xfrm>
            <a:custGeom>
              <a:avLst/>
              <a:gdLst/>
              <a:ahLst/>
              <a:cxnLst/>
              <a:rect l="l" t="t" r="r" b="b"/>
              <a:pathLst>
                <a:path w="5521959" h="3567429">
                  <a:moveTo>
                    <a:pt x="0" y="3567102"/>
                  </a:moveTo>
                  <a:lnTo>
                    <a:pt x="5521620" y="3567102"/>
                  </a:lnTo>
                  <a:lnTo>
                    <a:pt x="5521620" y="0"/>
                  </a:lnTo>
                  <a:lnTo>
                    <a:pt x="0" y="3567102"/>
                  </a:lnTo>
                  <a:close/>
                </a:path>
              </a:pathLst>
            </a:custGeom>
            <a:solidFill>
              <a:srgbClr val="D9D9D9"/>
            </a:solidFill>
          </p:spPr>
          <p:txBody>
            <a:bodyPr wrap="square" lIns="0" tIns="0" rIns="0" bIns="0" rtlCol="0"/>
            <a:lstStyle/>
            <a:p>
              <a:endParaRPr/>
            </a:p>
          </p:txBody>
        </p:sp>
        <p:sp>
          <p:nvSpPr>
            <p:cNvPr id="5" name="object 5"/>
            <p:cNvSpPr/>
            <p:nvPr/>
          </p:nvSpPr>
          <p:spPr>
            <a:xfrm>
              <a:off x="801083" y="4024705"/>
              <a:ext cx="7317740" cy="2302510"/>
            </a:xfrm>
            <a:custGeom>
              <a:avLst/>
              <a:gdLst/>
              <a:ahLst/>
              <a:cxnLst/>
              <a:rect l="l" t="t" r="r" b="b"/>
              <a:pathLst>
                <a:path w="7317740" h="2302510">
                  <a:moveTo>
                    <a:pt x="7370399" y="2318999"/>
                  </a:moveTo>
                  <a:lnTo>
                    <a:pt x="0" y="2318999"/>
                  </a:lnTo>
                  <a:lnTo>
                    <a:pt x="0" y="0"/>
                  </a:lnTo>
                  <a:lnTo>
                    <a:pt x="7370399" y="2318999"/>
                  </a:lnTo>
                  <a:close/>
                </a:path>
              </a:pathLst>
            </a:custGeom>
            <a:solidFill>
              <a:srgbClr val="C3A159"/>
            </a:solidFill>
          </p:spPr>
          <p:txBody>
            <a:bodyPr wrap="square" lIns="0" tIns="0" rIns="0" bIns="0" rtlCol="0"/>
            <a:lstStyle/>
            <a:p>
              <a:endParaRPr/>
            </a:p>
          </p:txBody>
        </p:sp>
        <p:pic>
          <p:nvPicPr>
            <p:cNvPr id="6" name="object 6"/>
            <p:cNvPicPr/>
            <p:nvPr/>
          </p:nvPicPr>
          <p:blipFill>
            <a:blip r:embed="rId2" cstate="print"/>
            <a:stretch>
              <a:fillRect/>
            </a:stretch>
          </p:blipFill>
          <p:spPr>
            <a:xfrm>
              <a:off x="801052" y="1220407"/>
              <a:ext cx="9078594" cy="5106710"/>
            </a:xfrm>
            <a:prstGeom prst="rect">
              <a:avLst/>
            </a:prstGeom>
          </p:spPr>
        </p:pic>
      </p:grpSp>
      <p:sp>
        <p:nvSpPr>
          <p:cNvPr id="7" name="object 7"/>
          <p:cNvSpPr txBox="1">
            <a:spLocks noGrp="1"/>
          </p:cNvSpPr>
          <p:nvPr>
            <p:ph type="title"/>
          </p:nvPr>
        </p:nvSpPr>
        <p:spPr>
          <a:xfrm>
            <a:off x="2074014" y="1557760"/>
            <a:ext cx="1951355" cy="479425"/>
          </a:xfrm>
          <a:prstGeom prst="rect">
            <a:avLst/>
          </a:prstGeom>
        </p:spPr>
        <p:txBody>
          <a:bodyPr vert="horz" wrap="square" lIns="0" tIns="15875" rIns="0" bIns="0" rtlCol="0">
            <a:spAutoFit/>
          </a:bodyPr>
          <a:lstStyle/>
          <a:p>
            <a:pPr marL="12700">
              <a:lnSpc>
                <a:spcPct val="100000"/>
              </a:lnSpc>
              <a:spcBef>
                <a:spcPts val="125"/>
              </a:spcBef>
            </a:pPr>
            <a:r>
              <a:rPr sz="2950" spc="15" dirty="0"/>
              <a:t>CONTENTS</a:t>
            </a:r>
            <a:endParaRPr sz="2950"/>
          </a:p>
        </p:txBody>
      </p:sp>
      <p:sp>
        <p:nvSpPr>
          <p:cNvPr id="8" name="object 8"/>
          <p:cNvSpPr txBox="1"/>
          <p:nvPr/>
        </p:nvSpPr>
        <p:spPr>
          <a:xfrm>
            <a:off x="2124179" y="2378810"/>
            <a:ext cx="4106545" cy="2205091"/>
          </a:xfrm>
          <a:prstGeom prst="rect">
            <a:avLst/>
          </a:prstGeom>
        </p:spPr>
        <p:txBody>
          <a:bodyPr vert="horz" wrap="square" lIns="0" tIns="42545" rIns="0" bIns="0" rtlCol="0">
            <a:spAutoFit/>
          </a:bodyPr>
          <a:lstStyle/>
          <a:p>
            <a:pPr marL="353060" indent="-302895">
              <a:lnSpc>
                <a:spcPct val="100000"/>
              </a:lnSpc>
              <a:spcBef>
                <a:spcPts val="335"/>
              </a:spcBef>
              <a:buAutoNum type="arabicPeriod"/>
              <a:tabLst>
                <a:tab pos="353060" algn="l"/>
                <a:tab pos="353695" algn="l"/>
              </a:tabLst>
            </a:pPr>
            <a:r>
              <a:rPr lang="en-US" sz="1350" spc="20" dirty="0">
                <a:solidFill>
                  <a:srgbClr val="AF7B50"/>
                </a:solidFill>
                <a:latin typeface="Roboto"/>
                <a:cs typeface="Roboto"/>
              </a:rPr>
              <a:t>MOTIVATION</a:t>
            </a:r>
            <a:endParaRPr lang="en-US" sz="1350" dirty="0">
              <a:latin typeface="Roboto"/>
              <a:cs typeface="Roboto"/>
            </a:endParaRPr>
          </a:p>
          <a:p>
            <a:pPr marL="353060" indent="-302895">
              <a:lnSpc>
                <a:spcPct val="100000"/>
              </a:lnSpc>
              <a:spcBef>
                <a:spcPts val="250"/>
              </a:spcBef>
              <a:buAutoNum type="arabicPeriod"/>
              <a:tabLst>
                <a:tab pos="353060" algn="l"/>
                <a:tab pos="353695" algn="l"/>
              </a:tabLst>
            </a:pPr>
            <a:r>
              <a:rPr lang="en-US" sz="1350" spc="10" dirty="0">
                <a:solidFill>
                  <a:srgbClr val="AF7B50"/>
                </a:solidFill>
                <a:latin typeface="Roboto"/>
                <a:cs typeface="Roboto"/>
              </a:rPr>
              <a:t>PROBLEM STATEMENT</a:t>
            </a:r>
            <a:endParaRPr lang="en-US" sz="1350" dirty="0">
              <a:latin typeface="Roboto"/>
              <a:cs typeface="Roboto"/>
            </a:endParaRPr>
          </a:p>
          <a:p>
            <a:pPr marL="353060" indent="-302895">
              <a:lnSpc>
                <a:spcPct val="100000"/>
              </a:lnSpc>
              <a:spcBef>
                <a:spcPts val="565"/>
              </a:spcBef>
              <a:buAutoNum type="arabicPeriod"/>
              <a:tabLst>
                <a:tab pos="353060" algn="l"/>
                <a:tab pos="353695" algn="l"/>
              </a:tabLst>
            </a:pPr>
            <a:r>
              <a:rPr lang="en-US" sz="1350" spc="15" dirty="0">
                <a:solidFill>
                  <a:srgbClr val="AF7B50"/>
                </a:solidFill>
                <a:latin typeface="Roboto"/>
                <a:cs typeface="Roboto"/>
              </a:rPr>
              <a:t>OBJECTIVES</a:t>
            </a:r>
            <a:endParaRPr lang="en-US" sz="1350" dirty="0">
              <a:latin typeface="Roboto"/>
              <a:cs typeface="Roboto"/>
            </a:endParaRPr>
          </a:p>
          <a:p>
            <a:pPr marL="353060" indent="-302895">
              <a:lnSpc>
                <a:spcPct val="100000"/>
              </a:lnSpc>
              <a:spcBef>
                <a:spcPts val="560"/>
              </a:spcBef>
              <a:buAutoNum type="arabicPeriod"/>
              <a:tabLst>
                <a:tab pos="353060" algn="l"/>
                <a:tab pos="353695" algn="l"/>
              </a:tabLst>
            </a:pPr>
            <a:r>
              <a:rPr lang="en-US" sz="1350" spc="40" dirty="0">
                <a:solidFill>
                  <a:srgbClr val="AF7B50"/>
                </a:solidFill>
                <a:latin typeface="Roboto"/>
                <a:cs typeface="Roboto"/>
              </a:rPr>
              <a:t>CONTRIBUTIONS</a:t>
            </a:r>
            <a:endParaRPr lang="en-US" sz="1350" dirty="0">
              <a:latin typeface="Roboto"/>
              <a:cs typeface="Roboto"/>
            </a:endParaRPr>
          </a:p>
          <a:p>
            <a:pPr marL="391160" indent="-340995">
              <a:lnSpc>
                <a:spcPct val="100000"/>
              </a:lnSpc>
              <a:spcBef>
                <a:spcPts val="565"/>
              </a:spcBef>
              <a:buAutoNum type="arabicPeriod"/>
              <a:tabLst>
                <a:tab pos="391160" algn="l"/>
                <a:tab pos="391795" algn="l"/>
              </a:tabLst>
            </a:pPr>
            <a:r>
              <a:rPr lang="en-US" sz="1350" spc="-25" dirty="0">
                <a:solidFill>
                  <a:srgbClr val="AF7B50"/>
                </a:solidFill>
                <a:latin typeface="Roboto"/>
                <a:cs typeface="Roboto"/>
              </a:rPr>
              <a:t>RESULTS</a:t>
            </a:r>
            <a:endParaRPr lang="en-US" sz="1350" dirty="0">
              <a:latin typeface="Roboto"/>
              <a:cs typeface="Roboto"/>
            </a:endParaRPr>
          </a:p>
          <a:p>
            <a:pPr marL="391160" indent="-340995">
              <a:lnSpc>
                <a:spcPct val="100000"/>
              </a:lnSpc>
              <a:spcBef>
                <a:spcPts val="565"/>
              </a:spcBef>
              <a:buAutoNum type="arabicPeriod"/>
              <a:tabLst>
                <a:tab pos="391795" algn="l"/>
              </a:tabLst>
            </a:pPr>
            <a:r>
              <a:rPr lang="en-US" sz="1350" spc="25" dirty="0">
                <a:solidFill>
                  <a:srgbClr val="AF7B50"/>
                </a:solidFill>
                <a:latin typeface="Roboto"/>
                <a:cs typeface="Roboto"/>
              </a:rPr>
              <a:t>CRITICAL ANALYSIS</a:t>
            </a:r>
          </a:p>
          <a:p>
            <a:pPr marL="391160" indent="-340995">
              <a:lnSpc>
                <a:spcPct val="100000"/>
              </a:lnSpc>
              <a:spcBef>
                <a:spcPts val="565"/>
              </a:spcBef>
              <a:buAutoNum type="arabicPeriod"/>
              <a:tabLst>
                <a:tab pos="391795" algn="l"/>
              </a:tabLst>
            </a:pPr>
            <a:r>
              <a:rPr lang="en-US" sz="1350" spc="25" dirty="0">
                <a:solidFill>
                  <a:srgbClr val="AF7B50"/>
                </a:solidFill>
                <a:latin typeface="Roboto"/>
                <a:cs typeface="Roboto"/>
              </a:rPr>
              <a:t>CONCLUSION</a:t>
            </a:r>
            <a:endParaRPr lang="en-US" sz="1350" dirty="0">
              <a:latin typeface="Roboto"/>
              <a:cs typeface="Roboto"/>
            </a:endParaRPr>
          </a:p>
          <a:p>
            <a:pPr marL="391160" indent="-340995">
              <a:lnSpc>
                <a:spcPct val="100000"/>
              </a:lnSpc>
              <a:spcBef>
                <a:spcPts val="560"/>
              </a:spcBef>
              <a:buAutoNum type="arabicPeriod"/>
              <a:tabLst>
                <a:tab pos="391795" algn="l"/>
              </a:tabLst>
            </a:pPr>
            <a:r>
              <a:rPr sz="1350" spc="35" dirty="0">
                <a:solidFill>
                  <a:srgbClr val="AF7B50"/>
                </a:solidFill>
                <a:latin typeface="Roboto"/>
                <a:cs typeface="Roboto"/>
              </a:rPr>
              <a:t>REFERENCES</a:t>
            </a:r>
            <a:endParaRPr sz="1350" dirty="0">
              <a:latin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6950" y="1614948"/>
            <a:ext cx="3048000" cy="470000"/>
          </a:xfrm>
          <a:prstGeom prst="rect">
            <a:avLst/>
          </a:prstGeom>
        </p:spPr>
        <p:txBody>
          <a:bodyPr vert="horz" wrap="square" lIns="0" tIns="15875" rIns="0" bIns="0" rtlCol="0">
            <a:spAutoFit/>
          </a:bodyPr>
          <a:lstStyle/>
          <a:p>
            <a:pPr marL="12700">
              <a:lnSpc>
                <a:spcPct val="100000"/>
              </a:lnSpc>
              <a:spcBef>
                <a:spcPts val="125"/>
              </a:spcBef>
            </a:pPr>
            <a:r>
              <a:rPr lang="en-US" sz="2950" spc="25" dirty="0"/>
              <a:t>MOTIVATION</a:t>
            </a:r>
            <a:endParaRPr sz="2950" dirty="0"/>
          </a:p>
        </p:txBody>
      </p:sp>
      <p:sp>
        <p:nvSpPr>
          <p:cNvPr id="3" name="object 3"/>
          <p:cNvSpPr txBox="1">
            <a:spLocks noGrp="1"/>
          </p:cNvSpPr>
          <p:nvPr>
            <p:ph idx="1"/>
          </p:nvPr>
        </p:nvSpPr>
        <p:spPr>
          <a:xfrm>
            <a:off x="996950" y="2522682"/>
            <a:ext cx="7646170" cy="2908231"/>
          </a:xfrm>
          <a:prstGeom prst="rect">
            <a:avLst/>
          </a:prstGeom>
        </p:spPr>
        <p:txBody>
          <a:bodyPr vert="horz" wrap="square" lIns="0" tIns="64769" rIns="0" bIns="0" rtlCol="0">
            <a:spAutoFit/>
          </a:bodyPr>
          <a:lstStyle/>
          <a:p>
            <a:pPr marL="425450" marR="5080" indent="-100965">
              <a:lnSpc>
                <a:spcPct val="80300"/>
              </a:lnSpc>
              <a:spcBef>
                <a:spcPts val="509"/>
              </a:spcBef>
              <a:buSzPct val="97142"/>
              <a:buFont typeface="Segoe UI Symbol"/>
              <a:buChar char="➔"/>
              <a:tabLst>
                <a:tab pos="545465" algn="l"/>
              </a:tabLst>
            </a:pPr>
            <a:r>
              <a:rPr lang="en-US" sz="2000" dirty="0">
                <a:latin typeface="Calibri" panose="020F0502020204030204" pitchFamily="34" charset="0"/>
                <a:ea typeface="Calibri" panose="020F0502020204030204" pitchFamily="34" charset="0"/>
                <a:cs typeface="Calibri" panose="020F0502020204030204" pitchFamily="34" charset="0"/>
              </a:rPr>
              <a:t>Brain tumors are one of the most challenging medical conditions to diagnose due to the brain's complexity and the subtlety of the early signs. Traditional diagnostic methods, such as MRI, CT scans, and X-rays, are essential, but they often require expert interpretation and are subject to variability in image quality and human error. </a:t>
            </a:r>
          </a:p>
          <a:p>
            <a:pPr marL="425450" marR="5080" indent="-100965">
              <a:lnSpc>
                <a:spcPct val="80300"/>
              </a:lnSpc>
              <a:spcBef>
                <a:spcPts val="509"/>
              </a:spcBef>
              <a:buSzPct val="97142"/>
              <a:buFont typeface="Segoe UI Symbol"/>
              <a:buChar char="➔"/>
              <a:tabLst>
                <a:tab pos="545465" algn="l"/>
              </a:tabLst>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425450" marR="5080" indent="-100965">
              <a:lnSpc>
                <a:spcPct val="80300"/>
              </a:lnSpc>
              <a:spcBef>
                <a:spcPts val="509"/>
              </a:spcBef>
              <a:buSzPct val="97142"/>
              <a:buFont typeface="Segoe UI Symbol"/>
              <a:buChar char="➔"/>
              <a:tabLst>
                <a:tab pos="545465" algn="l"/>
              </a:tabLst>
            </a:pPr>
            <a:r>
              <a:rPr lang="en-US" sz="2000" dirty="0">
                <a:latin typeface="Calibri" panose="020F0502020204030204" pitchFamily="34" charset="0"/>
                <a:ea typeface="Calibri" panose="020F0502020204030204" pitchFamily="34" charset="0"/>
                <a:cs typeface="Calibri" panose="020F0502020204030204" pitchFamily="34" charset="0"/>
              </a:rPr>
              <a:t>Recent breakthroughs in deep learning and artificial intelligence have demonstrated the potential to transform medical imaging. These technologies offer the promise of automating and enhancing the diagnostic process, reducing human error, and increasing the speed and accuracy of tumor detection.</a:t>
            </a: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6461" y="1655191"/>
            <a:ext cx="3964940" cy="479425"/>
          </a:xfrm>
          <a:prstGeom prst="rect">
            <a:avLst/>
          </a:prstGeom>
        </p:spPr>
        <p:txBody>
          <a:bodyPr vert="horz" wrap="square" lIns="0" tIns="15875" rIns="0" bIns="0" rtlCol="0">
            <a:spAutoFit/>
          </a:bodyPr>
          <a:lstStyle/>
          <a:p>
            <a:pPr marL="12700">
              <a:lnSpc>
                <a:spcPct val="100000"/>
              </a:lnSpc>
              <a:spcBef>
                <a:spcPts val="125"/>
              </a:spcBef>
            </a:pPr>
            <a:r>
              <a:rPr sz="2950" spc="5" dirty="0"/>
              <a:t>PROBLEM</a:t>
            </a:r>
            <a:r>
              <a:rPr sz="2950" spc="-95" dirty="0"/>
              <a:t> </a:t>
            </a:r>
            <a:r>
              <a:rPr sz="2950" spc="-10" dirty="0"/>
              <a:t>STATEMENT</a:t>
            </a:r>
            <a:endParaRPr sz="2950"/>
          </a:p>
        </p:txBody>
      </p:sp>
      <p:sp>
        <p:nvSpPr>
          <p:cNvPr id="3" name="object 3"/>
          <p:cNvSpPr txBox="1"/>
          <p:nvPr/>
        </p:nvSpPr>
        <p:spPr>
          <a:xfrm>
            <a:off x="1709944" y="2469602"/>
            <a:ext cx="7005955" cy="1664970"/>
          </a:xfrm>
          <a:prstGeom prst="rect">
            <a:avLst/>
          </a:prstGeom>
        </p:spPr>
        <p:txBody>
          <a:bodyPr vert="horz" wrap="square" lIns="0" tIns="11430" rIns="0" bIns="0" rtlCol="0">
            <a:spAutoFit/>
          </a:bodyPr>
          <a:lstStyle/>
          <a:p>
            <a:pPr marL="353060" marR="5080" indent="-340995">
              <a:lnSpc>
                <a:spcPct val="116300"/>
              </a:lnSpc>
              <a:spcBef>
                <a:spcPts val="90"/>
              </a:spcBef>
              <a:buFont typeface="Segoe UI Symbol"/>
              <a:buChar char="➔"/>
              <a:tabLst>
                <a:tab pos="353695" algn="l"/>
              </a:tabLst>
            </a:pPr>
            <a:r>
              <a:rPr sz="1850" spc="20" dirty="0">
                <a:solidFill>
                  <a:srgbClr val="233A44"/>
                </a:solidFill>
                <a:latin typeface="Roboto"/>
                <a:cs typeface="Roboto"/>
              </a:rPr>
              <a:t>Recognition</a:t>
            </a:r>
            <a:r>
              <a:rPr sz="1850" spc="85" dirty="0">
                <a:solidFill>
                  <a:srgbClr val="233A44"/>
                </a:solidFill>
                <a:latin typeface="Roboto"/>
                <a:cs typeface="Roboto"/>
              </a:rPr>
              <a:t> </a:t>
            </a:r>
            <a:r>
              <a:rPr sz="1850" spc="40" dirty="0">
                <a:solidFill>
                  <a:srgbClr val="233A44"/>
                </a:solidFill>
                <a:latin typeface="Roboto"/>
                <a:cs typeface="Roboto"/>
              </a:rPr>
              <a:t>of</a:t>
            </a:r>
            <a:r>
              <a:rPr sz="1850" spc="75" dirty="0">
                <a:solidFill>
                  <a:srgbClr val="233A44"/>
                </a:solidFill>
                <a:latin typeface="Roboto"/>
                <a:cs typeface="Roboto"/>
              </a:rPr>
              <a:t> </a:t>
            </a:r>
            <a:r>
              <a:rPr sz="1850" spc="-15" dirty="0">
                <a:solidFill>
                  <a:srgbClr val="233A44"/>
                </a:solidFill>
                <a:latin typeface="Roboto"/>
                <a:cs typeface="Roboto"/>
              </a:rPr>
              <a:t>brain</a:t>
            </a:r>
            <a:r>
              <a:rPr sz="1850" spc="90" dirty="0">
                <a:solidFill>
                  <a:srgbClr val="233A44"/>
                </a:solidFill>
                <a:latin typeface="Roboto"/>
                <a:cs typeface="Roboto"/>
              </a:rPr>
              <a:t> </a:t>
            </a:r>
            <a:r>
              <a:rPr sz="1850" dirty="0">
                <a:solidFill>
                  <a:srgbClr val="233A44"/>
                </a:solidFill>
                <a:latin typeface="Roboto"/>
                <a:cs typeface="Roboto"/>
              </a:rPr>
              <a:t>tumor</a:t>
            </a:r>
            <a:r>
              <a:rPr sz="1850" spc="-10" dirty="0">
                <a:solidFill>
                  <a:srgbClr val="233A44"/>
                </a:solidFill>
                <a:latin typeface="Roboto"/>
                <a:cs typeface="Roboto"/>
              </a:rPr>
              <a:t> </a:t>
            </a:r>
            <a:r>
              <a:rPr sz="1850" spc="5" dirty="0">
                <a:solidFill>
                  <a:srgbClr val="233A44"/>
                </a:solidFill>
                <a:latin typeface="Roboto"/>
                <a:cs typeface="Roboto"/>
              </a:rPr>
              <a:t>in</a:t>
            </a:r>
            <a:r>
              <a:rPr sz="1850" spc="90" dirty="0">
                <a:solidFill>
                  <a:srgbClr val="233A44"/>
                </a:solidFill>
                <a:latin typeface="Roboto"/>
                <a:cs typeface="Roboto"/>
              </a:rPr>
              <a:t> </a:t>
            </a:r>
            <a:r>
              <a:rPr sz="1850" spc="5" dirty="0">
                <a:solidFill>
                  <a:srgbClr val="233A44"/>
                </a:solidFill>
                <a:latin typeface="Roboto"/>
                <a:cs typeface="Roboto"/>
              </a:rPr>
              <a:t>CT</a:t>
            </a:r>
            <a:r>
              <a:rPr sz="1850" dirty="0">
                <a:solidFill>
                  <a:srgbClr val="233A44"/>
                </a:solidFill>
                <a:latin typeface="Roboto"/>
                <a:cs typeface="Roboto"/>
              </a:rPr>
              <a:t> </a:t>
            </a:r>
            <a:r>
              <a:rPr sz="1850" spc="15" dirty="0">
                <a:solidFill>
                  <a:srgbClr val="233A44"/>
                </a:solidFill>
                <a:latin typeface="Roboto"/>
                <a:cs typeface="Roboto"/>
              </a:rPr>
              <a:t>scanned</a:t>
            </a:r>
            <a:r>
              <a:rPr sz="1850" spc="60" dirty="0">
                <a:solidFill>
                  <a:srgbClr val="233A44"/>
                </a:solidFill>
                <a:latin typeface="Roboto"/>
                <a:cs typeface="Roboto"/>
              </a:rPr>
              <a:t> </a:t>
            </a:r>
            <a:r>
              <a:rPr sz="1850" spc="20" dirty="0">
                <a:solidFill>
                  <a:srgbClr val="233A44"/>
                </a:solidFill>
                <a:latin typeface="Roboto"/>
                <a:cs typeface="Roboto"/>
              </a:rPr>
              <a:t>images</a:t>
            </a:r>
            <a:r>
              <a:rPr sz="1850" spc="60" dirty="0">
                <a:solidFill>
                  <a:srgbClr val="233A44"/>
                </a:solidFill>
                <a:latin typeface="Roboto"/>
                <a:cs typeface="Roboto"/>
              </a:rPr>
              <a:t> </a:t>
            </a:r>
            <a:r>
              <a:rPr sz="1850" spc="15" dirty="0">
                <a:solidFill>
                  <a:srgbClr val="233A44"/>
                </a:solidFill>
                <a:latin typeface="Roboto"/>
                <a:cs typeface="Roboto"/>
              </a:rPr>
              <a:t>is</a:t>
            </a:r>
            <a:r>
              <a:rPr sz="1850" spc="55" dirty="0">
                <a:solidFill>
                  <a:srgbClr val="233A44"/>
                </a:solidFill>
                <a:latin typeface="Roboto"/>
                <a:cs typeface="Roboto"/>
              </a:rPr>
              <a:t> </a:t>
            </a:r>
            <a:r>
              <a:rPr sz="1850" spc="5" dirty="0">
                <a:solidFill>
                  <a:srgbClr val="233A44"/>
                </a:solidFill>
                <a:latin typeface="Roboto"/>
                <a:cs typeface="Roboto"/>
              </a:rPr>
              <a:t>a </a:t>
            </a:r>
            <a:r>
              <a:rPr sz="1850" spc="-5" dirty="0">
                <a:solidFill>
                  <a:srgbClr val="233A44"/>
                </a:solidFill>
                <a:latin typeface="Roboto"/>
                <a:cs typeface="Roboto"/>
              </a:rPr>
              <a:t>diﬃcult </a:t>
            </a:r>
            <a:r>
              <a:rPr sz="1850" spc="-445" dirty="0">
                <a:solidFill>
                  <a:srgbClr val="233A44"/>
                </a:solidFill>
                <a:latin typeface="Roboto"/>
                <a:cs typeface="Roboto"/>
              </a:rPr>
              <a:t> </a:t>
            </a:r>
            <a:r>
              <a:rPr sz="1850" spc="-10" dirty="0">
                <a:solidFill>
                  <a:srgbClr val="233A44"/>
                </a:solidFill>
                <a:latin typeface="Roboto"/>
                <a:cs typeface="Roboto"/>
              </a:rPr>
              <a:t>task</a:t>
            </a:r>
            <a:r>
              <a:rPr sz="1850" spc="70" dirty="0">
                <a:solidFill>
                  <a:srgbClr val="233A44"/>
                </a:solidFill>
                <a:latin typeface="Roboto"/>
                <a:cs typeface="Roboto"/>
              </a:rPr>
              <a:t> </a:t>
            </a:r>
            <a:r>
              <a:rPr sz="1850" dirty="0">
                <a:solidFill>
                  <a:srgbClr val="233A44"/>
                </a:solidFill>
                <a:latin typeface="Roboto"/>
                <a:cs typeface="Roboto"/>
              </a:rPr>
              <a:t>due</a:t>
            </a:r>
            <a:r>
              <a:rPr sz="1850" spc="25" dirty="0">
                <a:solidFill>
                  <a:srgbClr val="233A44"/>
                </a:solidFill>
                <a:latin typeface="Roboto"/>
                <a:cs typeface="Roboto"/>
              </a:rPr>
              <a:t> </a:t>
            </a:r>
            <a:r>
              <a:rPr sz="1850" spc="-15" dirty="0">
                <a:solidFill>
                  <a:srgbClr val="233A44"/>
                </a:solidFill>
                <a:latin typeface="Roboto"/>
                <a:cs typeface="Roboto"/>
              </a:rPr>
              <a:t>to</a:t>
            </a:r>
            <a:r>
              <a:rPr sz="1850" spc="50" dirty="0">
                <a:solidFill>
                  <a:srgbClr val="233A44"/>
                </a:solidFill>
                <a:latin typeface="Roboto"/>
                <a:cs typeface="Roboto"/>
              </a:rPr>
              <a:t> </a:t>
            </a:r>
            <a:r>
              <a:rPr sz="1850" spc="10" dirty="0">
                <a:solidFill>
                  <a:srgbClr val="233A44"/>
                </a:solidFill>
                <a:latin typeface="Roboto"/>
                <a:cs typeface="Roboto"/>
              </a:rPr>
              <a:t>complexity</a:t>
            </a:r>
            <a:r>
              <a:rPr sz="1850" spc="35" dirty="0">
                <a:solidFill>
                  <a:srgbClr val="233A44"/>
                </a:solidFill>
                <a:latin typeface="Roboto"/>
                <a:cs typeface="Roboto"/>
              </a:rPr>
              <a:t> </a:t>
            </a:r>
            <a:r>
              <a:rPr sz="1850" spc="40" dirty="0">
                <a:solidFill>
                  <a:srgbClr val="233A44"/>
                </a:solidFill>
                <a:latin typeface="Roboto"/>
                <a:cs typeface="Roboto"/>
              </a:rPr>
              <a:t>of</a:t>
            </a:r>
            <a:r>
              <a:rPr sz="1850" spc="75" dirty="0">
                <a:solidFill>
                  <a:srgbClr val="233A44"/>
                </a:solidFill>
                <a:latin typeface="Roboto"/>
                <a:cs typeface="Roboto"/>
              </a:rPr>
              <a:t> </a:t>
            </a:r>
            <a:r>
              <a:rPr sz="1850" spc="5" dirty="0">
                <a:solidFill>
                  <a:srgbClr val="233A44"/>
                </a:solidFill>
                <a:latin typeface="Roboto"/>
                <a:cs typeface="Roboto"/>
              </a:rPr>
              <a:t>size</a:t>
            </a:r>
            <a:r>
              <a:rPr sz="1850" spc="25" dirty="0">
                <a:solidFill>
                  <a:srgbClr val="233A44"/>
                </a:solidFill>
                <a:latin typeface="Roboto"/>
                <a:cs typeface="Roboto"/>
              </a:rPr>
              <a:t> </a:t>
            </a:r>
            <a:r>
              <a:rPr sz="1850" spc="5" dirty="0">
                <a:solidFill>
                  <a:srgbClr val="233A44"/>
                </a:solidFill>
                <a:latin typeface="Roboto"/>
                <a:cs typeface="Roboto"/>
              </a:rPr>
              <a:t>and</a:t>
            </a:r>
            <a:r>
              <a:rPr sz="1850" spc="60" dirty="0">
                <a:solidFill>
                  <a:srgbClr val="233A44"/>
                </a:solidFill>
                <a:latin typeface="Roboto"/>
                <a:cs typeface="Roboto"/>
              </a:rPr>
              <a:t> </a:t>
            </a:r>
            <a:r>
              <a:rPr sz="1850" spc="10" dirty="0">
                <a:solidFill>
                  <a:srgbClr val="233A44"/>
                </a:solidFill>
                <a:latin typeface="Roboto"/>
                <a:cs typeface="Roboto"/>
              </a:rPr>
              <a:t>location</a:t>
            </a:r>
            <a:r>
              <a:rPr sz="1850" spc="85" dirty="0">
                <a:solidFill>
                  <a:srgbClr val="233A44"/>
                </a:solidFill>
                <a:latin typeface="Roboto"/>
                <a:cs typeface="Roboto"/>
              </a:rPr>
              <a:t> </a:t>
            </a:r>
            <a:r>
              <a:rPr sz="1850" spc="-15" dirty="0">
                <a:solidFill>
                  <a:srgbClr val="233A44"/>
                </a:solidFill>
                <a:latin typeface="Roboto"/>
                <a:cs typeface="Roboto"/>
              </a:rPr>
              <a:t>variability.</a:t>
            </a:r>
            <a:r>
              <a:rPr sz="1850" spc="35" dirty="0">
                <a:solidFill>
                  <a:srgbClr val="233A44"/>
                </a:solidFill>
                <a:latin typeface="Roboto"/>
                <a:cs typeface="Roboto"/>
              </a:rPr>
              <a:t> </a:t>
            </a:r>
            <a:r>
              <a:rPr sz="1850" spc="-20" dirty="0">
                <a:solidFill>
                  <a:srgbClr val="233A44"/>
                </a:solidFill>
                <a:latin typeface="Roboto"/>
                <a:cs typeface="Roboto"/>
              </a:rPr>
              <a:t>In</a:t>
            </a:r>
            <a:r>
              <a:rPr sz="1850" spc="85" dirty="0">
                <a:solidFill>
                  <a:srgbClr val="233A44"/>
                </a:solidFill>
                <a:latin typeface="Roboto"/>
                <a:cs typeface="Roboto"/>
              </a:rPr>
              <a:t> </a:t>
            </a:r>
            <a:r>
              <a:rPr sz="1850" spc="-15" dirty="0">
                <a:solidFill>
                  <a:srgbClr val="233A44"/>
                </a:solidFill>
                <a:latin typeface="Roboto"/>
                <a:cs typeface="Roboto"/>
              </a:rPr>
              <a:t>this </a:t>
            </a:r>
            <a:r>
              <a:rPr sz="1850" spc="-10" dirty="0">
                <a:solidFill>
                  <a:srgbClr val="233A44"/>
                </a:solidFill>
                <a:latin typeface="Roboto"/>
                <a:cs typeface="Roboto"/>
              </a:rPr>
              <a:t> </a:t>
            </a:r>
            <a:r>
              <a:rPr sz="1850" spc="-15" dirty="0">
                <a:solidFill>
                  <a:srgbClr val="233A44"/>
                </a:solidFill>
                <a:latin typeface="Roboto"/>
                <a:cs typeface="Roboto"/>
              </a:rPr>
              <a:t>research</a:t>
            </a:r>
            <a:r>
              <a:rPr sz="1850" spc="-10" dirty="0">
                <a:solidFill>
                  <a:srgbClr val="233A44"/>
                </a:solidFill>
                <a:latin typeface="Roboto"/>
                <a:cs typeface="Roboto"/>
              </a:rPr>
              <a:t> </a:t>
            </a:r>
            <a:r>
              <a:rPr sz="1850" spc="-15" dirty="0">
                <a:solidFill>
                  <a:srgbClr val="233A44"/>
                </a:solidFill>
                <a:latin typeface="Roboto"/>
                <a:cs typeface="Roboto"/>
              </a:rPr>
              <a:t>brain</a:t>
            </a:r>
            <a:r>
              <a:rPr sz="1850" spc="85" dirty="0">
                <a:solidFill>
                  <a:srgbClr val="233A44"/>
                </a:solidFill>
                <a:latin typeface="Roboto"/>
                <a:cs typeface="Roboto"/>
              </a:rPr>
              <a:t> </a:t>
            </a:r>
            <a:r>
              <a:rPr sz="1850" dirty="0">
                <a:solidFill>
                  <a:srgbClr val="233A44"/>
                </a:solidFill>
                <a:latin typeface="Roboto"/>
                <a:cs typeface="Roboto"/>
              </a:rPr>
              <a:t>tumor</a:t>
            </a:r>
            <a:r>
              <a:rPr sz="1850" spc="-10" dirty="0">
                <a:solidFill>
                  <a:srgbClr val="233A44"/>
                </a:solidFill>
                <a:latin typeface="Roboto"/>
                <a:cs typeface="Roboto"/>
              </a:rPr>
              <a:t> </a:t>
            </a:r>
            <a:r>
              <a:rPr sz="1850" spc="15" dirty="0">
                <a:solidFill>
                  <a:srgbClr val="233A44"/>
                </a:solidFill>
                <a:latin typeface="Roboto"/>
                <a:cs typeface="Roboto"/>
              </a:rPr>
              <a:t>is</a:t>
            </a:r>
            <a:r>
              <a:rPr sz="1850" spc="55" dirty="0">
                <a:solidFill>
                  <a:srgbClr val="233A44"/>
                </a:solidFill>
                <a:latin typeface="Roboto"/>
                <a:cs typeface="Roboto"/>
              </a:rPr>
              <a:t> </a:t>
            </a:r>
            <a:r>
              <a:rPr sz="1850" spc="5" dirty="0">
                <a:solidFill>
                  <a:srgbClr val="233A44"/>
                </a:solidFill>
                <a:latin typeface="Roboto"/>
                <a:cs typeface="Roboto"/>
              </a:rPr>
              <a:t>detected</a:t>
            </a:r>
            <a:r>
              <a:rPr sz="1850" spc="60" dirty="0">
                <a:solidFill>
                  <a:srgbClr val="233A44"/>
                </a:solidFill>
                <a:latin typeface="Roboto"/>
                <a:cs typeface="Roboto"/>
              </a:rPr>
              <a:t> </a:t>
            </a:r>
            <a:r>
              <a:rPr sz="1850" spc="5" dirty="0">
                <a:solidFill>
                  <a:srgbClr val="233A44"/>
                </a:solidFill>
                <a:latin typeface="Roboto"/>
                <a:cs typeface="Roboto"/>
              </a:rPr>
              <a:t>using</a:t>
            </a:r>
            <a:r>
              <a:rPr sz="1850" spc="65" dirty="0">
                <a:solidFill>
                  <a:srgbClr val="233A44"/>
                </a:solidFill>
                <a:latin typeface="Roboto"/>
                <a:cs typeface="Roboto"/>
              </a:rPr>
              <a:t> </a:t>
            </a:r>
            <a:r>
              <a:rPr sz="1850" spc="20" dirty="0">
                <a:solidFill>
                  <a:srgbClr val="233A44"/>
                </a:solidFill>
                <a:latin typeface="Roboto"/>
                <a:cs typeface="Roboto"/>
              </a:rPr>
              <a:t>deep</a:t>
            </a:r>
            <a:r>
              <a:rPr sz="1850" spc="65" dirty="0">
                <a:solidFill>
                  <a:srgbClr val="233A44"/>
                </a:solidFill>
                <a:latin typeface="Roboto"/>
                <a:cs typeface="Roboto"/>
              </a:rPr>
              <a:t> </a:t>
            </a:r>
            <a:r>
              <a:rPr sz="1850" spc="10" dirty="0">
                <a:solidFill>
                  <a:srgbClr val="233A44"/>
                </a:solidFill>
                <a:latin typeface="Roboto"/>
                <a:cs typeface="Roboto"/>
              </a:rPr>
              <a:t>learning </a:t>
            </a:r>
            <a:r>
              <a:rPr sz="1850" spc="15" dirty="0">
                <a:solidFill>
                  <a:srgbClr val="233A44"/>
                </a:solidFill>
                <a:latin typeface="Roboto"/>
                <a:cs typeface="Roboto"/>
              </a:rPr>
              <a:t> </a:t>
            </a:r>
            <a:r>
              <a:rPr sz="1850" dirty="0">
                <a:solidFill>
                  <a:srgbClr val="233A44"/>
                </a:solidFill>
                <a:latin typeface="Roboto"/>
                <a:cs typeface="Roboto"/>
              </a:rPr>
              <a:t>algorithms</a:t>
            </a:r>
            <a:r>
              <a:rPr sz="1850" spc="55" dirty="0">
                <a:solidFill>
                  <a:srgbClr val="233A44"/>
                </a:solidFill>
                <a:latin typeface="Roboto"/>
                <a:cs typeface="Roboto"/>
              </a:rPr>
              <a:t> </a:t>
            </a:r>
            <a:r>
              <a:rPr sz="1850" dirty="0">
                <a:solidFill>
                  <a:srgbClr val="233A44"/>
                </a:solidFill>
                <a:latin typeface="Roboto"/>
                <a:cs typeface="Roboto"/>
              </a:rPr>
              <a:t>irrespective</a:t>
            </a:r>
            <a:r>
              <a:rPr sz="1850" spc="25" dirty="0">
                <a:solidFill>
                  <a:srgbClr val="233A44"/>
                </a:solidFill>
                <a:latin typeface="Roboto"/>
                <a:cs typeface="Roboto"/>
              </a:rPr>
              <a:t> </a:t>
            </a:r>
            <a:r>
              <a:rPr sz="1850" spc="40" dirty="0">
                <a:solidFill>
                  <a:srgbClr val="233A44"/>
                </a:solidFill>
                <a:latin typeface="Roboto"/>
                <a:cs typeface="Roboto"/>
              </a:rPr>
              <a:t>of</a:t>
            </a:r>
            <a:r>
              <a:rPr sz="1850" spc="75" dirty="0">
                <a:solidFill>
                  <a:srgbClr val="233A44"/>
                </a:solidFill>
                <a:latin typeface="Roboto"/>
                <a:cs typeface="Roboto"/>
              </a:rPr>
              <a:t> </a:t>
            </a:r>
            <a:r>
              <a:rPr sz="1850" spc="5" dirty="0">
                <a:solidFill>
                  <a:srgbClr val="233A44"/>
                </a:solidFill>
                <a:latin typeface="Roboto"/>
                <a:cs typeface="Roboto"/>
              </a:rPr>
              <a:t>size</a:t>
            </a:r>
            <a:r>
              <a:rPr sz="1850" spc="25" dirty="0">
                <a:solidFill>
                  <a:srgbClr val="233A44"/>
                </a:solidFill>
                <a:latin typeface="Roboto"/>
                <a:cs typeface="Roboto"/>
              </a:rPr>
              <a:t> </a:t>
            </a:r>
            <a:r>
              <a:rPr sz="1850" spc="5" dirty="0">
                <a:solidFill>
                  <a:srgbClr val="233A44"/>
                </a:solidFill>
                <a:latin typeface="Roboto"/>
                <a:cs typeface="Roboto"/>
              </a:rPr>
              <a:t>and</a:t>
            </a:r>
            <a:r>
              <a:rPr sz="1850" spc="65" dirty="0">
                <a:solidFill>
                  <a:srgbClr val="233A44"/>
                </a:solidFill>
                <a:latin typeface="Roboto"/>
                <a:cs typeface="Roboto"/>
              </a:rPr>
              <a:t> </a:t>
            </a:r>
            <a:r>
              <a:rPr sz="1850" dirty="0">
                <a:solidFill>
                  <a:srgbClr val="233A44"/>
                </a:solidFill>
                <a:latin typeface="Roboto"/>
                <a:cs typeface="Roboto"/>
              </a:rPr>
              <a:t>shape</a:t>
            </a:r>
            <a:r>
              <a:rPr sz="1850" spc="25" dirty="0">
                <a:solidFill>
                  <a:srgbClr val="233A44"/>
                </a:solidFill>
                <a:latin typeface="Roboto"/>
                <a:cs typeface="Roboto"/>
              </a:rPr>
              <a:t> </a:t>
            </a:r>
            <a:r>
              <a:rPr sz="1850" spc="40" dirty="0">
                <a:solidFill>
                  <a:srgbClr val="233A44"/>
                </a:solidFill>
                <a:latin typeface="Roboto"/>
                <a:cs typeface="Roboto"/>
              </a:rPr>
              <a:t>of</a:t>
            </a:r>
            <a:r>
              <a:rPr sz="1850" spc="75" dirty="0">
                <a:solidFill>
                  <a:srgbClr val="233A44"/>
                </a:solidFill>
                <a:latin typeface="Roboto"/>
                <a:cs typeface="Roboto"/>
              </a:rPr>
              <a:t> </a:t>
            </a:r>
            <a:r>
              <a:rPr sz="1850" spc="-25" dirty="0">
                <a:solidFill>
                  <a:srgbClr val="233A44"/>
                </a:solidFill>
                <a:latin typeface="Roboto"/>
                <a:cs typeface="Roboto"/>
              </a:rPr>
              <a:t>the</a:t>
            </a:r>
            <a:r>
              <a:rPr sz="1850" spc="25" dirty="0">
                <a:solidFill>
                  <a:srgbClr val="233A44"/>
                </a:solidFill>
                <a:latin typeface="Roboto"/>
                <a:cs typeface="Roboto"/>
              </a:rPr>
              <a:t> </a:t>
            </a:r>
            <a:r>
              <a:rPr sz="1850" spc="5" dirty="0">
                <a:solidFill>
                  <a:srgbClr val="233A44"/>
                </a:solidFill>
                <a:latin typeface="Roboto"/>
                <a:cs typeface="Roboto"/>
              </a:rPr>
              <a:t>CT</a:t>
            </a:r>
            <a:r>
              <a:rPr sz="1850" dirty="0">
                <a:solidFill>
                  <a:srgbClr val="233A44"/>
                </a:solidFill>
                <a:latin typeface="Roboto"/>
                <a:cs typeface="Roboto"/>
              </a:rPr>
              <a:t> </a:t>
            </a:r>
            <a:r>
              <a:rPr sz="1850" spc="15" dirty="0">
                <a:solidFill>
                  <a:srgbClr val="233A44"/>
                </a:solidFill>
                <a:latin typeface="Roboto"/>
                <a:cs typeface="Roboto"/>
              </a:rPr>
              <a:t>scanned </a:t>
            </a:r>
            <a:r>
              <a:rPr sz="1850" spc="20" dirty="0">
                <a:solidFill>
                  <a:srgbClr val="233A44"/>
                </a:solidFill>
                <a:latin typeface="Roboto"/>
                <a:cs typeface="Roboto"/>
              </a:rPr>
              <a:t> image.</a:t>
            </a:r>
            <a:endParaRPr sz="1850" dirty="0">
              <a:latin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2414" y="1773286"/>
            <a:ext cx="1988185" cy="479425"/>
          </a:xfrm>
          <a:prstGeom prst="rect">
            <a:avLst/>
          </a:prstGeom>
        </p:spPr>
        <p:txBody>
          <a:bodyPr vert="horz" wrap="square" lIns="0" tIns="15875" rIns="0" bIns="0" rtlCol="0">
            <a:spAutoFit/>
          </a:bodyPr>
          <a:lstStyle/>
          <a:p>
            <a:pPr marL="12700">
              <a:lnSpc>
                <a:spcPct val="100000"/>
              </a:lnSpc>
              <a:spcBef>
                <a:spcPts val="125"/>
              </a:spcBef>
            </a:pPr>
            <a:r>
              <a:rPr sz="2950" spc="35" dirty="0"/>
              <a:t>OBJECTIVE</a:t>
            </a:r>
            <a:endParaRPr sz="2950"/>
          </a:p>
        </p:txBody>
      </p:sp>
      <p:sp>
        <p:nvSpPr>
          <p:cNvPr id="3" name="object 3"/>
          <p:cNvSpPr txBox="1"/>
          <p:nvPr/>
        </p:nvSpPr>
        <p:spPr>
          <a:xfrm>
            <a:off x="1805896" y="2531639"/>
            <a:ext cx="7078980" cy="1183005"/>
          </a:xfrm>
          <a:prstGeom prst="rect">
            <a:avLst/>
          </a:prstGeom>
        </p:spPr>
        <p:txBody>
          <a:bodyPr vert="horz" wrap="square" lIns="0" tIns="8890" rIns="0" bIns="0" rtlCol="0">
            <a:spAutoFit/>
          </a:bodyPr>
          <a:lstStyle/>
          <a:p>
            <a:pPr marL="353060" marR="50165" indent="-340995">
              <a:lnSpc>
                <a:spcPct val="102899"/>
              </a:lnSpc>
              <a:spcBef>
                <a:spcPts val="70"/>
              </a:spcBef>
              <a:buFont typeface="Segoe UI Symbol"/>
              <a:buChar char="➔"/>
              <a:tabLst>
                <a:tab pos="353695" algn="l"/>
              </a:tabLst>
            </a:pPr>
            <a:r>
              <a:rPr sz="1850" spc="-20" dirty="0">
                <a:latin typeface="Roboto"/>
                <a:cs typeface="Roboto"/>
              </a:rPr>
              <a:t>The</a:t>
            </a:r>
            <a:r>
              <a:rPr sz="1850" spc="25" dirty="0">
                <a:latin typeface="Roboto"/>
                <a:cs typeface="Roboto"/>
              </a:rPr>
              <a:t> </a:t>
            </a:r>
            <a:r>
              <a:rPr sz="1850" spc="10" dirty="0">
                <a:latin typeface="Roboto"/>
                <a:cs typeface="Roboto"/>
              </a:rPr>
              <a:t>objective</a:t>
            </a:r>
            <a:r>
              <a:rPr sz="1850" spc="30" dirty="0">
                <a:latin typeface="Roboto"/>
                <a:cs typeface="Roboto"/>
              </a:rPr>
              <a:t> </a:t>
            </a:r>
            <a:r>
              <a:rPr sz="1850" spc="40" dirty="0">
                <a:latin typeface="Roboto"/>
                <a:cs typeface="Roboto"/>
              </a:rPr>
              <a:t>of</a:t>
            </a:r>
            <a:r>
              <a:rPr sz="1850" spc="80" dirty="0">
                <a:latin typeface="Roboto"/>
                <a:cs typeface="Roboto"/>
              </a:rPr>
              <a:t> </a:t>
            </a:r>
            <a:r>
              <a:rPr sz="1850" spc="-15" dirty="0">
                <a:latin typeface="Roboto"/>
                <a:cs typeface="Roboto"/>
              </a:rPr>
              <a:t>this</a:t>
            </a:r>
            <a:r>
              <a:rPr sz="1850" spc="60" dirty="0">
                <a:latin typeface="Roboto"/>
                <a:cs typeface="Roboto"/>
              </a:rPr>
              <a:t> </a:t>
            </a:r>
            <a:r>
              <a:rPr sz="1850" spc="5" dirty="0">
                <a:latin typeface="Roboto"/>
                <a:cs typeface="Roboto"/>
              </a:rPr>
              <a:t>project</a:t>
            </a:r>
            <a:r>
              <a:rPr sz="1850" spc="20" dirty="0">
                <a:latin typeface="Roboto"/>
                <a:cs typeface="Roboto"/>
              </a:rPr>
              <a:t> </a:t>
            </a:r>
            <a:r>
              <a:rPr sz="1850" spc="15" dirty="0">
                <a:latin typeface="Roboto"/>
                <a:cs typeface="Roboto"/>
              </a:rPr>
              <a:t>is</a:t>
            </a:r>
            <a:r>
              <a:rPr sz="1850" spc="60" dirty="0">
                <a:latin typeface="Roboto"/>
                <a:cs typeface="Roboto"/>
              </a:rPr>
              <a:t> </a:t>
            </a:r>
            <a:r>
              <a:rPr sz="1850" spc="-15" dirty="0">
                <a:latin typeface="Roboto"/>
                <a:cs typeface="Roboto"/>
              </a:rPr>
              <a:t>to</a:t>
            </a:r>
            <a:r>
              <a:rPr sz="1850" spc="55" dirty="0">
                <a:latin typeface="Roboto"/>
                <a:cs typeface="Roboto"/>
              </a:rPr>
              <a:t> </a:t>
            </a:r>
            <a:r>
              <a:rPr sz="1850" spc="5" dirty="0">
                <a:latin typeface="Roboto"/>
                <a:cs typeface="Roboto"/>
              </a:rPr>
              <a:t>build</a:t>
            </a:r>
            <a:r>
              <a:rPr sz="1850" spc="60" dirty="0">
                <a:latin typeface="Roboto"/>
                <a:cs typeface="Roboto"/>
              </a:rPr>
              <a:t> </a:t>
            </a:r>
            <a:r>
              <a:rPr sz="1850" spc="5" dirty="0">
                <a:latin typeface="Roboto"/>
                <a:cs typeface="Roboto"/>
              </a:rPr>
              <a:t>a </a:t>
            </a:r>
            <a:r>
              <a:rPr sz="1850" spc="-10" dirty="0">
                <a:latin typeface="Roboto"/>
                <a:cs typeface="Roboto"/>
              </a:rPr>
              <a:t>robust</a:t>
            </a:r>
            <a:r>
              <a:rPr sz="1850" spc="20" dirty="0">
                <a:latin typeface="Roboto"/>
                <a:cs typeface="Roboto"/>
              </a:rPr>
              <a:t> </a:t>
            </a:r>
            <a:r>
              <a:rPr sz="1850" spc="5" dirty="0">
                <a:latin typeface="Roboto"/>
                <a:cs typeface="Roboto"/>
              </a:rPr>
              <a:t>CT </a:t>
            </a:r>
            <a:r>
              <a:rPr sz="1850" dirty="0">
                <a:latin typeface="Roboto"/>
                <a:cs typeface="Roboto"/>
              </a:rPr>
              <a:t>scan</a:t>
            </a:r>
            <a:r>
              <a:rPr sz="1850" spc="90" dirty="0">
                <a:latin typeface="Roboto"/>
                <a:cs typeface="Roboto"/>
              </a:rPr>
              <a:t> </a:t>
            </a:r>
            <a:r>
              <a:rPr sz="1850" spc="10" dirty="0">
                <a:latin typeface="Roboto"/>
                <a:cs typeface="Roboto"/>
              </a:rPr>
              <a:t>based </a:t>
            </a:r>
            <a:r>
              <a:rPr sz="1850" spc="-445" dirty="0">
                <a:latin typeface="Roboto"/>
                <a:cs typeface="Roboto"/>
              </a:rPr>
              <a:t> </a:t>
            </a:r>
            <a:r>
              <a:rPr sz="1850" spc="-15" dirty="0">
                <a:latin typeface="Roboto"/>
                <a:cs typeface="Roboto"/>
              </a:rPr>
              <a:t>brain</a:t>
            </a:r>
            <a:r>
              <a:rPr sz="1850" spc="85" dirty="0">
                <a:latin typeface="Roboto"/>
                <a:cs typeface="Roboto"/>
              </a:rPr>
              <a:t> </a:t>
            </a:r>
            <a:r>
              <a:rPr sz="1850" spc="20" dirty="0">
                <a:latin typeface="Roboto"/>
                <a:cs typeface="Roboto"/>
              </a:rPr>
              <a:t>diagnosis</a:t>
            </a:r>
            <a:r>
              <a:rPr sz="1850" spc="60" dirty="0">
                <a:latin typeface="Roboto"/>
                <a:cs typeface="Roboto"/>
              </a:rPr>
              <a:t> </a:t>
            </a:r>
            <a:r>
              <a:rPr sz="1850" spc="5" dirty="0">
                <a:latin typeface="Roboto"/>
                <a:cs typeface="Roboto"/>
              </a:rPr>
              <a:t>system</a:t>
            </a:r>
            <a:r>
              <a:rPr sz="1850" spc="75" dirty="0">
                <a:latin typeface="Roboto"/>
                <a:cs typeface="Roboto"/>
              </a:rPr>
              <a:t> </a:t>
            </a:r>
            <a:r>
              <a:rPr sz="1850" spc="5" dirty="0">
                <a:latin typeface="Roboto"/>
                <a:cs typeface="Roboto"/>
              </a:rPr>
              <a:t>using</a:t>
            </a:r>
            <a:r>
              <a:rPr sz="1850" spc="70" dirty="0">
                <a:latin typeface="Roboto"/>
                <a:cs typeface="Roboto"/>
              </a:rPr>
              <a:t> </a:t>
            </a:r>
            <a:r>
              <a:rPr sz="1850" spc="5" dirty="0">
                <a:latin typeface="Roboto"/>
                <a:cs typeface="Roboto"/>
              </a:rPr>
              <a:t>convolutional</a:t>
            </a:r>
            <a:r>
              <a:rPr sz="1850" spc="75" dirty="0">
                <a:latin typeface="Roboto"/>
                <a:cs typeface="Roboto"/>
              </a:rPr>
              <a:t> </a:t>
            </a:r>
            <a:r>
              <a:rPr sz="1850" spc="-25" dirty="0">
                <a:latin typeface="Roboto"/>
                <a:cs typeface="Roboto"/>
              </a:rPr>
              <a:t>neural</a:t>
            </a:r>
            <a:r>
              <a:rPr sz="1850" spc="75" dirty="0">
                <a:latin typeface="Roboto"/>
                <a:cs typeface="Roboto"/>
              </a:rPr>
              <a:t> </a:t>
            </a:r>
            <a:r>
              <a:rPr sz="1850" spc="5" dirty="0">
                <a:latin typeface="Roboto"/>
                <a:cs typeface="Roboto"/>
              </a:rPr>
              <a:t>networks.</a:t>
            </a:r>
            <a:endParaRPr sz="1850">
              <a:latin typeface="Roboto"/>
              <a:cs typeface="Roboto"/>
            </a:endParaRPr>
          </a:p>
          <a:p>
            <a:pPr marL="353060" marR="5080" indent="-340995">
              <a:lnSpc>
                <a:spcPct val="102899"/>
              </a:lnSpc>
              <a:buFont typeface="Segoe UI Symbol"/>
              <a:buChar char="➔"/>
              <a:tabLst>
                <a:tab pos="353695" algn="l"/>
              </a:tabLst>
            </a:pPr>
            <a:r>
              <a:rPr sz="1850" spc="-45" dirty="0">
                <a:latin typeface="Roboto"/>
                <a:cs typeface="Roboto"/>
              </a:rPr>
              <a:t>To</a:t>
            </a:r>
            <a:r>
              <a:rPr sz="1850" spc="55" dirty="0">
                <a:latin typeface="Roboto"/>
                <a:cs typeface="Roboto"/>
              </a:rPr>
              <a:t> </a:t>
            </a:r>
            <a:r>
              <a:rPr sz="1850" spc="30" dirty="0">
                <a:latin typeface="Roboto"/>
                <a:cs typeface="Roboto"/>
              </a:rPr>
              <a:t>implement</a:t>
            </a:r>
            <a:r>
              <a:rPr sz="1850" spc="20" dirty="0">
                <a:latin typeface="Roboto"/>
                <a:cs typeface="Roboto"/>
              </a:rPr>
              <a:t> </a:t>
            </a:r>
            <a:r>
              <a:rPr sz="1850" spc="-25" dirty="0">
                <a:latin typeface="Roboto"/>
                <a:cs typeface="Roboto"/>
              </a:rPr>
              <a:t>the</a:t>
            </a:r>
            <a:r>
              <a:rPr sz="1850" spc="35" dirty="0">
                <a:latin typeface="Roboto"/>
                <a:cs typeface="Roboto"/>
              </a:rPr>
              <a:t> </a:t>
            </a:r>
            <a:r>
              <a:rPr sz="1850" spc="5" dirty="0">
                <a:latin typeface="Roboto"/>
                <a:cs typeface="Roboto"/>
              </a:rPr>
              <a:t>system</a:t>
            </a:r>
            <a:r>
              <a:rPr sz="1850" spc="75" dirty="0">
                <a:latin typeface="Roboto"/>
                <a:cs typeface="Roboto"/>
              </a:rPr>
              <a:t> </a:t>
            </a:r>
            <a:r>
              <a:rPr sz="1850" spc="5" dirty="0">
                <a:latin typeface="Roboto"/>
                <a:cs typeface="Roboto"/>
              </a:rPr>
              <a:t>in</a:t>
            </a:r>
            <a:r>
              <a:rPr sz="1850" spc="95" dirty="0">
                <a:latin typeface="Roboto"/>
                <a:cs typeface="Roboto"/>
              </a:rPr>
              <a:t> </a:t>
            </a:r>
            <a:r>
              <a:rPr sz="1850" dirty="0">
                <a:latin typeface="Roboto"/>
                <a:cs typeface="Roboto"/>
              </a:rPr>
              <a:t>hospitals</a:t>
            </a:r>
            <a:r>
              <a:rPr sz="1850" spc="60" dirty="0">
                <a:latin typeface="Roboto"/>
                <a:cs typeface="Roboto"/>
              </a:rPr>
              <a:t> </a:t>
            </a:r>
            <a:r>
              <a:rPr sz="1850" spc="35" dirty="0">
                <a:latin typeface="Roboto"/>
                <a:cs typeface="Roboto"/>
              </a:rPr>
              <a:t>for</a:t>
            </a:r>
            <a:r>
              <a:rPr sz="1850" spc="-5" dirty="0">
                <a:latin typeface="Roboto"/>
                <a:cs typeface="Roboto"/>
              </a:rPr>
              <a:t> </a:t>
            </a:r>
            <a:r>
              <a:rPr sz="1850" spc="-10" dirty="0">
                <a:latin typeface="Roboto"/>
                <a:cs typeface="Roboto"/>
              </a:rPr>
              <a:t>easy</a:t>
            </a:r>
            <a:r>
              <a:rPr sz="1850" spc="45" dirty="0">
                <a:latin typeface="Roboto"/>
                <a:cs typeface="Roboto"/>
              </a:rPr>
              <a:t> </a:t>
            </a:r>
            <a:r>
              <a:rPr sz="1850" spc="-15" dirty="0">
                <a:latin typeface="Roboto"/>
                <a:cs typeface="Roboto"/>
              </a:rPr>
              <a:t>results</a:t>
            </a:r>
            <a:r>
              <a:rPr sz="1850" spc="60" dirty="0">
                <a:latin typeface="Roboto"/>
                <a:cs typeface="Roboto"/>
              </a:rPr>
              <a:t> </a:t>
            </a:r>
            <a:r>
              <a:rPr sz="1850" spc="5" dirty="0">
                <a:latin typeface="Roboto"/>
                <a:cs typeface="Roboto"/>
              </a:rPr>
              <a:t>and</a:t>
            </a:r>
            <a:r>
              <a:rPr sz="1850" spc="70" dirty="0">
                <a:latin typeface="Roboto"/>
                <a:cs typeface="Roboto"/>
              </a:rPr>
              <a:t> </a:t>
            </a:r>
            <a:r>
              <a:rPr sz="1850" spc="-10" dirty="0">
                <a:latin typeface="Roboto"/>
                <a:cs typeface="Roboto"/>
              </a:rPr>
              <a:t>with </a:t>
            </a:r>
            <a:r>
              <a:rPr sz="1850" spc="-445" dirty="0">
                <a:latin typeface="Roboto"/>
                <a:cs typeface="Roboto"/>
              </a:rPr>
              <a:t> </a:t>
            </a:r>
            <a:r>
              <a:rPr sz="1850" spc="-5" dirty="0">
                <a:latin typeface="Roboto"/>
                <a:cs typeface="Roboto"/>
              </a:rPr>
              <a:t>high</a:t>
            </a:r>
            <a:r>
              <a:rPr sz="1850" spc="-15" dirty="0">
                <a:latin typeface="Roboto"/>
                <a:cs typeface="Roboto"/>
              </a:rPr>
              <a:t> </a:t>
            </a:r>
            <a:r>
              <a:rPr sz="1850" spc="-30" dirty="0">
                <a:latin typeface="Roboto"/>
                <a:cs typeface="Roboto"/>
              </a:rPr>
              <a:t>accuracy.</a:t>
            </a:r>
            <a:endParaRPr sz="1850">
              <a:latin typeface="Roboto"/>
              <a:cs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DFC-064E-5527-8681-FA103944C1B0}"/>
              </a:ext>
            </a:extLst>
          </p:cNvPr>
          <p:cNvSpPr>
            <a:spLocks noGrp="1"/>
          </p:cNvSpPr>
          <p:nvPr>
            <p:ph type="title"/>
          </p:nvPr>
        </p:nvSpPr>
        <p:spPr>
          <a:xfrm>
            <a:off x="1301750" y="1720850"/>
            <a:ext cx="6096629" cy="423193"/>
          </a:xfrm>
        </p:spPr>
        <p:txBody>
          <a:bodyPr>
            <a:normAutofit fontScale="90000"/>
          </a:bodyPr>
          <a:lstStyle/>
          <a:p>
            <a:r>
              <a:rPr lang="en-US" dirty="0"/>
              <a:t>CONTRIBUTIONS</a:t>
            </a:r>
          </a:p>
        </p:txBody>
      </p:sp>
      <p:sp>
        <p:nvSpPr>
          <p:cNvPr id="3" name="Text Placeholder 2">
            <a:extLst>
              <a:ext uri="{FF2B5EF4-FFF2-40B4-BE49-F238E27FC236}">
                <a16:creationId xmlns:a16="http://schemas.microsoft.com/office/drawing/2014/main" id="{17745EDE-9D2D-BA0A-297A-7D9026136225}"/>
              </a:ext>
            </a:extLst>
          </p:cNvPr>
          <p:cNvSpPr>
            <a:spLocks noGrp="1"/>
          </p:cNvSpPr>
          <p:nvPr>
            <p:ph idx="1"/>
          </p:nvPr>
        </p:nvSpPr>
        <p:spPr>
          <a:xfrm>
            <a:off x="1377950" y="2406650"/>
            <a:ext cx="6426970" cy="3447098"/>
          </a:xfrm>
        </p:spPr>
        <p:txBody>
          <a:bodyPr>
            <a:no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FILTERS  </a:t>
            </a:r>
            <a:r>
              <a:rPr lang="en-US" sz="1600" dirty="0">
                <a:latin typeface="Calibri" panose="020F0502020204030204" pitchFamily="34" charset="0"/>
                <a:ea typeface="Calibri" panose="020F0502020204030204" pitchFamily="34" charset="0"/>
                <a:cs typeface="Calibri" panose="020F0502020204030204" pitchFamily="34" charset="0"/>
              </a:rPr>
              <a:t>:  -There are a lot of methods for realizing the classiﬁers.  We select machine learning algorithms to build our classiﬁers.  “Gaussian ﬁlter”, “Adaptive median Filter”, “CNN ﬁlter”. These  ﬁlters are applied on the data set to predict the disease.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ACCURACY GRAPH </a:t>
            </a:r>
            <a:r>
              <a:rPr lang="en-US" sz="1600" dirty="0">
                <a:latin typeface="Calibri" panose="020F0502020204030204" pitchFamily="34" charset="0"/>
                <a:ea typeface="Calibri" panose="020F0502020204030204" pitchFamily="34" charset="0"/>
                <a:cs typeface="Calibri" panose="020F0502020204030204" pitchFamily="34" charset="0"/>
              </a:rPr>
              <a:t>:-This module is used to identify the ﬁlter  which is eﬃcient to other ﬁlters using a comparison graph for  both accuracy and error prediction.</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ERROR GRAPH </a:t>
            </a:r>
            <a:r>
              <a:rPr lang="en-US" sz="1600" dirty="0">
                <a:latin typeface="Calibri" panose="020F0502020204030204" pitchFamily="34" charset="0"/>
                <a:ea typeface="Calibri" panose="020F0502020204030204" pitchFamily="34" charset="0"/>
                <a:cs typeface="Calibri" panose="020F0502020204030204" pitchFamily="34" charset="0"/>
              </a:rPr>
              <a:t>: This module is used to identify the error using a  comparison graph for all three ﬁlters.</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PREDICT DISEASE </a:t>
            </a:r>
            <a:r>
              <a:rPr lang="en-US" sz="1600" dirty="0">
                <a:latin typeface="Calibri" panose="020F0502020204030204" pitchFamily="34" charset="0"/>
                <a:ea typeface="Calibri" panose="020F0502020204030204" pitchFamily="34" charset="0"/>
                <a:cs typeface="Calibri" panose="020F0502020204030204" pitchFamily="34" charset="0"/>
              </a:rPr>
              <a:t>:-This module displays whether the uploaded  image is normal or not.</a:t>
            </a:r>
          </a:p>
        </p:txBody>
      </p:sp>
    </p:spTree>
    <p:extLst>
      <p:ext uri="{BB962C8B-B14F-4D97-AF65-F5344CB8AC3E}">
        <p14:creationId xmlns:p14="http://schemas.microsoft.com/office/powerpoint/2010/main" val="204363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7054" y="1614923"/>
            <a:ext cx="3492500" cy="479425"/>
          </a:xfrm>
          <a:prstGeom prst="rect">
            <a:avLst/>
          </a:prstGeom>
        </p:spPr>
        <p:txBody>
          <a:bodyPr vert="horz" wrap="square" lIns="0" tIns="15875" rIns="0" bIns="0" rtlCol="0">
            <a:spAutoFit/>
          </a:bodyPr>
          <a:lstStyle/>
          <a:p>
            <a:pPr marL="12700">
              <a:lnSpc>
                <a:spcPct val="100000"/>
              </a:lnSpc>
              <a:spcBef>
                <a:spcPts val="125"/>
              </a:spcBef>
            </a:pPr>
            <a:r>
              <a:rPr sz="2950" spc="5" dirty="0"/>
              <a:t>PROPOSED</a:t>
            </a:r>
            <a:r>
              <a:rPr sz="2950" spc="-70" dirty="0"/>
              <a:t> </a:t>
            </a:r>
            <a:r>
              <a:rPr sz="2950" spc="-5" dirty="0"/>
              <a:t>SYSTEM</a:t>
            </a:r>
            <a:endParaRPr sz="2950"/>
          </a:p>
        </p:txBody>
      </p:sp>
      <p:sp>
        <p:nvSpPr>
          <p:cNvPr id="3" name="object 3"/>
          <p:cNvSpPr txBox="1"/>
          <p:nvPr/>
        </p:nvSpPr>
        <p:spPr>
          <a:xfrm>
            <a:off x="1805896" y="2380408"/>
            <a:ext cx="7159625" cy="3213100"/>
          </a:xfrm>
          <a:prstGeom prst="rect">
            <a:avLst/>
          </a:prstGeom>
        </p:spPr>
        <p:txBody>
          <a:bodyPr vert="horz" wrap="square" lIns="0" tIns="8890" rIns="0" bIns="0" rtlCol="0">
            <a:spAutoFit/>
          </a:bodyPr>
          <a:lstStyle/>
          <a:p>
            <a:pPr marL="353060" marR="340995" indent="-340995">
              <a:lnSpc>
                <a:spcPct val="102899"/>
              </a:lnSpc>
              <a:spcBef>
                <a:spcPts val="70"/>
              </a:spcBef>
              <a:buFont typeface="Segoe UI Symbol"/>
              <a:buChar char="➔"/>
              <a:tabLst>
                <a:tab pos="353695" algn="l"/>
              </a:tabLst>
            </a:pP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All</a:t>
            </a:r>
            <a:r>
              <a:rPr sz="1850" spc="7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existing</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dirty="0">
                <a:solidFill>
                  <a:srgbClr val="233A44"/>
                </a:solidFill>
                <a:latin typeface="Calibri" panose="020F0502020204030204" pitchFamily="34" charset="0"/>
                <a:ea typeface="Calibri" panose="020F0502020204030204" pitchFamily="34" charset="0"/>
                <a:cs typeface="Calibri" panose="020F0502020204030204" pitchFamily="34" charset="0"/>
              </a:rPr>
              <a:t>techniques</a:t>
            </a:r>
            <a:r>
              <a:rPr sz="1850" spc="6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such</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as</a:t>
            </a:r>
            <a:r>
              <a:rPr sz="1850" spc="6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median</a:t>
            </a:r>
            <a:r>
              <a:rPr sz="1850" spc="9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ﬁltration</a:t>
            </a:r>
            <a:r>
              <a:rPr sz="1850" spc="9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or</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 Gaussian </a:t>
            </a:r>
            <a:r>
              <a:rPr sz="1850" spc="-44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ﬁltration</a:t>
            </a:r>
            <a:r>
              <a:rPr sz="1850" spc="8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30" dirty="0">
                <a:solidFill>
                  <a:srgbClr val="233A44"/>
                </a:solidFill>
                <a:latin typeface="Calibri" panose="020F0502020204030204" pitchFamily="34" charset="0"/>
                <a:ea typeface="Calibri" panose="020F0502020204030204" pitchFamily="34" charset="0"/>
                <a:cs typeface="Calibri" panose="020F0502020204030204" pitchFamily="34" charset="0"/>
              </a:rPr>
              <a:t>has</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limitation</a:t>
            </a:r>
            <a:r>
              <a:rPr sz="1850" spc="8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in</a:t>
            </a:r>
            <a:r>
              <a:rPr sz="1850" spc="8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smoothing</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image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pixels</a:t>
            </a:r>
            <a:r>
              <a:rPr sz="1850" spc="5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so</a:t>
            </a:r>
            <a:r>
              <a:rPr sz="1850" spc="5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I</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am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 overcoming</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such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limitation</a:t>
            </a:r>
            <a:r>
              <a:rPr sz="1850" spc="8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by</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applying</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Adaptive</a:t>
            </a:r>
            <a:r>
              <a:rPr sz="1850" spc="3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Median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Filtration</a:t>
            </a:r>
            <a:r>
              <a:rPr sz="1850" spc="8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0" dirty="0">
                <a:solidFill>
                  <a:srgbClr val="233A44"/>
                </a:solidFill>
                <a:latin typeface="Calibri" panose="020F0502020204030204" pitchFamily="34" charset="0"/>
                <a:ea typeface="Calibri" panose="020F0502020204030204" pitchFamily="34" charset="0"/>
                <a:cs typeface="Calibri" panose="020F0502020204030204" pitchFamily="34" charset="0"/>
              </a:rPr>
              <a:t>(AMF).</a:t>
            </a:r>
            <a:endParaRPr sz="1850" dirty="0">
              <a:latin typeface="Calibri" panose="020F0502020204030204" pitchFamily="34" charset="0"/>
              <a:ea typeface="Calibri" panose="020F0502020204030204" pitchFamily="34" charset="0"/>
              <a:cs typeface="Calibri" panose="020F0502020204030204" pitchFamily="34" charset="0"/>
            </a:endParaRPr>
          </a:p>
          <a:p>
            <a:pPr marL="353060" marR="5080" indent="-340995">
              <a:lnSpc>
                <a:spcPct val="102899"/>
              </a:lnSpc>
              <a:buFont typeface="Segoe UI Symbol"/>
              <a:buChar char="➔"/>
              <a:tabLst>
                <a:tab pos="353695" algn="l"/>
              </a:tabLst>
            </a:pPr>
            <a:r>
              <a:rPr sz="1850" spc="40" dirty="0">
                <a:solidFill>
                  <a:srgbClr val="233A44"/>
                </a:solidFill>
                <a:latin typeface="Calibri" panose="020F0502020204030204" pitchFamily="34" charset="0"/>
                <a:ea typeface="Calibri" panose="020F0502020204030204" pitchFamily="34" charset="0"/>
                <a:cs typeface="Calibri" panose="020F0502020204030204" pitchFamily="34" charset="0"/>
              </a:rPr>
              <a:t>AMF</a:t>
            </a:r>
            <a:r>
              <a:rPr sz="1850" spc="114"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algorithm</a:t>
            </a:r>
            <a:r>
              <a:rPr sz="1850" spc="10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will</a:t>
            </a:r>
            <a:r>
              <a:rPr sz="1850" spc="10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adjust</a:t>
            </a:r>
            <a:r>
              <a:rPr sz="1850" spc="5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image</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dirty="0">
                <a:solidFill>
                  <a:srgbClr val="233A44"/>
                </a:solidFill>
                <a:latin typeface="Calibri" panose="020F0502020204030204" pitchFamily="34" charset="0"/>
                <a:ea typeface="Calibri" panose="020F0502020204030204" pitchFamily="34" charset="0"/>
                <a:cs typeface="Calibri" panose="020F0502020204030204" pitchFamily="34" charset="0"/>
              </a:rPr>
              <a:t>resolution</a:t>
            </a:r>
            <a:r>
              <a:rPr sz="1850" spc="12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by</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ﬁnding </a:t>
            </a:r>
            <a:r>
              <a:rPr sz="1850" spc="4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maximum</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and</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minimum</a:t>
            </a:r>
            <a:r>
              <a:rPr sz="1850" spc="7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intensity</a:t>
            </a:r>
            <a:r>
              <a:rPr sz="1850" spc="4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pixels.</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After</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dirty="0">
                <a:solidFill>
                  <a:srgbClr val="233A44"/>
                </a:solidFill>
                <a:latin typeface="Calibri" panose="020F0502020204030204" pitchFamily="34" charset="0"/>
                <a:ea typeface="Calibri" panose="020F0502020204030204" pitchFamily="34" charset="0"/>
                <a:cs typeface="Calibri" panose="020F0502020204030204" pitchFamily="34" charset="0"/>
              </a:rPr>
              <a:t>adjusting</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pixels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by</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applying</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AMF,</a:t>
            </a:r>
            <a:r>
              <a:rPr sz="1850" spc="6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45" dirty="0">
                <a:solidFill>
                  <a:srgbClr val="233A44"/>
                </a:solidFill>
                <a:latin typeface="Calibri" panose="020F0502020204030204" pitchFamily="34" charset="0"/>
                <a:ea typeface="Calibri" panose="020F0502020204030204" pitchFamily="34" charset="0"/>
                <a:cs typeface="Calibri" panose="020F0502020204030204" pitchFamily="34" charset="0"/>
              </a:rPr>
              <a:t>CNN</a:t>
            </a:r>
            <a:r>
              <a:rPr sz="1850" spc="8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networks</a:t>
            </a:r>
            <a:r>
              <a:rPr sz="1850" spc="6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are</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used</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which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will</a:t>
            </a:r>
            <a:r>
              <a:rPr sz="1850" spc="7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extract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deeper</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 features</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from</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image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vector</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 which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can</a:t>
            </a:r>
            <a:r>
              <a:rPr sz="1850" spc="8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helps</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in</a:t>
            </a:r>
            <a:r>
              <a:rPr sz="1850" spc="8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detecting </a:t>
            </a:r>
            <a:r>
              <a:rPr sz="1850" spc="-44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minute</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features</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for</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accurate</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prediction.</a:t>
            </a:r>
            <a:endParaRPr sz="1850" dirty="0">
              <a:latin typeface="Calibri" panose="020F0502020204030204" pitchFamily="34" charset="0"/>
              <a:ea typeface="Calibri" panose="020F0502020204030204" pitchFamily="34" charset="0"/>
              <a:cs typeface="Calibri" panose="020F0502020204030204" pitchFamily="34" charset="0"/>
            </a:endParaRPr>
          </a:p>
          <a:p>
            <a:pPr marL="353060" marR="602615" indent="-340995">
              <a:lnSpc>
                <a:spcPct val="102899"/>
              </a:lnSpc>
              <a:buFont typeface="Segoe UI Symbol"/>
              <a:buChar char="➔"/>
              <a:tabLst>
                <a:tab pos="353695" algn="l"/>
              </a:tabLst>
            </a:pP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The</a:t>
            </a:r>
            <a:r>
              <a:rPr sz="1850" spc="3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extracted</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features</a:t>
            </a:r>
            <a:r>
              <a:rPr sz="1850" spc="6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will</a:t>
            </a:r>
            <a:r>
              <a:rPr sz="1850" spc="8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30" dirty="0">
                <a:solidFill>
                  <a:srgbClr val="233A44"/>
                </a:solidFill>
                <a:latin typeface="Calibri" panose="020F0502020204030204" pitchFamily="34" charset="0"/>
                <a:ea typeface="Calibri" panose="020F0502020204030204" pitchFamily="34" charset="0"/>
                <a:cs typeface="Calibri" panose="020F0502020204030204" pitchFamily="34" charset="0"/>
              </a:rPr>
              <a:t>be</a:t>
            </a:r>
            <a:r>
              <a:rPr sz="1850" spc="3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passed</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to</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dirty="0">
                <a:solidFill>
                  <a:srgbClr val="233A44"/>
                </a:solidFill>
                <a:latin typeface="Calibri" panose="020F0502020204030204" pitchFamily="34" charset="0"/>
                <a:ea typeface="Calibri" panose="020F0502020204030204" pitchFamily="34" charset="0"/>
                <a:cs typeface="Calibri" panose="020F0502020204030204" pitchFamily="34" charset="0"/>
              </a:rPr>
              <a:t>gradient</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0" dirty="0">
                <a:solidFill>
                  <a:srgbClr val="233A44"/>
                </a:solidFill>
                <a:latin typeface="Calibri" panose="020F0502020204030204" pitchFamily="34" charset="0"/>
                <a:ea typeface="Calibri" panose="020F0502020204030204" pitchFamily="34" charset="0"/>
                <a:cs typeface="Calibri" panose="020F0502020204030204" pitchFamily="34" charset="0"/>
              </a:rPr>
              <a:t>boosting </a:t>
            </a:r>
            <a:r>
              <a:rPr sz="1850" spc="-44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classiﬁer</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to</a:t>
            </a:r>
            <a:r>
              <a:rPr sz="1850" spc="5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predict</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given</a:t>
            </a:r>
            <a:r>
              <a:rPr sz="1850" spc="9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25" dirty="0">
                <a:solidFill>
                  <a:srgbClr val="233A44"/>
                </a:solidFill>
                <a:latin typeface="Calibri" panose="020F0502020204030204" pitchFamily="34" charset="0"/>
                <a:ea typeface="Calibri" panose="020F0502020204030204" pitchFamily="34" charset="0"/>
                <a:cs typeface="Calibri" panose="020F0502020204030204" pitchFamily="34" charset="0"/>
              </a:rPr>
              <a:t>image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is</a:t>
            </a:r>
            <a:r>
              <a:rPr sz="1850" spc="5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normal</a:t>
            </a:r>
            <a:r>
              <a:rPr sz="1850" spc="70"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5" dirty="0">
                <a:solidFill>
                  <a:srgbClr val="233A44"/>
                </a:solidFill>
                <a:latin typeface="Calibri" panose="020F0502020204030204" pitchFamily="34" charset="0"/>
                <a:ea typeface="Calibri" panose="020F0502020204030204" pitchFamily="34" charset="0"/>
                <a:cs typeface="Calibri" panose="020F0502020204030204" pitchFamily="34" charset="0"/>
              </a:rPr>
              <a:t>or</a:t>
            </a:r>
            <a:r>
              <a:rPr sz="1850" spc="-5" dirty="0">
                <a:solidFill>
                  <a:srgbClr val="233A44"/>
                </a:solidFill>
                <a:latin typeface="Calibri" panose="020F0502020204030204" pitchFamily="34" charset="0"/>
                <a:ea typeface="Calibri" panose="020F0502020204030204" pitchFamily="34" charset="0"/>
                <a:cs typeface="Calibri" panose="020F0502020204030204" pitchFamily="34" charset="0"/>
              </a:rPr>
              <a:t> </a:t>
            </a:r>
            <a:r>
              <a:rPr sz="1850" spc="10" dirty="0">
                <a:solidFill>
                  <a:srgbClr val="233A44"/>
                </a:solidFill>
                <a:latin typeface="Calibri" panose="020F0502020204030204" pitchFamily="34" charset="0"/>
                <a:ea typeface="Calibri" panose="020F0502020204030204" pitchFamily="34" charset="0"/>
                <a:cs typeface="Calibri" panose="020F0502020204030204" pitchFamily="34" charset="0"/>
              </a:rPr>
              <a:t>abnormal.</a:t>
            </a:r>
            <a:endParaRPr sz="185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0C5BD64-A1FC-5D13-FAFE-D1C40293F8EA}"/>
              </a:ext>
            </a:extLst>
          </p:cNvPr>
          <p:cNvSpPr>
            <a:spLocks noGrp="1"/>
          </p:cNvSpPr>
          <p:nvPr>
            <p:ph type="title"/>
          </p:nvPr>
        </p:nvSpPr>
        <p:spPr>
          <a:xfrm>
            <a:off x="539750" y="1644650"/>
            <a:ext cx="6096629" cy="423193"/>
          </a:xfrm>
        </p:spPr>
        <p:txBody>
          <a:bodyPr>
            <a:normAutofit fontScale="90000"/>
          </a:bodyPr>
          <a:lstStyle/>
          <a:p>
            <a:r>
              <a:rPr lang="en-US" dirty="0"/>
              <a:t>CRITICAL ANALYSIS</a:t>
            </a:r>
          </a:p>
        </p:txBody>
      </p:sp>
      <p:sp>
        <p:nvSpPr>
          <p:cNvPr id="6" name="object 6"/>
          <p:cNvSpPr txBox="1">
            <a:spLocks noGrp="1"/>
          </p:cNvSpPr>
          <p:nvPr>
            <p:ph idx="1"/>
          </p:nvPr>
        </p:nvSpPr>
        <p:spPr>
          <a:xfrm>
            <a:off x="1073150" y="2559050"/>
            <a:ext cx="7414483" cy="4267194"/>
          </a:xfrm>
          <a:prstGeom prst="rect">
            <a:avLst/>
          </a:prstGeom>
        </p:spPr>
        <p:txBody>
          <a:bodyPr vert="horz" wrap="square" lIns="0" tIns="8890" rIns="0" bIns="0" rtlCol="0">
            <a:spAutoFit/>
          </a:bodyPr>
          <a:lstStyle/>
          <a:p>
            <a:pPr marL="426084" marR="5080">
              <a:lnSpc>
                <a:spcPct val="104200"/>
              </a:lnSpc>
              <a:spcBef>
                <a:spcPts val="70"/>
              </a:spcBef>
            </a:pPr>
            <a:r>
              <a:rPr lang="en-US" spc="10" dirty="0"/>
              <a:t>The </a:t>
            </a:r>
            <a:r>
              <a:rPr lang="en-US" dirty="0"/>
              <a:t>brain </a:t>
            </a:r>
            <a:r>
              <a:rPr lang="en-US" spc="15" dirty="0"/>
              <a:t>tumor </a:t>
            </a:r>
            <a:r>
              <a:rPr lang="en-US" dirty="0"/>
              <a:t>detection </a:t>
            </a:r>
            <a:r>
              <a:rPr lang="en-US" spc="5" dirty="0"/>
              <a:t>technology </a:t>
            </a:r>
            <a:r>
              <a:rPr lang="en-US" spc="10" dirty="0"/>
              <a:t>based on </a:t>
            </a:r>
            <a:r>
              <a:rPr lang="en-US" spc="15" dirty="0"/>
              <a:t>CT </a:t>
            </a:r>
            <a:r>
              <a:rPr lang="en-US" spc="10" dirty="0"/>
              <a:t>scans </a:t>
            </a:r>
            <a:r>
              <a:rPr lang="en-US" dirty="0"/>
              <a:t>provides </a:t>
            </a:r>
            <a:r>
              <a:rPr lang="en-US" spc="10" dirty="0"/>
              <a:t>a </a:t>
            </a:r>
            <a:r>
              <a:rPr lang="en-US" spc="15" dirty="0"/>
              <a:t>more accurate </a:t>
            </a:r>
            <a:r>
              <a:rPr lang="en-US" spc="20" dirty="0"/>
              <a:t> </a:t>
            </a:r>
            <a:r>
              <a:rPr lang="en-US" dirty="0"/>
              <a:t>diagnosis.</a:t>
            </a:r>
            <a:r>
              <a:rPr lang="en-US" spc="-5" dirty="0"/>
              <a:t> </a:t>
            </a:r>
            <a:r>
              <a:rPr lang="en-US" dirty="0"/>
              <a:t>Preprocessing,</a:t>
            </a:r>
            <a:r>
              <a:rPr lang="en-US" spc="-5" dirty="0"/>
              <a:t> </a:t>
            </a:r>
            <a:r>
              <a:rPr lang="en-US" spc="20" dirty="0"/>
              <a:t>feature</a:t>
            </a:r>
            <a:r>
              <a:rPr lang="en-US" spc="-75" dirty="0"/>
              <a:t> </a:t>
            </a:r>
            <a:r>
              <a:rPr lang="en-US" spc="10" dirty="0"/>
              <a:t>extraction,</a:t>
            </a:r>
            <a:r>
              <a:rPr lang="en-US" spc="-5" dirty="0"/>
              <a:t> </a:t>
            </a:r>
            <a:r>
              <a:rPr lang="en-US" spc="30" dirty="0"/>
              <a:t>and</a:t>
            </a:r>
            <a:r>
              <a:rPr lang="en-US" spc="-20" dirty="0"/>
              <a:t> </a:t>
            </a:r>
            <a:r>
              <a:rPr lang="en-US" dirty="0"/>
              <a:t>classiﬁcation</a:t>
            </a:r>
            <a:r>
              <a:rPr lang="en-US" spc="-5" dirty="0"/>
              <a:t> </a:t>
            </a:r>
            <a:r>
              <a:rPr lang="en-US" spc="25" dirty="0"/>
              <a:t>are</a:t>
            </a:r>
            <a:r>
              <a:rPr lang="en-US" spc="-75" dirty="0"/>
              <a:t> </a:t>
            </a:r>
            <a:r>
              <a:rPr lang="en-US" spc="30" dirty="0"/>
              <a:t>the</a:t>
            </a:r>
            <a:r>
              <a:rPr lang="en-US" spc="-70" dirty="0"/>
              <a:t> </a:t>
            </a:r>
            <a:r>
              <a:rPr lang="en-US" spc="15" dirty="0"/>
              <a:t>three</a:t>
            </a:r>
            <a:r>
              <a:rPr lang="en-US" spc="-75" dirty="0"/>
              <a:t> </a:t>
            </a:r>
            <a:r>
              <a:rPr lang="en-US" spc="5" dirty="0"/>
              <a:t>categories </a:t>
            </a:r>
            <a:r>
              <a:rPr lang="en-US" spc="-320" dirty="0"/>
              <a:t> </a:t>
            </a:r>
            <a:r>
              <a:rPr lang="en-US" spc="30" dirty="0"/>
              <a:t>of </a:t>
            </a:r>
            <a:r>
              <a:rPr lang="en-US" spc="10" dirty="0" err="1"/>
              <a:t>operatIons</a:t>
            </a:r>
            <a:r>
              <a:rPr lang="en-US" spc="10" dirty="0"/>
              <a:t> </a:t>
            </a:r>
            <a:r>
              <a:rPr lang="en-US" spc="5" dirty="0"/>
              <a:t>followed </a:t>
            </a:r>
            <a:r>
              <a:rPr lang="en-US" spc="-5" dirty="0"/>
              <a:t>by </a:t>
            </a:r>
            <a:r>
              <a:rPr lang="en-US" spc="15" dirty="0"/>
              <a:t>any </a:t>
            </a:r>
            <a:r>
              <a:rPr lang="en-US" dirty="0"/>
              <a:t>medical </a:t>
            </a:r>
            <a:r>
              <a:rPr lang="en-US" spc="10" dirty="0"/>
              <a:t>image </a:t>
            </a:r>
            <a:r>
              <a:rPr lang="en-US" spc="-5" dirty="0"/>
              <a:t>processing </a:t>
            </a:r>
            <a:r>
              <a:rPr lang="en-US" spc="5" dirty="0"/>
              <a:t>technique. </a:t>
            </a:r>
            <a:r>
              <a:rPr lang="en-US" spc="10" dirty="0"/>
              <a:t>Segmentation, </a:t>
            </a:r>
            <a:r>
              <a:rPr lang="en-US" spc="15" dirty="0"/>
              <a:t> </a:t>
            </a:r>
            <a:r>
              <a:rPr lang="en-US" spc="35" dirty="0"/>
              <a:t>t</a:t>
            </a:r>
            <a:r>
              <a:rPr lang="en-US" spc="-10" dirty="0"/>
              <a:t>r</a:t>
            </a:r>
            <a:r>
              <a:rPr lang="en-US" spc="45" dirty="0"/>
              <a:t>a</a:t>
            </a:r>
            <a:r>
              <a:rPr lang="en-US" spc="25" dirty="0"/>
              <a:t>n</a:t>
            </a:r>
            <a:r>
              <a:rPr lang="en-US" spc="-15" dirty="0"/>
              <a:t>s</a:t>
            </a:r>
            <a:r>
              <a:rPr lang="en-US" spc="45" dirty="0"/>
              <a:t>f</a:t>
            </a:r>
            <a:r>
              <a:rPr lang="en-US" spc="25" dirty="0"/>
              <a:t>o</a:t>
            </a:r>
            <a:r>
              <a:rPr lang="en-US" spc="20" dirty="0"/>
              <a:t>r</a:t>
            </a:r>
            <a:r>
              <a:rPr lang="en-US" spc="5" dirty="0"/>
              <a:t>m</a:t>
            </a:r>
            <a:r>
              <a:rPr lang="en-US" spc="45" dirty="0"/>
              <a:t>a</a:t>
            </a:r>
            <a:r>
              <a:rPr lang="en-US" spc="35" dirty="0"/>
              <a:t>t</a:t>
            </a:r>
            <a:r>
              <a:rPr lang="en-US" spc="-50" dirty="0"/>
              <a:t>i</a:t>
            </a:r>
            <a:r>
              <a:rPr lang="en-US" spc="25" dirty="0"/>
              <a:t>on</a:t>
            </a:r>
            <a:r>
              <a:rPr lang="en-US" spc="5" dirty="0"/>
              <a:t>,</a:t>
            </a:r>
            <a:r>
              <a:rPr lang="en-US" spc="-15" dirty="0"/>
              <a:t> </a:t>
            </a:r>
            <a:r>
              <a:rPr lang="en-US" spc="45" dirty="0"/>
              <a:t>a</a:t>
            </a:r>
            <a:r>
              <a:rPr lang="en-US" spc="25" dirty="0"/>
              <a:t>n</a:t>
            </a:r>
            <a:r>
              <a:rPr lang="en-US" spc="15" dirty="0"/>
              <a:t>d</a:t>
            </a:r>
            <a:r>
              <a:rPr lang="en-US" spc="-30" dirty="0"/>
              <a:t> </a:t>
            </a:r>
            <a:r>
              <a:rPr lang="en-US" spc="35" dirty="0"/>
              <a:t>ﬁ</a:t>
            </a:r>
            <a:r>
              <a:rPr lang="en-US" spc="-50" dirty="0"/>
              <a:t>l</a:t>
            </a:r>
            <a:r>
              <a:rPr lang="en-US" spc="35" dirty="0"/>
              <a:t>t</a:t>
            </a:r>
            <a:r>
              <a:rPr lang="en-US" spc="-10" dirty="0"/>
              <a:t>r</a:t>
            </a:r>
            <a:r>
              <a:rPr lang="en-US" spc="45" dirty="0"/>
              <a:t>a</a:t>
            </a:r>
            <a:r>
              <a:rPr lang="en-US" spc="35" dirty="0"/>
              <a:t>t</a:t>
            </a:r>
            <a:r>
              <a:rPr lang="en-US" spc="-50" dirty="0"/>
              <a:t>i</a:t>
            </a:r>
            <a:r>
              <a:rPr lang="en-US" spc="25" dirty="0"/>
              <a:t>o</a:t>
            </a:r>
            <a:r>
              <a:rPr lang="en-US" dirty="0"/>
              <a:t>n</a:t>
            </a:r>
            <a:r>
              <a:rPr lang="en-US" spc="-15" dirty="0"/>
              <a:t> </a:t>
            </a:r>
            <a:r>
              <a:rPr lang="en-US" spc="45" dirty="0"/>
              <a:t>a</a:t>
            </a:r>
            <a:r>
              <a:rPr lang="en-US" spc="5" dirty="0"/>
              <a:t>r</a:t>
            </a:r>
            <a:r>
              <a:rPr lang="en-US" spc="30" dirty="0"/>
              <a:t>e</a:t>
            </a:r>
            <a:r>
              <a:rPr lang="en-US" spc="-80" dirty="0"/>
              <a:t> </a:t>
            </a:r>
            <a:r>
              <a:rPr lang="en-US" spc="45" dirty="0"/>
              <a:t>a</a:t>
            </a:r>
            <a:r>
              <a:rPr lang="en-US" spc="-50" dirty="0"/>
              <a:t>l</a:t>
            </a:r>
            <a:r>
              <a:rPr lang="en-US" spc="-5" dirty="0"/>
              <a:t>l</a:t>
            </a:r>
            <a:r>
              <a:rPr lang="en-US" spc="-80" dirty="0"/>
              <a:t> </a:t>
            </a:r>
            <a:r>
              <a:rPr lang="en-US" spc="35" dirty="0"/>
              <a:t>a</a:t>
            </a:r>
            <a:r>
              <a:rPr lang="en-US" dirty="0"/>
              <a:t>v</a:t>
            </a:r>
            <a:r>
              <a:rPr lang="en-US" spc="45" dirty="0"/>
              <a:t>a</a:t>
            </a:r>
            <a:r>
              <a:rPr lang="en-US" spc="-50" dirty="0"/>
              <a:t>il</a:t>
            </a:r>
            <a:r>
              <a:rPr lang="en-US" spc="45" dirty="0"/>
              <a:t>a</a:t>
            </a:r>
            <a:r>
              <a:rPr lang="en-US" spc="20" dirty="0"/>
              <a:t>b</a:t>
            </a:r>
            <a:r>
              <a:rPr lang="en-US" spc="-50" dirty="0"/>
              <a:t>l</a:t>
            </a:r>
            <a:r>
              <a:rPr lang="en-US" spc="30" dirty="0"/>
              <a:t>e</a:t>
            </a:r>
            <a:r>
              <a:rPr lang="en-US" spc="-80" dirty="0"/>
              <a:t> </a:t>
            </a:r>
            <a:r>
              <a:rPr lang="en-US" spc="45" dirty="0"/>
              <a:t>a</a:t>
            </a:r>
            <a:r>
              <a:rPr lang="en-US" spc="-5" dirty="0"/>
              <a:t>t</a:t>
            </a:r>
            <a:r>
              <a:rPr lang="en-US" dirty="0"/>
              <a:t> </a:t>
            </a:r>
            <a:r>
              <a:rPr lang="en-US" spc="35" dirty="0"/>
              <a:t>t</a:t>
            </a:r>
            <a:r>
              <a:rPr lang="en-US" spc="20" dirty="0"/>
              <a:t>h</a:t>
            </a:r>
            <a:r>
              <a:rPr lang="en-US" spc="30" dirty="0"/>
              <a:t>e</a:t>
            </a:r>
            <a:r>
              <a:rPr lang="en-US" spc="-80" dirty="0"/>
              <a:t> </a:t>
            </a:r>
            <a:r>
              <a:rPr lang="en-US" spc="20" dirty="0"/>
              <a:t>p</a:t>
            </a:r>
            <a:r>
              <a:rPr lang="en-US" spc="5" dirty="0"/>
              <a:t>r</a:t>
            </a:r>
            <a:r>
              <a:rPr lang="en-US" spc="-15" dirty="0"/>
              <a:t>e</a:t>
            </a:r>
            <a:r>
              <a:rPr lang="en-US" spc="20" dirty="0"/>
              <a:t>p</a:t>
            </a:r>
            <a:r>
              <a:rPr lang="en-US" spc="5" dirty="0"/>
              <a:t>r</a:t>
            </a:r>
            <a:r>
              <a:rPr lang="en-US" spc="25" dirty="0"/>
              <a:t>o</a:t>
            </a:r>
            <a:r>
              <a:rPr lang="en-US" spc="-15" dirty="0"/>
              <a:t>cess</a:t>
            </a:r>
            <a:r>
              <a:rPr lang="en-US" spc="-50" dirty="0"/>
              <a:t>i</a:t>
            </a:r>
            <a:r>
              <a:rPr lang="en-US" spc="25" dirty="0"/>
              <a:t>n</a:t>
            </a:r>
            <a:r>
              <a:rPr lang="en-US" spc="10" dirty="0"/>
              <a:t>g</a:t>
            </a:r>
            <a:r>
              <a:rPr lang="en-US" spc="-25" dirty="0"/>
              <a:t> </a:t>
            </a:r>
            <a:r>
              <a:rPr lang="en-US" spc="-15" dirty="0"/>
              <a:t>s</a:t>
            </a:r>
            <a:r>
              <a:rPr lang="en-US" spc="35" dirty="0"/>
              <a:t>t</a:t>
            </a:r>
            <a:r>
              <a:rPr lang="en-US" spc="45" dirty="0"/>
              <a:t>a</a:t>
            </a:r>
            <a:r>
              <a:rPr lang="en-US" spc="20" dirty="0"/>
              <a:t>g</a:t>
            </a:r>
            <a:r>
              <a:rPr lang="en-US" spc="-15" dirty="0"/>
              <a:t>e</a:t>
            </a:r>
            <a:r>
              <a:rPr lang="en-US" spc="5" dirty="0"/>
              <a:t>.</a:t>
            </a:r>
          </a:p>
          <a:p>
            <a:pPr marL="426084" marR="110489">
              <a:lnSpc>
                <a:spcPct val="104200"/>
              </a:lnSpc>
            </a:pPr>
            <a:r>
              <a:rPr lang="en-US" spc="-30" dirty="0"/>
              <a:t>To </a:t>
            </a:r>
            <a:r>
              <a:rPr lang="en-US" spc="10" dirty="0"/>
              <a:t>categorize a </a:t>
            </a:r>
            <a:r>
              <a:rPr lang="en-US" spc="15" dirty="0"/>
              <a:t>dataset </a:t>
            </a:r>
            <a:r>
              <a:rPr lang="en-US" spc="-5" dirty="0"/>
              <a:t>comprising </a:t>
            </a:r>
            <a:r>
              <a:rPr lang="en-US" spc="10" dirty="0"/>
              <a:t>various numbers </a:t>
            </a:r>
            <a:r>
              <a:rPr lang="en-US" spc="30" dirty="0"/>
              <a:t>of </a:t>
            </a:r>
            <a:r>
              <a:rPr lang="en-US" dirty="0"/>
              <a:t>brain </a:t>
            </a:r>
            <a:r>
              <a:rPr lang="en-US" spc="-5" dirty="0"/>
              <a:t>diseases, </a:t>
            </a:r>
            <a:r>
              <a:rPr lang="en-US" spc="10" dirty="0"/>
              <a:t>a </a:t>
            </a:r>
            <a:r>
              <a:rPr lang="en-US" spc="5" dirty="0"/>
              <a:t>couple </a:t>
            </a:r>
            <a:r>
              <a:rPr lang="en-US" spc="30" dirty="0"/>
              <a:t>of </a:t>
            </a:r>
            <a:r>
              <a:rPr lang="en-US" spc="35" dirty="0"/>
              <a:t> </a:t>
            </a:r>
            <a:r>
              <a:rPr lang="en-US" spc="20" dirty="0"/>
              <a:t>profound</a:t>
            </a:r>
            <a:r>
              <a:rPr lang="en-US" spc="-20" dirty="0"/>
              <a:t> </a:t>
            </a:r>
            <a:r>
              <a:rPr lang="en-US" dirty="0"/>
              <a:t>learning</a:t>
            </a:r>
            <a:r>
              <a:rPr lang="en-US" spc="-10" dirty="0"/>
              <a:t> </a:t>
            </a:r>
            <a:r>
              <a:rPr lang="en-US" spc="-5" dirty="0"/>
              <a:t>classiﬁers</a:t>
            </a:r>
            <a:r>
              <a:rPr lang="en-US" spc="-55" dirty="0"/>
              <a:t> </a:t>
            </a:r>
            <a:r>
              <a:rPr lang="en-US" spc="20" dirty="0"/>
              <a:t>were</a:t>
            </a:r>
            <a:r>
              <a:rPr lang="en-US" spc="-70" dirty="0"/>
              <a:t> </a:t>
            </a:r>
            <a:r>
              <a:rPr lang="en-US" spc="-10" dirty="0"/>
              <a:t>utilized</a:t>
            </a:r>
            <a:r>
              <a:rPr lang="en-US" spc="-20" dirty="0"/>
              <a:t> </a:t>
            </a:r>
            <a:r>
              <a:rPr lang="en-US" spc="-25" dirty="0"/>
              <a:t>in</a:t>
            </a:r>
            <a:r>
              <a:rPr lang="en-US" dirty="0"/>
              <a:t> conjunction </a:t>
            </a:r>
            <a:r>
              <a:rPr lang="en-US" spc="10" dirty="0"/>
              <a:t>with</a:t>
            </a:r>
            <a:r>
              <a:rPr lang="en-US" dirty="0"/>
              <a:t> discrete</a:t>
            </a:r>
            <a:r>
              <a:rPr lang="en-US" spc="-70" dirty="0"/>
              <a:t> </a:t>
            </a:r>
            <a:r>
              <a:rPr lang="en-US" dirty="0"/>
              <a:t>wavelet</a:t>
            </a:r>
            <a:r>
              <a:rPr lang="en-US" spc="15" dirty="0"/>
              <a:t> </a:t>
            </a:r>
            <a:r>
              <a:rPr lang="en-US" spc="20" dirty="0"/>
              <a:t>change </a:t>
            </a:r>
            <a:r>
              <a:rPr lang="en-US" spc="-320" dirty="0"/>
              <a:t> </a:t>
            </a:r>
            <a:r>
              <a:rPr lang="en-US" spc="30" dirty="0"/>
              <a:t>and </a:t>
            </a:r>
            <a:r>
              <a:rPr lang="en-US" spc="15" dirty="0"/>
              <a:t>head </a:t>
            </a:r>
            <a:r>
              <a:rPr lang="en-US" spc="35" dirty="0"/>
              <a:t>parts </a:t>
            </a:r>
            <a:r>
              <a:rPr lang="en-US" spc="10" dirty="0"/>
              <a:t>examination. </a:t>
            </a:r>
            <a:r>
              <a:rPr lang="en-US" spc="-5" dirty="0"/>
              <a:t>Moreover, </a:t>
            </a:r>
            <a:r>
              <a:rPr lang="en-US" dirty="0"/>
              <a:t>brain </a:t>
            </a:r>
            <a:r>
              <a:rPr lang="en-US" spc="15" dirty="0"/>
              <a:t>tumor </a:t>
            </a:r>
            <a:r>
              <a:rPr lang="en-US" spc="10" dirty="0"/>
              <a:t>image segmentation </a:t>
            </a:r>
            <a:r>
              <a:rPr lang="en-US" spc="-20" dirty="0"/>
              <a:t>is </a:t>
            </a:r>
            <a:r>
              <a:rPr lang="en-US" dirty="0"/>
              <a:t>used </a:t>
            </a:r>
            <a:r>
              <a:rPr lang="en-US" spc="-25" dirty="0"/>
              <a:t>in </a:t>
            </a:r>
            <a:r>
              <a:rPr lang="en-US" spc="-20" dirty="0"/>
              <a:t> </a:t>
            </a:r>
            <a:r>
              <a:rPr lang="en-US" spc="10" dirty="0"/>
              <a:t>numerous</a:t>
            </a:r>
            <a:r>
              <a:rPr lang="en-US" spc="-65" dirty="0"/>
              <a:t> </a:t>
            </a:r>
            <a:r>
              <a:rPr lang="en-US" spc="-10" dirty="0"/>
              <a:t>BTS</a:t>
            </a:r>
            <a:r>
              <a:rPr lang="en-US" spc="-70" dirty="0"/>
              <a:t> </a:t>
            </a:r>
            <a:r>
              <a:rPr lang="en-US" spc="5" dirty="0"/>
              <a:t>applications</a:t>
            </a:r>
            <a:r>
              <a:rPr lang="en-US" spc="-65" dirty="0"/>
              <a:t> </a:t>
            </a:r>
            <a:r>
              <a:rPr lang="en-US" spc="25" dirty="0"/>
              <a:t>to</a:t>
            </a:r>
            <a:r>
              <a:rPr lang="en-US" spc="-40" dirty="0"/>
              <a:t> </a:t>
            </a:r>
            <a:r>
              <a:rPr lang="en-US" spc="-10" dirty="0"/>
              <a:t>classify</a:t>
            </a:r>
            <a:r>
              <a:rPr lang="en-US" spc="-5" dirty="0"/>
              <a:t> </a:t>
            </a:r>
            <a:r>
              <a:rPr lang="en-US" spc="-15" dirty="0"/>
              <a:t>pixels.</a:t>
            </a:r>
          </a:p>
          <a:p>
            <a:pPr marL="426084" marR="5080">
              <a:lnSpc>
                <a:spcPct val="104200"/>
              </a:lnSpc>
              <a:spcBef>
                <a:spcPts val="70"/>
              </a:spcBef>
            </a:pPr>
            <a:endParaRPr spc="-1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2414" y="2112811"/>
            <a:ext cx="1532890" cy="479425"/>
          </a:xfrm>
          <a:prstGeom prst="rect">
            <a:avLst/>
          </a:prstGeom>
        </p:spPr>
        <p:txBody>
          <a:bodyPr vert="horz" wrap="square" lIns="0" tIns="15875" rIns="0" bIns="0" rtlCol="0">
            <a:spAutoFit/>
          </a:bodyPr>
          <a:lstStyle/>
          <a:p>
            <a:pPr marL="12700">
              <a:lnSpc>
                <a:spcPct val="100000"/>
              </a:lnSpc>
              <a:spcBef>
                <a:spcPts val="125"/>
              </a:spcBef>
            </a:pPr>
            <a:r>
              <a:rPr sz="2950" spc="-95" dirty="0"/>
              <a:t>RESULTS</a:t>
            </a:r>
            <a:endParaRPr sz="2950"/>
          </a:p>
        </p:txBody>
      </p:sp>
      <p:grpSp>
        <p:nvGrpSpPr>
          <p:cNvPr id="3" name="object 3"/>
          <p:cNvGrpSpPr/>
          <p:nvPr/>
        </p:nvGrpSpPr>
        <p:grpSpPr>
          <a:xfrm>
            <a:off x="1297509" y="2682478"/>
            <a:ext cx="7260590" cy="2945130"/>
            <a:chOff x="1297509" y="2682478"/>
            <a:chExt cx="7260590" cy="2945130"/>
          </a:xfrm>
        </p:grpSpPr>
        <p:pic>
          <p:nvPicPr>
            <p:cNvPr id="4" name="object 4"/>
            <p:cNvPicPr/>
            <p:nvPr/>
          </p:nvPicPr>
          <p:blipFill>
            <a:blip r:embed="rId2" cstate="print"/>
            <a:stretch>
              <a:fillRect/>
            </a:stretch>
          </p:blipFill>
          <p:spPr>
            <a:xfrm>
              <a:off x="1297509" y="2682478"/>
              <a:ext cx="3830058" cy="2944905"/>
            </a:xfrm>
            <a:prstGeom prst="rect">
              <a:avLst/>
            </a:prstGeom>
          </p:spPr>
        </p:pic>
        <p:pic>
          <p:nvPicPr>
            <p:cNvPr id="5" name="object 5"/>
            <p:cNvPicPr/>
            <p:nvPr/>
          </p:nvPicPr>
          <p:blipFill>
            <a:blip r:embed="rId3" cstate="print"/>
            <a:stretch>
              <a:fillRect/>
            </a:stretch>
          </p:blipFill>
          <p:spPr>
            <a:xfrm>
              <a:off x="5635875" y="3255115"/>
              <a:ext cx="2922172" cy="1579297"/>
            </a:xfrm>
            <a:prstGeom prst="rect">
              <a:avLst/>
            </a:prstGeom>
          </p:spPr>
        </p:pic>
      </p:gr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TotalTime>
  <Words>752</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Segoe UI Symbol</vt:lpstr>
      <vt:lpstr>Trebuchet MS</vt:lpstr>
      <vt:lpstr>Wingdings 3</vt:lpstr>
      <vt:lpstr>Facet</vt:lpstr>
      <vt:lpstr>IDENTIFICATION OF BRAIN TUMOR  USING DEEP LEARNING ALGORITHMS  BASED ON CT-SCANNED IMAGES</vt:lpstr>
      <vt:lpstr>CONTENTS</vt:lpstr>
      <vt:lpstr>MOTIVATION</vt:lpstr>
      <vt:lpstr>PROBLEM STATEMENT</vt:lpstr>
      <vt:lpstr>OBJECTIVE</vt:lpstr>
      <vt:lpstr>CONTRIBUTIONS</vt:lpstr>
      <vt:lpstr>PROPOSED SYSTEM</vt:lpstr>
      <vt:lpstr>CRITICAL ANALYSIS</vt:lpstr>
      <vt:lpstr>RESULTS</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Prashanth Reddy Koppula</cp:lastModifiedBy>
  <cp:revision>3</cp:revision>
  <cp:lastPrinted>2024-07-24T00:13:45Z</cp:lastPrinted>
  <dcterms:created xsi:type="dcterms:W3CDTF">2024-07-23T23:29:13Z</dcterms:created>
  <dcterms:modified xsi:type="dcterms:W3CDTF">2024-07-24T00:25:16Z</dcterms:modified>
</cp:coreProperties>
</file>