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07A86-0367-44C1-A7E9-9E6F28758D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A9A008-2B31-49D1-847F-ABEFFDDC1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NLP</a:t>
          </a:r>
          <a:r>
            <a:rPr lang="zh-CN" dirty="0"/>
            <a:t>工作流程越来越多地涉及重写文本，但如何有效地提示</a:t>
          </a:r>
          <a:r>
            <a:rPr lang="en-US" dirty="0"/>
            <a:t>LLM</a:t>
          </a:r>
          <a:r>
            <a:rPr lang="zh-CN" dirty="0"/>
            <a:t>仍有很多需要学习的地方。</a:t>
          </a:r>
          <a:endParaRPr lang="en-US" dirty="0"/>
        </a:p>
      </dgm:t>
    </dgm:pt>
    <dgm:pt modelId="{3DF3DD79-F021-4CA6-A9A0-411F8B968B3F}" type="parTrans" cxnId="{92A71A87-92AD-4795-A3E3-4D4986882595}">
      <dgm:prSet/>
      <dgm:spPr/>
      <dgm:t>
        <a:bodyPr/>
        <a:lstStyle/>
        <a:p>
          <a:endParaRPr lang="en-US"/>
        </a:p>
      </dgm:t>
    </dgm:pt>
    <dgm:pt modelId="{DD203445-7E2D-4172-A40D-A307ECD34F29}" type="sibTrans" cxnId="{92A71A87-92AD-4795-A3E3-4D4986882595}">
      <dgm:prSet/>
      <dgm:spPr/>
      <dgm:t>
        <a:bodyPr/>
        <a:lstStyle/>
        <a:p>
          <a:endParaRPr lang="en-US"/>
        </a:p>
      </dgm:t>
    </dgm:pt>
    <dgm:pt modelId="{86781437-57D0-49F5-8E3F-28E9AF74A5D1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这个机器学习竞赛旨在以一种新颖的方式深入研究这个问题。</a:t>
          </a:r>
          <a:endParaRPr lang="en-US"/>
        </a:p>
      </dgm:t>
    </dgm:pt>
    <dgm:pt modelId="{675B6072-BC0B-4381-8552-210066242FF7}" type="parTrans" cxnId="{180A7B83-3BCC-4490-8E5F-3BC45D33DDDB}">
      <dgm:prSet/>
      <dgm:spPr/>
      <dgm:t>
        <a:bodyPr/>
        <a:lstStyle/>
        <a:p>
          <a:endParaRPr lang="en-US"/>
        </a:p>
      </dgm:t>
    </dgm:pt>
    <dgm:pt modelId="{150D6BFA-1850-4F17-B759-600A6012D2C3}" type="sibTrans" cxnId="{180A7B83-3BCC-4490-8E5F-3BC45D33DDDB}">
      <dgm:prSet/>
      <dgm:spPr/>
      <dgm:t>
        <a:bodyPr/>
        <a:lstStyle/>
        <a:p>
          <a:endParaRPr lang="en-US"/>
        </a:p>
      </dgm:t>
    </dgm:pt>
    <dgm:pt modelId="{97DE3FE3-429E-45DD-82E2-C6EB425F4812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挑战：恢复用于重写给定文本的</a:t>
          </a:r>
          <a:r>
            <a:rPr lang="en-US" dirty="0"/>
            <a:t>LLM</a:t>
          </a:r>
          <a:r>
            <a:rPr lang="zh-CN" dirty="0"/>
            <a:t>提示。挑战者将在一个包含</a:t>
          </a:r>
          <a:r>
            <a:rPr lang="en-US" dirty="0"/>
            <a:t>1300</a:t>
          </a:r>
          <a:r>
            <a:rPr lang="zh-CN" dirty="0"/>
            <a:t>多个原始文本和相应由</a:t>
          </a:r>
          <a:r>
            <a:rPr lang="en-US" dirty="0"/>
            <a:t>Gemma</a:t>
          </a:r>
          <a:r>
            <a:rPr lang="zh-CN" dirty="0"/>
            <a:t>提供的改写版本组成的数据集上进行测试，</a:t>
          </a:r>
          <a:r>
            <a:rPr lang="en-US" dirty="0"/>
            <a:t>Gemma</a:t>
          </a:r>
          <a:r>
            <a:rPr lang="zh-CN" dirty="0"/>
            <a:t>是</a:t>
          </a:r>
          <a:r>
            <a:rPr lang="en-US" dirty="0"/>
            <a:t>Google</a:t>
          </a:r>
          <a:r>
            <a:rPr lang="zh-CN" dirty="0"/>
            <a:t>新推出的开放模型系列之一。</a:t>
          </a:r>
          <a:endParaRPr lang="en-US" dirty="0"/>
        </a:p>
      </dgm:t>
    </dgm:pt>
    <dgm:pt modelId="{1D0F082A-EB50-4007-A5F5-47A22D4D57D3}" type="parTrans" cxnId="{C01A93AE-1BCB-4DDC-AD5A-C20F4374A959}">
      <dgm:prSet/>
      <dgm:spPr/>
      <dgm:t>
        <a:bodyPr/>
        <a:lstStyle/>
        <a:p>
          <a:endParaRPr lang="en-US"/>
        </a:p>
      </dgm:t>
    </dgm:pt>
    <dgm:pt modelId="{61FA3073-3C74-4616-B519-4F36CBD65639}" type="sibTrans" cxnId="{C01A93AE-1BCB-4DDC-AD5A-C20F4374A959}">
      <dgm:prSet/>
      <dgm:spPr/>
      <dgm:t>
        <a:bodyPr/>
        <a:lstStyle/>
        <a:p>
          <a:endParaRPr lang="en-US"/>
        </a:p>
      </dgm:t>
    </dgm:pt>
    <dgm:pt modelId="{0B4BF426-640A-47CA-94BF-25CF93C2BA9E}" type="pres">
      <dgm:prSet presAssocID="{1F607A86-0367-44C1-A7E9-9E6F28758D65}" presName="root" presStyleCnt="0">
        <dgm:presLayoutVars>
          <dgm:dir/>
          <dgm:resizeHandles val="exact"/>
        </dgm:presLayoutVars>
      </dgm:prSet>
      <dgm:spPr/>
    </dgm:pt>
    <dgm:pt modelId="{71801F8F-8833-40EB-B412-7F6787A8B924}" type="pres">
      <dgm:prSet presAssocID="{F1A9A008-2B31-49D1-847F-ABEFFDDC15C0}" presName="compNode" presStyleCnt="0"/>
      <dgm:spPr/>
    </dgm:pt>
    <dgm:pt modelId="{220751A4-573D-460F-AC17-A26ABD1FD2FD}" type="pres">
      <dgm:prSet presAssocID="{F1A9A008-2B31-49D1-847F-ABEFFDDC15C0}" presName="bgRect" presStyleLbl="bgShp" presStyleIdx="0" presStyleCnt="3"/>
      <dgm:spPr/>
    </dgm:pt>
    <dgm:pt modelId="{9F761BDB-9B13-4CC7-AC30-A1F3454AC0A0}" type="pres">
      <dgm:prSet presAssocID="{F1A9A008-2B31-49D1-847F-ABEFFDDC15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0DA6C79-09A1-47FA-B518-4CA0327EBDDF}" type="pres">
      <dgm:prSet presAssocID="{F1A9A008-2B31-49D1-847F-ABEFFDDC15C0}" presName="spaceRect" presStyleCnt="0"/>
      <dgm:spPr/>
    </dgm:pt>
    <dgm:pt modelId="{395BA3E6-73BA-48C4-8B63-421046540861}" type="pres">
      <dgm:prSet presAssocID="{F1A9A008-2B31-49D1-847F-ABEFFDDC15C0}" presName="parTx" presStyleLbl="revTx" presStyleIdx="0" presStyleCnt="3">
        <dgm:presLayoutVars>
          <dgm:chMax val="0"/>
          <dgm:chPref val="0"/>
        </dgm:presLayoutVars>
      </dgm:prSet>
      <dgm:spPr/>
    </dgm:pt>
    <dgm:pt modelId="{78C257A4-00E7-41C6-9B4D-ECF4911D18A2}" type="pres">
      <dgm:prSet presAssocID="{DD203445-7E2D-4172-A40D-A307ECD34F29}" presName="sibTrans" presStyleCnt="0"/>
      <dgm:spPr/>
    </dgm:pt>
    <dgm:pt modelId="{748D6DC6-4723-4CFB-BF9B-4C1B5B5A6C62}" type="pres">
      <dgm:prSet presAssocID="{86781437-57D0-49F5-8E3F-28E9AF74A5D1}" presName="compNode" presStyleCnt="0"/>
      <dgm:spPr/>
    </dgm:pt>
    <dgm:pt modelId="{25CE37A4-527E-46F8-8435-1A3FC1E3D3FF}" type="pres">
      <dgm:prSet presAssocID="{86781437-57D0-49F5-8E3F-28E9AF74A5D1}" presName="bgRect" presStyleLbl="bgShp" presStyleIdx="1" presStyleCnt="3"/>
      <dgm:spPr/>
    </dgm:pt>
    <dgm:pt modelId="{21585186-51FF-4A68-A46F-68448A54CB2B}" type="pres">
      <dgm:prSet presAssocID="{86781437-57D0-49F5-8E3F-28E9AF74A5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63C9D48-17E3-4727-9A46-48C7F323A392}" type="pres">
      <dgm:prSet presAssocID="{86781437-57D0-49F5-8E3F-28E9AF74A5D1}" presName="spaceRect" presStyleCnt="0"/>
      <dgm:spPr/>
    </dgm:pt>
    <dgm:pt modelId="{97C9504D-F1EC-41CE-80CE-5323FFF91808}" type="pres">
      <dgm:prSet presAssocID="{86781437-57D0-49F5-8E3F-28E9AF74A5D1}" presName="parTx" presStyleLbl="revTx" presStyleIdx="1" presStyleCnt="3">
        <dgm:presLayoutVars>
          <dgm:chMax val="0"/>
          <dgm:chPref val="0"/>
        </dgm:presLayoutVars>
      </dgm:prSet>
      <dgm:spPr/>
    </dgm:pt>
    <dgm:pt modelId="{BD659753-F776-41B7-A9DF-52302DBCBB7F}" type="pres">
      <dgm:prSet presAssocID="{150D6BFA-1850-4F17-B759-600A6012D2C3}" presName="sibTrans" presStyleCnt="0"/>
      <dgm:spPr/>
    </dgm:pt>
    <dgm:pt modelId="{CBA79980-E1EF-4D61-82DD-CF483CA36EF6}" type="pres">
      <dgm:prSet presAssocID="{97DE3FE3-429E-45DD-82E2-C6EB425F4812}" presName="compNode" presStyleCnt="0"/>
      <dgm:spPr/>
    </dgm:pt>
    <dgm:pt modelId="{2472355F-FBF5-4873-9482-7E5AD293AA16}" type="pres">
      <dgm:prSet presAssocID="{97DE3FE3-429E-45DD-82E2-C6EB425F4812}" presName="bgRect" presStyleLbl="bgShp" presStyleIdx="2" presStyleCnt="3"/>
      <dgm:spPr/>
    </dgm:pt>
    <dgm:pt modelId="{FEE21AF9-645E-4C88-9215-BEB2A9E02793}" type="pres">
      <dgm:prSet presAssocID="{97DE3FE3-429E-45DD-82E2-C6EB425F48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3F3DA540-E113-4B83-8A12-27875A89B115}" type="pres">
      <dgm:prSet presAssocID="{97DE3FE3-429E-45DD-82E2-C6EB425F4812}" presName="spaceRect" presStyleCnt="0"/>
      <dgm:spPr/>
    </dgm:pt>
    <dgm:pt modelId="{12503A86-3908-42A3-9582-9FAC6FB0DE2F}" type="pres">
      <dgm:prSet presAssocID="{97DE3FE3-429E-45DD-82E2-C6EB425F48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103D09-E8DF-4EC0-BD5C-5F1B88B0FA9D}" type="presOf" srcId="{86781437-57D0-49F5-8E3F-28E9AF74A5D1}" destId="{97C9504D-F1EC-41CE-80CE-5323FFF91808}" srcOrd="0" destOrd="0" presId="urn:microsoft.com/office/officeart/2018/2/layout/IconVerticalSolidList"/>
    <dgm:cxn modelId="{352C5B52-51DD-485C-A67E-3ED10C3CAD16}" type="presOf" srcId="{97DE3FE3-429E-45DD-82E2-C6EB425F4812}" destId="{12503A86-3908-42A3-9582-9FAC6FB0DE2F}" srcOrd="0" destOrd="0" presId="urn:microsoft.com/office/officeart/2018/2/layout/IconVerticalSolidList"/>
    <dgm:cxn modelId="{180A7B83-3BCC-4490-8E5F-3BC45D33DDDB}" srcId="{1F607A86-0367-44C1-A7E9-9E6F28758D65}" destId="{86781437-57D0-49F5-8E3F-28E9AF74A5D1}" srcOrd="1" destOrd="0" parTransId="{675B6072-BC0B-4381-8552-210066242FF7}" sibTransId="{150D6BFA-1850-4F17-B759-600A6012D2C3}"/>
    <dgm:cxn modelId="{92A71A87-92AD-4795-A3E3-4D4986882595}" srcId="{1F607A86-0367-44C1-A7E9-9E6F28758D65}" destId="{F1A9A008-2B31-49D1-847F-ABEFFDDC15C0}" srcOrd="0" destOrd="0" parTransId="{3DF3DD79-F021-4CA6-A9A0-411F8B968B3F}" sibTransId="{DD203445-7E2D-4172-A40D-A307ECD34F29}"/>
    <dgm:cxn modelId="{C01A93AE-1BCB-4DDC-AD5A-C20F4374A959}" srcId="{1F607A86-0367-44C1-A7E9-9E6F28758D65}" destId="{97DE3FE3-429E-45DD-82E2-C6EB425F4812}" srcOrd="2" destOrd="0" parTransId="{1D0F082A-EB50-4007-A5F5-47A22D4D57D3}" sibTransId="{61FA3073-3C74-4616-B519-4F36CBD65639}"/>
    <dgm:cxn modelId="{80FB1FBC-4667-4D80-BF0C-65EDCE7F7EFA}" type="presOf" srcId="{F1A9A008-2B31-49D1-847F-ABEFFDDC15C0}" destId="{395BA3E6-73BA-48C4-8B63-421046540861}" srcOrd="0" destOrd="0" presId="urn:microsoft.com/office/officeart/2018/2/layout/IconVerticalSolidList"/>
    <dgm:cxn modelId="{10AFC4C3-7355-4832-A623-11191FE624B5}" type="presOf" srcId="{1F607A86-0367-44C1-A7E9-9E6F28758D65}" destId="{0B4BF426-640A-47CA-94BF-25CF93C2BA9E}" srcOrd="0" destOrd="0" presId="urn:microsoft.com/office/officeart/2018/2/layout/IconVerticalSolidList"/>
    <dgm:cxn modelId="{C137C0C8-8CF6-4794-BCD7-5B179D71784C}" type="presParOf" srcId="{0B4BF426-640A-47CA-94BF-25CF93C2BA9E}" destId="{71801F8F-8833-40EB-B412-7F6787A8B924}" srcOrd="0" destOrd="0" presId="urn:microsoft.com/office/officeart/2018/2/layout/IconVerticalSolidList"/>
    <dgm:cxn modelId="{7CAEBB04-876E-4AB4-BE7F-60445A6BD84A}" type="presParOf" srcId="{71801F8F-8833-40EB-B412-7F6787A8B924}" destId="{220751A4-573D-460F-AC17-A26ABD1FD2FD}" srcOrd="0" destOrd="0" presId="urn:microsoft.com/office/officeart/2018/2/layout/IconVerticalSolidList"/>
    <dgm:cxn modelId="{5094300B-EBE5-4138-A9BF-3E918073370C}" type="presParOf" srcId="{71801F8F-8833-40EB-B412-7F6787A8B924}" destId="{9F761BDB-9B13-4CC7-AC30-A1F3454AC0A0}" srcOrd="1" destOrd="0" presId="urn:microsoft.com/office/officeart/2018/2/layout/IconVerticalSolidList"/>
    <dgm:cxn modelId="{35EBBD8B-452F-4948-B6A8-E278ADAE1DD1}" type="presParOf" srcId="{71801F8F-8833-40EB-B412-7F6787A8B924}" destId="{B0DA6C79-09A1-47FA-B518-4CA0327EBDDF}" srcOrd="2" destOrd="0" presId="urn:microsoft.com/office/officeart/2018/2/layout/IconVerticalSolidList"/>
    <dgm:cxn modelId="{F081A88B-F103-4637-90E4-6EC20B9C0DBA}" type="presParOf" srcId="{71801F8F-8833-40EB-B412-7F6787A8B924}" destId="{395BA3E6-73BA-48C4-8B63-421046540861}" srcOrd="3" destOrd="0" presId="urn:microsoft.com/office/officeart/2018/2/layout/IconVerticalSolidList"/>
    <dgm:cxn modelId="{A3434605-10AB-495B-9C99-71E2D541537C}" type="presParOf" srcId="{0B4BF426-640A-47CA-94BF-25CF93C2BA9E}" destId="{78C257A4-00E7-41C6-9B4D-ECF4911D18A2}" srcOrd="1" destOrd="0" presId="urn:microsoft.com/office/officeart/2018/2/layout/IconVerticalSolidList"/>
    <dgm:cxn modelId="{300A4CBE-2B2F-440A-99AD-361F576006CB}" type="presParOf" srcId="{0B4BF426-640A-47CA-94BF-25CF93C2BA9E}" destId="{748D6DC6-4723-4CFB-BF9B-4C1B5B5A6C62}" srcOrd="2" destOrd="0" presId="urn:microsoft.com/office/officeart/2018/2/layout/IconVerticalSolidList"/>
    <dgm:cxn modelId="{A79D365C-400A-4D46-82A7-0C7C47C1ED92}" type="presParOf" srcId="{748D6DC6-4723-4CFB-BF9B-4C1B5B5A6C62}" destId="{25CE37A4-527E-46F8-8435-1A3FC1E3D3FF}" srcOrd="0" destOrd="0" presId="urn:microsoft.com/office/officeart/2018/2/layout/IconVerticalSolidList"/>
    <dgm:cxn modelId="{39FCCF0B-BA28-409A-B06B-FB4662940EE2}" type="presParOf" srcId="{748D6DC6-4723-4CFB-BF9B-4C1B5B5A6C62}" destId="{21585186-51FF-4A68-A46F-68448A54CB2B}" srcOrd="1" destOrd="0" presId="urn:microsoft.com/office/officeart/2018/2/layout/IconVerticalSolidList"/>
    <dgm:cxn modelId="{497D7FE3-8A70-4FF6-A321-A50204128EE3}" type="presParOf" srcId="{748D6DC6-4723-4CFB-BF9B-4C1B5B5A6C62}" destId="{E63C9D48-17E3-4727-9A46-48C7F323A392}" srcOrd="2" destOrd="0" presId="urn:microsoft.com/office/officeart/2018/2/layout/IconVerticalSolidList"/>
    <dgm:cxn modelId="{5718DF40-5FA1-4AA3-8B5C-B91A1FBF1996}" type="presParOf" srcId="{748D6DC6-4723-4CFB-BF9B-4C1B5B5A6C62}" destId="{97C9504D-F1EC-41CE-80CE-5323FFF91808}" srcOrd="3" destOrd="0" presId="urn:microsoft.com/office/officeart/2018/2/layout/IconVerticalSolidList"/>
    <dgm:cxn modelId="{A84D8A6A-730B-4E55-AE30-A869E05C0C96}" type="presParOf" srcId="{0B4BF426-640A-47CA-94BF-25CF93C2BA9E}" destId="{BD659753-F776-41B7-A9DF-52302DBCBB7F}" srcOrd="3" destOrd="0" presId="urn:microsoft.com/office/officeart/2018/2/layout/IconVerticalSolidList"/>
    <dgm:cxn modelId="{DB78715F-2D31-4527-BBAA-9772C2A9628E}" type="presParOf" srcId="{0B4BF426-640A-47CA-94BF-25CF93C2BA9E}" destId="{CBA79980-E1EF-4D61-82DD-CF483CA36EF6}" srcOrd="4" destOrd="0" presId="urn:microsoft.com/office/officeart/2018/2/layout/IconVerticalSolidList"/>
    <dgm:cxn modelId="{8A5AA45D-CD05-4D34-8A34-3FB9074BBD16}" type="presParOf" srcId="{CBA79980-E1EF-4D61-82DD-CF483CA36EF6}" destId="{2472355F-FBF5-4873-9482-7E5AD293AA16}" srcOrd="0" destOrd="0" presId="urn:microsoft.com/office/officeart/2018/2/layout/IconVerticalSolidList"/>
    <dgm:cxn modelId="{B5C489FF-11F1-4744-97BD-7F83CB69E0D4}" type="presParOf" srcId="{CBA79980-E1EF-4D61-82DD-CF483CA36EF6}" destId="{FEE21AF9-645E-4C88-9215-BEB2A9E02793}" srcOrd="1" destOrd="0" presId="urn:microsoft.com/office/officeart/2018/2/layout/IconVerticalSolidList"/>
    <dgm:cxn modelId="{36E4EC7C-A2AB-4F87-A69E-9B0682838DA9}" type="presParOf" srcId="{CBA79980-E1EF-4D61-82DD-CF483CA36EF6}" destId="{3F3DA540-E113-4B83-8A12-27875A89B115}" srcOrd="2" destOrd="0" presId="urn:microsoft.com/office/officeart/2018/2/layout/IconVerticalSolidList"/>
    <dgm:cxn modelId="{98A57215-C01A-49F4-A182-DD6E839CACC9}" type="presParOf" srcId="{CBA79980-E1EF-4D61-82DD-CF483CA36EF6}" destId="{12503A86-3908-42A3-9582-9FAC6FB0DE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92E50-D00C-44A7-A5C5-B7B5F72328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48012D-912C-409A-AEBC-4053FD493382}">
      <dgm:prSet/>
      <dgm:spPr/>
      <dgm:t>
        <a:bodyPr/>
        <a:lstStyle/>
        <a:p>
          <a:r>
            <a:rPr lang="zh-CN"/>
            <a:t>评估指标对于提交和相应的真实值中的每一行</a:t>
          </a:r>
          <a:endParaRPr lang="en-US"/>
        </a:p>
      </dgm:t>
    </dgm:pt>
    <dgm:pt modelId="{48CA0C15-B2F9-4BE5-A15B-41F852BA0120}" type="parTrans" cxnId="{12ABA053-D911-4CAB-88B6-8DD1FAD6F4EA}">
      <dgm:prSet/>
      <dgm:spPr/>
      <dgm:t>
        <a:bodyPr/>
        <a:lstStyle/>
        <a:p>
          <a:endParaRPr lang="en-US"/>
        </a:p>
      </dgm:t>
    </dgm:pt>
    <dgm:pt modelId="{7CD459E5-B1D2-46A6-BF0D-626C41BBD9CF}" type="sibTrans" cxnId="{12ABA053-D911-4CAB-88B6-8DD1FAD6F4EA}">
      <dgm:prSet/>
      <dgm:spPr/>
      <dgm:t>
        <a:bodyPr/>
        <a:lstStyle/>
        <a:p>
          <a:endParaRPr lang="en-US"/>
        </a:p>
      </dgm:t>
    </dgm:pt>
    <dgm:pt modelId="{F61BFE07-5F33-4939-9417-10532F73906D}">
      <dgm:prSet/>
      <dgm:spPr/>
      <dgm:t>
        <a:bodyPr/>
        <a:lstStyle/>
        <a:p>
          <a:r>
            <a:rPr lang="zh-CN"/>
            <a:t>使用 </a:t>
          </a:r>
          <a:r>
            <a:rPr lang="en-US"/>
            <a:t>sentence-t5-base</a:t>
          </a:r>
          <a:r>
            <a:rPr lang="zh-CN"/>
            <a:t> 来计算相应的嵌入向量。</a:t>
          </a:r>
          <a:endParaRPr lang="en-US"/>
        </a:p>
      </dgm:t>
    </dgm:pt>
    <dgm:pt modelId="{7E1EE2AF-1586-4D8F-AC3C-8B136FFC5AE5}" type="parTrans" cxnId="{29444DE4-86F6-4A3C-B8B6-0CD460F91B7A}">
      <dgm:prSet/>
      <dgm:spPr/>
      <dgm:t>
        <a:bodyPr/>
        <a:lstStyle/>
        <a:p>
          <a:endParaRPr lang="en-US"/>
        </a:p>
      </dgm:t>
    </dgm:pt>
    <dgm:pt modelId="{F5DDC133-8509-41E3-8E3E-87C93FED3A63}" type="sibTrans" cxnId="{29444DE4-86F6-4A3C-B8B6-0CD460F91B7A}">
      <dgm:prSet/>
      <dgm:spPr/>
      <dgm:t>
        <a:bodyPr/>
        <a:lstStyle/>
        <a:p>
          <a:endParaRPr lang="en-US"/>
        </a:p>
      </dgm:t>
    </dgm:pt>
    <dgm:pt modelId="{EC1FED12-F09B-4CC8-AA61-B8C50C8FF2D1}">
      <dgm:prSet/>
      <dgm:spPr/>
      <dgm:t>
        <a:bodyPr/>
        <a:lstStyle/>
        <a:p>
          <a:r>
            <a:rPr lang="zh-CN"/>
            <a:t>对于每个预测</a:t>
          </a:r>
          <a:r>
            <a:rPr lang="en-US"/>
            <a:t>/</a:t>
          </a:r>
          <a:r>
            <a:rPr lang="zh-CN"/>
            <a:t>期望对，使用锐化余弦相似度（</a:t>
          </a:r>
          <a:r>
            <a:rPr lang="en-US"/>
            <a:t>Sharpened Cosine Similarity）</a:t>
          </a:r>
          <a:r>
            <a:rPr lang="zh-CN"/>
            <a:t>计算得分，指数为</a:t>
          </a:r>
          <a:r>
            <a:rPr lang="en-US"/>
            <a:t>3</a:t>
          </a:r>
          <a:r>
            <a:rPr lang="zh-CN"/>
            <a:t>。</a:t>
          </a:r>
          <a:r>
            <a:rPr lang="en-US"/>
            <a:t>SCS</a:t>
          </a:r>
          <a:r>
            <a:rPr lang="zh-CN"/>
            <a:t>用于减弱嵌入向量给出的错误答案的慷慨得分。</a:t>
          </a:r>
          <a:endParaRPr lang="en-US"/>
        </a:p>
      </dgm:t>
    </dgm:pt>
    <dgm:pt modelId="{64405DA8-42AD-4093-AC60-7496887AF29C}" type="parTrans" cxnId="{E234D4C4-C550-4451-84C4-AA4B2EDA3E97}">
      <dgm:prSet/>
      <dgm:spPr/>
      <dgm:t>
        <a:bodyPr/>
        <a:lstStyle/>
        <a:p>
          <a:endParaRPr lang="en-US"/>
        </a:p>
      </dgm:t>
    </dgm:pt>
    <dgm:pt modelId="{7B44E9C0-9579-4A81-971F-544EFAF538FA}" type="sibTrans" cxnId="{E234D4C4-C550-4451-84C4-AA4B2EDA3E97}">
      <dgm:prSet/>
      <dgm:spPr/>
      <dgm:t>
        <a:bodyPr/>
        <a:lstStyle/>
        <a:p>
          <a:endParaRPr lang="en-US"/>
        </a:p>
      </dgm:t>
    </dgm:pt>
    <dgm:pt modelId="{B48EEFDD-EAE3-406F-A8FF-6C56597A6223}" type="pres">
      <dgm:prSet presAssocID="{A3392E50-D00C-44A7-A5C5-B7B5F72328B9}" presName="root" presStyleCnt="0">
        <dgm:presLayoutVars>
          <dgm:dir/>
          <dgm:resizeHandles val="exact"/>
        </dgm:presLayoutVars>
      </dgm:prSet>
      <dgm:spPr/>
    </dgm:pt>
    <dgm:pt modelId="{830E5BA9-18CA-43B6-B105-6767F8403A7B}" type="pres">
      <dgm:prSet presAssocID="{7B48012D-912C-409A-AEBC-4053FD493382}" presName="compNode" presStyleCnt="0"/>
      <dgm:spPr/>
    </dgm:pt>
    <dgm:pt modelId="{57D918D7-312F-4AD0-8F7A-988FF7CCD339}" type="pres">
      <dgm:prSet presAssocID="{7B48012D-912C-409A-AEBC-4053FD493382}" presName="bgRect" presStyleLbl="bgShp" presStyleIdx="0" presStyleCnt="3"/>
      <dgm:spPr/>
    </dgm:pt>
    <dgm:pt modelId="{EB37C8E1-AD72-4F56-8388-7F2F48BAC720}" type="pres">
      <dgm:prSet presAssocID="{7B48012D-912C-409A-AEBC-4053FD4933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349F34F4-17C4-4B1E-9B92-355F62E0FA03}" type="pres">
      <dgm:prSet presAssocID="{7B48012D-912C-409A-AEBC-4053FD493382}" presName="spaceRect" presStyleCnt="0"/>
      <dgm:spPr/>
    </dgm:pt>
    <dgm:pt modelId="{F17A577B-BAD6-40A6-921D-E720EB90F54D}" type="pres">
      <dgm:prSet presAssocID="{7B48012D-912C-409A-AEBC-4053FD493382}" presName="parTx" presStyleLbl="revTx" presStyleIdx="0" presStyleCnt="3">
        <dgm:presLayoutVars>
          <dgm:chMax val="0"/>
          <dgm:chPref val="0"/>
        </dgm:presLayoutVars>
      </dgm:prSet>
      <dgm:spPr/>
    </dgm:pt>
    <dgm:pt modelId="{CF6B7C84-2F81-46E6-9DEF-9E862648B456}" type="pres">
      <dgm:prSet presAssocID="{7CD459E5-B1D2-46A6-BF0D-626C41BBD9CF}" presName="sibTrans" presStyleCnt="0"/>
      <dgm:spPr/>
    </dgm:pt>
    <dgm:pt modelId="{EF139AB3-0909-4338-8143-632C1EA850FA}" type="pres">
      <dgm:prSet presAssocID="{F61BFE07-5F33-4939-9417-10532F73906D}" presName="compNode" presStyleCnt="0"/>
      <dgm:spPr/>
    </dgm:pt>
    <dgm:pt modelId="{7B552E94-4AEA-43ED-B148-A1706A23F968}" type="pres">
      <dgm:prSet presAssocID="{F61BFE07-5F33-4939-9417-10532F73906D}" presName="bgRect" presStyleLbl="bgShp" presStyleIdx="1" presStyleCnt="3"/>
      <dgm:spPr/>
    </dgm:pt>
    <dgm:pt modelId="{3888E315-920E-4708-B2D3-3923696C8A01}" type="pres">
      <dgm:prSet presAssocID="{F61BFE07-5F33-4939-9417-10532F7390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537F272C-CC8B-45D4-8063-486CB4FF4206}" type="pres">
      <dgm:prSet presAssocID="{F61BFE07-5F33-4939-9417-10532F73906D}" presName="spaceRect" presStyleCnt="0"/>
      <dgm:spPr/>
    </dgm:pt>
    <dgm:pt modelId="{E3BF3FC2-4711-4B94-91B7-F09ADCF6F006}" type="pres">
      <dgm:prSet presAssocID="{F61BFE07-5F33-4939-9417-10532F73906D}" presName="parTx" presStyleLbl="revTx" presStyleIdx="1" presStyleCnt="3">
        <dgm:presLayoutVars>
          <dgm:chMax val="0"/>
          <dgm:chPref val="0"/>
        </dgm:presLayoutVars>
      </dgm:prSet>
      <dgm:spPr/>
    </dgm:pt>
    <dgm:pt modelId="{80864440-AFEF-42F8-8827-36410A5C1F03}" type="pres">
      <dgm:prSet presAssocID="{F5DDC133-8509-41E3-8E3E-87C93FED3A63}" presName="sibTrans" presStyleCnt="0"/>
      <dgm:spPr/>
    </dgm:pt>
    <dgm:pt modelId="{DC4B6868-433E-453A-93DB-DF7D25494D24}" type="pres">
      <dgm:prSet presAssocID="{EC1FED12-F09B-4CC8-AA61-B8C50C8FF2D1}" presName="compNode" presStyleCnt="0"/>
      <dgm:spPr/>
    </dgm:pt>
    <dgm:pt modelId="{6BB5E26C-232F-4D8F-808A-020CD17A4503}" type="pres">
      <dgm:prSet presAssocID="{EC1FED12-F09B-4CC8-AA61-B8C50C8FF2D1}" presName="bgRect" presStyleLbl="bgShp" presStyleIdx="2" presStyleCnt="3"/>
      <dgm:spPr/>
    </dgm:pt>
    <dgm:pt modelId="{6F599F66-93B5-46BB-881B-7A0668A776E9}" type="pres">
      <dgm:prSet presAssocID="{EC1FED12-F09B-4CC8-AA61-B8C50C8FF2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D8A50833-2A80-4432-8D4F-3D47C1D2C715}" type="pres">
      <dgm:prSet presAssocID="{EC1FED12-F09B-4CC8-AA61-B8C50C8FF2D1}" presName="spaceRect" presStyleCnt="0"/>
      <dgm:spPr/>
    </dgm:pt>
    <dgm:pt modelId="{DD96FE19-F692-4C7B-8AEF-05211260FBBE}" type="pres">
      <dgm:prSet presAssocID="{EC1FED12-F09B-4CC8-AA61-B8C50C8FF2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EFA82D-7B51-4B8C-BE1F-A9967AFC905F}" type="presOf" srcId="{7B48012D-912C-409A-AEBC-4053FD493382}" destId="{F17A577B-BAD6-40A6-921D-E720EB90F54D}" srcOrd="0" destOrd="0" presId="urn:microsoft.com/office/officeart/2018/2/layout/IconVerticalSolidList"/>
    <dgm:cxn modelId="{18792846-23E5-43AB-B662-8A7C74C9EF91}" type="presOf" srcId="{A3392E50-D00C-44A7-A5C5-B7B5F72328B9}" destId="{B48EEFDD-EAE3-406F-A8FF-6C56597A6223}" srcOrd="0" destOrd="0" presId="urn:microsoft.com/office/officeart/2018/2/layout/IconVerticalSolidList"/>
    <dgm:cxn modelId="{12ABA053-D911-4CAB-88B6-8DD1FAD6F4EA}" srcId="{A3392E50-D00C-44A7-A5C5-B7B5F72328B9}" destId="{7B48012D-912C-409A-AEBC-4053FD493382}" srcOrd="0" destOrd="0" parTransId="{48CA0C15-B2F9-4BE5-A15B-41F852BA0120}" sibTransId="{7CD459E5-B1D2-46A6-BF0D-626C41BBD9CF}"/>
    <dgm:cxn modelId="{7C5FA77F-FAE4-4724-89BD-7A5936D85C33}" type="presOf" srcId="{F61BFE07-5F33-4939-9417-10532F73906D}" destId="{E3BF3FC2-4711-4B94-91B7-F09ADCF6F006}" srcOrd="0" destOrd="0" presId="urn:microsoft.com/office/officeart/2018/2/layout/IconVerticalSolidList"/>
    <dgm:cxn modelId="{49A5C983-237F-405F-AB39-92573F769808}" type="presOf" srcId="{EC1FED12-F09B-4CC8-AA61-B8C50C8FF2D1}" destId="{DD96FE19-F692-4C7B-8AEF-05211260FBBE}" srcOrd="0" destOrd="0" presId="urn:microsoft.com/office/officeart/2018/2/layout/IconVerticalSolidList"/>
    <dgm:cxn modelId="{E234D4C4-C550-4451-84C4-AA4B2EDA3E97}" srcId="{A3392E50-D00C-44A7-A5C5-B7B5F72328B9}" destId="{EC1FED12-F09B-4CC8-AA61-B8C50C8FF2D1}" srcOrd="2" destOrd="0" parTransId="{64405DA8-42AD-4093-AC60-7496887AF29C}" sibTransId="{7B44E9C0-9579-4A81-971F-544EFAF538FA}"/>
    <dgm:cxn modelId="{29444DE4-86F6-4A3C-B8B6-0CD460F91B7A}" srcId="{A3392E50-D00C-44A7-A5C5-B7B5F72328B9}" destId="{F61BFE07-5F33-4939-9417-10532F73906D}" srcOrd="1" destOrd="0" parTransId="{7E1EE2AF-1586-4D8F-AC3C-8B136FFC5AE5}" sibTransId="{F5DDC133-8509-41E3-8E3E-87C93FED3A63}"/>
    <dgm:cxn modelId="{FD60FDDF-0966-4589-90D4-805BE07A47FF}" type="presParOf" srcId="{B48EEFDD-EAE3-406F-A8FF-6C56597A6223}" destId="{830E5BA9-18CA-43B6-B105-6767F8403A7B}" srcOrd="0" destOrd="0" presId="urn:microsoft.com/office/officeart/2018/2/layout/IconVerticalSolidList"/>
    <dgm:cxn modelId="{19A17178-97FE-4288-8ECF-DD08BDB566FE}" type="presParOf" srcId="{830E5BA9-18CA-43B6-B105-6767F8403A7B}" destId="{57D918D7-312F-4AD0-8F7A-988FF7CCD339}" srcOrd="0" destOrd="0" presId="urn:microsoft.com/office/officeart/2018/2/layout/IconVerticalSolidList"/>
    <dgm:cxn modelId="{472B4C71-D6CB-4820-A87F-94DD57D0F643}" type="presParOf" srcId="{830E5BA9-18CA-43B6-B105-6767F8403A7B}" destId="{EB37C8E1-AD72-4F56-8388-7F2F48BAC720}" srcOrd="1" destOrd="0" presId="urn:microsoft.com/office/officeart/2018/2/layout/IconVerticalSolidList"/>
    <dgm:cxn modelId="{5FA6B1D4-0C90-4EFA-BDE5-041FA465078C}" type="presParOf" srcId="{830E5BA9-18CA-43B6-B105-6767F8403A7B}" destId="{349F34F4-17C4-4B1E-9B92-355F62E0FA03}" srcOrd="2" destOrd="0" presId="urn:microsoft.com/office/officeart/2018/2/layout/IconVerticalSolidList"/>
    <dgm:cxn modelId="{A6601378-C91D-4523-AB4F-E8569BF122FA}" type="presParOf" srcId="{830E5BA9-18CA-43B6-B105-6767F8403A7B}" destId="{F17A577B-BAD6-40A6-921D-E720EB90F54D}" srcOrd="3" destOrd="0" presId="urn:microsoft.com/office/officeart/2018/2/layout/IconVerticalSolidList"/>
    <dgm:cxn modelId="{9C5AFB9F-C76D-41E3-AC7A-23485ABC5757}" type="presParOf" srcId="{B48EEFDD-EAE3-406F-A8FF-6C56597A6223}" destId="{CF6B7C84-2F81-46E6-9DEF-9E862648B456}" srcOrd="1" destOrd="0" presId="urn:microsoft.com/office/officeart/2018/2/layout/IconVerticalSolidList"/>
    <dgm:cxn modelId="{CD3899AD-86B3-4A5C-98CC-76DC24BA008D}" type="presParOf" srcId="{B48EEFDD-EAE3-406F-A8FF-6C56597A6223}" destId="{EF139AB3-0909-4338-8143-632C1EA850FA}" srcOrd="2" destOrd="0" presId="urn:microsoft.com/office/officeart/2018/2/layout/IconVerticalSolidList"/>
    <dgm:cxn modelId="{68482ED2-5BF2-4561-8906-BEC7B0C89771}" type="presParOf" srcId="{EF139AB3-0909-4338-8143-632C1EA850FA}" destId="{7B552E94-4AEA-43ED-B148-A1706A23F968}" srcOrd="0" destOrd="0" presId="urn:microsoft.com/office/officeart/2018/2/layout/IconVerticalSolidList"/>
    <dgm:cxn modelId="{5606EE11-539D-45C1-8D7E-823C2B090A03}" type="presParOf" srcId="{EF139AB3-0909-4338-8143-632C1EA850FA}" destId="{3888E315-920E-4708-B2D3-3923696C8A01}" srcOrd="1" destOrd="0" presId="urn:microsoft.com/office/officeart/2018/2/layout/IconVerticalSolidList"/>
    <dgm:cxn modelId="{5427EE74-A1E3-43DC-9AEB-A1F54077D3EE}" type="presParOf" srcId="{EF139AB3-0909-4338-8143-632C1EA850FA}" destId="{537F272C-CC8B-45D4-8063-486CB4FF4206}" srcOrd="2" destOrd="0" presId="urn:microsoft.com/office/officeart/2018/2/layout/IconVerticalSolidList"/>
    <dgm:cxn modelId="{08CBC24F-684C-4E15-9BEF-164D13F76D3F}" type="presParOf" srcId="{EF139AB3-0909-4338-8143-632C1EA850FA}" destId="{E3BF3FC2-4711-4B94-91B7-F09ADCF6F006}" srcOrd="3" destOrd="0" presId="urn:microsoft.com/office/officeart/2018/2/layout/IconVerticalSolidList"/>
    <dgm:cxn modelId="{F3C43901-038A-4491-B170-B92FDE74347B}" type="presParOf" srcId="{B48EEFDD-EAE3-406F-A8FF-6C56597A6223}" destId="{80864440-AFEF-42F8-8827-36410A5C1F03}" srcOrd="3" destOrd="0" presId="urn:microsoft.com/office/officeart/2018/2/layout/IconVerticalSolidList"/>
    <dgm:cxn modelId="{C06ABE93-0089-4355-9B8A-81588A16AF22}" type="presParOf" srcId="{B48EEFDD-EAE3-406F-A8FF-6C56597A6223}" destId="{DC4B6868-433E-453A-93DB-DF7D25494D24}" srcOrd="4" destOrd="0" presId="urn:microsoft.com/office/officeart/2018/2/layout/IconVerticalSolidList"/>
    <dgm:cxn modelId="{8B340DF5-289F-4DE6-BD4C-87E2648719E8}" type="presParOf" srcId="{DC4B6868-433E-453A-93DB-DF7D25494D24}" destId="{6BB5E26C-232F-4D8F-808A-020CD17A4503}" srcOrd="0" destOrd="0" presId="urn:microsoft.com/office/officeart/2018/2/layout/IconVerticalSolidList"/>
    <dgm:cxn modelId="{4E5450BB-A7AD-4D8C-84DB-0177E2BA4582}" type="presParOf" srcId="{DC4B6868-433E-453A-93DB-DF7D25494D24}" destId="{6F599F66-93B5-46BB-881B-7A0668A776E9}" srcOrd="1" destOrd="0" presId="urn:microsoft.com/office/officeart/2018/2/layout/IconVerticalSolidList"/>
    <dgm:cxn modelId="{CA11D63F-17EC-420C-A160-8269980432FF}" type="presParOf" srcId="{DC4B6868-433E-453A-93DB-DF7D25494D24}" destId="{D8A50833-2A80-4432-8D4F-3D47C1D2C715}" srcOrd="2" destOrd="0" presId="urn:microsoft.com/office/officeart/2018/2/layout/IconVerticalSolidList"/>
    <dgm:cxn modelId="{CF5D8435-2E1C-4D8D-94E6-477F5FCAA160}" type="presParOf" srcId="{DC4B6868-433E-453A-93DB-DF7D25494D24}" destId="{DD96FE19-F692-4C7B-8AEF-05211260FB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913B64-B5B8-42DE-9C99-EFC089BFBF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B04F-A15E-48C2-86B0-F48B1D2C536B}">
      <dgm:prSet custT="1"/>
      <dgm:spPr/>
      <dgm:t>
        <a:bodyPr/>
        <a:lstStyle/>
        <a:p>
          <a:r>
            <a:rPr lang="zh-CN" sz="2800" dirty="0"/>
            <a:t>比赛输入是两个句子</a:t>
          </a:r>
          <a:r>
            <a:rPr lang="en-US" sz="2800" dirty="0"/>
            <a:t>A</a:t>
          </a:r>
          <a:r>
            <a:rPr lang="zh-CN" sz="2800" dirty="0"/>
            <a:t>和</a:t>
          </a:r>
          <a:r>
            <a:rPr lang="en-US" sz="2800" dirty="0"/>
            <a:t>B，</a:t>
          </a:r>
          <a:r>
            <a:rPr lang="zh-CN" sz="2800" dirty="0"/>
            <a:t>输出是预测的</a:t>
          </a:r>
          <a:r>
            <a:rPr lang="en-US" sz="2800" dirty="0"/>
            <a:t>prompt，</a:t>
          </a:r>
          <a:r>
            <a:rPr lang="zh-CN" sz="2800" dirty="0"/>
            <a:t>用于决定</a:t>
          </a:r>
          <a:r>
            <a:rPr lang="en-US" sz="2800" dirty="0"/>
            <a:t>A</a:t>
          </a:r>
          <a:r>
            <a:rPr lang="zh-CN" sz="2800" dirty="0"/>
            <a:t>改写</a:t>
          </a:r>
          <a:r>
            <a:rPr lang="en-US" sz="2800" dirty="0"/>
            <a:t>B</a:t>
          </a:r>
          <a:r>
            <a:rPr lang="zh-CN" sz="2800" dirty="0"/>
            <a:t>的方式。</a:t>
          </a:r>
          <a:endParaRPr lang="en-US" sz="2800" dirty="0"/>
        </a:p>
      </dgm:t>
    </dgm:pt>
    <dgm:pt modelId="{C8054EC2-59B0-4840-A6CA-2D042160D071}" type="parTrans" cxnId="{37713DB6-3DA2-4A49-8521-E19348E675A5}">
      <dgm:prSet/>
      <dgm:spPr/>
      <dgm:t>
        <a:bodyPr/>
        <a:lstStyle/>
        <a:p>
          <a:endParaRPr lang="en-US"/>
        </a:p>
      </dgm:t>
    </dgm:pt>
    <dgm:pt modelId="{7933A737-2932-414C-B657-36084E2D6A6B}" type="sibTrans" cxnId="{37713DB6-3DA2-4A49-8521-E19348E675A5}">
      <dgm:prSet/>
      <dgm:spPr/>
      <dgm:t>
        <a:bodyPr/>
        <a:lstStyle/>
        <a:p>
          <a:endParaRPr lang="en-US"/>
        </a:p>
      </dgm:t>
    </dgm:pt>
    <dgm:pt modelId="{F120630E-F0DD-4A5F-8064-EBF8AE25952F}">
      <dgm:prSet custT="1"/>
      <dgm:spPr/>
      <dgm:t>
        <a:bodyPr/>
        <a:lstStyle/>
        <a:p>
          <a:r>
            <a:rPr lang="zh-CN" sz="2800" b="1" dirty="0"/>
            <a:t>例子</a:t>
          </a:r>
          <a:r>
            <a:rPr lang="zh-CN" sz="2800" dirty="0"/>
            <a:t>：</a:t>
          </a:r>
          <a:endParaRPr lang="en-US" sz="2800" dirty="0"/>
        </a:p>
      </dgm:t>
    </dgm:pt>
    <dgm:pt modelId="{A4BE5102-152F-4CFF-8341-7A99121D695F}" type="parTrans" cxnId="{C6139965-EB91-494A-A9B7-739289A62AD5}">
      <dgm:prSet/>
      <dgm:spPr/>
      <dgm:t>
        <a:bodyPr/>
        <a:lstStyle/>
        <a:p>
          <a:endParaRPr lang="en-US"/>
        </a:p>
      </dgm:t>
    </dgm:pt>
    <dgm:pt modelId="{ADE082C1-0693-41E9-BB6A-428EC6D93F9F}" type="sibTrans" cxnId="{C6139965-EB91-494A-A9B7-739289A62AD5}">
      <dgm:prSet/>
      <dgm:spPr/>
      <dgm:t>
        <a:bodyPr/>
        <a:lstStyle/>
        <a:p>
          <a:endParaRPr lang="en-US"/>
        </a:p>
      </dgm:t>
    </dgm:pt>
    <dgm:pt modelId="{95B449C4-63C4-439F-BFD0-7DB0E23DF90C}">
      <dgm:prSet custT="1"/>
      <dgm:spPr/>
      <dgm:t>
        <a:bodyPr/>
        <a:lstStyle/>
        <a:p>
          <a:r>
            <a:rPr lang="zh-CN" sz="2800" dirty="0"/>
            <a:t>输入句子</a:t>
          </a:r>
          <a:r>
            <a:rPr lang="en-US" sz="2800" dirty="0" err="1"/>
            <a:t>A：The</a:t>
          </a:r>
          <a:r>
            <a:rPr lang="en-US" sz="2800" dirty="0"/>
            <a:t> competition dataset comprises text passages...</a:t>
          </a:r>
        </a:p>
      </dgm:t>
    </dgm:pt>
    <dgm:pt modelId="{BCD8E6DD-A2CB-47F5-8DFD-D5D1BB11CC54}" type="parTrans" cxnId="{005650F4-1171-4E51-AE68-1A3024ECFD4D}">
      <dgm:prSet/>
      <dgm:spPr/>
      <dgm:t>
        <a:bodyPr/>
        <a:lstStyle/>
        <a:p>
          <a:endParaRPr lang="en-US"/>
        </a:p>
      </dgm:t>
    </dgm:pt>
    <dgm:pt modelId="{249F4F5F-5B2B-4CA1-AF54-BCB394B40C08}" type="sibTrans" cxnId="{005650F4-1171-4E51-AE68-1A3024ECFD4D}">
      <dgm:prSet/>
      <dgm:spPr/>
      <dgm:t>
        <a:bodyPr/>
        <a:lstStyle/>
        <a:p>
          <a:endParaRPr lang="en-US"/>
        </a:p>
      </dgm:t>
    </dgm:pt>
    <dgm:pt modelId="{1A67FE20-E7D8-44D3-ACDF-C9AA577FEE09}">
      <dgm:prSet custT="1"/>
      <dgm:spPr/>
      <dgm:t>
        <a:bodyPr/>
        <a:lstStyle/>
        <a:p>
          <a:r>
            <a:rPr lang="zh-CN" sz="2800" dirty="0"/>
            <a:t>输入句子</a:t>
          </a:r>
          <a:r>
            <a:rPr lang="en-US" sz="2800" dirty="0" err="1"/>
            <a:t>B：Here</a:t>
          </a:r>
          <a:r>
            <a:rPr lang="en-US" sz="2800" dirty="0"/>
            <a:t> is your shanty...</a:t>
          </a:r>
        </a:p>
      </dgm:t>
    </dgm:pt>
    <dgm:pt modelId="{E7E32AD3-3A29-42B0-A1DE-66B3BB88AD55}" type="parTrans" cxnId="{3ADB2DE5-163D-4C43-97F0-876A3744EA57}">
      <dgm:prSet/>
      <dgm:spPr/>
      <dgm:t>
        <a:bodyPr/>
        <a:lstStyle/>
        <a:p>
          <a:endParaRPr lang="en-US"/>
        </a:p>
      </dgm:t>
    </dgm:pt>
    <dgm:pt modelId="{B9254D00-5755-4985-B313-B55E58780C62}" type="sibTrans" cxnId="{3ADB2DE5-163D-4C43-97F0-876A3744EA57}">
      <dgm:prSet/>
      <dgm:spPr/>
      <dgm:t>
        <a:bodyPr/>
        <a:lstStyle/>
        <a:p>
          <a:endParaRPr lang="en-US"/>
        </a:p>
      </dgm:t>
    </dgm:pt>
    <dgm:pt modelId="{144B9423-6F62-4721-B8A2-9EDF5FAD623A}">
      <dgm:prSet custT="1"/>
      <dgm:spPr/>
      <dgm:t>
        <a:bodyPr/>
        <a:lstStyle/>
        <a:p>
          <a:r>
            <a:rPr lang="zh-CN" sz="2800" dirty="0"/>
            <a:t>提交的</a:t>
          </a:r>
          <a:r>
            <a:rPr lang="en-US" sz="2800" dirty="0" err="1"/>
            <a:t>prompt：Convert</a:t>
          </a:r>
          <a:r>
            <a:rPr lang="en-US" sz="2800" dirty="0"/>
            <a:t> this into a sea shanty...</a:t>
          </a:r>
        </a:p>
      </dgm:t>
    </dgm:pt>
    <dgm:pt modelId="{217276E5-DDB3-426B-A861-791F43F80F38}" type="parTrans" cxnId="{E4AB4AF5-15D1-49FA-B847-3EF5106EA616}">
      <dgm:prSet/>
      <dgm:spPr/>
      <dgm:t>
        <a:bodyPr/>
        <a:lstStyle/>
        <a:p>
          <a:endParaRPr lang="en-US"/>
        </a:p>
      </dgm:t>
    </dgm:pt>
    <dgm:pt modelId="{2A380F2D-83F5-406F-9519-667BFBC216DC}" type="sibTrans" cxnId="{E4AB4AF5-15D1-49FA-B847-3EF5106EA616}">
      <dgm:prSet/>
      <dgm:spPr/>
      <dgm:t>
        <a:bodyPr/>
        <a:lstStyle/>
        <a:p>
          <a:endParaRPr lang="en-US"/>
        </a:p>
      </dgm:t>
    </dgm:pt>
    <dgm:pt modelId="{BC00CB37-9115-6D4A-80A2-F6DC6921A87F}" type="pres">
      <dgm:prSet presAssocID="{E5913B64-B5B8-42DE-9C99-EFC089BFBFED}" presName="linear" presStyleCnt="0">
        <dgm:presLayoutVars>
          <dgm:animLvl val="lvl"/>
          <dgm:resizeHandles val="exact"/>
        </dgm:presLayoutVars>
      </dgm:prSet>
      <dgm:spPr/>
    </dgm:pt>
    <dgm:pt modelId="{3E78DA2B-8ABD-0F45-992B-5178DBF8A414}" type="pres">
      <dgm:prSet presAssocID="{CA80B04F-A15E-48C2-86B0-F48B1D2C53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40DEE5-6D5E-E54A-82DC-5B365FD42D08}" type="pres">
      <dgm:prSet presAssocID="{7933A737-2932-414C-B657-36084E2D6A6B}" presName="spacer" presStyleCnt="0"/>
      <dgm:spPr/>
    </dgm:pt>
    <dgm:pt modelId="{31607BD3-C0E1-744A-9356-E287BA236925}" type="pres">
      <dgm:prSet presAssocID="{F120630E-F0DD-4A5F-8064-EBF8AE25952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3BF0865-4937-5B48-9FE3-7C5DB46B1BA9}" type="pres">
      <dgm:prSet presAssocID="{ADE082C1-0693-41E9-BB6A-428EC6D93F9F}" presName="spacer" presStyleCnt="0"/>
      <dgm:spPr/>
    </dgm:pt>
    <dgm:pt modelId="{41F2CD4C-7FE3-C044-B379-73D67001058B}" type="pres">
      <dgm:prSet presAssocID="{95B449C4-63C4-439F-BFD0-7DB0E23DF9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63502A-5FAA-6F46-9486-A05BCF481B21}" type="pres">
      <dgm:prSet presAssocID="{249F4F5F-5B2B-4CA1-AF54-BCB394B40C08}" presName="spacer" presStyleCnt="0"/>
      <dgm:spPr/>
    </dgm:pt>
    <dgm:pt modelId="{7C60872C-AD2D-3A44-87A2-DC38C216F86F}" type="pres">
      <dgm:prSet presAssocID="{1A67FE20-E7D8-44D3-ACDF-C9AA577FEE09}" presName="parentText" presStyleLbl="node1" presStyleIdx="3" presStyleCnt="5" custScaleY="93396">
        <dgm:presLayoutVars>
          <dgm:chMax val="0"/>
          <dgm:bulletEnabled val="1"/>
        </dgm:presLayoutVars>
      </dgm:prSet>
      <dgm:spPr/>
    </dgm:pt>
    <dgm:pt modelId="{AFE5C64B-56F3-FD48-9C5E-5C7F06D8B756}" type="pres">
      <dgm:prSet presAssocID="{B9254D00-5755-4985-B313-B55E58780C62}" presName="spacer" presStyleCnt="0"/>
      <dgm:spPr/>
    </dgm:pt>
    <dgm:pt modelId="{7060B578-5B17-0F46-91F0-13D4FF2BFF71}" type="pres">
      <dgm:prSet presAssocID="{144B9423-6F62-4721-B8A2-9EDF5FAD62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3C9264-1985-F241-9884-20402A682BF5}" type="presOf" srcId="{95B449C4-63C4-439F-BFD0-7DB0E23DF90C}" destId="{41F2CD4C-7FE3-C044-B379-73D67001058B}" srcOrd="0" destOrd="0" presId="urn:microsoft.com/office/officeart/2005/8/layout/vList2"/>
    <dgm:cxn modelId="{C6139965-EB91-494A-A9B7-739289A62AD5}" srcId="{E5913B64-B5B8-42DE-9C99-EFC089BFBFED}" destId="{F120630E-F0DD-4A5F-8064-EBF8AE25952F}" srcOrd="1" destOrd="0" parTransId="{A4BE5102-152F-4CFF-8341-7A99121D695F}" sibTransId="{ADE082C1-0693-41E9-BB6A-428EC6D93F9F}"/>
    <dgm:cxn modelId="{F601FE75-F156-AC44-8BED-5F8842E38743}" type="presOf" srcId="{144B9423-6F62-4721-B8A2-9EDF5FAD623A}" destId="{7060B578-5B17-0F46-91F0-13D4FF2BFF71}" srcOrd="0" destOrd="0" presId="urn:microsoft.com/office/officeart/2005/8/layout/vList2"/>
    <dgm:cxn modelId="{BB189E8B-A04A-5F4C-8025-6330441AB3FA}" type="presOf" srcId="{F120630E-F0DD-4A5F-8064-EBF8AE25952F}" destId="{31607BD3-C0E1-744A-9356-E287BA236925}" srcOrd="0" destOrd="0" presId="urn:microsoft.com/office/officeart/2005/8/layout/vList2"/>
    <dgm:cxn modelId="{95E8C895-0901-2B42-AA61-FAB998E9D2C1}" type="presOf" srcId="{CA80B04F-A15E-48C2-86B0-F48B1D2C536B}" destId="{3E78DA2B-8ABD-0F45-992B-5178DBF8A414}" srcOrd="0" destOrd="0" presId="urn:microsoft.com/office/officeart/2005/8/layout/vList2"/>
    <dgm:cxn modelId="{37713DB6-3DA2-4A49-8521-E19348E675A5}" srcId="{E5913B64-B5B8-42DE-9C99-EFC089BFBFED}" destId="{CA80B04F-A15E-48C2-86B0-F48B1D2C536B}" srcOrd="0" destOrd="0" parTransId="{C8054EC2-59B0-4840-A6CA-2D042160D071}" sibTransId="{7933A737-2932-414C-B657-36084E2D6A6B}"/>
    <dgm:cxn modelId="{9FE135DD-F3A7-8C4C-AB17-F57685CC8F86}" type="presOf" srcId="{E5913B64-B5B8-42DE-9C99-EFC089BFBFED}" destId="{BC00CB37-9115-6D4A-80A2-F6DC6921A87F}" srcOrd="0" destOrd="0" presId="urn:microsoft.com/office/officeart/2005/8/layout/vList2"/>
    <dgm:cxn modelId="{3ADB2DE5-163D-4C43-97F0-876A3744EA57}" srcId="{E5913B64-B5B8-42DE-9C99-EFC089BFBFED}" destId="{1A67FE20-E7D8-44D3-ACDF-C9AA577FEE09}" srcOrd="3" destOrd="0" parTransId="{E7E32AD3-3A29-42B0-A1DE-66B3BB88AD55}" sibTransId="{B9254D00-5755-4985-B313-B55E58780C62}"/>
    <dgm:cxn modelId="{70B669EA-B86E-BB48-8B72-859EA8776216}" type="presOf" srcId="{1A67FE20-E7D8-44D3-ACDF-C9AA577FEE09}" destId="{7C60872C-AD2D-3A44-87A2-DC38C216F86F}" srcOrd="0" destOrd="0" presId="urn:microsoft.com/office/officeart/2005/8/layout/vList2"/>
    <dgm:cxn modelId="{005650F4-1171-4E51-AE68-1A3024ECFD4D}" srcId="{E5913B64-B5B8-42DE-9C99-EFC089BFBFED}" destId="{95B449C4-63C4-439F-BFD0-7DB0E23DF90C}" srcOrd="2" destOrd="0" parTransId="{BCD8E6DD-A2CB-47F5-8DFD-D5D1BB11CC54}" sibTransId="{249F4F5F-5B2B-4CA1-AF54-BCB394B40C08}"/>
    <dgm:cxn modelId="{E4AB4AF5-15D1-49FA-B847-3EF5106EA616}" srcId="{E5913B64-B5B8-42DE-9C99-EFC089BFBFED}" destId="{144B9423-6F62-4721-B8A2-9EDF5FAD623A}" srcOrd="4" destOrd="0" parTransId="{217276E5-DDB3-426B-A861-791F43F80F38}" sibTransId="{2A380F2D-83F5-406F-9519-667BFBC216DC}"/>
    <dgm:cxn modelId="{38E6C23F-2979-3D45-8E44-982942718C92}" type="presParOf" srcId="{BC00CB37-9115-6D4A-80A2-F6DC6921A87F}" destId="{3E78DA2B-8ABD-0F45-992B-5178DBF8A414}" srcOrd="0" destOrd="0" presId="urn:microsoft.com/office/officeart/2005/8/layout/vList2"/>
    <dgm:cxn modelId="{A418AB68-3E3D-3046-8B39-C9919EE44126}" type="presParOf" srcId="{BC00CB37-9115-6D4A-80A2-F6DC6921A87F}" destId="{7840DEE5-6D5E-E54A-82DC-5B365FD42D08}" srcOrd="1" destOrd="0" presId="urn:microsoft.com/office/officeart/2005/8/layout/vList2"/>
    <dgm:cxn modelId="{D0AE396B-054C-B047-BC04-B5B2BD0A488E}" type="presParOf" srcId="{BC00CB37-9115-6D4A-80A2-F6DC6921A87F}" destId="{31607BD3-C0E1-744A-9356-E287BA236925}" srcOrd="2" destOrd="0" presId="urn:microsoft.com/office/officeart/2005/8/layout/vList2"/>
    <dgm:cxn modelId="{94E4D3D9-0DFE-CA44-92F0-93A5CC2BE727}" type="presParOf" srcId="{BC00CB37-9115-6D4A-80A2-F6DC6921A87F}" destId="{D3BF0865-4937-5B48-9FE3-7C5DB46B1BA9}" srcOrd="3" destOrd="0" presId="urn:microsoft.com/office/officeart/2005/8/layout/vList2"/>
    <dgm:cxn modelId="{D6E34B9F-AD14-324E-80C5-8348058C4071}" type="presParOf" srcId="{BC00CB37-9115-6D4A-80A2-F6DC6921A87F}" destId="{41F2CD4C-7FE3-C044-B379-73D67001058B}" srcOrd="4" destOrd="0" presId="urn:microsoft.com/office/officeart/2005/8/layout/vList2"/>
    <dgm:cxn modelId="{5D7B41DD-7609-7642-BE49-229A3298355E}" type="presParOf" srcId="{BC00CB37-9115-6D4A-80A2-F6DC6921A87F}" destId="{C463502A-5FAA-6F46-9486-A05BCF481B21}" srcOrd="5" destOrd="0" presId="urn:microsoft.com/office/officeart/2005/8/layout/vList2"/>
    <dgm:cxn modelId="{C828D587-0949-594C-9C71-DA2E6CEB27B1}" type="presParOf" srcId="{BC00CB37-9115-6D4A-80A2-F6DC6921A87F}" destId="{7C60872C-AD2D-3A44-87A2-DC38C216F86F}" srcOrd="6" destOrd="0" presId="urn:microsoft.com/office/officeart/2005/8/layout/vList2"/>
    <dgm:cxn modelId="{31EC39E7-8940-1840-B44E-CB533394A94C}" type="presParOf" srcId="{BC00CB37-9115-6D4A-80A2-F6DC6921A87F}" destId="{AFE5C64B-56F3-FD48-9C5E-5C7F06D8B756}" srcOrd="7" destOrd="0" presId="urn:microsoft.com/office/officeart/2005/8/layout/vList2"/>
    <dgm:cxn modelId="{FC1FF01B-7883-9745-9A58-0203F47784E2}" type="presParOf" srcId="{BC00CB37-9115-6D4A-80A2-F6DC6921A87F}" destId="{7060B578-5B17-0F46-91F0-13D4FF2BFF7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D8ADEC-05BE-4EBC-BA1E-3441F83F998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1D0330-FD77-46C5-9B21-1563106CDCF4}">
      <dgm:prSet custT="1"/>
      <dgm:spPr/>
      <dgm:t>
        <a:bodyPr/>
        <a:lstStyle/>
        <a:p>
          <a:r>
            <a:rPr lang="zh-CN" sz="2800" dirty="0"/>
            <a:t>比赛中有两个主要难点：</a:t>
          </a:r>
          <a:endParaRPr lang="en-US" sz="2800" dirty="0"/>
        </a:p>
      </dgm:t>
    </dgm:pt>
    <dgm:pt modelId="{FE67A701-57D2-4087-82C6-987969EF8669}" type="parTrans" cxnId="{D07C1ED4-4DC4-4AB7-A1F6-ACC8B8C412A5}">
      <dgm:prSet/>
      <dgm:spPr/>
      <dgm:t>
        <a:bodyPr/>
        <a:lstStyle/>
        <a:p>
          <a:endParaRPr lang="en-US"/>
        </a:p>
      </dgm:t>
    </dgm:pt>
    <dgm:pt modelId="{78B87AB4-6A0E-43D1-AD02-5E6093CFBAA3}" type="sibTrans" cxnId="{D07C1ED4-4DC4-4AB7-A1F6-ACC8B8C412A5}">
      <dgm:prSet/>
      <dgm:spPr/>
      <dgm:t>
        <a:bodyPr/>
        <a:lstStyle/>
        <a:p>
          <a:endParaRPr lang="en-US"/>
        </a:p>
      </dgm:t>
    </dgm:pt>
    <dgm:pt modelId="{BED992DC-4FCA-45F5-8E0B-2DBFC26D2B5C}">
      <dgm:prSet custT="1"/>
      <dgm:spPr/>
      <dgm:t>
        <a:bodyPr/>
        <a:lstStyle/>
        <a:p>
          <a:r>
            <a:rPr lang="zh-CN" sz="2800" b="1" dirty="0"/>
            <a:t>没有训练数据</a:t>
          </a:r>
          <a:r>
            <a:rPr lang="zh-CN" sz="2800" dirty="0"/>
            <a:t>：选手需要依靠自己的方法生成数据。</a:t>
          </a:r>
          <a:endParaRPr lang="en-US" sz="2800" dirty="0"/>
        </a:p>
      </dgm:t>
    </dgm:pt>
    <dgm:pt modelId="{7F47866F-ED1B-4367-816B-4D74C2A83989}" type="parTrans" cxnId="{1A553727-55A4-4734-820C-B0F349066657}">
      <dgm:prSet/>
      <dgm:spPr/>
      <dgm:t>
        <a:bodyPr/>
        <a:lstStyle/>
        <a:p>
          <a:endParaRPr lang="en-US"/>
        </a:p>
      </dgm:t>
    </dgm:pt>
    <dgm:pt modelId="{2DFA69C0-F05C-4867-86A7-31ADEBC9B729}" type="sibTrans" cxnId="{1A553727-55A4-4734-820C-B0F349066657}">
      <dgm:prSet/>
      <dgm:spPr/>
      <dgm:t>
        <a:bodyPr/>
        <a:lstStyle/>
        <a:p>
          <a:endParaRPr lang="en-US"/>
        </a:p>
      </dgm:t>
    </dgm:pt>
    <dgm:pt modelId="{4959E0A3-7197-4C39-8B9B-9EA5281A3761}">
      <dgm:prSet custT="1"/>
      <dgm:spPr/>
      <dgm:t>
        <a:bodyPr/>
        <a:lstStyle/>
        <a:p>
          <a:r>
            <a:rPr lang="zh-CN" sz="2400" b="1" dirty="0"/>
            <a:t>评估指标复杂</a:t>
          </a:r>
          <a:r>
            <a:rPr lang="zh-CN" sz="2400" dirty="0"/>
            <a:t>：使用</a:t>
          </a:r>
          <a:r>
            <a:rPr lang="en-US" sz="2400" dirty="0"/>
            <a:t>sentence-t5-base</a:t>
          </a:r>
          <a:r>
            <a:rPr lang="zh-CN" sz="2400" dirty="0"/>
            <a:t>模型输出句向量的</a:t>
          </a:r>
          <a:r>
            <a:rPr lang="en-US" sz="2400" dirty="0"/>
            <a:t>Sharpened Cosine Similarity。</a:t>
          </a:r>
        </a:p>
      </dgm:t>
    </dgm:pt>
    <dgm:pt modelId="{413CCA22-0680-4E27-87A8-4CF75E709461}" type="parTrans" cxnId="{DCB4B631-3F75-4572-84A3-A240F863A93D}">
      <dgm:prSet/>
      <dgm:spPr/>
      <dgm:t>
        <a:bodyPr/>
        <a:lstStyle/>
        <a:p>
          <a:endParaRPr lang="en-US"/>
        </a:p>
      </dgm:t>
    </dgm:pt>
    <dgm:pt modelId="{BEC2E82A-CBFD-4069-B2B9-03FE2AE66F0B}" type="sibTrans" cxnId="{DCB4B631-3F75-4572-84A3-A240F863A93D}">
      <dgm:prSet/>
      <dgm:spPr/>
      <dgm:t>
        <a:bodyPr/>
        <a:lstStyle/>
        <a:p>
          <a:endParaRPr lang="en-US"/>
        </a:p>
      </dgm:t>
    </dgm:pt>
    <dgm:pt modelId="{F699DE1D-0797-437A-8348-93669331F38C}">
      <dgm:prSet custT="1"/>
      <dgm:spPr/>
      <dgm:t>
        <a:bodyPr/>
        <a:lstStyle/>
        <a:p>
          <a:r>
            <a:rPr lang="zh-CN" sz="2800" dirty="0"/>
            <a:t>这些挑战使得比赛更具难度，也导致了许多选手的退出。</a:t>
          </a:r>
          <a:endParaRPr lang="en-US" sz="2800" dirty="0"/>
        </a:p>
      </dgm:t>
    </dgm:pt>
    <dgm:pt modelId="{E6247ED6-F43B-4AC6-9D75-98D9F612998F}" type="parTrans" cxnId="{DC307841-D42E-4EA5-B3D3-6EE38F0F7F4F}">
      <dgm:prSet/>
      <dgm:spPr/>
      <dgm:t>
        <a:bodyPr/>
        <a:lstStyle/>
        <a:p>
          <a:endParaRPr lang="en-US"/>
        </a:p>
      </dgm:t>
    </dgm:pt>
    <dgm:pt modelId="{1E4CAC95-4256-4E3F-BE2A-E36D3A3556D9}" type="sibTrans" cxnId="{DC307841-D42E-4EA5-B3D3-6EE38F0F7F4F}">
      <dgm:prSet/>
      <dgm:spPr/>
      <dgm:t>
        <a:bodyPr/>
        <a:lstStyle/>
        <a:p>
          <a:endParaRPr lang="en-US"/>
        </a:p>
      </dgm:t>
    </dgm:pt>
    <dgm:pt modelId="{CAE15234-E574-324C-B253-8E4FC8BB46A7}" type="pres">
      <dgm:prSet presAssocID="{DDD8ADEC-05BE-4EBC-BA1E-3441F83F9985}" presName="outerComposite" presStyleCnt="0">
        <dgm:presLayoutVars>
          <dgm:chMax val="5"/>
          <dgm:dir/>
          <dgm:resizeHandles val="exact"/>
        </dgm:presLayoutVars>
      </dgm:prSet>
      <dgm:spPr/>
    </dgm:pt>
    <dgm:pt modelId="{BF6F0662-260A-224F-BD24-73250368596A}" type="pres">
      <dgm:prSet presAssocID="{DDD8ADEC-05BE-4EBC-BA1E-3441F83F9985}" presName="dummyMaxCanvas" presStyleCnt="0">
        <dgm:presLayoutVars/>
      </dgm:prSet>
      <dgm:spPr/>
    </dgm:pt>
    <dgm:pt modelId="{63E53276-D441-F940-909E-E44A5105BE8A}" type="pres">
      <dgm:prSet presAssocID="{DDD8ADEC-05BE-4EBC-BA1E-3441F83F9985}" presName="FourNodes_1" presStyleLbl="node1" presStyleIdx="0" presStyleCnt="4">
        <dgm:presLayoutVars>
          <dgm:bulletEnabled val="1"/>
        </dgm:presLayoutVars>
      </dgm:prSet>
      <dgm:spPr/>
    </dgm:pt>
    <dgm:pt modelId="{EA6A4FB6-2DE2-BC40-9C04-930253CEC3C6}" type="pres">
      <dgm:prSet presAssocID="{DDD8ADEC-05BE-4EBC-BA1E-3441F83F9985}" presName="FourNodes_2" presStyleLbl="node1" presStyleIdx="1" presStyleCnt="4">
        <dgm:presLayoutVars>
          <dgm:bulletEnabled val="1"/>
        </dgm:presLayoutVars>
      </dgm:prSet>
      <dgm:spPr/>
    </dgm:pt>
    <dgm:pt modelId="{CBD95523-FECE-8540-BAC0-617A3E95DCB1}" type="pres">
      <dgm:prSet presAssocID="{DDD8ADEC-05BE-4EBC-BA1E-3441F83F9985}" presName="FourNodes_3" presStyleLbl="node1" presStyleIdx="2" presStyleCnt="4">
        <dgm:presLayoutVars>
          <dgm:bulletEnabled val="1"/>
        </dgm:presLayoutVars>
      </dgm:prSet>
      <dgm:spPr/>
    </dgm:pt>
    <dgm:pt modelId="{03A29C24-8050-8640-ADB9-2DA586D22F06}" type="pres">
      <dgm:prSet presAssocID="{DDD8ADEC-05BE-4EBC-BA1E-3441F83F9985}" presName="FourNodes_4" presStyleLbl="node1" presStyleIdx="3" presStyleCnt="4">
        <dgm:presLayoutVars>
          <dgm:bulletEnabled val="1"/>
        </dgm:presLayoutVars>
      </dgm:prSet>
      <dgm:spPr/>
    </dgm:pt>
    <dgm:pt modelId="{44F23F67-45D8-E846-9D98-EA2B3B72B823}" type="pres">
      <dgm:prSet presAssocID="{DDD8ADEC-05BE-4EBC-BA1E-3441F83F9985}" presName="FourConn_1-2" presStyleLbl="fgAccFollowNode1" presStyleIdx="0" presStyleCnt="3">
        <dgm:presLayoutVars>
          <dgm:bulletEnabled val="1"/>
        </dgm:presLayoutVars>
      </dgm:prSet>
      <dgm:spPr/>
    </dgm:pt>
    <dgm:pt modelId="{2DA0D0C5-5808-5848-8DAF-DA85AEB27584}" type="pres">
      <dgm:prSet presAssocID="{DDD8ADEC-05BE-4EBC-BA1E-3441F83F9985}" presName="FourConn_2-3" presStyleLbl="fgAccFollowNode1" presStyleIdx="1" presStyleCnt="3">
        <dgm:presLayoutVars>
          <dgm:bulletEnabled val="1"/>
        </dgm:presLayoutVars>
      </dgm:prSet>
      <dgm:spPr/>
    </dgm:pt>
    <dgm:pt modelId="{C63221F2-7475-D143-B1D0-C5F53A329334}" type="pres">
      <dgm:prSet presAssocID="{DDD8ADEC-05BE-4EBC-BA1E-3441F83F9985}" presName="FourConn_3-4" presStyleLbl="fgAccFollowNode1" presStyleIdx="2" presStyleCnt="3">
        <dgm:presLayoutVars>
          <dgm:bulletEnabled val="1"/>
        </dgm:presLayoutVars>
      </dgm:prSet>
      <dgm:spPr/>
    </dgm:pt>
    <dgm:pt modelId="{9E86EE53-E1F7-D842-BE2A-752D33828A41}" type="pres">
      <dgm:prSet presAssocID="{DDD8ADEC-05BE-4EBC-BA1E-3441F83F9985}" presName="FourNodes_1_text" presStyleLbl="node1" presStyleIdx="3" presStyleCnt="4">
        <dgm:presLayoutVars>
          <dgm:bulletEnabled val="1"/>
        </dgm:presLayoutVars>
      </dgm:prSet>
      <dgm:spPr/>
    </dgm:pt>
    <dgm:pt modelId="{16C3ABA3-3F84-B845-8635-769642C001A3}" type="pres">
      <dgm:prSet presAssocID="{DDD8ADEC-05BE-4EBC-BA1E-3441F83F9985}" presName="FourNodes_2_text" presStyleLbl="node1" presStyleIdx="3" presStyleCnt="4">
        <dgm:presLayoutVars>
          <dgm:bulletEnabled val="1"/>
        </dgm:presLayoutVars>
      </dgm:prSet>
      <dgm:spPr/>
    </dgm:pt>
    <dgm:pt modelId="{C0562A27-7AE7-A246-8E82-871567CA610E}" type="pres">
      <dgm:prSet presAssocID="{DDD8ADEC-05BE-4EBC-BA1E-3441F83F9985}" presName="FourNodes_3_text" presStyleLbl="node1" presStyleIdx="3" presStyleCnt="4">
        <dgm:presLayoutVars>
          <dgm:bulletEnabled val="1"/>
        </dgm:presLayoutVars>
      </dgm:prSet>
      <dgm:spPr/>
    </dgm:pt>
    <dgm:pt modelId="{0C3D6D7E-3543-6749-808A-BA689BF605E3}" type="pres">
      <dgm:prSet presAssocID="{DDD8ADEC-05BE-4EBC-BA1E-3441F83F998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0CEF22-29AD-224E-8886-3A8B5FE5CDBE}" type="presOf" srcId="{2DFA69C0-F05C-4867-86A7-31ADEBC9B729}" destId="{2DA0D0C5-5808-5848-8DAF-DA85AEB27584}" srcOrd="0" destOrd="0" presId="urn:microsoft.com/office/officeart/2005/8/layout/vProcess5"/>
    <dgm:cxn modelId="{1A553727-55A4-4734-820C-B0F349066657}" srcId="{DDD8ADEC-05BE-4EBC-BA1E-3441F83F9985}" destId="{BED992DC-4FCA-45F5-8E0B-2DBFC26D2B5C}" srcOrd="1" destOrd="0" parTransId="{7F47866F-ED1B-4367-816B-4D74C2A83989}" sibTransId="{2DFA69C0-F05C-4867-86A7-31ADEBC9B729}"/>
    <dgm:cxn modelId="{DCB4B631-3F75-4572-84A3-A240F863A93D}" srcId="{DDD8ADEC-05BE-4EBC-BA1E-3441F83F9985}" destId="{4959E0A3-7197-4C39-8B9B-9EA5281A3761}" srcOrd="2" destOrd="0" parTransId="{413CCA22-0680-4E27-87A8-4CF75E709461}" sibTransId="{BEC2E82A-CBFD-4069-B2B9-03FE2AE66F0B}"/>
    <dgm:cxn modelId="{F1E4E840-F418-5E4D-A0AB-3A83277D2189}" type="presOf" srcId="{BED992DC-4FCA-45F5-8E0B-2DBFC26D2B5C}" destId="{EA6A4FB6-2DE2-BC40-9C04-930253CEC3C6}" srcOrd="0" destOrd="0" presId="urn:microsoft.com/office/officeart/2005/8/layout/vProcess5"/>
    <dgm:cxn modelId="{DC307841-D42E-4EA5-B3D3-6EE38F0F7F4F}" srcId="{DDD8ADEC-05BE-4EBC-BA1E-3441F83F9985}" destId="{F699DE1D-0797-437A-8348-93669331F38C}" srcOrd="3" destOrd="0" parTransId="{E6247ED6-F43B-4AC6-9D75-98D9F612998F}" sibTransId="{1E4CAC95-4256-4E3F-BE2A-E36D3A3556D9}"/>
    <dgm:cxn modelId="{7CFDF246-0932-D84B-82A9-E4697A6C0205}" type="presOf" srcId="{78B87AB4-6A0E-43D1-AD02-5E6093CFBAA3}" destId="{44F23F67-45D8-E846-9D98-EA2B3B72B823}" srcOrd="0" destOrd="0" presId="urn:microsoft.com/office/officeart/2005/8/layout/vProcess5"/>
    <dgm:cxn modelId="{B226934C-B84F-0A49-AC68-6D02BEE19B2B}" type="presOf" srcId="{DDD8ADEC-05BE-4EBC-BA1E-3441F83F9985}" destId="{CAE15234-E574-324C-B253-8E4FC8BB46A7}" srcOrd="0" destOrd="0" presId="urn:microsoft.com/office/officeart/2005/8/layout/vProcess5"/>
    <dgm:cxn modelId="{DD71CA6A-FA6E-FA41-845C-74D56C26E32E}" type="presOf" srcId="{4959E0A3-7197-4C39-8B9B-9EA5281A3761}" destId="{C0562A27-7AE7-A246-8E82-871567CA610E}" srcOrd="1" destOrd="0" presId="urn:microsoft.com/office/officeart/2005/8/layout/vProcess5"/>
    <dgm:cxn modelId="{CAA6FF83-FEF8-EB45-8C21-B9EBAD7B3171}" type="presOf" srcId="{4959E0A3-7197-4C39-8B9B-9EA5281A3761}" destId="{CBD95523-FECE-8540-BAC0-617A3E95DCB1}" srcOrd="0" destOrd="0" presId="urn:microsoft.com/office/officeart/2005/8/layout/vProcess5"/>
    <dgm:cxn modelId="{219E7585-AA8D-9344-A6C7-F4B25A4D4BC2}" type="presOf" srcId="{ED1D0330-FD77-46C5-9B21-1563106CDCF4}" destId="{9E86EE53-E1F7-D842-BE2A-752D33828A41}" srcOrd="1" destOrd="0" presId="urn:microsoft.com/office/officeart/2005/8/layout/vProcess5"/>
    <dgm:cxn modelId="{8F41A289-D628-1C4C-97EE-4011CAAC9AF0}" type="presOf" srcId="{F699DE1D-0797-437A-8348-93669331F38C}" destId="{0C3D6D7E-3543-6749-808A-BA689BF605E3}" srcOrd="1" destOrd="0" presId="urn:microsoft.com/office/officeart/2005/8/layout/vProcess5"/>
    <dgm:cxn modelId="{832429B4-960C-C44C-A959-FEE6E3254F0A}" type="presOf" srcId="{BED992DC-4FCA-45F5-8E0B-2DBFC26D2B5C}" destId="{16C3ABA3-3F84-B845-8635-769642C001A3}" srcOrd="1" destOrd="0" presId="urn:microsoft.com/office/officeart/2005/8/layout/vProcess5"/>
    <dgm:cxn modelId="{AA1C39B8-1C0A-4F42-87A7-2ADE3D16BC48}" type="presOf" srcId="{F699DE1D-0797-437A-8348-93669331F38C}" destId="{03A29C24-8050-8640-ADB9-2DA586D22F06}" srcOrd="0" destOrd="0" presId="urn:microsoft.com/office/officeart/2005/8/layout/vProcess5"/>
    <dgm:cxn modelId="{D07C1ED4-4DC4-4AB7-A1F6-ACC8B8C412A5}" srcId="{DDD8ADEC-05BE-4EBC-BA1E-3441F83F9985}" destId="{ED1D0330-FD77-46C5-9B21-1563106CDCF4}" srcOrd="0" destOrd="0" parTransId="{FE67A701-57D2-4087-82C6-987969EF8669}" sibTransId="{78B87AB4-6A0E-43D1-AD02-5E6093CFBAA3}"/>
    <dgm:cxn modelId="{ED2088F2-40E1-D049-9F1C-0AD06680E06C}" type="presOf" srcId="{ED1D0330-FD77-46C5-9B21-1563106CDCF4}" destId="{63E53276-D441-F940-909E-E44A5105BE8A}" srcOrd="0" destOrd="0" presId="urn:microsoft.com/office/officeart/2005/8/layout/vProcess5"/>
    <dgm:cxn modelId="{DC0542F5-7CE7-114F-B809-8F16265FBD74}" type="presOf" srcId="{BEC2E82A-CBFD-4069-B2B9-03FE2AE66F0B}" destId="{C63221F2-7475-D143-B1D0-C5F53A329334}" srcOrd="0" destOrd="0" presId="urn:microsoft.com/office/officeart/2005/8/layout/vProcess5"/>
    <dgm:cxn modelId="{AE6278AC-3BC2-8C47-8854-681401115107}" type="presParOf" srcId="{CAE15234-E574-324C-B253-8E4FC8BB46A7}" destId="{BF6F0662-260A-224F-BD24-73250368596A}" srcOrd="0" destOrd="0" presId="urn:microsoft.com/office/officeart/2005/8/layout/vProcess5"/>
    <dgm:cxn modelId="{95BB272D-7F34-F548-92BE-038BD8AB9445}" type="presParOf" srcId="{CAE15234-E574-324C-B253-8E4FC8BB46A7}" destId="{63E53276-D441-F940-909E-E44A5105BE8A}" srcOrd="1" destOrd="0" presId="urn:microsoft.com/office/officeart/2005/8/layout/vProcess5"/>
    <dgm:cxn modelId="{EE40CA45-F13D-9E43-81A3-9D41F3D05A65}" type="presParOf" srcId="{CAE15234-E574-324C-B253-8E4FC8BB46A7}" destId="{EA6A4FB6-2DE2-BC40-9C04-930253CEC3C6}" srcOrd="2" destOrd="0" presId="urn:microsoft.com/office/officeart/2005/8/layout/vProcess5"/>
    <dgm:cxn modelId="{BF323CDA-1006-7649-9A33-317B411E55EC}" type="presParOf" srcId="{CAE15234-E574-324C-B253-8E4FC8BB46A7}" destId="{CBD95523-FECE-8540-BAC0-617A3E95DCB1}" srcOrd="3" destOrd="0" presId="urn:microsoft.com/office/officeart/2005/8/layout/vProcess5"/>
    <dgm:cxn modelId="{F0F6E31A-6F73-0044-A8ED-858D50D1DDB3}" type="presParOf" srcId="{CAE15234-E574-324C-B253-8E4FC8BB46A7}" destId="{03A29C24-8050-8640-ADB9-2DA586D22F06}" srcOrd="4" destOrd="0" presId="urn:microsoft.com/office/officeart/2005/8/layout/vProcess5"/>
    <dgm:cxn modelId="{C714074E-5C70-334A-9683-925B2A441B53}" type="presParOf" srcId="{CAE15234-E574-324C-B253-8E4FC8BB46A7}" destId="{44F23F67-45D8-E846-9D98-EA2B3B72B823}" srcOrd="5" destOrd="0" presId="urn:microsoft.com/office/officeart/2005/8/layout/vProcess5"/>
    <dgm:cxn modelId="{7AB012A6-A2F9-C944-BBF4-03F66A87F8E7}" type="presParOf" srcId="{CAE15234-E574-324C-B253-8E4FC8BB46A7}" destId="{2DA0D0C5-5808-5848-8DAF-DA85AEB27584}" srcOrd="6" destOrd="0" presId="urn:microsoft.com/office/officeart/2005/8/layout/vProcess5"/>
    <dgm:cxn modelId="{579694FB-060F-3F44-92D5-63520463F94F}" type="presParOf" srcId="{CAE15234-E574-324C-B253-8E4FC8BB46A7}" destId="{C63221F2-7475-D143-B1D0-C5F53A329334}" srcOrd="7" destOrd="0" presId="urn:microsoft.com/office/officeart/2005/8/layout/vProcess5"/>
    <dgm:cxn modelId="{4B5776A3-1F82-8D40-88A2-A37C459E22FF}" type="presParOf" srcId="{CAE15234-E574-324C-B253-8E4FC8BB46A7}" destId="{9E86EE53-E1F7-D842-BE2A-752D33828A41}" srcOrd="8" destOrd="0" presId="urn:microsoft.com/office/officeart/2005/8/layout/vProcess5"/>
    <dgm:cxn modelId="{95D52661-6B30-0148-8FF5-E3AA2D1B27AA}" type="presParOf" srcId="{CAE15234-E574-324C-B253-8E4FC8BB46A7}" destId="{16C3ABA3-3F84-B845-8635-769642C001A3}" srcOrd="9" destOrd="0" presId="urn:microsoft.com/office/officeart/2005/8/layout/vProcess5"/>
    <dgm:cxn modelId="{00D3F387-DF9E-C548-986B-30F20E8777F1}" type="presParOf" srcId="{CAE15234-E574-324C-B253-8E4FC8BB46A7}" destId="{C0562A27-7AE7-A246-8E82-871567CA610E}" srcOrd="10" destOrd="0" presId="urn:microsoft.com/office/officeart/2005/8/layout/vProcess5"/>
    <dgm:cxn modelId="{5E378C14-DD74-DE46-9DDD-3A9360FE28A1}" type="presParOf" srcId="{CAE15234-E574-324C-B253-8E4FC8BB46A7}" destId="{0C3D6D7E-3543-6749-808A-BA689BF605E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751A4-573D-460F-AC17-A26ABD1FD2FD}">
      <dsp:nvSpPr>
        <dsp:cNvPr id="0" name=""/>
        <dsp:cNvSpPr/>
      </dsp:nvSpPr>
      <dsp:spPr>
        <a:xfrm>
          <a:off x="0" y="473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61BDB-9B13-4CC7-AC30-A1F3454AC0A0}">
      <dsp:nvSpPr>
        <dsp:cNvPr id="0" name=""/>
        <dsp:cNvSpPr/>
      </dsp:nvSpPr>
      <dsp:spPr>
        <a:xfrm>
          <a:off x="335327" y="249891"/>
          <a:ext cx="609686" cy="60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BA3E6-73BA-48C4-8B63-421046540861}">
      <dsp:nvSpPr>
        <dsp:cNvPr id="0" name=""/>
        <dsp:cNvSpPr/>
      </dsp:nvSpPr>
      <dsp:spPr>
        <a:xfrm>
          <a:off x="1280342" y="473"/>
          <a:ext cx="7316325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NLP</a:t>
          </a:r>
          <a:r>
            <a:rPr lang="zh-CN" sz="1700" kern="1200" dirty="0"/>
            <a:t>工作流程越来越多地涉及重写文本，但如何有效地提示</a:t>
          </a:r>
          <a:r>
            <a:rPr lang="en-US" sz="1700" kern="1200" dirty="0"/>
            <a:t>LLM</a:t>
          </a:r>
          <a:r>
            <a:rPr lang="zh-CN" sz="1700" kern="1200" dirty="0"/>
            <a:t>仍有很多需要学习的地方。</a:t>
          </a:r>
          <a:endParaRPr lang="en-US" sz="1700" kern="1200" dirty="0"/>
        </a:p>
      </dsp:txBody>
      <dsp:txXfrm>
        <a:off x="1280342" y="473"/>
        <a:ext cx="7316325" cy="1108521"/>
      </dsp:txXfrm>
    </dsp:sp>
    <dsp:sp modelId="{25CE37A4-527E-46F8-8435-1A3FC1E3D3FF}">
      <dsp:nvSpPr>
        <dsp:cNvPr id="0" name=""/>
        <dsp:cNvSpPr/>
      </dsp:nvSpPr>
      <dsp:spPr>
        <a:xfrm>
          <a:off x="0" y="1386125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85186-51FF-4A68-A46F-68448A54CB2B}">
      <dsp:nvSpPr>
        <dsp:cNvPr id="0" name=""/>
        <dsp:cNvSpPr/>
      </dsp:nvSpPr>
      <dsp:spPr>
        <a:xfrm>
          <a:off x="335327" y="1635543"/>
          <a:ext cx="609686" cy="60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9504D-F1EC-41CE-80CE-5323FFF91808}">
      <dsp:nvSpPr>
        <dsp:cNvPr id="0" name=""/>
        <dsp:cNvSpPr/>
      </dsp:nvSpPr>
      <dsp:spPr>
        <a:xfrm>
          <a:off x="1280342" y="1386125"/>
          <a:ext cx="7316325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这个机器学习竞赛旨在以一种新颖的方式深入研究这个问题。</a:t>
          </a:r>
          <a:endParaRPr lang="en-US" sz="1700" kern="1200"/>
        </a:p>
      </dsp:txBody>
      <dsp:txXfrm>
        <a:off x="1280342" y="1386125"/>
        <a:ext cx="7316325" cy="1108521"/>
      </dsp:txXfrm>
    </dsp:sp>
    <dsp:sp modelId="{2472355F-FBF5-4873-9482-7E5AD293AA16}">
      <dsp:nvSpPr>
        <dsp:cNvPr id="0" name=""/>
        <dsp:cNvSpPr/>
      </dsp:nvSpPr>
      <dsp:spPr>
        <a:xfrm>
          <a:off x="0" y="2771777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21AF9-645E-4C88-9215-BEB2A9E02793}">
      <dsp:nvSpPr>
        <dsp:cNvPr id="0" name=""/>
        <dsp:cNvSpPr/>
      </dsp:nvSpPr>
      <dsp:spPr>
        <a:xfrm>
          <a:off x="335327" y="3021195"/>
          <a:ext cx="609686" cy="60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3A86-3908-42A3-9582-9FAC6FB0DE2F}">
      <dsp:nvSpPr>
        <dsp:cNvPr id="0" name=""/>
        <dsp:cNvSpPr/>
      </dsp:nvSpPr>
      <dsp:spPr>
        <a:xfrm>
          <a:off x="1280342" y="2771777"/>
          <a:ext cx="7316325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挑战：恢复用于重写给定文本的</a:t>
          </a:r>
          <a:r>
            <a:rPr lang="en-US" sz="1700" kern="1200" dirty="0"/>
            <a:t>LLM</a:t>
          </a:r>
          <a:r>
            <a:rPr lang="zh-CN" sz="1700" kern="1200" dirty="0"/>
            <a:t>提示。挑战者将在一个包含</a:t>
          </a:r>
          <a:r>
            <a:rPr lang="en-US" sz="1700" kern="1200" dirty="0"/>
            <a:t>1300</a:t>
          </a:r>
          <a:r>
            <a:rPr lang="zh-CN" sz="1700" kern="1200" dirty="0"/>
            <a:t>多个原始文本和相应由</a:t>
          </a:r>
          <a:r>
            <a:rPr lang="en-US" sz="1700" kern="1200" dirty="0"/>
            <a:t>Gemma</a:t>
          </a:r>
          <a:r>
            <a:rPr lang="zh-CN" sz="1700" kern="1200" dirty="0"/>
            <a:t>提供的改写版本组成的数据集上进行测试，</a:t>
          </a:r>
          <a:r>
            <a:rPr lang="en-US" sz="1700" kern="1200" dirty="0"/>
            <a:t>Gemma</a:t>
          </a:r>
          <a:r>
            <a:rPr lang="zh-CN" sz="1700" kern="1200" dirty="0"/>
            <a:t>是</a:t>
          </a:r>
          <a:r>
            <a:rPr lang="en-US" sz="1700" kern="1200" dirty="0"/>
            <a:t>Google</a:t>
          </a:r>
          <a:r>
            <a:rPr lang="zh-CN" sz="1700" kern="1200" dirty="0"/>
            <a:t>新推出的开放模型系列之一。</a:t>
          </a:r>
          <a:endParaRPr lang="en-US" sz="1700" kern="1200" dirty="0"/>
        </a:p>
      </dsp:txBody>
      <dsp:txXfrm>
        <a:off x="1280342" y="2771777"/>
        <a:ext cx="7316325" cy="1108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918D7-312F-4AD0-8F7A-988FF7CCD339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7C8E1-AD72-4F56-8388-7F2F48BAC720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A577B-BAD6-40A6-921D-E720EB90F54D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评估指标对于提交和相应的真实值中的每一行</a:t>
          </a:r>
          <a:endParaRPr lang="en-US" sz="1700" kern="1200"/>
        </a:p>
      </dsp:txBody>
      <dsp:txXfrm>
        <a:off x="1642860" y="607"/>
        <a:ext cx="4985943" cy="1422390"/>
      </dsp:txXfrm>
    </dsp:sp>
    <dsp:sp modelId="{7B552E94-4AEA-43ED-B148-A1706A23F96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8E315-920E-4708-B2D3-3923696C8A0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F3FC2-4711-4B94-91B7-F09ADCF6F006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使用 </a:t>
          </a:r>
          <a:r>
            <a:rPr lang="en-US" sz="1700" kern="1200"/>
            <a:t>sentence-t5-base</a:t>
          </a:r>
          <a:r>
            <a:rPr lang="zh-CN" sz="1700" kern="1200"/>
            <a:t> 来计算相应的嵌入向量。</a:t>
          </a:r>
          <a:endParaRPr lang="en-US" sz="1700" kern="1200"/>
        </a:p>
      </dsp:txBody>
      <dsp:txXfrm>
        <a:off x="1642860" y="1778595"/>
        <a:ext cx="4985943" cy="1422390"/>
      </dsp:txXfrm>
    </dsp:sp>
    <dsp:sp modelId="{6BB5E26C-232F-4D8F-808A-020CD17A450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99F66-93B5-46BB-881B-7A0668A776E9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6FE19-F692-4C7B-8AEF-05211260FBBE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对于每个预测</a:t>
          </a:r>
          <a:r>
            <a:rPr lang="en-US" sz="1700" kern="1200"/>
            <a:t>/</a:t>
          </a:r>
          <a:r>
            <a:rPr lang="zh-CN" sz="1700" kern="1200"/>
            <a:t>期望对，使用锐化余弦相似度（</a:t>
          </a:r>
          <a:r>
            <a:rPr lang="en-US" sz="1700" kern="1200"/>
            <a:t>Sharpened Cosine Similarity）</a:t>
          </a:r>
          <a:r>
            <a:rPr lang="zh-CN" sz="1700" kern="1200"/>
            <a:t>计算得分，指数为</a:t>
          </a:r>
          <a:r>
            <a:rPr lang="en-US" sz="1700" kern="1200"/>
            <a:t>3</a:t>
          </a:r>
          <a:r>
            <a:rPr lang="zh-CN" sz="1700" kern="1200"/>
            <a:t>。</a:t>
          </a:r>
          <a:r>
            <a:rPr lang="en-US" sz="1700" kern="1200"/>
            <a:t>SCS</a:t>
          </a:r>
          <a:r>
            <a:rPr lang="zh-CN" sz="1700" kern="1200"/>
            <a:t>用于减弱嵌入向量给出的错误答案的慷慨得分。</a:t>
          </a:r>
          <a:endParaRPr lang="en-US" sz="1700" kern="1200"/>
        </a:p>
      </dsp:txBody>
      <dsp:txXfrm>
        <a:off x="1642860" y="3556583"/>
        <a:ext cx="4985943" cy="1422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8DA2B-8ABD-0F45-992B-5178DBF8A414}">
      <dsp:nvSpPr>
        <dsp:cNvPr id="0" name=""/>
        <dsp:cNvSpPr/>
      </dsp:nvSpPr>
      <dsp:spPr>
        <a:xfrm>
          <a:off x="0" y="1606"/>
          <a:ext cx="8989887" cy="852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比赛输入是两个句子</a:t>
          </a:r>
          <a:r>
            <a:rPr lang="en-US" sz="2800" kern="1200" dirty="0"/>
            <a:t>A</a:t>
          </a:r>
          <a:r>
            <a:rPr lang="zh-CN" sz="2800" kern="1200" dirty="0"/>
            <a:t>和</a:t>
          </a:r>
          <a:r>
            <a:rPr lang="en-US" sz="2800" kern="1200" dirty="0"/>
            <a:t>B，</a:t>
          </a:r>
          <a:r>
            <a:rPr lang="zh-CN" sz="2800" kern="1200" dirty="0"/>
            <a:t>输出是预测的</a:t>
          </a:r>
          <a:r>
            <a:rPr lang="en-US" sz="2800" kern="1200" dirty="0"/>
            <a:t>prompt，</a:t>
          </a:r>
          <a:r>
            <a:rPr lang="zh-CN" sz="2800" kern="1200" dirty="0"/>
            <a:t>用于决定</a:t>
          </a:r>
          <a:r>
            <a:rPr lang="en-US" sz="2800" kern="1200" dirty="0"/>
            <a:t>A</a:t>
          </a:r>
          <a:r>
            <a:rPr lang="zh-CN" sz="2800" kern="1200" dirty="0"/>
            <a:t>改写</a:t>
          </a:r>
          <a:r>
            <a:rPr lang="en-US" sz="2800" kern="1200" dirty="0"/>
            <a:t>B</a:t>
          </a:r>
          <a:r>
            <a:rPr lang="zh-CN" sz="2800" kern="1200" dirty="0"/>
            <a:t>的方式。</a:t>
          </a:r>
          <a:endParaRPr lang="en-US" sz="2800" kern="1200" dirty="0"/>
        </a:p>
      </dsp:txBody>
      <dsp:txXfrm>
        <a:off x="41612" y="43218"/>
        <a:ext cx="8906663" cy="769193"/>
      </dsp:txXfrm>
    </dsp:sp>
    <dsp:sp modelId="{31607BD3-C0E1-744A-9356-E287BA236925}">
      <dsp:nvSpPr>
        <dsp:cNvPr id="0" name=""/>
        <dsp:cNvSpPr/>
      </dsp:nvSpPr>
      <dsp:spPr>
        <a:xfrm>
          <a:off x="0" y="862618"/>
          <a:ext cx="8989887" cy="852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例子</a:t>
          </a:r>
          <a:r>
            <a:rPr lang="zh-CN" sz="2800" kern="1200" dirty="0"/>
            <a:t>：</a:t>
          </a:r>
          <a:endParaRPr lang="en-US" sz="2800" kern="1200" dirty="0"/>
        </a:p>
      </dsp:txBody>
      <dsp:txXfrm>
        <a:off x="41612" y="904230"/>
        <a:ext cx="8906663" cy="769193"/>
      </dsp:txXfrm>
    </dsp:sp>
    <dsp:sp modelId="{41F2CD4C-7FE3-C044-B379-73D67001058B}">
      <dsp:nvSpPr>
        <dsp:cNvPr id="0" name=""/>
        <dsp:cNvSpPr/>
      </dsp:nvSpPr>
      <dsp:spPr>
        <a:xfrm>
          <a:off x="0" y="1723630"/>
          <a:ext cx="8989887" cy="852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输入句子</a:t>
          </a:r>
          <a:r>
            <a:rPr lang="en-US" sz="2800" kern="1200" dirty="0" err="1"/>
            <a:t>A：The</a:t>
          </a:r>
          <a:r>
            <a:rPr lang="en-US" sz="2800" kern="1200" dirty="0"/>
            <a:t> competition dataset comprises text passages...</a:t>
          </a:r>
        </a:p>
      </dsp:txBody>
      <dsp:txXfrm>
        <a:off x="41612" y="1765242"/>
        <a:ext cx="8906663" cy="769193"/>
      </dsp:txXfrm>
    </dsp:sp>
    <dsp:sp modelId="{7C60872C-AD2D-3A44-87A2-DC38C216F86F}">
      <dsp:nvSpPr>
        <dsp:cNvPr id="0" name=""/>
        <dsp:cNvSpPr/>
      </dsp:nvSpPr>
      <dsp:spPr>
        <a:xfrm>
          <a:off x="0" y="2584643"/>
          <a:ext cx="8989887" cy="796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输入句子</a:t>
          </a:r>
          <a:r>
            <a:rPr lang="en-US" sz="2800" kern="1200" dirty="0" err="1"/>
            <a:t>B：Here</a:t>
          </a:r>
          <a:r>
            <a:rPr lang="en-US" sz="2800" kern="1200" dirty="0"/>
            <a:t> is your shanty...</a:t>
          </a:r>
        </a:p>
      </dsp:txBody>
      <dsp:txXfrm>
        <a:off x="38864" y="2623507"/>
        <a:ext cx="8912159" cy="718395"/>
      </dsp:txXfrm>
    </dsp:sp>
    <dsp:sp modelId="{7060B578-5B17-0F46-91F0-13D4FF2BFF71}">
      <dsp:nvSpPr>
        <dsp:cNvPr id="0" name=""/>
        <dsp:cNvSpPr/>
      </dsp:nvSpPr>
      <dsp:spPr>
        <a:xfrm>
          <a:off x="0" y="3389361"/>
          <a:ext cx="8989887" cy="852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提交的</a:t>
          </a:r>
          <a:r>
            <a:rPr lang="en-US" sz="2800" kern="1200" dirty="0" err="1"/>
            <a:t>prompt：Convert</a:t>
          </a:r>
          <a:r>
            <a:rPr lang="en-US" sz="2800" kern="1200" dirty="0"/>
            <a:t> this into a sea shanty...</a:t>
          </a:r>
        </a:p>
      </dsp:txBody>
      <dsp:txXfrm>
        <a:off x="41612" y="3430973"/>
        <a:ext cx="8906663" cy="769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53276-D441-F940-909E-E44A5105BE8A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比赛中有两个主要难点：</a:t>
          </a:r>
          <a:endParaRPr lang="en-US" sz="2800" kern="1200" dirty="0"/>
        </a:p>
      </dsp:txBody>
      <dsp:txXfrm>
        <a:off x="26377" y="26377"/>
        <a:ext cx="6646626" cy="847812"/>
      </dsp:txXfrm>
    </dsp:sp>
    <dsp:sp modelId="{EA6A4FB6-2DE2-BC40-9C04-930253CEC3C6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/>
            <a:t>没有训练数据</a:t>
          </a:r>
          <a:r>
            <a:rPr lang="zh-CN" sz="2800" kern="1200" dirty="0"/>
            <a:t>：选手需要依靠自己的方法生成数据。</a:t>
          </a:r>
          <a:endParaRPr lang="en-US" sz="2800" kern="1200" dirty="0"/>
        </a:p>
      </dsp:txBody>
      <dsp:txXfrm>
        <a:off x="670791" y="1090682"/>
        <a:ext cx="6411969" cy="847812"/>
      </dsp:txXfrm>
    </dsp:sp>
    <dsp:sp modelId="{CBD95523-FECE-8540-BAC0-617A3E95DCB1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/>
            <a:t>评估指标复杂</a:t>
          </a:r>
          <a:r>
            <a:rPr lang="zh-CN" sz="2400" kern="1200" dirty="0"/>
            <a:t>：使用</a:t>
          </a:r>
          <a:r>
            <a:rPr lang="en-US" sz="2400" kern="1200" dirty="0"/>
            <a:t>sentence-t5-base</a:t>
          </a:r>
          <a:r>
            <a:rPr lang="zh-CN" sz="2400" kern="1200" dirty="0"/>
            <a:t>模型输出句向量的</a:t>
          </a:r>
          <a:r>
            <a:rPr lang="en-US" sz="2400" kern="1200" dirty="0"/>
            <a:t>Sharpened Cosine Similarity。</a:t>
          </a:r>
        </a:p>
      </dsp:txBody>
      <dsp:txXfrm>
        <a:off x="1305588" y="2154987"/>
        <a:ext cx="6421587" cy="847812"/>
      </dsp:txXfrm>
    </dsp:sp>
    <dsp:sp modelId="{03A29C24-8050-8640-ADB9-2DA586D22F06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这些挑战使得比赛更具难度，也导致了许多选手的退出。</a:t>
          </a:r>
          <a:endParaRPr lang="en-US" sz="2800" kern="1200" dirty="0"/>
        </a:p>
      </dsp:txBody>
      <dsp:txXfrm>
        <a:off x="1950003" y="3219292"/>
        <a:ext cx="6411969" cy="847812"/>
      </dsp:txXfrm>
    </dsp:sp>
    <dsp:sp modelId="{44F23F67-45D8-E846-9D98-EA2B3B72B823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2DA0D0C5-5808-5848-8DAF-DA85AEB27584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18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18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C63221F2-7475-D143-B1D0-C5F53A329334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1147365-D0EC-8FBF-CB84-A2357808A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130" y="4599282"/>
            <a:ext cx="7766936" cy="1096899"/>
          </a:xfrm>
        </p:spPr>
        <p:txBody>
          <a:bodyPr>
            <a:normAutofit/>
          </a:bodyPr>
          <a:lstStyle/>
          <a:p>
            <a:endParaRPr lang="en-C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1018B-8DE6-1090-CD3A-407DBAE6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744" y="1945446"/>
            <a:ext cx="7766936" cy="265383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4600" b="1" i="0" dirty="0">
                <a:effectLst/>
                <a:latin typeface="Inter"/>
              </a:rPr>
            </a:br>
            <a:br>
              <a:rPr lang="en-US" sz="4600" b="1" i="0" dirty="0">
                <a:effectLst/>
                <a:latin typeface="Inter"/>
              </a:rPr>
            </a:br>
            <a:r>
              <a:rPr lang="en-US" sz="6000" b="1" i="0" dirty="0">
                <a:effectLst/>
                <a:latin typeface="Inter"/>
              </a:rPr>
              <a:t>Kaggle</a:t>
            </a:r>
            <a:r>
              <a:rPr lang="zh-CN" altLang="en-US" sz="6000" b="1" i="0" dirty="0">
                <a:effectLst/>
                <a:latin typeface="Inter"/>
              </a:rPr>
              <a:t> </a:t>
            </a:r>
            <a:r>
              <a:rPr lang="en-US" sz="6000" b="1" i="0" dirty="0" err="1">
                <a:effectLst/>
                <a:latin typeface="Inter"/>
              </a:rPr>
              <a:t>实战之</a:t>
            </a:r>
            <a:br>
              <a:rPr lang="en-US" sz="6000" b="1" i="0" dirty="0">
                <a:effectLst/>
                <a:latin typeface="Inter"/>
              </a:rPr>
            </a:br>
            <a:r>
              <a:rPr lang="en-US" sz="6000" b="1" i="0" dirty="0">
                <a:effectLst/>
                <a:latin typeface="Inter"/>
              </a:rPr>
              <a:t>LLM Prompt Recovery</a:t>
            </a:r>
            <a:endParaRPr lang="en-C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59E3C-DC91-7988-5969-FCF7E6972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96"/>
          <a:stretch/>
        </p:blipFill>
        <p:spPr>
          <a:xfrm>
            <a:off x="723130" y="1168245"/>
            <a:ext cx="9702511" cy="18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8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0768-9264-3C4E-0684-DB55DDDB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600"/>
            <a:ext cx="4931832" cy="36029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如左图，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简化的语义空间中，三角形的顶点是中心，如果句子</a:t>
            </a:r>
            <a:r>
              <a:rPr lang="en-US" altLang="zh-CN" sz="2800" dirty="0"/>
              <a:t>A </a:t>
            </a:r>
            <a:r>
              <a:rPr lang="zh-CN" altLang="en-US" sz="2800" dirty="0"/>
              <a:t>加上</a:t>
            </a:r>
            <a:r>
              <a:rPr lang="en-US" altLang="zh-CN" sz="2800" dirty="0"/>
              <a:t>&lt;/s&gt;,</a:t>
            </a:r>
            <a:r>
              <a:rPr lang="zh-CN" altLang="en-US" sz="2800" dirty="0"/>
              <a:t>则会向中心拉进。这样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在语义空间的距离就会降低。 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但是，如果当两个句子的相似度非常高的时候，增加</a:t>
            </a:r>
            <a:r>
              <a:rPr lang="en-US" altLang="zh-CN" sz="2800" dirty="0"/>
              <a:t>&lt;/s&gt;</a:t>
            </a:r>
            <a:r>
              <a:rPr lang="zh-CN" altLang="en-US" sz="2800" dirty="0"/>
              <a:t>反而会让他们变远。</a:t>
            </a:r>
            <a:endParaRPr lang="en-US" altLang="zh-C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72C98-ADE9-70BC-139C-B05487764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4931832" y="1205345"/>
            <a:ext cx="7260167" cy="51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DC0-AE3F-1115-610C-69D7A44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我们的</a:t>
            </a:r>
            <a:r>
              <a:rPr lang="zh-CN" altLang="en-US" dirty="0"/>
              <a:t> </a:t>
            </a:r>
            <a:r>
              <a:rPr lang="en-CN" dirty="0"/>
              <a:t>Submission</a:t>
            </a:r>
            <a:r>
              <a:rPr lang="zh-CN" altLang="en-US" dirty="0"/>
              <a:t>（</a:t>
            </a:r>
            <a:r>
              <a:rPr lang="en-US" altLang="zh-CN" dirty="0"/>
              <a:t>0.6574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B974-41A2-D2E2-4C33-F63DE1D6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385455"/>
            <a:ext cx="8747529" cy="4655907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Mean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Prompt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：我们提交的答案，肯定大部分没那么接近真实答案，所以那还不如给他一个接近 重心的语义表达呢，这样它更有可能是高分。</a:t>
            </a:r>
            <a:endParaRPr lang="en-US" altLang="zh-CN" sz="28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Finetune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：提升大模型预测改写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的</a:t>
            </a:r>
            <a:r>
              <a:rPr lang="en-US" sz="2800" dirty="0">
                <a:solidFill>
                  <a:srgbClr val="191B1F"/>
                </a:solidFill>
                <a:latin typeface="-apple-system"/>
              </a:rPr>
              <a:t>prompt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 的能力</a:t>
            </a:r>
            <a:r>
              <a:rPr lang="en-US" sz="2800" dirty="0">
                <a:solidFill>
                  <a:srgbClr val="191B1F"/>
                </a:solidFill>
                <a:latin typeface="-apple-system"/>
              </a:rPr>
              <a:t>，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也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是大部分老实人的方案。让指令调优版和原始版的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Mistral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和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Gemma-7b-1.1-it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在不同的数据集上做了微调。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Mistral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的表现比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Gemma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稍好一些，但最终没有一个模型的得分超过了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0.65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</a:p>
          <a:p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Trick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：再加上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&lt;/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s&gt;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会提高分数，但是因为分词没办法直接加入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&lt;/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s&gt;。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通过计算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t5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词汇表中所有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token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中的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embedding，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得到了</a:t>
            </a:r>
            <a:r>
              <a:rPr lang="en-US" sz="2800" b="0" i="0" dirty="0" err="1">
                <a:solidFill>
                  <a:srgbClr val="191B1F"/>
                </a:solidFill>
                <a:effectLst/>
                <a:latin typeface="-apple-system"/>
              </a:rPr>
              <a:t>lucrarea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594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2916-F713-0E9E-D07B-856918B0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80" y="324873"/>
            <a:ext cx="8596668" cy="1320800"/>
          </a:xfrm>
        </p:spPr>
        <p:txBody>
          <a:bodyPr/>
          <a:lstStyle/>
          <a:p>
            <a:r>
              <a:rPr lang="en-CN" dirty="0"/>
              <a:t>其它思路</a:t>
            </a:r>
            <a:r>
              <a:rPr lang="zh-CN" altLang="en-US" dirty="0"/>
              <a:t>（第三名）</a:t>
            </a:r>
            <a:endParaRPr lang="en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305CB7-C76E-7B6E-F806-2EF8D9ADB0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" y="1117600"/>
            <a:ext cx="11970146" cy="25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DB4DF-D933-5C88-E9BA-C81EA5B441B6}"/>
              </a:ext>
            </a:extLst>
          </p:cNvPr>
          <p:cNvSpPr txBox="1"/>
          <p:nvPr/>
        </p:nvSpPr>
        <p:spPr>
          <a:xfrm>
            <a:off x="983673" y="3947804"/>
            <a:ext cx="107997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一个平均</a:t>
            </a:r>
            <a:r>
              <a:rPr lang="en-US" dirty="0"/>
              <a:t>prompt</a:t>
            </a:r>
            <a:r>
              <a:rPr lang="zh-CN" altLang="en-US" dirty="0"/>
              <a:t>模板（我们用模型预测来格式化字符串）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一个经过微调以预测完整</a:t>
            </a:r>
            <a:r>
              <a:rPr lang="en-US" dirty="0"/>
              <a:t>prompt</a:t>
            </a:r>
            <a:r>
              <a:rPr lang="zh-CN" altLang="en-US" dirty="0"/>
              <a:t>的</a:t>
            </a:r>
            <a:r>
              <a:rPr lang="en-US" dirty="0" err="1"/>
              <a:t>MistralForCausalLM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en-US" dirty="0"/>
              <a:t>3.</a:t>
            </a:r>
            <a:r>
              <a:rPr lang="zh-CN" altLang="en-US" dirty="0"/>
              <a:t>一个训练过的</a:t>
            </a:r>
            <a:r>
              <a:rPr lang="en-US" dirty="0" err="1"/>
              <a:t>MistralForSequenceClassification</a:t>
            </a:r>
            <a:r>
              <a:rPr lang="en-US" dirty="0"/>
              <a:t>，</a:t>
            </a:r>
            <a:r>
              <a:rPr lang="zh-CN" altLang="en-US" dirty="0"/>
              <a:t>用于过滤掉明显错误的</a:t>
            </a:r>
            <a:r>
              <a:rPr lang="en-US" dirty="0"/>
              <a:t>prompt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en-US" dirty="0"/>
              <a:t>a gate of sorts)。</a:t>
            </a:r>
          </a:p>
          <a:p>
            <a:endParaRPr lang="en-US" dirty="0"/>
          </a:p>
          <a:p>
            <a:r>
              <a:rPr lang="en-US" dirty="0"/>
              <a:t>4.</a:t>
            </a:r>
            <a:r>
              <a:rPr lang="zh-CN" altLang="en-US" dirty="0"/>
              <a:t>一个</a:t>
            </a:r>
            <a:r>
              <a:rPr lang="en-US" dirty="0" err="1"/>
              <a:t>MistralForCausalLM</a:t>
            </a:r>
            <a:r>
              <a:rPr lang="en-US" dirty="0"/>
              <a:t>，</a:t>
            </a:r>
            <a:r>
              <a:rPr lang="zh-CN" altLang="en-US" dirty="0"/>
              <a:t>用于预测样本的标签，例如“</a:t>
            </a:r>
            <a:r>
              <a:rPr lang="en-US" dirty="0" err="1"/>
              <a:t>shanty”、“summarize”、“formal</a:t>
            </a:r>
            <a:r>
              <a:rPr lang="en-US" dirty="0"/>
              <a:t> tone”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CN" dirty="0"/>
              <a:t>聚类模型</a:t>
            </a:r>
            <a:r>
              <a:rPr lang="zh-CN" altLang="en-US" dirty="0"/>
              <a:t>选择最佳提示词（挤牙膏，作用不大）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7179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8CF5-0D5E-C822-56DC-93F9C83B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8596668" cy="1320800"/>
          </a:xfrm>
        </p:spPr>
        <p:txBody>
          <a:bodyPr>
            <a:normAutofit/>
          </a:bodyPr>
          <a:lstStyle/>
          <a:p>
            <a:r>
              <a:rPr lang="en-CN" sz="4000" dirty="0"/>
              <a:t>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835A-F997-3EA7-65F2-ABBFF9C0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2945"/>
            <a:ext cx="9838267" cy="5500255"/>
          </a:xfrm>
        </p:spPr>
        <p:txBody>
          <a:bodyPr>
            <a:noAutofit/>
          </a:bodyPr>
          <a:lstStyle/>
          <a:p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比赛很重视 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trick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，有点像大模型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+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安全的</a:t>
            </a:r>
            <a:r>
              <a:rPr lang="en-US" sz="2800" b="0" i="0" dirty="0">
                <a:solidFill>
                  <a:srgbClr val="191B1F"/>
                </a:solidFill>
                <a:effectLst/>
                <a:latin typeface="-apple-system"/>
              </a:rPr>
              <a:t>CTF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zh-CN" altLang="en-CN" sz="2800" b="0" i="0" dirty="0">
                <a:solidFill>
                  <a:srgbClr val="191B1F"/>
                </a:solidFill>
                <a:effectLst/>
                <a:latin typeface="-apple-system"/>
              </a:rPr>
              <a:t>网安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中的夺旗）比赛，赢得比赛的必须有点歪门斜道。</a:t>
            </a:r>
            <a:endParaRPr lang="en-US" altLang="zh-CN" sz="28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所有老老实实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做模型预测提交结果的，都一败涂地。</a:t>
            </a:r>
            <a:endParaRPr lang="en-US" altLang="zh-CN" sz="2800" dirty="0">
              <a:solidFill>
                <a:srgbClr val="191B1F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以一个良好的</a:t>
            </a:r>
            <a:r>
              <a:rPr lang="en-US" altLang="zh-CN" sz="2800" dirty="0">
                <a:solidFill>
                  <a:srgbClr val="191B1F"/>
                </a:solidFill>
                <a:latin typeface="-apple-system"/>
              </a:rPr>
              <a:t>baseline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为起点，我们在比赛的中期最高取得了第二名的成绩，后面因为学校压力太大</a:t>
            </a:r>
            <a:r>
              <a:rPr lang="en-US" altLang="zh-CN" sz="2800" dirty="0">
                <a:solidFill>
                  <a:srgbClr val="191B1F"/>
                </a:solidFill>
                <a:latin typeface="-apple-system"/>
              </a:rPr>
              <a:t>+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实习工作原因没有充足时间冲榜。</a:t>
            </a:r>
            <a:endParaRPr lang="en-US" altLang="zh-CN" sz="2800" dirty="0">
              <a:solidFill>
                <a:srgbClr val="191B1F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191B1F"/>
              </a:solidFill>
              <a:latin typeface="-apple-system"/>
            </a:endParaRPr>
          </a:p>
          <a:p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最后私榜成绩取得了</a:t>
            </a:r>
            <a:r>
              <a:rPr lang="en-CN" sz="2800" b="0" i="0" dirty="0">
                <a:solidFill>
                  <a:srgbClr val="202124"/>
                </a:solidFill>
                <a:effectLst/>
                <a:latin typeface="Inter"/>
              </a:rPr>
              <a:t>79/2175</a:t>
            </a:r>
            <a:r>
              <a:rPr lang="zh-CN" altLang="en-US" sz="2800" b="0" i="0" dirty="0">
                <a:solidFill>
                  <a:srgbClr val="202124"/>
                </a:solidFill>
                <a:effectLst/>
                <a:latin typeface="Inter"/>
              </a:rPr>
              <a:t>（</a:t>
            </a:r>
            <a:r>
              <a:rPr lang="en-US" altLang="zh-CN" sz="2800" b="0" i="0" dirty="0">
                <a:solidFill>
                  <a:srgbClr val="202124"/>
                </a:solidFill>
                <a:effectLst/>
                <a:latin typeface="Inter"/>
              </a:rPr>
              <a:t>4%</a:t>
            </a:r>
            <a:r>
              <a:rPr lang="zh-CN" altLang="en-US" sz="2800" b="0" i="0" dirty="0">
                <a:solidFill>
                  <a:srgbClr val="202124"/>
                </a:solidFill>
                <a:effectLst/>
                <a:latin typeface="Inter"/>
              </a:rPr>
              <a:t>）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的成绩</a:t>
            </a:r>
            <a:endParaRPr lang="en-US" altLang="zh-CN" sz="28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获得了 </a:t>
            </a:r>
            <a:r>
              <a:rPr lang="en-US" altLang="zh-CN" sz="2800" dirty="0">
                <a:solidFill>
                  <a:srgbClr val="191B1F"/>
                </a:solidFill>
                <a:latin typeface="-apple-system"/>
              </a:rPr>
              <a:t>Kaggle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 银牌（</a:t>
            </a:r>
            <a:r>
              <a:rPr lang="en-US" altLang="zh-CN" sz="2800" dirty="0">
                <a:solidFill>
                  <a:srgbClr val="191B1F"/>
                </a:solidFill>
                <a:latin typeface="-apple-system"/>
              </a:rPr>
              <a:t>As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sz="2800" dirty="0">
                <a:solidFill>
                  <a:srgbClr val="191B1F"/>
                </a:solidFill>
                <a:latin typeface="-apple-system"/>
              </a:rPr>
              <a:t>leader</a:t>
            </a:r>
            <a:r>
              <a:rPr lang="zh-CN" altLang="en-US" sz="2800" dirty="0">
                <a:solidFill>
                  <a:srgbClr val="191B1F"/>
                </a:solidFill>
                <a:latin typeface="-apple-system"/>
              </a:rPr>
              <a:t>）</a:t>
            </a:r>
            <a:endParaRPr lang="en-US" sz="2800" dirty="0">
              <a:solidFill>
                <a:srgbClr val="191B1F"/>
              </a:solidFill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EEDBA-42B1-3018-FBC3-75967DCE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03"/>
          <a:stretch/>
        </p:blipFill>
        <p:spPr>
          <a:xfrm>
            <a:off x="8091052" y="4558861"/>
            <a:ext cx="3870060" cy="18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53E-18DD-BCA5-6F68-0363E223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929" y="2909454"/>
            <a:ext cx="11831780" cy="1971963"/>
          </a:xfrm>
        </p:spPr>
        <p:txBody>
          <a:bodyPr>
            <a:noAutofit/>
          </a:bodyPr>
          <a:lstStyle/>
          <a:p>
            <a:r>
              <a:rPr lang="en-CN" sz="6000" dirty="0"/>
              <a:t>谢谢大家</a:t>
            </a:r>
            <a:r>
              <a:rPr lang="zh-CN" altLang="en-US" sz="6000" dirty="0"/>
              <a:t>～</a:t>
            </a:r>
            <a:endParaRPr lang="en-CN" sz="6000" dirty="0"/>
          </a:p>
        </p:txBody>
      </p:sp>
    </p:spTree>
    <p:extLst>
      <p:ext uri="{BB962C8B-B14F-4D97-AF65-F5344CB8AC3E}">
        <p14:creationId xmlns:p14="http://schemas.microsoft.com/office/powerpoint/2010/main" val="216589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8059-BCB7-E222-97E0-A4B38BDF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5214"/>
            <a:ext cx="8596668" cy="1320800"/>
          </a:xfrm>
        </p:spPr>
        <p:txBody>
          <a:bodyPr/>
          <a:lstStyle/>
          <a:p>
            <a:r>
              <a:rPr lang="en-CN" dirty="0"/>
              <a:t>比赛背景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A39AA2-53B0-5786-6246-D975BEBD38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B3406D-2E8B-944A-4844-4E4151ED55EA}"/>
              </a:ext>
            </a:extLst>
          </p:cNvPr>
          <p:cNvSpPr/>
          <p:nvPr/>
        </p:nvSpPr>
        <p:spPr>
          <a:xfrm>
            <a:off x="3965825" y="1284069"/>
            <a:ext cx="64110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举办者</a:t>
            </a:r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Google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FB28CD03-CCE3-E335-89D0-C27C4B71E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618" y="-10474"/>
            <a:ext cx="2301412" cy="21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41900-0D1D-C968-20B1-04B77BE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N" sz="4400"/>
              <a:t>评估</a:t>
            </a:r>
            <a:r>
              <a:rPr lang="zh-CN" altLang="en-US" sz="4400"/>
              <a:t> </a:t>
            </a:r>
            <a:r>
              <a:rPr lang="en-CN" sz="4400"/>
              <a:t>Metric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2CE36-A7B2-06CB-E6F5-0B930861F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43071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67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F7F4-29AD-A96F-1879-9E82FFD6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题目分析</a:t>
            </a:r>
            <a:br>
              <a:rPr lang="zh-CN" altLang="en-US" b="1" dirty="0"/>
            </a:br>
            <a:endParaRPr lang="en-C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E7FCF11-2B15-9F35-2C29-6F955C819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45550"/>
              </p:ext>
            </p:extLst>
          </p:nvPr>
        </p:nvGraphicFramePr>
        <p:xfrm>
          <a:off x="677334" y="1787703"/>
          <a:ext cx="8989887" cy="424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0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D036-44F4-8AAC-4991-35EA6FE3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/>
              <a:t>比赛的关键挑战</a:t>
            </a:r>
            <a:br>
              <a:rPr lang="zh-CN" altLang="en-US" b="1"/>
            </a:br>
            <a:endParaRPr lang="en-C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8A7ED3-3550-7246-88C0-846B89A73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7706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41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751D-24CD-A6C5-10CF-5A9E4EE5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构建数据和模型选择</a:t>
            </a:r>
          </a:p>
        </p:txBody>
      </p:sp>
      <p:pic>
        <p:nvPicPr>
          <p:cNvPr id="4" name="Content Placeholder 3" descr="A screenshot of a data source&#10;&#10;Description automatically generated">
            <a:extLst>
              <a:ext uri="{FF2B5EF4-FFF2-40B4-BE49-F238E27FC236}">
                <a16:creationId xmlns:a16="http://schemas.microsoft.com/office/drawing/2014/main" id="{7AA88CCC-FC22-C2B0-BA47-574CE0A72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53" y="1661392"/>
            <a:ext cx="4646584" cy="4488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C8BA0-9CD1-B3F2-4395-57A2E0800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18" y="2499018"/>
            <a:ext cx="7363691" cy="26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16FA-0F34-6BDE-AA8F-14745D76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61" y="184727"/>
            <a:ext cx="10752665" cy="1320800"/>
          </a:xfrm>
        </p:spPr>
        <p:txBody>
          <a:bodyPr>
            <a:normAutofit fontScale="90000"/>
          </a:bodyPr>
          <a:lstStyle/>
          <a:p>
            <a:r>
              <a:rPr lang="en-CN" dirty="0"/>
              <a:t>代码</a:t>
            </a:r>
            <a:r>
              <a:rPr lang="zh-CN" altLang="en-US" dirty="0"/>
              <a:t>：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zh-CN" altLang="en-CN" dirty="0"/>
              <a:t>高效参数</a:t>
            </a:r>
            <a:r>
              <a:rPr lang="zh-CN" altLang="en-US" dirty="0"/>
              <a:t>微调（</a:t>
            </a:r>
            <a:r>
              <a:rPr lang="en-US" altLang="zh-CN" dirty="0"/>
              <a:t>PEFT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+</a:t>
            </a:r>
            <a:r>
              <a:rPr lang="zh-CN" altLang="en-US" dirty="0"/>
              <a:t> 量化推理（</a:t>
            </a:r>
            <a:r>
              <a:rPr lang="en-US" altLang="zh-CN" dirty="0"/>
              <a:t>Gemma</a:t>
            </a:r>
            <a:r>
              <a:rPr lang="zh-CN" altLang="en-US" dirty="0"/>
              <a:t>，</a:t>
            </a:r>
            <a:r>
              <a:rPr lang="en-US" altLang="zh-CN" dirty="0"/>
              <a:t>Mistral</a:t>
            </a:r>
            <a:r>
              <a:rPr lang="zh-CN" altLang="en-US" dirty="0"/>
              <a:t>）     </a:t>
            </a:r>
            <a:r>
              <a:rPr lang="en-US" altLang="zh-CN" dirty="0"/>
              <a:t>T4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32G</a:t>
            </a:r>
            <a:r>
              <a:rPr lang="zh-CN" altLang="en-US" dirty="0"/>
              <a:t> </a:t>
            </a:r>
            <a:r>
              <a:rPr lang="en-US" altLang="zh-CN" dirty="0"/>
              <a:t>VRAM</a:t>
            </a:r>
            <a:endParaRPr lang="en-CN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D74DDA-4742-1041-F8A5-B91FDA2A5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9" y="1325419"/>
            <a:ext cx="10354193" cy="5195455"/>
          </a:xfrm>
        </p:spPr>
      </p:pic>
    </p:spTree>
    <p:extLst>
      <p:ext uri="{BB962C8B-B14F-4D97-AF65-F5344CB8AC3E}">
        <p14:creationId xmlns:p14="http://schemas.microsoft.com/office/powerpoint/2010/main" val="256656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0B0F-50FB-FF7A-7C18-18842344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关键技巧</a:t>
            </a:r>
            <a:br>
              <a:rPr lang="zh-CN" altLang="en-US" b="1" dirty="0"/>
            </a:br>
            <a:endParaRPr lang="en-CN" dirty="0"/>
          </a:p>
        </p:txBody>
      </p:sp>
      <p:pic>
        <p:nvPicPr>
          <p:cNvPr id="32" name="Picture 31" descr="绿色柔和背景上的问号">
            <a:extLst>
              <a:ext uri="{FF2B5EF4-FFF2-40B4-BE49-F238E27FC236}">
                <a16:creationId xmlns:a16="http://schemas.microsoft.com/office/drawing/2014/main" id="{1B779441-EFFE-4AD4-9A2D-267521839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39" r="11303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91535E-27AF-9765-0C44-4DAC5732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888" y="1537854"/>
            <a:ext cx="7790729" cy="454507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300" dirty="0"/>
              <a:t>部分选手发现，这场比赛的核心并非如何建模，而是变成了如何“讨巧”评价指标。通过研究前排选手的方案，我们发现了一些有趣的现象。</a:t>
            </a:r>
            <a:endParaRPr lang="en-US" altLang="zh-CN" sz="3300" dirty="0"/>
          </a:p>
          <a:p>
            <a:pPr marL="0" indent="0">
              <a:buNone/>
            </a:pPr>
            <a:endParaRPr lang="zh-CN" altLang="en-US" sz="3300" dirty="0"/>
          </a:p>
          <a:p>
            <a:r>
              <a:rPr lang="zh-CN" altLang="en-US" sz="3300" b="1" dirty="0"/>
              <a:t>例子</a:t>
            </a:r>
            <a:r>
              <a:rPr lang="zh-CN" altLang="en-US" sz="33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300" dirty="0"/>
              <a:t>加一句“</a:t>
            </a:r>
            <a:r>
              <a:rPr lang="en-US" altLang="zh-CN" sz="3300" dirty="0"/>
              <a:t>'</a:t>
            </a:r>
            <a:r>
              <a:rPr lang="en-US" sz="3300" dirty="0"/>
              <a:t>it 's ' something Think A Human </a:t>
            </a:r>
            <a:r>
              <a:rPr lang="en-US" sz="3300" dirty="0" err="1"/>
              <a:t>Plucrarealucrarealucrarea</a:t>
            </a:r>
            <a:r>
              <a:rPr lang="en-US" sz="3300" dirty="0"/>
              <a:t>...”</a:t>
            </a:r>
            <a:r>
              <a:rPr lang="zh-CN" altLang="en-US" sz="3300" dirty="0"/>
              <a:t>可以提升</a:t>
            </a:r>
            <a:r>
              <a:rPr lang="en-US" altLang="zh-CN" sz="3300" dirty="0"/>
              <a:t>0.05</a:t>
            </a:r>
            <a:r>
              <a:rPr lang="zh-CN" altLang="en-US" sz="3300" dirty="0"/>
              <a:t>分。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300" dirty="0"/>
              <a:t>这种现象的核心在于使用</a:t>
            </a:r>
            <a:r>
              <a:rPr lang="en-US" altLang="zh-CN" sz="3300" dirty="0"/>
              <a:t>&lt;/</a:t>
            </a:r>
            <a:r>
              <a:rPr lang="en-US" sz="3300" dirty="0"/>
              <a:t>s&gt;</a:t>
            </a:r>
            <a:r>
              <a:rPr lang="zh-CN" altLang="en-US" sz="3300" dirty="0"/>
              <a:t>这个</a:t>
            </a:r>
            <a:r>
              <a:rPr lang="en-US" sz="3300" dirty="0"/>
              <a:t>token。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2167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BD080-D5F8-4FEF-0236-C334072B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第一名的方案解析</a:t>
            </a:r>
            <a:br>
              <a:rPr lang="zh-CN" altLang="en-US" b="1" dirty="0"/>
            </a:br>
            <a:endParaRPr lang="en-CN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E4D8-0ED7-4357-9E88-036D24D1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27" y="1498217"/>
            <a:ext cx="9906405" cy="450344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第一名的方案通过巧妙地利用</a:t>
            </a:r>
            <a:r>
              <a:rPr lang="en-US" altLang="zh-CN" sz="2800" dirty="0"/>
              <a:t>&lt;/</a:t>
            </a:r>
            <a:r>
              <a:rPr lang="en-US" sz="2800" dirty="0"/>
              <a:t>s&gt; token，</a:t>
            </a:r>
            <a:r>
              <a:rPr lang="zh-CN" altLang="en-US" sz="2800" dirty="0"/>
              <a:t>显著提升了分数。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原理</a:t>
            </a:r>
            <a:r>
              <a:rPr lang="zh-CN" altLang="en-US" sz="2800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在</a:t>
            </a:r>
            <a:r>
              <a:rPr lang="en-US" sz="2800" dirty="0" err="1"/>
              <a:t>huggingface</a:t>
            </a:r>
            <a:r>
              <a:rPr lang="zh-CN" altLang="en-US" sz="2800" dirty="0"/>
              <a:t>版本的</a:t>
            </a:r>
            <a:r>
              <a:rPr lang="en-US" sz="2800" dirty="0"/>
              <a:t>sentence-t5</a:t>
            </a:r>
            <a:r>
              <a:rPr lang="zh-CN" altLang="en-US" sz="2800" dirty="0"/>
              <a:t>中，附加</a:t>
            </a:r>
            <a:r>
              <a:rPr lang="en-US" altLang="zh-CN" sz="2800" dirty="0"/>
              <a:t>&lt;/</a:t>
            </a:r>
            <a:r>
              <a:rPr lang="en-US" sz="2800" dirty="0"/>
              <a:t>s&gt; token</a:t>
            </a:r>
            <a:r>
              <a:rPr lang="zh-CN" altLang="en-US" sz="2800" dirty="0"/>
              <a:t>会将句子的余弦相似度拉向</a:t>
            </a:r>
            <a:r>
              <a:rPr lang="en-US" altLang="zh-CN" sz="2800" dirty="0"/>
              <a:t>0.9</a:t>
            </a:r>
            <a:r>
              <a:rPr lang="zh-CN" altLang="en-US" sz="28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tensorflow</a:t>
            </a:r>
            <a:r>
              <a:rPr lang="zh-CN" altLang="en-US" sz="2800" dirty="0"/>
              <a:t>版本中，</a:t>
            </a:r>
            <a:r>
              <a:rPr lang="en-US" sz="2800" dirty="0"/>
              <a:t>special token</a:t>
            </a:r>
            <a:r>
              <a:rPr lang="zh-CN" altLang="en-US" sz="2800" dirty="0"/>
              <a:t>按字面意义进行分词，导致</a:t>
            </a:r>
            <a:r>
              <a:rPr lang="en-US" sz="2800" dirty="0" err="1"/>
              <a:t>lucrarea</a:t>
            </a:r>
            <a:r>
              <a:rPr lang="zh-CN" altLang="en-US" sz="2800" dirty="0"/>
              <a:t>的发现。</a:t>
            </a:r>
          </a:p>
          <a:p>
            <a:r>
              <a:rPr lang="zh-CN" altLang="en-US" sz="2800" dirty="0"/>
              <a:t>通过计算</a:t>
            </a:r>
            <a:r>
              <a:rPr lang="en-US" sz="2800" dirty="0"/>
              <a:t>t5</a:t>
            </a:r>
            <a:r>
              <a:rPr lang="zh-CN" altLang="en-US" sz="2800" dirty="0"/>
              <a:t>词汇表中所有</a:t>
            </a:r>
            <a:r>
              <a:rPr lang="en-US" sz="2800" dirty="0"/>
              <a:t>token</a:t>
            </a:r>
            <a:r>
              <a:rPr lang="zh-CN" altLang="en-US" sz="2800" dirty="0"/>
              <a:t>中的</a:t>
            </a:r>
            <a:r>
              <a:rPr lang="en-US" sz="2800" dirty="0"/>
              <a:t>embedding，</a:t>
            </a:r>
            <a:r>
              <a:rPr lang="zh-CN" altLang="en-US" sz="2800" dirty="0"/>
              <a:t>发现</a:t>
            </a:r>
            <a:r>
              <a:rPr lang="en-US" sz="2800" dirty="0" err="1"/>
              <a:t>lucrarea</a:t>
            </a:r>
            <a:r>
              <a:rPr lang="zh-CN" altLang="en-US" sz="2800" dirty="0"/>
              <a:t>与</a:t>
            </a:r>
            <a:r>
              <a:rPr lang="en-US" altLang="zh-CN" sz="2800" dirty="0"/>
              <a:t>&lt;/</a:t>
            </a:r>
            <a:r>
              <a:rPr lang="en-US" sz="2800" dirty="0"/>
              <a:t>s&gt;</a:t>
            </a:r>
            <a:r>
              <a:rPr lang="zh-CN" altLang="en-US" sz="2800" dirty="0"/>
              <a:t>极为接近，可以将分数提升到</a:t>
            </a:r>
            <a:r>
              <a:rPr lang="en-US" altLang="zh-CN" sz="2800" dirty="0"/>
              <a:t>0.71</a:t>
            </a:r>
            <a:r>
              <a:rPr lang="zh-CN" altLang="en-US" sz="2800" dirty="0"/>
              <a:t>。</a:t>
            </a:r>
          </a:p>
          <a:p>
            <a:endParaRPr lang="en-CN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3987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886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Inter</vt:lpstr>
      <vt:lpstr>Arial</vt:lpstr>
      <vt:lpstr>Trebuchet MS</vt:lpstr>
      <vt:lpstr>Wingdings 3</vt:lpstr>
      <vt:lpstr>Facet</vt:lpstr>
      <vt:lpstr>  Kaggle 实战之 LLM Prompt Recovery</vt:lpstr>
      <vt:lpstr>比赛背景</vt:lpstr>
      <vt:lpstr>评估 Metric</vt:lpstr>
      <vt:lpstr>题目分析 </vt:lpstr>
      <vt:lpstr>比赛的关键挑战 </vt:lpstr>
      <vt:lpstr>构建数据和模型选择</vt:lpstr>
      <vt:lpstr>代码：LLM Transformer 高效参数微调（PEFT） + 量化推理（Gemma，Mistral）     T4 x 2 = 32G VRAM</vt:lpstr>
      <vt:lpstr>关键技巧 </vt:lpstr>
      <vt:lpstr>第一名的方案解析 </vt:lpstr>
      <vt:lpstr>PowerPoint Presentation</vt:lpstr>
      <vt:lpstr>我们的 Submission（0.6574）</vt:lpstr>
      <vt:lpstr>其它思路（第三名）</vt:lpstr>
      <vt:lpstr>总结</vt:lpstr>
      <vt:lpstr>谢谢大家～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Kaggle 实战之 LLM Prompt Recovery</dc:title>
  <dc:creator>泽西 张</dc:creator>
  <cp:lastModifiedBy>泽西 张</cp:lastModifiedBy>
  <cp:revision>4</cp:revision>
  <dcterms:created xsi:type="dcterms:W3CDTF">2024-06-12T07:40:52Z</dcterms:created>
  <dcterms:modified xsi:type="dcterms:W3CDTF">2024-06-29T15:05:19Z</dcterms:modified>
</cp:coreProperties>
</file>