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D8F9D3-A791-4971-B681-21B6B3BD95E3}"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249420792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D8F9D3-A791-4971-B681-21B6B3BD95E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28862178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D8F9D3-A791-4971-B681-21B6B3BD95E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40621740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D8F9D3-A791-4971-B681-21B6B3BD95E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4C37D-BCD9-4709-A77E-383BF37CD0B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807947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D8F9D3-A791-4971-B681-21B6B3BD95E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24560318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D8F9D3-A791-4971-B681-21B6B3BD95E3}" type="datetimeFigureOut">
              <a:rPr lang="en-IN" smtClean="0"/>
              <a:t>29-06-2024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380082009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D8F9D3-A791-4971-B681-21B6B3BD95E3}" type="datetimeFigureOut">
              <a:rPr lang="en-IN" smtClean="0"/>
              <a:t>29-06-2024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35642080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8F9D3-A791-4971-B681-21B6B3BD95E3}"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385127308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8F9D3-A791-4971-B681-21B6B3BD95E3}"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8369362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8F9D3-A791-4971-B681-21B6B3BD95E3}"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16015180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8F9D3-A791-4971-B681-21B6B3BD95E3}"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13182113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D8F9D3-A791-4971-B681-21B6B3BD95E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5572722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D8F9D3-A791-4971-B681-21B6B3BD95E3}" type="datetimeFigureOut">
              <a:rPr lang="en-IN" smtClean="0"/>
              <a:t>29-06-2024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14837817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D8F9D3-A791-4971-B681-21B6B3BD95E3}" type="datetimeFigureOut">
              <a:rPr lang="en-IN" smtClean="0"/>
              <a:t>29-06-2024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173823205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9D8F9D3-A791-4971-B681-21B6B3BD95E3}" type="datetimeFigureOut">
              <a:rPr lang="en-IN" smtClean="0"/>
              <a:t>29-06-2024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20425011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D8F9D3-A791-4971-B681-21B6B3BD95E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163071000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D8F9D3-A791-4971-B681-21B6B3BD95E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4C37D-BCD9-4709-A77E-383BF37CD0B1}" type="slidenum">
              <a:rPr lang="en-IN" smtClean="0"/>
              <a:t>‹#›</a:t>
            </a:fld>
            <a:endParaRPr lang="en-IN"/>
          </a:p>
        </p:txBody>
      </p:sp>
    </p:spTree>
    <p:extLst>
      <p:ext uri="{BB962C8B-B14F-4D97-AF65-F5344CB8AC3E}">
        <p14:creationId xmlns:p14="http://schemas.microsoft.com/office/powerpoint/2010/main" val="346703655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9D8F9D3-A791-4971-B681-21B6B3BD95E3}" type="datetimeFigureOut">
              <a:rPr lang="en-IN" smtClean="0"/>
              <a:t>29-06-2024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744C37D-BCD9-4709-A77E-383BF37CD0B1}" type="slidenum">
              <a:rPr lang="en-IN" smtClean="0"/>
              <a:t>‹#›</a:t>
            </a:fld>
            <a:endParaRPr lang="en-IN"/>
          </a:p>
        </p:txBody>
      </p:sp>
    </p:spTree>
    <p:extLst>
      <p:ext uri="{BB962C8B-B14F-4D97-AF65-F5344CB8AC3E}">
        <p14:creationId xmlns:p14="http://schemas.microsoft.com/office/powerpoint/2010/main" val="402670584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0CBE-8948-C9E7-1ADB-DB242F57D127}"/>
              </a:ext>
            </a:extLst>
          </p:cNvPr>
          <p:cNvSpPr>
            <a:spLocks noGrp="1"/>
          </p:cNvSpPr>
          <p:nvPr>
            <p:ph type="title"/>
          </p:nvPr>
        </p:nvSpPr>
        <p:spPr>
          <a:xfrm>
            <a:off x="1425052" y="3159396"/>
            <a:ext cx="10364451" cy="1596177"/>
          </a:xfrm>
        </p:spPr>
        <p:txBody>
          <a:bodyPr>
            <a:normAutofit/>
          </a:bodyPr>
          <a:lstStyle/>
          <a:p>
            <a:r>
              <a:rPr lang="en-IN" sz="5400" dirty="0">
                <a:latin typeface="Bahnschrift" panose="020B0502040204020203" pitchFamily="34" charset="0"/>
              </a:rPr>
              <a:t>Crop Production Analysis</a:t>
            </a:r>
          </a:p>
        </p:txBody>
      </p:sp>
      <p:pic>
        <p:nvPicPr>
          <p:cNvPr id="6" name="Picture 2" descr="Agricultural Logo PNG, Vector, PSD, and ...">
            <a:extLst>
              <a:ext uri="{FF2B5EF4-FFF2-40B4-BE49-F238E27FC236}">
                <a16:creationId xmlns:a16="http://schemas.microsoft.com/office/drawing/2014/main" id="{9E798B5D-3F01-6C86-7E9F-1839FCA57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226" y="361490"/>
            <a:ext cx="2605548" cy="2529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0849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6B7AF6-1E6A-1DB0-348D-8EAC7BB084DD}"/>
              </a:ext>
            </a:extLst>
          </p:cNvPr>
          <p:cNvSpPr>
            <a:spLocks noGrp="1"/>
          </p:cNvSpPr>
          <p:nvPr>
            <p:ph type="title"/>
          </p:nvPr>
        </p:nvSpPr>
        <p:spPr>
          <a:xfrm>
            <a:off x="785958" y="830827"/>
            <a:ext cx="4169502" cy="825910"/>
          </a:xfrm>
        </p:spPr>
        <p:txBody>
          <a:bodyPr>
            <a:normAutofit/>
          </a:bodyPr>
          <a:lstStyle/>
          <a:p>
            <a:r>
              <a:rPr lang="en-IN" sz="4800" b="1" cap="none" dirty="0">
                <a:effectLst/>
              </a:rPr>
              <a:t>Introduction:</a:t>
            </a:r>
          </a:p>
        </p:txBody>
      </p:sp>
      <p:sp>
        <p:nvSpPr>
          <p:cNvPr id="9" name="Content Placeholder 8">
            <a:extLst>
              <a:ext uri="{FF2B5EF4-FFF2-40B4-BE49-F238E27FC236}">
                <a16:creationId xmlns:a16="http://schemas.microsoft.com/office/drawing/2014/main" id="{18BAD8D9-B3AD-055B-560A-93F2D0CDA3D2}"/>
              </a:ext>
            </a:extLst>
          </p:cNvPr>
          <p:cNvSpPr>
            <a:spLocks noGrp="1"/>
          </p:cNvSpPr>
          <p:nvPr>
            <p:ph sz="quarter" idx="13"/>
          </p:nvPr>
        </p:nvSpPr>
        <p:spPr>
          <a:xfrm>
            <a:off x="914087" y="1725563"/>
            <a:ext cx="10363826" cy="4193458"/>
          </a:xfrm>
        </p:spPr>
        <p:txBody>
          <a:bodyPr anchor="t">
            <a:normAutofit fontScale="85000" lnSpcReduction="20000"/>
          </a:bodyPr>
          <a:lstStyle/>
          <a:p>
            <a:pPr>
              <a:buFont typeface="Wingdings" panose="05000000000000000000" pitchFamily="2" charset="2"/>
              <a:buChar char="Ø"/>
            </a:pPr>
            <a:r>
              <a:rPr lang="en-US" sz="2100" cap="none" dirty="0">
                <a:latin typeface="Aptos" panose="020B0004020202020204" pitchFamily="34" charset="0"/>
              </a:rPr>
              <a:t>India is a global leader in agricultural production, boasting the top spot for milk and pulses, and ranking second in rice, wheat, and cotton production worldwide . This translates to a vibrant and diverse agricultural sector, forming the backbone of the Indian economy and providing food security for its vast population.</a:t>
            </a:r>
          </a:p>
          <a:p>
            <a:pPr>
              <a:buFont typeface="Wingdings" panose="05000000000000000000" pitchFamily="2" charset="2"/>
              <a:buChar char="Ø"/>
            </a:pPr>
            <a:r>
              <a:rPr lang="en-US" sz="2100" cap="none" dirty="0">
                <a:latin typeface="Aptos" panose="020B0004020202020204" pitchFamily="34" charset="0"/>
              </a:rPr>
              <a:t>Beyond the staple food grains of rice and wheat, India cultivates a wide range of crops. From sugarcane, a key ingredient in sugar production, to oilseeds used for cooking oils, the country's agricultural landscape caters to a variety of dietary needs. Fruits, vegetables, and commercial crops like tea and coffee add further depth and economic value</a:t>
            </a:r>
          </a:p>
          <a:p>
            <a:pPr>
              <a:buFont typeface="Wingdings" panose="05000000000000000000" pitchFamily="2" charset="2"/>
              <a:buChar char="Ø"/>
            </a:pPr>
            <a:r>
              <a:rPr lang="en-US" sz="2100" cap="none" dirty="0">
                <a:latin typeface="Aptos" panose="020B0004020202020204" pitchFamily="34" charset="0"/>
              </a:rPr>
              <a:t>Crop production in India is not a uniform picture. Different regions excel in cultivating specific crops. States like Uttar Pradesh and Madhya Pradesh are major producers, but countless other states contribute significantly to the national agricultural output. Seasonal variations also play a crucial role. The kharif season, corresponding to the summer monsoon, and the rabi season during winter, account for a large portion of crop cultivation.</a:t>
            </a:r>
          </a:p>
          <a:p>
            <a:pPr>
              <a:buFont typeface="Wingdings" panose="05000000000000000000" pitchFamily="2" charset="2"/>
              <a:buChar char="Ø"/>
            </a:pPr>
            <a:endParaRPr lang="en-US" sz="2100" cap="none" dirty="0">
              <a:latin typeface="Aptos" panose="020B0004020202020204" pitchFamily="34" charset="0"/>
            </a:endParaRPr>
          </a:p>
          <a:p>
            <a:pPr>
              <a:buFont typeface="Wingdings" panose="05000000000000000000" pitchFamily="2" charset="2"/>
              <a:buChar char="Ø"/>
            </a:pPr>
            <a:endParaRPr lang="en-US" cap="none" dirty="0">
              <a:latin typeface="Aptos" panose="020B0004020202020204" pitchFamily="34" charset="0"/>
            </a:endParaRPr>
          </a:p>
          <a:p>
            <a:pPr>
              <a:buFont typeface="Wingdings" panose="05000000000000000000" pitchFamily="2" charset="2"/>
              <a:buChar char="Ø"/>
            </a:pPr>
            <a:endParaRPr lang="en-US" cap="none" dirty="0">
              <a:latin typeface="Aptos" panose="020B0004020202020204" pitchFamily="34" charset="0"/>
            </a:endParaRPr>
          </a:p>
          <a:p>
            <a:pPr>
              <a:buFont typeface="Wingdings" panose="05000000000000000000" pitchFamily="2" charset="2"/>
              <a:buChar char="Ø"/>
            </a:pPr>
            <a:endParaRPr lang="en-IN" cap="none" dirty="0">
              <a:latin typeface="Aptos" panose="020B0004020202020204" pitchFamily="34" charset="0"/>
            </a:endParaRPr>
          </a:p>
        </p:txBody>
      </p:sp>
    </p:spTree>
    <p:extLst>
      <p:ext uri="{BB962C8B-B14F-4D97-AF65-F5344CB8AC3E}">
        <p14:creationId xmlns:p14="http://schemas.microsoft.com/office/powerpoint/2010/main" val="199631511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D7D3-B2AC-0019-2DDE-1834609FF85D}"/>
              </a:ext>
            </a:extLst>
          </p:cNvPr>
          <p:cNvSpPr>
            <a:spLocks noGrp="1"/>
          </p:cNvSpPr>
          <p:nvPr>
            <p:ph type="title"/>
          </p:nvPr>
        </p:nvSpPr>
        <p:spPr>
          <a:xfrm>
            <a:off x="913774" y="775834"/>
            <a:ext cx="4159670" cy="1082464"/>
          </a:xfrm>
        </p:spPr>
        <p:txBody>
          <a:bodyPr>
            <a:normAutofit/>
          </a:bodyPr>
          <a:lstStyle/>
          <a:p>
            <a:r>
              <a:rPr lang="en-IN" sz="4400" b="1" cap="none" dirty="0"/>
              <a:t>Details of Data:</a:t>
            </a:r>
          </a:p>
        </p:txBody>
      </p:sp>
      <p:sp>
        <p:nvSpPr>
          <p:cNvPr id="4" name="Rectangle 1">
            <a:extLst>
              <a:ext uri="{FF2B5EF4-FFF2-40B4-BE49-F238E27FC236}">
                <a16:creationId xmlns:a16="http://schemas.microsoft.com/office/drawing/2014/main" id="{E53A85D5-1B6B-F34E-FD28-20147BBF4F45}"/>
              </a:ext>
            </a:extLst>
          </p:cNvPr>
          <p:cNvSpPr>
            <a:spLocks noGrp="1" noChangeArrowheads="1"/>
          </p:cNvSpPr>
          <p:nvPr>
            <p:ph sz="quarter" idx="13"/>
          </p:nvPr>
        </p:nvSpPr>
        <p:spPr bwMode="auto">
          <a:xfrm>
            <a:off x="913774" y="1711739"/>
            <a:ext cx="1007869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State Name</a:t>
            </a:r>
            <a:r>
              <a:rPr kumimoji="0" lang="en-US" altLang="en-US" b="0" i="0" u="none" strike="noStrike" cap="none" normalizeH="0" baseline="0" dirty="0">
                <a:ln>
                  <a:noFill/>
                </a:ln>
                <a:solidFill>
                  <a:schemeClr val="tx1"/>
                </a:solidFill>
                <a:effectLst/>
                <a:latin typeface="Arial" panose="020B0604020202020204" pitchFamily="34" charset="0"/>
              </a:rPr>
              <a:t>: Name of the state where the crop was produced.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District Name</a:t>
            </a:r>
            <a:r>
              <a:rPr kumimoji="0" lang="en-US" altLang="en-US" b="0" i="0" u="none" strike="noStrike" cap="none" normalizeH="0" baseline="0" dirty="0">
                <a:ln>
                  <a:noFill/>
                </a:ln>
                <a:solidFill>
                  <a:schemeClr val="tx1"/>
                </a:solidFill>
                <a:effectLst/>
                <a:latin typeface="Arial" panose="020B0604020202020204" pitchFamily="34" charset="0"/>
              </a:rPr>
              <a:t>: Name of the district within the state where the crop was produced.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Crop Year</a:t>
            </a:r>
            <a:r>
              <a:rPr kumimoji="0" lang="en-US" altLang="en-US" b="0" i="0" u="none" strike="noStrike" cap="none" normalizeH="0" baseline="0" dirty="0">
                <a:ln>
                  <a:noFill/>
                </a:ln>
                <a:solidFill>
                  <a:schemeClr val="tx1"/>
                </a:solidFill>
                <a:effectLst/>
                <a:latin typeface="Arial" panose="020B0604020202020204" pitchFamily="34" charset="0"/>
              </a:rPr>
              <a:t>: The year in which the crop was harvested.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Season</a:t>
            </a:r>
            <a:r>
              <a:rPr kumimoji="0" lang="en-US" altLang="en-US" b="0" i="0" u="none" strike="noStrike" cap="none" normalizeH="0" baseline="0" dirty="0">
                <a:ln>
                  <a:noFill/>
                </a:ln>
                <a:solidFill>
                  <a:schemeClr val="tx1"/>
                </a:solidFill>
                <a:effectLst/>
                <a:latin typeface="Arial" panose="020B0604020202020204" pitchFamily="34" charset="0"/>
              </a:rPr>
              <a:t>: The season in which the crop was grown (e.g., Kharif, Rabi).</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Crop</a:t>
            </a:r>
            <a:r>
              <a:rPr kumimoji="0" lang="en-US" altLang="en-US" b="0" i="0" u="none" strike="noStrike" cap="none" normalizeH="0" baseline="0" dirty="0">
                <a:ln>
                  <a:noFill/>
                </a:ln>
                <a:solidFill>
                  <a:schemeClr val="tx1"/>
                </a:solidFill>
                <a:effectLst/>
                <a:latin typeface="Arial" panose="020B0604020202020204" pitchFamily="34" charset="0"/>
              </a:rPr>
              <a:t>: The type of crop grown (e.g., wheat, rice, maize).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Area</a:t>
            </a:r>
            <a:r>
              <a:rPr kumimoji="0" lang="en-US" altLang="en-US" b="0" i="0" u="none" strike="noStrike" cap="none" normalizeH="0" baseline="0" dirty="0">
                <a:ln>
                  <a:noFill/>
                </a:ln>
                <a:solidFill>
                  <a:schemeClr val="tx1"/>
                </a:solidFill>
                <a:effectLst/>
                <a:latin typeface="Arial" panose="020B0604020202020204" pitchFamily="34" charset="0"/>
              </a:rPr>
              <a:t>: The area of land (in hectares or acres) used for growing the crop.</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Production</a:t>
            </a:r>
            <a:r>
              <a:rPr kumimoji="0" lang="en-US" altLang="en-US" b="0" i="0" u="none" strike="noStrike" cap="none" normalizeH="0" baseline="0" dirty="0">
                <a:ln>
                  <a:noFill/>
                </a:ln>
                <a:solidFill>
                  <a:schemeClr val="tx1"/>
                </a:solidFill>
                <a:effectLst/>
                <a:latin typeface="Arial" panose="020B0604020202020204" pitchFamily="34" charset="0"/>
              </a:rPr>
              <a:t>: The amount of crop produced (in tons, kilograms, etc.).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80865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F4C3-C302-D4AE-399C-86398A28894F}"/>
              </a:ext>
            </a:extLst>
          </p:cNvPr>
          <p:cNvSpPr>
            <a:spLocks noGrp="1"/>
          </p:cNvSpPr>
          <p:nvPr>
            <p:ph type="title"/>
          </p:nvPr>
        </p:nvSpPr>
        <p:spPr>
          <a:xfrm>
            <a:off x="913774" y="933150"/>
            <a:ext cx="3353425" cy="1082464"/>
          </a:xfrm>
        </p:spPr>
        <p:txBody>
          <a:bodyPr>
            <a:normAutofit/>
          </a:bodyPr>
          <a:lstStyle/>
          <a:p>
            <a:r>
              <a:rPr lang="en-IN" sz="4400" b="1" cap="none" dirty="0">
                <a:latin typeface="+mn-lt"/>
              </a:rPr>
              <a:t>Main </a:t>
            </a:r>
            <a:r>
              <a:rPr lang="en-IN" sz="4400" b="1" dirty="0">
                <a:latin typeface="+mn-lt"/>
              </a:rPr>
              <a:t>API’s</a:t>
            </a:r>
          </a:p>
        </p:txBody>
      </p:sp>
      <p:sp>
        <p:nvSpPr>
          <p:cNvPr id="3" name="Content Placeholder 2">
            <a:extLst>
              <a:ext uri="{FF2B5EF4-FFF2-40B4-BE49-F238E27FC236}">
                <a16:creationId xmlns:a16="http://schemas.microsoft.com/office/drawing/2014/main" id="{94E5CE1D-593C-FB39-C102-538F3C986DE6}"/>
              </a:ext>
            </a:extLst>
          </p:cNvPr>
          <p:cNvSpPr>
            <a:spLocks noGrp="1"/>
          </p:cNvSpPr>
          <p:nvPr>
            <p:ph sz="quarter" idx="13"/>
          </p:nvPr>
        </p:nvSpPr>
        <p:spPr>
          <a:xfrm>
            <a:off x="913774" y="2131117"/>
            <a:ext cx="10363826" cy="3793733"/>
          </a:xfrm>
        </p:spPr>
        <p:txBody>
          <a:bodyPr>
            <a:normAutofit/>
          </a:bodyPr>
          <a:lstStyle/>
          <a:p>
            <a:pPr>
              <a:buFont typeface="Wingdings" panose="05000000000000000000" pitchFamily="2" charset="2"/>
              <a:buChar char="Ø"/>
            </a:pPr>
            <a:r>
              <a:rPr lang="en-IN" sz="2400" b="1" cap="none" dirty="0">
                <a:latin typeface="Aptos" panose="020B0004020202020204" pitchFamily="34" charset="0"/>
              </a:rPr>
              <a:t>  Crop wise analysis </a:t>
            </a:r>
            <a:r>
              <a:rPr lang="en-IN" sz="2400" cap="none" dirty="0">
                <a:latin typeface="Aptos" panose="020B0004020202020204" pitchFamily="34" charset="0"/>
              </a:rPr>
              <a:t>: </a:t>
            </a:r>
            <a:r>
              <a:rPr lang="en-US" sz="2400" cap="none" dirty="0"/>
              <a:t>Understand production trends, area occupied and variations among different crops</a:t>
            </a:r>
            <a:r>
              <a:rPr lang="en-US" sz="2400" dirty="0"/>
              <a:t>.</a:t>
            </a:r>
            <a:endParaRPr lang="en-IN" sz="2400" cap="none" dirty="0">
              <a:latin typeface="Aptos" panose="020B0004020202020204" pitchFamily="34" charset="0"/>
            </a:endParaRPr>
          </a:p>
          <a:p>
            <a:pPr>
              <a:buFont typeface="Wingdings" panose="05000000000000000000" pitchFamily="2" charset="2"/>
              <a:buChar char="Ø"/>
            </a:pPr>
            <a:r>
              <a:rPr lang="en-IN" sz="2400" b="1" cap="none" dirty="0">
                <a:latin typeface="Aptos" panose="020B0004020202020204" pitchFamily="34" charset="0"/>
              </a:rPr>
              <a:t>  State wise analysis</a:t>
            </a:r>
            <a:r>
              <a:rPr lang="en-IN" sz="2400" cap="none" dirty="0">
                <a:latin typeface="Aptos" panose="020B0004020202020204" pitchFamily="34" charset="0"/>
              </a:rPr>
              <a:t>:  </a:t>
            </a:r>
            <a:r>
              <a:rPr lang="en-US" sz="2400" cap="none" dirty="0"/>
              <a:t>Compare crop production across different states</a:t>
            </a:r>
            <a:r>
              <a:rPr lang="en-US" sz="2000" cap="none" dirty="0"/>
              <a:t>.</a:t>
            </a:r>
            <a:endParaRPr lang="en-IN" sz="2400" cap="none" dirty="0">
              <a:latin typeface="Aptos" panose="020B0004020202020204" pitchFamily="34" charset="0"/>
            </a:endParaRPr>
          </a:p>
          <a:p>
            <a:pPr>
              <a:buFont typeface="Wingdings" panose="05000000000000000000" pitchFamily="2" charset="2"/>
              <a:buChar char="Ø"/>
            </a:pPr>
            <a:r>
              <a:rPr lang="en-IN" sz="2400" b="1" cap="none" dirty="0">
                <a:latin typeface="Aptos" panose="020B0004020202020204" pitchFamily="34" charset="0"/>
              </a:rPr>
              <a:t>  Seasonal wise analysis</a:t>
            </a:r>
            <a:r>
              <a:rPr lang="en-IN" sz="2400" cap="none" dirty="0">
                <a:latin typeface="Aptos" panose="020B0004020202020204" pitchFamily="34" charset="0"/>
              </a:rPr>
              <a:t>:  </a:t>
            </a:r>
            <a:r>
              <a:rPr lang="en-US" sz="2400" cap="none" dirty="0"/>
              <a:t>Analyze how crop production varies with different seasons    (kharif, rabi, etc.)</a:t>
            </a:r>
            <a:endParaRPr lang="en-IN" sz="2400" cap="none" dirty="0">
              <a:latin typeface="Aptos" panose="020B0004020202020204" pitchFamily="34" charset="0"/>
            </a:endParaRPr>
          </a:p>
          <a:p>
            <a:pPr>
              <a:buFont typeface="Wingdings" panose="05000000000000000000" pitchFamily="2" charset="2"/>
              <a:buChar char="Ø"/>
            </a:pPr>
            <a:r>
              <a:rPr lang="en-IN" sz="2400" b="1" cap="none" dirty="0">
                <a:latin typeface="Aptos" panose="020B0004020202020204" pitchFamily="34" charset="0"/>
              </a:rPr>
              <a:t>  Map</a:t>
            </a:r>
            <a:r>
              <a:rPr lang="en-IN" sz="2400" cap="none" dirty="0">
                <a:latin typeface="Aptos" panose="020B0004020202020204" pitchFamily="34" charset="0"/>
              </a:rPr>
              <a:t> :  </a:t>
            </a:r>
            <a:r>
              <a:rPr lang="en-US" sz="2400" cap="none" dirty="0"/>
              <a:t>Geospatial visualization to show crop production across states or districts</a:t>
            </a:r>
            <a:r>
              <a:rPr lang="en-US" sz="2000" cap="none" dirty="0"/>
              <a:t>.</a:t>
            </a:r>
            <a:endParaRPr lang="en-IN" sz="2400" cap="none" dirty="0">
              <a:latin typeface="Aptos" panose="020B0004020202020204" pitchFamily="34" charset="0"/>
            </a:endParaRPr>
          </a:p>
        </p:txBody>
      </p:sp>
    </p:spTree>
    <p:extLst>
      <p:ext uri="{BB962C8B-B14F-4D97-AF65-F5344CB8AC3E}">
        <p14:creationId xmlns:p14="http://schemas.microsoft.com/office/powerpoint/2010/main" val="306159232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8D9C-8A99-3DB0-7F00-45A0EC8A5B06}"/>
              </a:ext>
            </a:extLst>
          </p:cNvPr>
          <p:cNvSpPr>
            <a:spLocks noGrp="1"/>
          </p:cNvSpPr>
          <p:nvPr>
            <p:ph type="title"/>
          </p:nvPr>
        </p:nvSpPr>
        <p:spPr>
          <a:xfrm>
            <a:off x="1090756" y="462116"/>
            <a:ext cx="4356315" cy="904569"/>
          </a:xfrm>
        </p:spPr>
        <p:txBody>
          <a:bodyPr>
            <a:normAutofit/>
          </a:bodyPr>
          <a:lstStyle/>
          <a:p>
            <a:r>
              <a:rPr lang="en-IN" sz="4400" b="1" cap="none" dirty="0"/>
              <a:t>My Dashboard:</a:t>
            </a:r>
          </a:p>
        </p:txBody>
      </p:sp>
      <p:pic>
        <p:nvPicPr>
          <p:cNvPr id="5" name="Content Placeholder 4">
            <a:extLst>
              <a:ext uri="{FF2B5EF4-FFF2-40B4-BE49-F238E27FC236}">
                <a16:creationId xmlns:a16="http://schemas.microsoft.com/office/drawing/2014/main" id="{02367C32-F97A-AE54-ADEB-F325E63DDB1E}"/>
              </a:ext>
            </a:extLst>
          </p:cNvPr>
          <p:cNvPicPr>
            <a:picLocks noGrp="1" noChangeAspect="1"/>
          </p:cNvPicPr>
          <p:nvPr>
            <p:ph sz="quarter" idx="13"/>
          </p:nvPr>
        </p:nvPicPr>
        <p:blipFill>
          <a:blip r:embed="rId2"/>
          <a:stretch>
            <a:fillRect/>
          </a:stretch>
        </p:blipFill>
        <p:spPr>
          <a:xfrm>
            <a:off x="1268361" y="1366685"/>
            <a:ext cx="9517626" cy="4660489"/>
          </a:xfrm>
        </p:spPr>
      </p:pic>
    </p:spTree>
    <p:extLst>
      <p:ext uri="{BB962C8B-B14F-4D97-AF65-F5344CB8AC3E}">
        <p14:creationId xmlns:p14="http://schemas.microsoft.com/office/powerpoint/2010/main" val="43803473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236B-3A17-D5A9-8FAC-A38F85487EC8}"/>
              </a:ext>
            </a:extLst>
          </p:cNvPr>
          <p:cNvSpPr>
            <a:spLocks noGrp="1"/>
          </p:cNvSpPr>
          <p:nvPr>
            <p:ph type="title"/>
          </p:nvPr>
        </p:nvSpPr>
        <p:spPr>
          <a:xfrm>
            <a:off x="1080924" y="746338"/>
            <a:ext cx="3176444" cy="875986"/>
          </a:xfrm>
        </p:spPr>
        <p:txBody>
          <a:bodyPr>
            <a:normAutofit/>
          </a:bodyPr>
          <a:lstStyle/>
          <a:p>
            <a:r>
              <a:rPr lang="en-IN" sz="4800" b="1" cap="none" dirty="0"/>
              <a:t>My design:</a:t>
            </a:r>
          </a:p>
        </p:txBody>
      </p:sp>
      <p:pic>
        <p:nvPicPr>
          <p:cNvPr id="5" name="Content Placeholder 4">
            <a:extLst>
              <a:ext uri="{FF2B5EF4-FFF2-40B4-BE49-F238E27FC236}">
                <a16:creationId xmlns:a16="http://schemas.microsoft.com/office/drawing/2014/main" id="{8F22E107-8D52-316A-3081-0CBF036C0E2A}"/>
              </a:ext>
            </a:extLst>
          </p:cNvPr>
          <p:cNvPicPr>
            <a:picLocks noGrp="1" noChangeAspect="1"/>
          </p:cNvPicPr>
          <p:nvPr>
            <p:ph sz="quarter" idx="13"/>
          </p:nvPr>
        </p:nvPicPr>
        <p:blipFill>
          <a:blip r:embed="rId2"/>
          <a:stretch>
            <a:fillRect/>
          </a:stretch>
        </p:blipFill>
        <p:spPr>
          <a:xfrm>
            <a:off x="723850" y="1838634"/>
            <a:ext cx="5372150" cy="3559275"/>
          </a:xfrm>
        </p:spPr>
      </p:pic>
      <p:pic>
        <p:nvPicPr>
          <p:cNvPr id="7" name="Picture 6">
            <a:extLst>
              <a:ext uri="{FF2B5EF4-FFF2-40B4-BE49-F238E27FC236}">
                <a16:creationId xmlns:a16="http://schemas.microsoft.com/office/drawing/2014/main" id="{4163FE76-3199-0442-3F0D-8C243054EDD1}"/>
              </a:ext>
            </a:extLst>
          </p:cNvPr>
          <p:cNvPicPr>
            <a:picLocks noChangeAspect="1"/>
          </p:cNvPicPr>
          <p:nvPr/>
        </p:nvPicPr>
        <p:blipFill>
          <a:blip r:embed="rId3"/>
          <a:stretch>
            <a:fillRect/>
          </a:stretch>
        </p:blipFill>
        <p:spPr>
          <a:xfrm>
            <a:off x="6243486" y="1838634"/>
            <a:ext cx="4945623" cy="3559275"/>
          </a:xfrm>
          <a:prstGeom prst="rect">
            <a:avLst/>
          </a:prstGeom>
        </p:spPr>
      </p:pic>
    </p:spTree>
    <p:extLst>
      <p:ext uri="{BB962C8B-B14F-4D97-AF65-F5344CB8AC3E}">
        <p14:creationId xmlns:p14="http://schemas.microsoft.com/office/powerpoint/2010/main" val="20850868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15A5DD-98CD-1462-6F4D-3AF8F9057EF7}"/>
              </a:ext>
            </a:extLst>
          </p:cNvPr>
          <p:cNvPicPr>
            <a:picLocks noGrp="1" noChangeAspect="1"/>
          </p:cNvPicPr>
          <p:nvPr>
            <p:ph sz="quarter" idx="4294967295"/>
          </p:nvPr>
        </p:nvPicPr>
        <p:blipFill>
          <a:blip r:embed="rId2"/>
          <a:stretch>
            <a:fillRect/>
          </a:stretch>
        </p:blipFill>
        <p:spPr>
          <a:xfrm>
            <a:off x="501445" y="1647478"/>
            <a:ext cx="5594555" cy="3563043"/>
          </a:xfrm>
        </p:spPr>
      </p:pic>
      <p:pic>
        <p:nvPicPr>
          <p:cNvPr id="7" name="Picture 6">
            <a:extLst>
              <a:ext uri="{FF2B5EF4-FFF2-40B4-BE49-F238E27FC236}">
                <a16:creationId xmlns:a16="http://schemas.microsoft.com/office/drawing/2014/main" id="{353DAC9D-E329-1E7C-442F-9E497744B685}"/>
              </a:ext>
            </a:extLst>
          </p:cNvPr>
          <p:cNvPicPr>
            <a:picLocks noChangeAspect="1"/>
          </p:cNvPicPr>
          <p:nvPr/>
        </p:nvPicPr>
        <p:blipFill>
          <a:blip r:embed="rId3"/>
          <a:stretch>
            <a:fillRect/>
          </a:stretch>
        </p:blipFill>
        <p:spPr>
          <a:xfrm>
            <a:off x="6272982" y="1647478"/>
            <a:ext cx="4975122" cy="3563043"/>
          </a:xfrm>
          <a:prstGeom prst="rect">
            <a:avLst/>
          </a:prstGeom>
        </p:spPr>
      </p:pic>
    </p:spTree>
    <p:extLst>
      <p:ext uri="{BB962C8B-B14F-4D97-AF65-F5344CB8AC3E}">
        <p14:creationId xmlns:p14="http://schemas.microsoft.com/office/powerpoint/2010/main" val="7649778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904F-90FF-15FF-7C76-8CC9DC489903}"/>
              </a:ext>
            </a:extLst>
          </p:cNvPr>
          <p:cNvSpPr>
            <a:spLocks noGrp="1"/>
          </p:cNvSpPr>
          <p:nvPr>
            <p:ph type="title"/>
          </p:nvPr>
        </p:nvSpPr>
        <p:spPr>
          <a:xfrm>
            <a:off x="835116" y="2535807"/>
            <a:ext cx="10364451" cy="1596177"/>
          </a:xfrm>
        </p:spPr>
        <p:txBody>
          <a:bodyPr>
            <a:normAutofit/>
          </a:bodyPr>
          <a:lstStyle/>
          <a:p>
            <a:r>
              <a:rPr lang="en-IN" sz="6600" cap="none" dirty="0"/>
              <a:t>Thank you</a:t>
            </a:r>
          </a:p>
        </p:txBody>
      </p:sp>
    </p:spTree>
    <p:extLst>
      <p:ext uri="{BB962C8B-B14F-4D97-AF65-F5344CB8AC3E}">
        <p14:creationId xmlns:p14="http://schemas.microsoft.com/office/powerpoint/2010/main" val="90308017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101</TotalTime>
  <Words>389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Bahnschrift</vt:lpstr>
      <vt:lpstr>Tw Cen MT</vt:lpstr>
      <vt:lpstr>Wingdings</vt:lpstr>
      <vt:lpstr>Droplet</vt:lpstr>
      <vt:lpstr>Crop Production Analysis</vt:lpstr>
      <vt:lpstr>Introduction:</vt:lpstr>
      <vt:lpstr>Details of Data:</vt:lpstr>
      <vt:lpstr>Main API’s</vt:lpstr>
      <vt:lpstr>My Dashboard:</vt:lpstr>
      <vt:lpstr>My design: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Maddela Nagendra</dc:creator>
  <cp:lastModifiedBy>Maddela Nagendra</cp:lastModifiedBy>
  <cp:revision>8</cp:revision>
  <dcterms:created xsi:type="dcterms:W3CDTF">2024-06-29T03:49:56Z</dcterms:created>
  <dcterms:modified xsi:type="dcterms:W3CDTF">2024-06-29T08:32:29Z</dcterms:modified>
</cp:coreProperties>
</file>