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1" r:id="rId4"/>
    <p:sldId id="265" r:id="rId5"/>
    <p:sldId id="266" r:id="rId6"/>
    <p:sldId id="267" r:id="rId7"/>
    <p:sldId id="268" r:id="rId8"/>
    <p:sldId id="270" r:id="rId9"/>
    <p:sldId id="272" r:id="rId10"/>
    <p:sldId id="273" r:id="rId11"/>
    <p:sldId id="275" r:id="rId12"/>
    <p:sldId id="263" r:id="rId13"/>
    <p:sldId id="264" r:id="rId14"/>
    <p:sldId id="269" r:id="rId15"/>
    <p:sldId id="277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CCC6F-1410-4DFC-AD9D-E12A748232B2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CADE6-5D5C-426C-B57F-5E56DAADC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EE69-FCBD-40BE-B3E7-06E534394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82308-4A82-4338-97C5-20D27387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0DA4C-4E90-49AD-A2A5-AACC6ED0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F8-B153-4675-AD8F-2FB0011515AA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E0484-6882-4EE5-821A-481E46E5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FF82F-43CE-47E5-8CC2-EC2E83B9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FC23-6D5B-453E-B6D3-6237F9E41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876D-0E5B-4898-9DDF-F92C3B83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91F60-7F01-4ED3-9AF0-C7BE109D1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58E1-61B0-4E77-B227-6E1CD99D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F8-B153-4675-AD8F-2FB0011515AA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4962-C994-441D-878D-C8587D96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A6EA-D569-4167-9FD1-22682B87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FC23-6D5B-453E-B6D3-6237F9E41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8B3C2-2603-4135-8206-05B85AEF4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E08D2-C78E-46A8-B398-1A23500A0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50F6-2CC5-489C-8508-32384DF4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F8-B153-4675-AD8F-2FB0011515AA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EFBD6-F230-4345-B615-66A88586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0F05-66E1-4D5E-95B6-EA67D725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FC23-6D5B-453E-B6D3-6237F9E41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9C81-DFB4-42E5-9F28-B6909530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3F39-DC98-4307-B4F1-56002FDC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24DF-DE10-43B3-A4A9-523B06B1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F8-B153-4675-AD8F-2FB0011515AA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147E-F346-49FE-A139-232BEC06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3B4D1-BAB6-4D75-9198-C9B56D1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FC23-6D5B-453E-B6D3-6237F9E41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9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88C1-18FC-4BBD-994F-C337DF8B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1FBE6-9D52-4385-BA54-7697EFA3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9F16-2BAA-4E99-A7F3-189F4868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F8-B153-4675-AD8F-2FB0011515AA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3D4-E143-495D-B17E-7BA37E3E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AA815-A37B-426F-A412-84DDDBAC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FC23-6D5B-453E-B6D3-6237F9E41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CFB0-C877-4CF0-8ECF-ECF5FE93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A377-30D2-487B-99A8-7106170ED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2065A-EC3F-488D-8AB2-CDB279A42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2168D-4B20-4E75-A645-16A9AA2B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F8-B153-4675-AD8F-2FB0011515AA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6F851-BC48-409E-B570-0526C797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EB9BA-7E75-45A9-960C-3226DA7D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FC23-6D5B-453E-B6D3-6237F9E41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B500-0307-45E2-BAF2-A59403A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150DC-D951-4C5F-975A-FC836A6F9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9D5C5-C76D-4D9A-B168-F80EE92A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934D1-7AB2-4715-8EB6-0A816758A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863FC-DE9D-452A-9408-7675CB058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42285-0449-463A-A729-1A4CDA7D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F8-B153-4675-AD8F-2FB0011515AA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0224B-8BCA-4863-B17D-0546D987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CA95B-135B-400D-A9DB-E509E37F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FC23-6D5B-453E-B6D3-6237F9E41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6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43A0-146E-4395-B82D-00746254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16C7C-7BE2-4F59-867A-1193ADFA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F8-B153-4675-AD8F-2FB0011515AA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C43EA-48D1-48B4-8ADF-AD572A53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E9B6-BDC0-42C8-9FF3-328415B3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FC23-6D5B-453E-B6D3-6237F9E41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44776-C1CD-4E17-8F88-979A4295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F8-B153-4675-AD8F-2FB0011515AA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E9466-0845-49E2-A8D0-C2DDA0D2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9DE98-5532-4B3C-9353-D89E2F30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FC23-6D5B-453E-B6D3-6237F9E41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9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5097-5EED-4BDA-BE72-BEC4736E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7D20-D512-4222-A188-285894CA4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A1877-C538-46F6-A334-4A8D95DA9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45352-50C8-4153-AF92-485F7E49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F8-B153-4675-AD8F-2FB0011515AA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9511B-BA79-4506-A580-ED010236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3FD9B-9F8A-4D83-96F2-4B1E03E6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FC23-6D5B-453E-B6D3-6237F9E41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AD5F-DF74-4E55-AE60-C7357A0B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0F991-FFCF-47BE-ACB4-B598C2B2A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63450-9B02-4676-B4FB-1350FD055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464C2-6531-4544-A2C7-A50BAEC6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F8-B153-4675-AD8F-2FB0011515AA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B8C33-DFB2-456F-B9C2-B975ADB6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2B3B-3C73-4BC6-8084-33B38589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FC23-6D5B-453E-B6D3-6237F9E41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1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115BE-3877-4001-8F89-6B1807ED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FDD2-A061-428E-A313-297F268B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37190-4C65-4E2D-BBA0-9A3179307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2C5F8-B153-4675-AD8F-2FB0011515AA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C930-9D74-449E-B33A-6B5B0F717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B1CE-B66C-4FB7-8EF2-44274BA89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CFC23-6D5B-453E-B6D3-6237F9E41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7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6FD0B22D-C074-47C8-846D-0AFCD5D3A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66" r="-1" b="-1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C90AE-B3DE-4231-8720-A3721E339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3113" y="363368"/>
            <a:ext cx="7003022" cy="143345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chemeClr val="bg1"/>
                </a:solidFill>
              </a:rPr>
              <a:t>Medical Pump Simulator</a:t>
            </a:r>
            <a:br>
              <a:rPr lang="en-US" sz="5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Safety critical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9C647-7585-4185-8412-15A6280D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120" y="2400443"/>
            <a:ext cx="6630295" cy="38539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Instructor: Professor </a:t>
            </a:r>
            <a:r>
              <a:rPr lang="en-US" dirty="0">
                <a:solidFill>
                  <a:schemeClr val="bg1"/>
                </a:solidFill>
              </a:rPr>
              <a:t>Matthias Wagner</a:t>
            </a: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E’s presentation responsibilities: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Pham </a:t>
            </a:r>
            <a:r>
              <a:rPr lang="en-US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Nhat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Nam: Project Overall Introduction.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Tomusange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Brian: Hazard Analysis.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Omar </a:t>
            </a:r>
            <a:r>
              <a:rPr lang="en-US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Zayan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Simulator.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Tena </a:t>
            </a:r>
            <a:r>
              <a:rPr lang="en-US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Nigussie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Testing.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Lam Phuoc </a:t>
            </a:r>
            <a:r>
              <a:rPr lang="en-US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Safety Plan + Conclusion.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BA365B-FAB8-46EA-8E31-A4E64D500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931" y="5913331"/>
            <a:ext cx="2788920" cy="8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6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E977-FEBD-46DF-8EA3-C12B0134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075" y="229764"/>
            <a:ext cx="2500618" cy="9025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Simulator</a:t>
            </a:r>
            <a:br>
              <a:rPr lang="en-US" dirty="0"/>
            </a:br>
            <a:r>
              <a:rPr lang="en-US" sz="2000" dirty="0"/>
              <a:t>Graphical User Interface</a:t>
            </a:r>
            <a:endParaRPr lang="en-US" sz="2000" b="1" dirty="0"/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9081F8E3-405E-4B91-9F87-9AD59FE56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31" y="1384184"/>
            <a:ext cx="9147538" cy="4977337"/>
          </a:xfrm>
        </p:spPr>
      </p:pic>
    </p:spTree>
    <p:extLst>
      <p:ext uri="{BB962C8B-B14F-4D97-AF65-F5344CB8AC3E}">
        <p14:creationId xmlns:p14="http://schemas.microsoft.com/office/powerpoint/2010/main" val="14684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E977-FEBD-46DF-8EA3-C12B0134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075" y="229764"/>
            <a:ext cx="2500618" cy="9025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Simulator</a:t>
            </a:r>
            <a:br>
              <a:rPr lang="en-US" dirty="0"/>
            </a:br>
            <a:r>
              <a:rPr lang="en-US" sz="2000" dirty="0"/>
              <a:t>Graphical User Interface</a:t>
            </a:r>
            <a:endParaRPr lang="en-US" sz="2000" b="1" dirty="0"/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92A9F-6E06-4101-843F-2D5136D1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67" y="1669409"/>
            <a:ext cx="9218865" cy="45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4F76-AE78-4D29-BFFF-F16040BD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134356"/>
            <a:ext cx="3581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Testing</a:t>
            </a:r>
            <a:br>
              <a:rPr lang="en-US" dirty="0"/>
            </a:br>
            <a:r>
              <a:rPr lang="en-US" sz="2200" dirty="0"/>
              <a:t>Blackbox Testing </a:t>
            </a:r>
            <a:r>
              <a:rPr lang="en-US" sz="2200" b="1" dirty="0"/>
              <a:t>(</a:t>
            </a:r>
            <a:r>
              <a:rPr lang="en-US" sz="2200" b="1" dirty="0" err="1">
                <a:ea typeface="Tahoma" panose="020B0604030504040204" pitchFamily="34" charset="0"/>
                <a:cs typeface="Tahoma" panose="020B0604030504040204" pitchFamily="34" charset="0"/>
              </a:rPr>
              <a:t>Nigussie</a:t>
            </a:r>
            <a:r>
              <a:rPr lang="en-US" sz="2200" b="1" dirty="0"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2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654C8D-C0E3-4A41-9F0B-F36D56E77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63563"/>
              </p:ext>
            </p:extLst>
          </p:nvPr>
        </p:nvGraphicFramePr>
        <p:xfrm>
          <a:off x="4454555" y="0"/>
          <a:ext cx="7737447" cy="6858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176">
                  <a:extLst>
                    <a:ext uri="{9D8B030D-6E8A-4147-A177-3AD203B41FA5}">
                      <a16:colId xmlns:a16="http://schemas.microsoft.com/office/drawing/2014/main" val="3940043420"/>
                    </a:ext>
                  </a:extLst>
                </a:gridCol>
                <a:gridCol w="1762225">
                  <a:extLst>
                    <a:ext uri="{9D8B030D-6E8A-4147-A177-3AD203B41FA5}">
                      <a16:colId xmlns:a16="http://schemas.microsoft.com/office/drawing/2014/main" val="312176398"/>
                    </a:ext>
                  </a:extLst>
                </a:gridCol>
                <a:gridCol w="2299061">
                  <a:extLst>
                    <a:ext uri="{9D8B030D-6E8A-4147-A177-3AD203B41FA5}">
                      <a16:colId xmlns:a16="http://schemas.microsoft.com/office/drawing/2014/main" val="2234587085"/>
                    </a:ext>
                  </a:extLst>
                </a:gridCol>
                <a:gridCol w="2287390">
                  <a:extLst>
                    <a:ext uri="{9D8B030D-6E8A-4147-A177-3AD203B41FA5}">
                      <a16:colId xmlns:a16="http://schemas.microsoft.com/office/drawing/2014/main" val="1845120280"/>
                    </a:ext>
                  </a:extLst>
                </a:gridCol>
                <a:gridCol w="828595">
                  <a:extLst>
                    <a:ext uri="{9D8B030D-6E8A-4147-A177-3AD203B41FA5}">
                      <a16:colId xmlns:a16="http://schemas.microsoft.com/office/drawing/2014/main" val="4034397050"/>
                    </a:ext>
                  </a:extLst>
                </a:gridCol>
              </a:tblGrid>
              <a:tr h="3780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Test Case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Input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Expected Output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Actual Output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Test Result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420011138"/>
                  </a:ext>
                </a:extLst>
              </a:tr>
              <a:tr h="27707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Needle 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error Message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error Message Displayed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8760415"/>
                  </a:ext>
                </a:extLst>
              </a:tr>
              <a:tr h="27707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effectLst/>
                        </a:rPr>
                        <a:t>2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Needle OFF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Warning Message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Warning Message Displayed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4063771823"/>
                  </a:ext>
                </a:extLst>
              </a:tr>
              <a:tr h="27707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Sensor 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 error Message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 error Message Displayed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357755396"/>
                  </a:ext>
                </a:extLst>
              </a:tr>
              <a:tr h="326693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4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Senson OFF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Warning Message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Warning Message Displayed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3269361045"/>
                  </a:ext>
                </a:extLst>
              </a:tr>
              <a:tr h="27707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5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Reservior is 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 error Message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 error Message Displayed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915679854"/>
                  </a:ext>
                </a:extLst>
              </a:tr>
              <a:tr h="27707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6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Reservior is OFF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Warning Message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Warning Message Displayed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561234071"/>
                  </a:ext>
                </a:extLst>
              </a:tr>
              <a:tr h="27707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7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Pump is Working 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 error Message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 error Message Displayed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3650740586"/>
                  </a:ext>
                </a:extLst>
              </a:tr>
              <a:tr h="27707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8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Pump is Working OFF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Warning Message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Warning Message Displayed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904770099"/>
                  </a:ext>
                </a:extLst>
              </a:tr>
              <a:tr h="19306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9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Drain Battery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Battery Empty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Battery is Drained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575716842"/>
                  </a:ext>
                </a:extLst>
              </a:tr>
              <a:tr h="19306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10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Drain Insulin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Insulin Level Empty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Insulin is Drained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1710356234"/>
                  </a:ext>
                </a:extLst>
              </a:tr>
              <a:tr h="27707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effectLst/>
                        </a:rPr>
                        <a:t>11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Recharge Battery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Battery Must Start Recharging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Battery is being Recharged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4190848182"/>
                  </a:ext>
                </a:extLst>
              </a:tr>
              <a:tr h="289904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12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Refill Insulin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Insulin level must increase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Insulin level Raised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905538458"/>
                  </a:ext>
                </a:extLst>
              </a:tr>
              <a:tr h="56304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13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AutoMode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Sugar level is calculated, accordingly Insulin is injected automatically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Sugar level is calculated, accordingly Insulin is injected automatically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3710387860"/>
                  </a:ext>
                </a:extLst>
              </a:tr>
              <a:tr h="362971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14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Manual Mode - Add Sugar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Sugar Level is raised in the monitor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Sugar level increases in the monitor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3913305353"/>
                  </a:ext>
                </a:extLst>
              </a:tr>
              <a:tr h="378054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15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Manual Mode - Add Excess Sugar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Maximum Insulin Dosage must be reached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Maximum Insulin Dosage Reached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143139316"/>
                  </a:ext>
                </a:extLst>
              </a:tr>
              <a:tr h="378054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16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Manual Mode - Set Insulin Dosage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Insulin Dosage level is set Manually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Insulin Dosage level is adjusted by patient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952514077"/>
                  </a:ext>
                </a:extLst>
              </a:tr>
              <a:tr h="19306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17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Clock Reading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Current Time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Real Time Displayed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4032597702"/>
                  </a:ext>
                </a:extLst>
              </a:tr>
              <a:tr h="27707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18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Auto Mode OFF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Switch to Manual Mode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Switched to Manual Mode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341464256"/>
                  </a:ext>
                </a:extLst>
              </a:tr>
              <a:tr h="27707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19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Turn OFF the System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Data is reset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Reset the data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917385911"/>
                  </a:ext>
                </a:extLst>
              </a:tr>
              <a:tr h="27707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20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Auto Mode - Red Zone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Goes into Red Zone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Goes into Red Zone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3169660113"/>
                  </a:ext>
                </a:extLst>
              </a:tr>
              <a:tr h="27707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21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Auto Mode - Yellow Zone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Goes into Yellow Zone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Goes into Yellow Zone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003831089"/>
                  </a:ext>
                </a:extLst>
              </a:tr>
              <a:tr h="277079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22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Auto Mode - Green Zone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Goes into Green Zone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Goes into Green Zone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Pass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0961028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F4AE99F-2CD8-4D95-A102-0959E6D8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" y="2923169"/>
            <a:ext cx="4286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2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36DB-7A3C-4D64-B0BC-98DEBDEB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97" y="259234"/>
            <a:ext cx="32004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Testing</a:t>
            </a:r>
            <a:br>
              <a:rPr lang="en-US" dirty="0"/>
            </a:br>
            <a:r>
              <a:rPr lang="en-US" sz="2000" dirty="0"/>
              <a:t>Hazard vs Risk</a:t>
            </a:r>
          </a:p>
        </p:txBody>
      </p:sp>
      <p:pic>
        <p:nvPicPr>
          <p:cNvPr id="4" name="Picture 4" descr="Image result for hazards and risks">
            <a:extLst>
              <a:ext uri="{FF2B5EF4-FFF2-40B4-BE49-F238E27FC236}">
                <a16:creationId xmlns:a16="http://schemas.microsoft.com/office/drawing/2014/main" id="{592751AC-C621-421B-BBCF-637F48AF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4997" y="0"/>
            <a:ext cx="1702378" cy="146536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69F280-6747-4882-9F15-971B96D80F0B}"/>
              </a:ext>
            </a:extLst>
          </p:cNvPr>
          <p:cNvSpPr/>
          <p:nvPr/>
        </p:nvSpPr>
        <p:spPr>
          <a:xfrm>
            <a:off x="58723" y="1745839"/>
            <a:ext cx="5028067" cy="51121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00"/>
                </a:solidFill>
                <a:highlight>
                  <a:srgbClr val="000000"/>
                </a:highlight>
              </a:rPr>
              <a:t>H</a:t>
            </a:r>
            <a:r>
              <a:rPr lang="en-DE" dirty="0" err="1">
                <a:solidFill>
                  <a:srgbClr val="FFFF00"/>
                </a:solidFill>
                <a:highlight>
                  <a:srgbClr val="000000"/>
                </a:highlight>
              </a:rPr>
              <a:t>azard</a:t>
            </a:r>
            <a:endParaRPr lang="en-DE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</a:rPr>
              <a:t>A hazard is a situation that can endanger the life or health of a patient.</a:t>
            </a:r>
            <a:endParaRPr lang="en-DE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3BEEA-3506-49DE-BF38-63535027EDAA}"/>
              </a:ext>
            </a:extLst>
          </p:cNvPr>
          <p:cNvSpPr/>
          <p:nvPr/>
        </p:nvSpPr>
        <p:spPr>
          <a:xfrm>
            <a:off x="6154626" y="1358641"/>
            <a:ext cx="6039707" cy="4942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00"/>
                </a:solidFill>
                <a:highlight>
                  <a:srgbClr val="000000"/>
                </a:highlight>
              </a:rPr>
              <a:t>R</a:t>
            </a:r>
            <a:r>
              <a:rPr lang="en-DE" dirty="0" err="1">
                <a:solidFill>
                  <a:srgbClr val="FFFF00"/>
                </a:solidFill>
                <a:highlight>
                  <a:srgbClr val="000000"/>
                </a:highlight>
              </a:rPr>
              <a:t>i</a:t>
            </a:r>
            <a:r>
              <a:rPr lang="en-GB" dirty="0">
                <a:solidFill>
                  <a:srgbClr val="FFFF00"/>
                </a:solidFill>
                <a:highlight>
                  <a:srgbClr val="000000"/>
                </a:highlight>
              </a:rPr>
              <a:t>s</a:t>
            </a:r>
            <a:r>
              <a:rPr lang="en-DE" dirty="0">
                <a:solidFill>
                  <a:srgbClr val="FFFF00"/>
                </a:solidFill>
                <a:highlight>
                  <a:srgbClr val="000000"/>
                </a:highlight>
              </a:rPr>
              <a:t>k</a:t>
            </a:r>
          </a:p>
          <a:p>
            <a:pPr algn="ctr"/>
            <a:r>
              <a:rPr lang="en-US" sz="1400" dirty="0">
                <a:highlight>
                  <a:srgbClr val="000000"/>
                </a:highlight>
              </a:rPr>
              <a:t>The risk is concerned about analyzing the likelihood that a </a:t>
            </a:r>
            <a:r>
              <a:rPr lang="en-DE" sz="1400" dirty="0">
                <a:highlight>
                  <a:srgbClr val="000000"/>
                </a:highlight>
              </a:rPr>
              <a:t>h</a:t>
            </a:r>
            <a:r>
              <a:rPr lang="en-GB" sz="1400" dirty="0">
                <a:highlight>
                  <a:srgbClr val="000000"/>
                </a:highlight>
              </a:rPr>
              <a:t>a</a:t>
            </a:r>
            <a:r>
              <a:rPr lang="en-DE" sz="1400" dirty="0">
                <a:highlight>
                  <a:srgbClr val="000000"/>
                </a:highlight>
              </a:rPr>
              <a:t>z</a:t>
            </a:r>
            <a:r>
              <a:rPr lang="en-GB" sz="1400" dirty="0">
                <a:highlight>
                  <a:srgbClr val="000000"/>
                </a:highlight>
              </a:rPr>
              <a:t>a</a:t>
            </a:r>
            <a:r>
              <a:rPr lang="en-DE" sz="1400" dirty="0">
                <a:highlight>
                  <a:srgbClr val="000000"/>
                </a:highlight>
              </a:rPr>
              <a:t>r</a:t>
            </a:r>
            <a:r>
              <a:rPr lang="en-GB" sz="1400" dirty="0">
                <a:highlight>
                  <a:srgbClr val="000000"/>
                </a:highlight>
              </a:rPr>
              <a:t>d</a:t>
            </a:r>
            <a:r>
              <a:rPr lang="en-DE" sz="1400" dirty="0">
                <a:highlight>
                  <a:srgbClr val="000000"/>
                </a:highlight>
              </a:rPr>
              <a:t> </a:t>
            </a:r>
            <a:r>
              <a:rPr lang="en-US" sz="1400" dirty="0">
                <a:highlight>
                  <a:srgbClr val="000000"/>
                </a:highlight>
              </a:rPr>
              <a:t>will occur and what the potential consequences </a:t>
            </a:r>
            <a:r>
              <a:rPr lang="en-US" sz="1400" dirty="0" err="1">
                <a:highlight>
                  <a:srgbClr val="000000"/>
                </a:highlight>
              </a:rPr>
              <a:t>ar</a:t>
            </a:r>
            <a:r>
              <a:rPr lang="en-DE" sz="1400" dirty="0">
                <a:highlight>
                  <a:srgbClr val="000000"/>
                </a:highlight>
              </a:rPr>
              <a:t>e.</a:t>
            </a:r>
            <a:endParaRPr lang="en-DE" sz="1400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ctr"/>
            <a:endParaRPr lang="en-DE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4F60B-468A-4A68-856A-D023252F5E09}"/>
              </a:ext>
            </a:extLst>
          </p:cNvPr>
          <p:cNvSpPr txBox="1"/>
          <p:nvPr/>
        </p:nvSpPr>
        <p:spPr>
          <a:xfrm>
            <a:off x="6733502" y="431654"/>
            <a:ext cx="3200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DE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GB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DE" sz="24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GB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DE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k=</a:t>
            </a:r>
            <a:r>
              <a:rPr lang="en-GB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DE" sz="24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aza</a:t>
            </a:r>
            <a:r>
              <a:rPr lang="en-GB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DE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d+Exposure.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F1C699-ED6B-4E36-9EE7-60D2A2378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417"/>
              </p:ext>
            </p:extLst>
          </p:nvPr>
        </p:nvGraphicFramePr>
        <p:xfrm>
          <a:off x="58722" y="2916948"/>
          <a:ext cx="5051759" cy="3941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244">
                  <a:extLst>
                    <a:ext uri="{9D8B030D-6E8A-4147-A177-3AD203B41FA5}">
                      <a16:colId xmlns:a16="http://schemas.microsoft.com/office/drawing/2014/main" val="2231270522"/>
                    </a:ext>
                  </a:extLst>
                </a:gridCol>
                <a:gridCol w="1010244">
                  <a:extLst>
                    <a:ext uri="{9D8B030D-6E8A-4147-A177-3AD203B41FA5}">
                      <a16:colId xmlns:a16="http://schemas.microsoft.com/office/drawing/2014/main" val="3888648812"/>
                    </a:ext>
                  </a:extLst>
                </a:gridCol>
                <a:gridCol w="1010244">
                  <a:extLst>
                    <a:ext uri="{9D8B030D-6E8A-4147-A177-3AD203B41FA5}">
                      <a16:colId xmlns:a16="http://schemas.microsoft.com/office/drawing/2014/main" val="2822464973"/>
                    </a:ext>
                  </a:extLst>
                </a:gridCol>
                <a:gridCol w="1010244">
                  <a:extLst>
                    <a:ext uri="{9D8B030D-6E8A-4147-A177-3AD203B41FA5}">
                      <a16:colId xmlns:a16="http://schemas.microsoft.com/office/drawing/2014/main" val="2332473949"/>
                    </a:ext>
                  </a:extLst>
                </a:gridCol>
                <a:gridCol w="1010783">
                  <a:extLst>
                    <a:ext uri="{9D8B030D-6E8A-4147-A177-3AD203B41FA5}">
                      <a16:colId xmlns:a16="http://schemas.microsoft.com/office/drawing/2014/main" val="2147117250"/>
                    </a:ext>
                  </a:extLst>
                </a:gridCol>
              </a:tblGrid>
              <a:tr h="6411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Identified Hazard</a:t>
                      </a:r>
                      <a:endParaRPr lang="en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Occurrence probability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Hazard severity</a:t>
                      </a:r>
                      <a:endParaRPr lang="en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Estimated risk</a:t>
                      </a:r>
                      <a:endParaRPr lang="en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Acceptability</a:t>
                      </a:r>
                      <a:endParaRPr lang="en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8116646"/>
                  </a:ext>
                </a:extLst>
              </a:tr>
              <a:tr h="8180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Insulin/Glucagon wrong pumping dosage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Low</a:t>
                      </a:r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</a:t>
                      </a:r>
                      <a:endParaRPr lang="en-DE" sz="1200" dirty="0">
                        <a:solidFill>
                          <a:srgbClr val="FFFF00"/>
                        </a:solidFill>
                        <a:effectLst/>
                        <a:highlight>
                          <a:srgbClr val="0000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 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Intolerable 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660263"/>
                  </a:ext>
                </a:extLst>
              </a:tr>
              <a:tr h="10226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Incorrect infusion time record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Medium</a:t>
                      </a:r>
                      <a:endParaRPr lang="en-DE" sz="1200" dirty="0">
                        <a:solidFill>
                          <a:srgbClr val="FFFF00"/>
                        </a:solidFill>
                        <a:effectLst/>
                        <a:highlight>
                          <a:srgbClr val="0000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Acceptable</a:t>
                      </a:r>
                      <a:endParaRPr lang="en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169525"/>
                  </a:ext>
                </a:extLst>
              </a:tr>
              <a:tr h="8180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Glucose level history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Noticeable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565957"/>
                  </a:ext>
                </a:extLst>
              </a:tr>
              <a:tr h="6411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 stops working</a:t>
                      </a:r>
                      <a:endParaRPr lang="en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D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Intolerable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850558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8BB62F-BB2C-45E3-BCCE-0DCB36AE3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34909"/>
              </p:ext>
            </p:extLst>
          </p:nvPr>
        </p:nvGraphicFramePr>
        <p:xfrm>
          <a:off x="6154627" y="2298216"/>
          <a:ext cx="6039705" cy="4559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552">
                  <a:extLst>
                    <a:ext uri="{9D8B030D-6E8A-4147-A177-3AD203B41FA5}">
                      <a16:colId xmlns:a16="http://schemas.microsoft.com/office/drawing/2014/main" val="1653163031"/>
                    </a:ext>
                  </a:extLst>
                </a:gridCol>
                <a:gridCol w="1695281">
                  <a:extLst>
                    <a:ext uri="{9D8B030D-6E8A-4147-A177-3AD203B41FA5}">
                      <a16:colId xmlns:a16="http://schemas.microsoft.com/office/drawing/2014/main" val="3317968303"/>
                    </a:ext>
                  </a:extLst>
                </a:gridCol>
                <a:gridCol w="953860">
                  <a:extLst>
                    <a:ext uri="{9D8B030D-6E8A-4147-A177-3AD203B41FA5}">
                      <a16:colId xmlns:a16="http://schemas.microsoft.com/office/drawing/2014/main" val="1485970413"/>
                    </a:ext>
                  </a:extLst>
                </a:gridCol>
                <a:gridCol w="2991012">
                  <a:extLst>
                    <a:ext uri="{9D8B030D-6E8A-4147-A177-3AD203B41FA5}">
                      <a16:colId xmlns:a16="http://schemas.microsoft.com/office/drawing/2014/main" val="171676855"/>
                    </a:ext>
                  </a:extLst>
                </a:gridCol>
              </a:tblGrid>
              <a:tr h="1935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</a:t>
                      </a:r>
                      <a:endParaRPr lang="en-DE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Risks</a:t>
                      </a:r>
                      <a:endParaRPr lang="en-D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Impact</a:t>
                      </a:r>
                      <a:endParaRPr lang="en-DE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Mitigation </a:t>
                      </a:r>
                      <a:endParaRPr lang="en-D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119612"/>
                  </a:ext>
                </a:extLst>
              </a:tr>
              <a:tr h="5695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DE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0"/>
                        </a:spcAft>
                        <a:tabLst>
                          <a:tab pos="228600" algn="l"/>
                          <a:tab pos="400050" algn="l"/>
                        </a:tabLst>
                      </a:pPr>
                      <a:r>
                        <a:rPr lang="en-US" sz="1200" dirty="0">
                          <a:effectLst/>
                        </a:rPr>
                        <a:t>Not enough time</a:t>
                      </a:r>
                      <a:endParaRPr lang="en-DE" sz="1200" dirty="0">
                        <a:effectLst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tabLst>
                          <a:tab pos="228600" algn="l"/>
                          <a:tab pos="400050" algn="l"/>
                        </a:tabLst>
                      </a:pPr>
                      <a:r>
                        <a:rPr lang="en-US" sz="1200" dirty="0">
                          <a:effectLst/>
                        </a:rPr>
                        <a:t>to implement all </a:t>
                      </a:r>
                      <a:endParaRPr lang="en-DE" sz="1200" dirty="0">
                        <a:effectLst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tabLst>
                          <a:tab pos="228600" algn="l"/>
                          <a:tab pos="400050" algn="l"/>
                        </a:tabLst>
                      </a:pPr>
                      <a:r>
                        <a:rPr lang="en-US" sz="1200" dirty="0">
                          <a:effectLst/>
                        </a:rPr>
                        <a:t>ideas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</a:t>
                      </a:r>
                      <a:endParaRPr lang="en-D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Prioritize ideas and implement them by priority.</a:t>
                      </a:r>
                      <a:endParaRPr lang="en-D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893275"/>
                  </a:ext>
                </a:extLst>
              </a:tr>
              <a:tr h="5695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DE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Less time for testing</a:t>
                      </a:r>
                      <a:endParaRPr lang="en-D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en-D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Focus on testing the critical parts, but mention that further testing is recommended..</a:t>
                      </a:r>
                      <a:endParaRPr lang="en-D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712978"/>
                  </a:ext>
                </a:extLst>
              </a:tr>
              <a:tr h="11390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DE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Finding of design </a:t>
                      </a:r>
                      <a:endParaRPr lang="en-DE" sz="1200" dirty="0">
                        <a:effectLst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errors in a late </a:t>
                      </a:r>
                      <a:endParaRPr lang="en-DE" sz="1200" dirty="0">
                        <a:effectLst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phase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en-D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Adjust the design, try to change the project accordingly and focus on high priority tasks. If design error occurs in low priority task, think about skip this task.</a:t>
                      </a:r>
                      <a:endParaRPr lang="en-DE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959066"/>
                  </a:ext>
                </a:extLst>
              </a:tr>
              <a:tr h="1518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DE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Finding critical </a:t>
                      </a:r>
                      <a:endParaRPr lang="en-DE" sz="1200" dirty="0">
                        <a:effectLst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bugs during final </a:t>
                      </a:r>
                      <a:endParaRPr lang="en-DE" sz="1200" dirty="0">
                        <a:effectLst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tests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 (as long as every part is tested after implementation)</a:t>
                      </a:r>
                      <a:endParaRPr lang="en-D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Try to fix the most critical parts of the software first before continue.</a:t>
                      </a:r>
                      <a:endParaRPr lang="en-DE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8468189"/>
                  </a:ext>
                </a:extLst>
              </a:tr>
              <a:tr h="5695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DE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Implementation </a:t>
                      </a:r>
                      <a:endParaRPr lang="en-DE" sz="1200" dirty="0">
                        <a:effectLst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not satisfying </a:t>
                      </a:r>
                      <a:endParaRPr lang="en-DE" sz="1200" dirty="0">
                        <a:effectLst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specifications</a:t>
                      </a:r>
                      <a:endParaRPr lang="en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 </a:t>
                      </a:r>
                      <a:endParaRPr lang="en-D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Regular checks and apply changes immediately if necessary.</a:t>
                      </a:r>
                      <a:endParaRPr lang="en-D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3637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3F8F2D6-5A2C-4574-AD3C-2B26D56C99D2}"/>
              </a:ext>
            </a:extLst>
          </p:cNvPr>
          <p:cNvSpPr txBox="1"/>
          <p:nvPr/>
        </p:nvSpPr>
        <p:spPr>
          <a:xfrm>
            <a:off x="5398580" y="3830051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2817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DA58-9414-4F76-B5A5-EC6E399E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00"/>
            <a:ext cx="10201712" cy="8345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Safety Plan</a:t>
            </a:r>
            <a:br>
              <a:rPr lang="en-US" sz="4000" dirty="0"/>
            </a:br>
            <a:r>
              <a:rPr lang="en-US" sz="2200" b="1" dirty="0"/>
              <a:t>(Lam)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EDA0D00-610A-45DC-9AC3-A0089C7F330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4514" y="2843868"/>
            <a:ext cx="6422527" cy="393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1;p14">
            <a:extLst>
              <a:ext uri="{FF2B5EF4-FFF2-40B4-BE49-F238E27FC236}">
                <a16:creationId xmlns:a16="http://schemas.microsoft.com/office/drawing/2014/main" id="{39B1260F-CA99-4D2B-A8DB-76B1096523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9" y="2927723"/>
            <a:ext cx="5612234" cy="37121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46B3F-A558-4EF7-B900-AD1BFDB0D91E}"/>
              </a:ext>
            </a:extLst>
          </p:cNvPr>
          <p:cNvSpPr txBox="1"/>
          <p:nvPr/>
        </p:nvSpPr>
        <p:spPr>
          <a:xfrm>
            <a:off x="1112846" y="1274793"/>
            <a:ext cx="11039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Manual to guide user how to use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 the glucagon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HMI design need some revision (The graphical display change when glucose level outside of safety range)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Developed a backup web-based version in case the main system not working correctly</a:t>
            </a:r>
          </a:p>
        </p:txBody>
      </p:sp>
    </p:spTree>
    <p:extLst>
      <p:ext uri="{BB962C8B-B14F-4D97-AF65-F5344CB8AC3E}">
        <p14:creationId xmlns:p14="http://schemas.microsoft.com/office/powerpoint/2010/main" val="128232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022D-ACEF-4567-82F2-3A659B76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F0F489EF-357A-4EC6-BD64-1F865A31F3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00230" indent="-285750">
              <a:lnSpc>
                <a:spcPct val="115000"/>
              </a:lnSpc>
              <a:buClr>
                <a:srgbClr val="595959"/>
              </a:buClr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Even though there are still many shortcomings in our simulator, we can say that our final product satisfies all basic use cases initially planned.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Future works: </a:t>
            </a:r>
          </a:p>
          <a:p>
            <a:pPr marL="800100" lvl="1" indent="-3429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Font typeface="+mj-lt"/>
              <a:buAutoNum type="arabicPeriod"/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Improve the HMI design, glucagon function and implement a database to store patient information. </a:t>
            </a:r>
          </a:p>
          <a:p>
            <a:pPr marL="800100" lvl="1" indent="-3429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Font typeface="+mj-lt"/>
              <a:buAutoNum type="arabicPeriod"/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Because the medical information of the patient is considered private &amp; sensitive, it will be great if we have a login function with 2 phase authorization.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32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tor background">
            <a:extLst>
              <a:ext uri="{FF2B5EF4-FFF2-40B4-BE49-F238E27FC236}">
                <a16:creationId xmlns:a16="http://schemas.microsoft.com/office/drawing/2014/main" id="{8841395D-46F2-43FE-B315-D4D4C83A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F2F64A-1E25-4B8F-AE33-B14C5A1F8309}"/>
              </a:ext>
            </a:extLst>
          </p:cNvPr>
          <p:cNvSpPr/>
          <p:nvPr/>
        </p:nvSpPr>
        <p:spPr>
          <a:xfrm>
            <a:off x="834408" y="1083764"/>
            <a:ext cx="578450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for your listening</a:t>
            </a:r>
          </a:p>
        </p:txBody>
      </p:sp>
    </p:spTree>
    <p:extLst>
      <p:ext uri="{BB962C8B-B14F-4D97-AF65-F5344CB8AC3E}">
        <p14:creationId xmlns:p14="http://schemas.microsoft.com/office/powerpoint/2010/main" val="76859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893-B735-4A61-9DB5-26A8C822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1517-5818-48D4-A5FC-C797729F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[1] </a:t>
            </a:r>
            <a:r>
              <a:rPr lang="en-US" dirty="0"/>
              <a:t>C. Estela, “Blood glucose levels,” Undergraduate Journal of Mathematical Modeling: One+ Two, vol. 3, no. 2, p. 12, 2011.</a:t>
            </a:r>
          </a:p>
          <a:p>
            <a:pPr marL="0" indent="0">
              <a:buNone/>
            </a:pPr>
            <a:r>
              <a:rPr lang="en-US" dirty="0"/>
              <a:t>[2] N. Leveson and J. Thomas, “</a:t>
            </a:r>
            <a:r>
              <a:rPr lang="en-US" dirty="0" err="1"/>
              <a:t>Stpa</a:t>
            </a:r>
            <a:r>
              <a:rPr lang="en-US" dirty="0"/>
              <a:t> handbook,” NANCY LEVESON AND JOHN THOMAS, vol. 3, 2018.</a:t>
            </a:r>
          </a:p>
        </p:txBody>
      </p:sp>
    </p:spTree>
    <p:extLst>
      <p:ext uri="{BB962C8B-B14F-4D97-AF65-F5344CB8AC3E}">
        <p14:creationId xmlns:p14="http://schemas.microsoft.com/office/powerpoint/2010/main" val="247500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4DC0-9302-4410-A390-5ACDFA28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9150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Project overall Introduction</a:t>
            </a:r>
            <a:br>
              <a:rPr lang="en-US" dirty="0"/>
            </a:br>
            <a:r>
              <a:rPr lang="en-US" sz="2200" dirty="0"/>
              <a:t>Management</a:t>
            </a:r>
            <a:r>
              <a:rPr lang="en-US" sz="2200" i="1" dirty="0"/>
              <a:t> </a:t>
            </a:r>
            <a:r>
              <a:rPr lang="en-US" sz="2200" b="1" dirty="0"/>
              <a:t>(Pham)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6CF74-0EAE-4E88-8E84-F6411AA1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69" y="1189559"/>
            <a:ext cx="9780996" cy="5578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8B6F35-F782-4CB3-8CD5-165E7EFBEF49}"/>
              </a:ext>
            </a:extLst>
          </p:cNvPr>
          <p:cNvSpPr txBox="1"/>
          <p:nvPr/>
        </p:nvSpPr>
        <p:spPr>
          <a:xfrm>
            <a:off x="89235" y="4120491"/>
            <a:ext cx="4977114" cy="156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Meeting on Tuesday &amp; Thursday.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Whatapps</a:t>
            </a:r>
            <a:r>
              <a:rPr lang="en-US" sz="2200" dirty="0"/>
              <a:t> for communication.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Github</a:t>
            </a:r>
            <a:r>
              <a:rPr lang="en-US" sz="2200" dirty="0"/>
              <a:t> for programming management</a:t>
            </a:r>
          </a:p>
        </p:txBody>
      </p:sp>
    </p:spTree>
    <p:extLst>
      <p:ext uri="{BB962C8B-B14F-4D97-AF65-F5344CB8AC3E}">
        <p14:creationId xmlns:p14="http://schemas.microsoft.com/office/powerpoint/2010/main" val="383531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80A60-2064-48E7-96EF-DEDB132D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5" y="2210765"/>
            <a:ext cx="10949650" cy="46472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C647-4909-407B-8AC7-5127F457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436" y="185194"/>
            <a:ext cx="8044405" cy="24229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Use cases in the simulator:</a:t>
            </a:r>
          </a:p>
          <a:p>
            <a:pPr algn="just"/>
            <a:r>
              <a:rPr lang="en-US" sz="2000" dirty="0"/>
              <a:t>Doctor: Checking pumping log and glucose level data.</a:t>
            </a:r>
          </a:p>
          <a:p>
            <a:pPr algn="just"/>
            <a:r>
              <a:rPr lang="en-US" sz="2000" dirty="0"/>
              <a:t>Patient: Glucose level, remaining dosage, battery level can be observed.</a:t>
            </a:r>
          </a:p>
          <a:p>
            <a:pPr algn="just"/>
            <a:r>
              <a:rPr lang="en-US" sz="2000" dirty="0"/>
              <a:t>Emergency: Alarm and notification work in cases that glucose level overcome extreme level, Insulin dosage or battery level run out.</a:t>
            </a:r>
          </a:p>
          <a:p>
            <a:pPr algn="just"/>
            <a:r>
              <a:rPr lang="en-US" sz="2000" dirty="0"/>
              <a:t>Tester: Inputting events, changing clock speed.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CFF8F1-8E5C-4154-8B6C-9F394ED1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186"/>
            <a:ext cx="3305537" cy="1299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overall Introduction</a:t>
            </a:r>
            <a:br>
              <a:rPr lang="en-US" dirty="0"/>
            </a:br>
            <a:r>
              <a:rPr lang="en-US" sz="2200" dirty="0"/>
              <a:t>Coverage</a:t>
            </a:r>
          </a:p>
        </p:txBody>
      </p:sp>
    </p:spTree>
    <p:extLst>
      <p:ext uri="{BB962C8B-B14F-4D97-AF65-F5344CB8AC3E}">
        <p14:creationId xmlns:p14="http://schemas.microsoft.com/office/powerpoint/2010/main" val="173858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803B40-74C7-4792-BF25-2CD3C55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16" y="0"/>
            <a:ext cx="1048428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39EBC2-93B4-4BEE-9D98-6D0D34D5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2245"/>
            <a:ext cx="402336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Hazard Analysis</a:t>
            </a:r>
            <a:br>
              <a:rPr lang="en-US" dirty="0"/>
            </a:br>
            <a:r>
              <a:rPr lang="en-US" sz="2200" dirty="0"/>
              <a:t>Fault Tree Analysis </a:t>
            </a:r>
            <a:r>
              <a:rPr lang="en-US" sz="2200" b="1" dirty="0"/>
              <a:t>(Brian)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779C5-6A37-4570-9EF6-204CC19B5A18}"/>
              </a:ext>
            </a:extLst>
          </p:cNvPr>
          <p:cNvSpPr txBox="1"/>
          <p:nvPr/>
        </p:nvSpPr>
        <p:spPr>
          <a:xfrm>
            <a:off x="152401" y="1505387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H1: INCORRECT INSULINE DOSAGE ADMINISTRATION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8C5F2578-F66C-4AC9-8D38-A379FF8C12DD}"/>
              </a:ext>
            </a:extLst>
          </p:cNvPr>
          <p:cNvSpPr txBox="1">
            <a:spLocks/>
          </p:cNvSpPr>
          <p:nvPr/>
        </p:nvSpPr>
        <p:spPr>
          <a:xfrm>
            <a:off x="8625840" y="972973"/>
            <a:ext cx="3119120" cy="901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/>
              <a:t>CHAIN OF EVENT METHODS </a:t>
            </a:r>
          </a:p>
          <a:p>
            <a:r>
              <a:rPr lang="de-DE" sz="2000" dirty="0"/>
              <a:t>(FTA = 7 CAUSES OF FAULTS)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789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D62587-980A-4415-89AF-208D232A8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487969"/>
            <a:ext cx="9509760" cy="20003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82A21A-68B7-4E8D-AFE4-745A7D05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0181"/>
            <a:ext cx="11887200" cy="904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Hazard Analysis</a:t>
            </a:r>
            <a:br>
              <a:rPr lang="en-US" dirty="0"/>
            </a:br>
            <a:r>
              <a:rPr lang="de-DE" sz="2200" dirty="0"/>
              <a:t>STAMP APPROACH TO HARZARD ANALYSIS OF INSULINE INFUSION PUMP</a:t>
            </a:r>
            <a:endParaRPr 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5EAA0-3BC0-477E-9653-F5F8AF7F72D0}"/>
              </a:ext>
            </a:extLst>
          </p:cNvPr>
          <p:cNvSpPr/>
          <p:nvPr/>
        </p:nvSpPr>
        <p:spPr>
          <a:xfrm>
            <a:off x="548640" y="103135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1: Identified system objectives, system Hazard , Hazard and safety constraint.</a:t>
            </a:r>
            <a:r>
              <a:rPr lang="de-DE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8938CA-5329-44DE-BAAE-938255C25023}"/>
              </a:ext>
            </a:extLst>
          </p:cNvPr>
          <p:cNvSpPr txBox="1">
            <a:spLocks/>
          </p:cNvSpPr>
          <p:nvPr/>
        </p:nvSpPr>
        <p:spPr>
          <a:xfrm>
            <a:off x="548640" y="3667334"/>
            <a:ext cx="8939213" cy="3429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2: Creating the Hierarchical control structure. </a:t>
            </a:r>
            <a:endParaRPr lang="de-DE" sz="18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01DAE-A94C-4724-BC54-D84813CE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" y="4364101"/>
            <a:ext cx="4930567" cy="1912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2E283-ABD2-4006-992C-BB7D9F56A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297" y="3667335"/>
            <a:ext cx="5320623" cy="304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7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B2071A-568E-4050-8F4A-2D1FC1C2A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57" y="0"/>
            <a:ext cx="8890343" cy="6858000"/>
          </a:xfrm>
          <a:prstGeom prst="rect">
            <a:avLst/>
          </a:prstGeom>
        </p:spPr>
      </p:pic>
      <p:sp>
        <p:nvSpPr>
          <p:cNvPr id="4" name="Title 12">
            <a:extLst>
              <a:ext uri="{FF2B5EF4-FFF2-40B4-BE49-F238E27FC236}">
                <a16:creationId xmlns:a16="http://schemas.microsoft.com/office/drawing/2014/main" id="{9C388B35-2300-4527-8149-852B9A4A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1" y="3185160"/>
            <a:ext cx="3952240" cy="487680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3: </a:t>
            </a:r>
            <a:r>
              <a:rPr lang="en-US" sz="1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Defining control actions</a:t>
            </a:r>
            <a:endParaRPr lang="en-US" sz="1800" dirty="0">
              <a:solidFill>
                <a:schemeClr val="accent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177CF0-65F3-4855-8170-485A528A5177}"/>
              </a:ext>
            </a:extLst>
          </p:cNvPr>
          <p:cNvSpPr txBox="1">
            <a:spLocks/>
          </p:cNvSpPr>
          <p:nvPr/>
        </p:nvSpPr>
        <p:spPr>
          <a:xfrm>
            <a:off x="-15240" y="319088"/>
            <a:ext cx="4124961" cy="127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Hazard Analysis</a:t>
            </a:r>
          </a:p>
          <a:p>
            <a:pPr algn="ctr"/>
            <a:r>
              <a:rPr lang="de-DE" sz="1900" dirty="0"/>
              <a:t>STAMP APPROACH TO HARZARD ANALYSIS OF INSULINE INFUSION PUMP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64029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9C388B35-2300-4527-8149-852B9A4A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0" y="136208"/>
            <a:ext cx="7701280" cy="13801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4: Control structure under normal condition</a:t>
            </a:r>
            <a:br>
              <a:rPr lang="en-US" sz="16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5: Identifying potential unsafe actions </a:t>
            </a:r>
            <a:br>
              <a:rPr lang="de-DE" sz="16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sz="16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6: </a:t>
            </a:r>
            <a:r>
              <a:rPr lang="en-US" sz="16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unidentified safe control to create safety requirements</a:t>
            </a:r>
            <a:br>
              <a:rPr lang="en-US" sz="16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sz="16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7: </a:t>
            </a:r>
            <a:r>
              <a:rPr lang="en-US" sz="16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Determining how each potentially hazardous control action could occur to enable mitigation action. </a:t>
            </a:r>
            <a:endParaRPr lang="en-US" sz="1600" dirty="0">
              <a:solidFill>
                <a:schemeClr val="accent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177CF0-65F3-4855-8170-485A528A5177}"/>
              </a:ext>
            </a:extLst>
          </p:cNvPr>
          <p:cNvSpPr txBox="1">
            <a:spLocks/>
          </p:cNvSpPr>
          <p:nvPr/>
        </p:nvSpPr>
        <p:spPr>
          <a:xfrm>
            <a:off x="0" y="85408"/>
            <a:ext cx="4490720" cy="1082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dirty="0"/>
              <a:t>Hazard Analysis</a:t>
            </a:r>
          </a:p>
          <a:p>
            <a:pPr algn="ctr"/>
            <a:r>
              <a:rPr lang="de-DE" sz="1900" dirty="0"/>
              <a:t>STAMP APPROACH TO HARZARD ANALYSIS OF INSULINE INFUSION PUMP</a:t>
            </a:r>
            <a:endParaRPr lang="en-US" sz="19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AD4E0-3A36-4B20-82DB-29ECB138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240"/>
            <a:ext cx="1219200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9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E977-FEBD-46DF-8EA3-C12B0134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7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Simulator</a:t>
            </a:r>
            <a:br>
              <a:rPr lang="en-US" dirty="0"/>
            </a:br>
            <a:r>
              <a:rPr lang="en-US" sz="2000" dirty="0"/>
              <a:t>Mathematical formula </a:t>
            </a:r>
            <a:r>
              <a:rPr lang="en-US" sz="2000" b="1" dirty="0"/>
              <a:t>(</a:t>
            </a:r>
            <a:r>
              <a:rPr lang="en-US" sz="2000" b="1" dirty="0" err="1"/>
              <a:t>Zayan</a:t>
            </a:r>
            <a:r>
              <a:rPr lang="en-US" sz="20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9A69-9CB3-4AAC-BDB6-E5F8C6ED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in blood glucose were determined by a mathematical formula [1]: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A0 is the initial amount of carbohydrates</a:t>
            </a:r>
          </a:p>
          <a:p>
            <a:r>
              <a:rPr lang="en-US" dirty="0"/>
              <a:t>G0 is the initial concentration of blood glucose</a:t>
            </a:r>
          </a:p>
          <a:p>
            <a:r>
              <a:rPr lang="en-US" dirty="0"/>
              <a:t>K1 is the glycemic index</a:t>
            </a:r>
          </a:p>
          <a:p>
            <a:r>
              <a:rPr lang="en-US" dirty="0"/>
              <a:t>K2 is the rate at which insulin is released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CF473-FA25-484A-9C6B-690367FE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807" y="2567993"/>
            <a:ext cx="5943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0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003F90-FA7E-46DE-8B96-4B35FF25B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4" y="184559"/>
            <a:ext cx="11414596" cy="6593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5E977-FEBD-46DF-8EA3-C12B0134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3" y="79899"/>
            <a:ext cx="2500618" cy="9025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Simulator</a:t>
            </a:r>
            <a:br>
              <a:rPr lang="en-US" dirty="0"/>
            </a:br>
            <a:r>
              <a:rPr lang="en-US" sz="2000" dirty="0"/>
              <a:t>Class Diagram</a:t>
            </a:r>
            <a:r>
              <a:rPr lang="en-US" sz="2000" b="1" dirty="0"/>
              <a:t>(</a:t>
            </a:r>
            <a:r>
              <a:rPr lang="en-US" sz="2000" b="1" dirty="0" err="1"/>
              <a:t>Zayan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979</Words>
  <Application>Microsoft Office PowerPoint</Application>
  <PresentationFormat>Widescreen</PresentationFormat>
  <Paragraphs>264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Tahoma</vt:lpstr>
      <vt:lpstr>Times New Roman</vt:lpstr>
      <vt:lpstr>Verdana</vt:lpstr>
      <vt:lpstr>Office Theme</vt:lpstr>
      <vt:lpstr>Medical Pump Simulator Safety critical system</vt:lpstr>
      <vt:lpstr>Project overall Introduction Management (Pham)</vt:lpstr>
      <vt:lpstr>Project overall Introduction Coverage</vt:lpstr>
      <vt:lpstr>Hazard Analysis Fault Tree Analysis (Brian)</vt:lpstr>
      <vt:lpstr>Hazard Analysis STAMP APPROACH TO HARZARD ANALYSIS OF INSULINE INFUSION PUMP</vt:lpstr>
      <vt:lpstr>STEP 3: Defining control actions</vt:lpstr>
      <vt:lpstr>STEP 4: Control structure under normal condition STEP 5: Identifying potential unsafe actions  STEP 6: Using unidentified safe control to create safety requirements STEP 7: Determining how each potentially hazardous control action could occur to enable mitigation action. </vt:lpstr>
      <vt:lpstr>Simulator Mathematical formula (Zayan)</vt:lpstr>
      <vt:lpstr>Simulator Class Diagram(Zayan)</vt:lpstr>
      <vt:lpstr>Simulator Graphical User Interface</vt:lpstr>
      <vt:lpstr>Simulator Graphical User Interface</vt:lpstr>
      <vt:lpstr>Testing Blackbox Testing (Nigussie)</vt:lpstr>
      <vt:lpstr>Testing Hazard vs Risk</vt:lpstr>
      <vt:lpstr>Safety Plan (Lam)</vt:lpstr>
      <vt:lpstr>Conclusion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Pump Simulator</dc:title>
  <dc:creator>Nam Pham</dc:creator>
  <cp:lastModifiedBy>Nam Pham</cp:lastModifiedBy>
  <cp:revision>68</cp:revision>
  <dcterms:created xsi:type="dcterms:W3CDTF">2019-08-02T11:22:31Z</dcterms:created>
  <dcterms:modified xsi:type="dcterms:W3CDTF">2019-08-05T20:50:31Z</dcterms:modified>
</cp:coreProperties>
</file>