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Merriweather"/>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Merriweather-bold.fntdata"/><Relationship Id="rId10" Type="http://schemas.openxmlformats.org/officeDocument/2006/relationships/slide" Target="slides/slide5.xml"/><Relationship Id="rId21" Type="http://schemas.openxmlformats.org/officeDocument/2006/relationships/font" Target="fonts/Merriweather-regular.fntdata"/><Relationship Id="rId13" Type="http://schemas.openxmlformats.org/officeDocument/2006/relationships/slide" Target="slides/slide8.xml"/><Relationship Id="rId24" Type="http://schemas.openxmlformats.org/officeDocument/2006/relationships/font" Target="fonts/Merriweather-boldItalic.fntdata"/><Relationship Id="rId12" Type="http://schemas.openxmlformats.org/officeDocument/2006/relationships/slide" Target="slides/slide7.xml"/><Relationship Id="rId23"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otion_sensing" TargetMode="External"/><Relationship Id="rId3" Type="http://schemas.openxmlformats.org/officeDocument/2006/relationships/hyperlink" Target="https://en.wikipedia.org/wiki/Microsof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218173c3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218173c3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a4cd7e22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a4cd7e22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a4cd7e223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a4cd7e223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a4cd7e22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a4cd7e22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a4cd7e22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8a4cd7e22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before, MS Kinect xbox 360 is the main device for this project. </a:t>
            </a:r>
            <a:r>
              <a:rPr lang="en"/>
              <a:t>Kinect is a line of</a:t>
            </a:r>
            <a:r>
              <a:rPr lang="en">
                <a:uFill>
                  <a:noFill/>
                </a:uFill>
                <a:hlinkClick r:id="rId2"/>
              </a:rPr>
              <a:t> </a:t>
            </a:r>
            <a:r>
              <a:rPr lang="en"/>
              <a:t>motion sensing input devices produced by</a:t>
            </a:r>
            <a:r>
              <a:rPr lang="en">
                <a:uFill>
                  <a:noFill/>
                </a:uFill>
                <a:hlinkClick r:id="rId3"/>
              </a:rPr>
              <a:t> </a:t>
            </a:r>
            <a:r>
              <a:rPr lang="en"/>
              <a:t>Microsoft and first released in 2010. </a:t>
            </a:r>
            <a:r>
              <a:rPr lang="en"/>
              <a:t>It contains of 3 camera as shown on the image. A normal camera for image capture and 2 IR components for depth sensing. The reason it can be used in gesture recognition is in its feature: tracking upto 20 separate spot at the same time on human’s body and can build up the 3D environment by the help of depth sensing. It also include </a:t>
            </a:r>
            <a:r>
              <a:rPr lang="en"/>
              <a:t>a microphone array, along with software and artificial intelligence from Microsoft to allow the device to perform real-time speech recognition.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8d6e95b6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d6e95b6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c02dbca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c02dbca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biggest notable difference is the higher resolution capability of the Kinect 2 camera.  Though the Kinect 1 device is a vast improvement over regular webcams at the time, the Kinect 1 is restricted by it’s lower resolution output. The Kinect v2 face recognition, motion tracking, and resolution are much more precise than the Kinect v1. Kinect v2 can process 2 gigabytes of data per second, USB 3 provides almost 10x faster broadband for the data transfer, 60% wider field of vision, and can detect and track 20 joints from 6 people’s bodies including thumbs. In comparison, the Kinect v1 could only track 20 joints from 2 people. On top of this, when using Kinect v2 we are capable of detecting heart rates, facial expressions and weights on limbs, along with much more extremely valuable biometric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a4cd7e22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a4cd7e22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Now I will take part in explain the core of our work. So how can we make the program to recognize the gesture and control the VLC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of all, in order to extract the input from Kinect, we use the API from WIndow software development kit. It help us extract info about environment and important point of joint on human’s skeleton. As you can see on the image, there are 20 points the Kinect can monitor on human’s body.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to handle the environment and problem of 3D, HelixToolkit is the library provided to solve this.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8218173c3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218173c3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a:t>
            </a:r>
            <a:r>
              <a:rPr lang="en"/>
              <a:t>n order to make it work well, distance between kinect and user should be in the limit from 1.2 to 3.5 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this is just a simple project, we use a simple solution based on the the of coordination of joint to decide the gesture. We đont apply any complex algorithm or machine learning into this.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shown in the image, sensor can track the position of detecting user and important point on the body compared to the position of itself. So for example, if I swept right, the x coordinate of my right hand will increase and vice versa. If I raise hand, the y unit increase. </a:t>
            </a:r>
            <a:endParaRPr/>
          </a:p>
          <a:p>
            <a:pPr indent="0" lvl="0" marL="0" rtl="0" algn="l">
              <a:spcBef>
                <a:spcPts val="0"/>
              </a:spcBef>
              <a:spcAft>
                <a:spcPts val="0"/>
              </a:spcAft>
              <a:buNone/>
            </a:pPr>
            <a:r>
              <a:rPr lang="en"/>
              <a:t>However, to avoid mistake in distinguishing since swept action can also increase the y unit, we set a limit range of coordination for each action. So if we want to swept right, we should only swept inside the swept right area.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we want to make a program with ability to control many application, the output can be changed depending on the applied program.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a4cd7e2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a4cd7e2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1600"/>
              </a:spcBef>
              <a:spcAft>
                <a:spcPts val="0"/>
              </a:spcAft>
              <a:buClr>
                <a:schemeClr val="accent2"/>
              </a:buClr>
              <a:buSzPts val="1100"/>
              <a:buChar char="○"/>
              <a:defRPr>
                <a:solidFill>
                  <a:schemeClr val="accent2"/>
                </a:solidFill>
              </a:defRPr>
            </a:lvl2pPr>
            <a:lvl3pPr indent="-298450" lvl="2" marL="1371600">
              <a:spcBef>
                <a:spcPts val="1600"/>
              </a:spcBef>
              <a:spcAft>
                <a:spcPts val="0"/>
              </a:spcAft>
              <a:buClr>
                <a:schemeClr val="accent2"/>
              </a:buClr>
              <a:buSzPts val="1100"/>
              <a:buChar char="■"/>
              <a:defRPr>
                <a:solidFill>
                  <a:schemeClr val="accent2"/>
                </a:solidFill>
              </a:defRPr>
            </a:lvl3pPr>
            <a:lvl4pPr indent="-298450" lvl="3" marL="1828800">
              <a:spcBef>
                <a:spcPts val="1600"/>
              </a:spcBef>
              <a:spcAft>
                <a:spcPts val="0"/>
              </a:spcAft>
              <a:buClr>
                <a:schemeClr val="accent2"/>
              </a:buClr>
              <a:buSzPts val="1100"/>
              <a:buChar char="●"/>
              <a:defRPr>
                <a:solidFill>
                  <a:schemeClr val="accent2"/>
                </a:solidFill>
              </a:defRPr>
            </a:lvl4pPr>
            <a:lvl5pPr indent="-298450" lvl="4" marL="2286000">
              <a:spcBef>
                <a:spcPts val="1600"/>
              </a:spcBef>
              <a:spcAft>
                <a:spcPts val="0"/>
              </a:spcAft>
              <a:buClr>
                <a:schemeClr val="accent2"/>
              </a:buClr>
              <a:buSzPts val="1100"/>
              <a:buChar char="○"/>
              <a:defRPr>
                <a:solidFill>
                  <a:schemeClr val="accent2"/>
                </a:solidFill>
              </a:defRPr>
            </a:lvl5pPr>
            <a:lvl6pPr indent="-298450" lvl="5" marL="2743200">
              <a:spcBef>
                <a:spcPts val="1600"/>
              </a:spcBef>
              <a:spcAft>
                <a:spcPts val="0"/>
              </a:spcAft>
              <a:buClr>
                <a:schemeClr val="accent2"/>
              </a:buClr>
              <a:buSzPts val="1100"/>
              <a:buChar char="■"/>
              <a:defRPr>
                <a:solidFill>
                  <a:schemeClr val="accent2"/>
                </a:solidFill>
              </a:defRPr>
            </a:lvl6pPr>
            <a:lvl7pPr indent="-298450" lvl="6" marL="3200400">
              <a:spcBef>
                <a:spcPts val="1600"/>
              </a:spcBef>
              <a:spcAft>
                <a:spcPts val="0"/>
              </a:spcAft>
              <a:buClr>
                <a:schemeClr val="accent2"/>
              </a:buClr>
              <a:buSzPts val="1100"/>
              <a:buChar char="●"/>
              <a:defRPr>
                <a:solidFill>
                  <a:schemeClr val="accent2"/>
                </a:solidFill>
              </a:defRPr>
            </a:lvl7pPr>
            <a:lvl8pPr indent="-298450" lvl="7" marL="3657600">
              <a:spcBef>
                <a:spcPts val="1600"/>
              </a:spcBef>
              <a:spcAft>
                <a:spcPts val="0"/>
              </a:spcAft>
              <a:buClr>
                <a:schemeClr val="accent2"/>
              </a:buClr>
              <a:buSzPts val="1100"/>
              <a:buChar char="○"/>
              <a:defRPr>
                <a:solidFill>
                  <a:schemeClr val="accent2"/>
                </a:solidFill>
              </a:defRPr>
            </a:lvl8pPr>
            <a:lvl9pPr indent="-298450" lvl="8" marL="4114800">
              <a:spcBef>
                <a:spcPts val="1600"/>
              </a:spcBef>
              <a:spcAft>
                <a:spcPts val="160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en.wikipedia.org/wiki/Kinect#Kinect_for_Xbox_360_(2010)" TargetMode="External"/><Relationship Id="rId4" Type="http://schemas.openxmlformats.org/officeDocument/2006/relationships/hyperlink" Target="https://github.com/helix-toolkit/helix-toolk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https://en.wikipedia.org/wiki/Ranging"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3"/>
          <p:cNvSpPr txBox="1"/>
          <p:nvPr>
            <p:ph type="ctrTitle"/>
          </p:nvPr>
        </p:nvSpPr>
        <p:spPr>
          <a:xfrm>
            <a:off x="217325" y="20417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Gesture Recognition using MS Kinect in Real-time</a:t>
            </a:r>
            <a:endParaRPr/>
          </a:p>
        </p:txBody>
      </p:sp>
      <p:sp>
        <p:nvSpPr>
          <p:cNvPr id="65" name="Google Shape;65;p13"/>
          <p:cNvSpPr txBox="1"/>
          <p:nvPr>
            <p:ph idx="1" type="subTitle"/>
          </p:nvPr>
        </p:nvSpPr>
        <p:spPr>
          <a:xfrm>
            <a:off x="5397525" y="3189350"/>
            <a:ext cx="3568200" cy="15819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Group 4</a:t>
            </a:r>
            <a:endParaRPr>
              <a:solidFill>
                <a:srgbClr val="FFFFFF"/>
              </a:solidFill>
            </a:endParaRPr>
          </a:p>
          <a:p>
            <a:pPr indent="-330200" lvl="0" marL="457200" rtl="0" algn="l">
              <a:spcBef>
                <a:spcPts val="0"/>
              </a:spcBef>
              <a:spcAft>
                <a:spcPts val="0"/>
              </a:spcAft>
              <a:buClr>
                <a:srgbClr val="FFFFFF"/>
              </a:buClr>
              <a:buSzPts val="1600"/>
              <a:buChar char="●"/>
            </a:pPr>
            <a:r>
              <a:rPr lang="en">
                <a:solidFill>
                  <a:srgbClr val="FFFFFF"/>
                </a:solidFill>
              </a:rPr>
              <a:t>Pham Nhat Nam</a:t>
            </a:r>
            <a:endParaRPr>
              <a:solidFill>
                <a:srgbClr val="FFFFFF"/>
              </a:solidFill>
            </a:endParaRPr>
          </a:p>
          <a:p>
            <a:pPr indent="-330200" lvl="0" marL="457200" rtl="0" algn="l">
              <a:spcBef>
                <a:spcPts val="0"/>
              </a:spcBef>
              <a:spcAft>
                <a:spcPts val="0"/>
              </a:spcAft>
              <a:buClr>
                <a:srgbClr val="FFFFFF"/>
              </a:buClr>
              <a:buSzPts val="1600"/>
              <a:buChar char="●"/>
            </a:pPr>
            <a:r>
              <a:rPr lang="en">
                <a:solidFill>
                  <a:srgbClr val="FFFFFF"/>
                </a:solidFill>
              </a:rPr>
              <a:t>Lam Phuoc Huy</a:t>
            </a:r>
            <a:endParaRPr>
              <a:solidFill>
                <a:srgbClr val="FFFFFF"/>
              </a:solidFill>
            </a:endParaRPr>
          </a:p>
          <a:p>
            <a:pPr indent="-330200" lvl="0" marL="457200" rtl="0" algn="l">
              <a:spcBef>
                <a:spcPts val="0"/>
              </a:spcBef>
              <a:spcAft>
                <a:spcPts val="0"/>
              </a:spcAft>
              <a:buClr>
                <a:srgbClr val="FFFFFF"/>
              </a:buClr>
              <a:buSzPts val="1600"/>
              <a:buChar char="●"/>
            </a:pPr>
            <a:r>
              <a:rPr lang="en">
                <a:solidFill>
                  <a:srgbClr val="FFFFFF"/>
                </a:solidFill>
              </a:rPr>
              <a:t>Tran Anh Khoa</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Instructor: Prof. Matthias Deegener</a:t>
            </a:r>
            <a:endParaRPr>
              <a:solidFill>
                <a:srgbClr val="FFFFFF"/>
              </a:solidFill>
            </a:endParaRPr>
          </a:p>
        </p:txBody>
      </p:sp>
      <p:sp>
        <p:nvSpPr>
          <p:cNvPr id="66" name="Google Shape;66;p13"/>
          <p:cNvSpPr txBox="1"/>
          <p:nvPr>
            <p:ph idx="1" type="subTitle"/>
          </p:nvPr>
        </p:nvSpPr>
        <p:spPr>
          <a:xfrm>
            <a:off x="1093300" y="2159550"/>
            <a:ext cx="3206100" cy="4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Real-Time System Project</a:t>
            </a:r>
            <a:endParaRPr b="1" u="sng"/>
          </a:p>
          <a:p>
            <a:pPr indent="0" lvl="0" marL="0" rtl="0" algn="l">
              <a:spcBef>
                <a:spcPts val="0"/>
              </a:spcBef>
              <a:spcAft>
                <a:spcPts val="0"/>
              </a:spcAft>
              <a:buNone/>
            </a:pPr>
            <a:r>
              <a:t/>
            </a:r>
            <a:endParaRPr b="1" u="sng"/>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469975" y="2109000"/>
            <a:ext cx="3127500" cy="9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26" name="Google Shape;126;p22"/>
          <p:cNvSpPr txBox="1"/>
          <p:nvPr>
            <p:ph idx="1" type="body"/>
          </p:nvPr>
        </p:nvSpPr>
        <p:spPr>
          <a:xfrm>
            <a:off x="4075225" y="1968375"/>
            <a:ext cx="4807200" cy="132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lang="en">
                <a:solidFill>
                  <a:srgbClr val="000000"/>
                </a:solidFill>
              </a:rPr>
              <a:t>Mostly based on the Microsoft Kinect SDK APIs</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Gesture to recognize is still simple.</a:t>
            </a: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Can control basic features of applications like VLC.</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a:t>
            </a:r>
            <a:endParaRPr/>
          </a:p>
        </p:txBody>
      </p:sp>
      <p:sp>
        <p:nvSpPr>
          <p:cNvPr id="132" name="Google Shape;132;p23"/>
          <p:cNvSpPr txBox="1"/>
          <p:nvPr/>
        </p:nvSpPr>
        <p:spPr>
          <a:xfrm>
            <a:off x="128600" y="1735225"/>
            <a:ext cx="8895600" cy="2913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t>[1] </a:t>
            </a:r>
            <a:r>
              <a:rPr lang="en" sz="1300">
                <a:highlight>
                  <a:srgbClr val="FFFFFF"/>
                </a:highlight>
              </a:rPr>
              <a:t>Catuhe, D., 2012. </a:t>
            </a:r>
            <a:r>
              <a:rPr i="1" lang="en" sz="1300">
                <a:highlight>
                  <a:srgbClr val="FFFFFF"/>
                </a:highlight>
              </a:rPr>
              <a:t>Programming With The Kinect For Windows Software Development Kit</a:t>
            </a:r>
            <a:r>
              <a:rPr lang="en" sz="1300">
                <a:highlight>
                  <a:srgbClr val="FFFFFF"/>
                </a:highlight>
              </a:rPr>
              <a:t>. Redmond: Microsoft Press.</a:t>
            </a:r>
            <a:endParaRPr sz="1300">
              <a:highlight>
                <a:srgbClr val="FFFFFF"/>
              </a:highlight>
            </a:endParaRPr>
          </a:p>
          <a:p>
            <a:pPr indent="0" lvl="0" marL="0" rtl="0" algn="l">
              <a:lnSpc>
                <a:spcPct val="150000"/>
              </a:lnSpc>
              <a:spcBef>
                <a:spcPts val="0"/>
              </a:spcBef>
              <a:spcAft>
                <a:spcPts val="0"/>
              </a:spcAft>
              <a:buNone/>
            </a:pPr>
            <a:r>
              <a:rPr lang="en" sz="1300">
                <a:highlight>
                  <a:srgbClr val="FFFFFF"/>
                </a:highlight>
              </a:rPr>
              <a:t>[2] Jana, A., 2012. </a:t>
            </a:r>
            <a:r>
              <a:rPr i="1" lang="en" sz="1300">
                <a:highlight>
                  <a:srgbClr val="FFFFFF"/>
                </a:highlight>
              </a:rPr>
              <a:t>Kinect For Windows SDK Programming Guide (Community Experience Distilled)</a:t>
            </a:r>
            <a:r>
              <a:rPr lang="en" sz="1300">
                <a:highlight>
                  <a:srgbClr val="FFFFFF"/>
                </a:highlight>
              </a:rPr>
              <a:t>. Packt Publishing.</a:t>
            </a:r>
            <a:endParaRPr sz="1300">
              <a:highlight>
                <a:srgbClr val="FFFFFF"/>
              </a:highlight>
            </a:endParaRPr>
          </a:p>
          <a:p>
            <a:pPr indent="0" lvl="0" marL="0" rtl="0" algn="l">
              <a:lnSpc>
                <a:spcPct val="150000"/>
              </a:lnSpc>
              <a:spcBef>
                <a:spcPts val="0"/>
              </a:spcBef>
              <a:spcAft>
                <a:spcPts val="0"/>
              </a:spcAft>
              <a:buNone/>
            </a:pPr>
            <a:r>
              <a:rPr lang="en" sz="1300">
                <a:highlight>
                  <a:schemeClr val="lt1"/>
                </a:highlight>
              </a:rPr>
              <a:t>[3] Webb, J. and Ashley, J., 2012. </a:t>
            </a:r>
            <a:r>
              <a:rPr i="1" lang="en" sz="1300">
                <a:highlight>
                  <a:schemeClr val="lt1"/>
                </a:highlight>
              </a:rPr>
              <a:t>Beginning Kinect Programming With The Microsoft Kinect SDK</a:t>
            </a:r>
            <a:r>
              <a:rPr lang="en" sz="1300">
                <a:highlight>
                  <a:schemeClr val="lt1"/>
                </a:highlight>
              </a:rPr>
              <a:t>. [New York]: Apress, page 114.</a:t>
            </a:r>
            <a:endParaRPr sz="1300">
              <a:highlight>
                <a:schemeClr val="lt1"/>
              </a:highlight>
            </a:endParaRPr>
          </a:p>
          <a:p>
            <a:pPr indent="0" lvl="0" marL="0" rtl="0" algn="l">
              <a:lnSpc>
                <a:spcPct val="150000"/>
              </a:lnSpc>
              <a:spcBef>
                <a:spcPts val="0"/>
              </a:spcBef>
              <a:spcAft>
                <a:spcPts val="0"/>
              </a:spcAft>
              <a:buNone/>
            </a:pPr>
            <a:r>
              <a:rPr lang="en" sz="1300">
                <a:highlight>
                  <a:schemeClr val="lt1"/>
                </a:highlight>
              </a:rPr>
              <a:t>[4] </a:t>
            </a:r>
            <a:r>
              <a:rPr lang="en" sz="1300" u="sng">
                <a:solidFill>
                  <a:schemeClr val="hlink"/>
                </a:solidFill>
                <a:highlight>
                  <a:schemeClr val="lt1"/>
                </a:highlight>
                <a:hlinkClick r:id="rId3"/>
              </a:rPr>
              <a:t>https://en.wikipedia.org/wiki/Kinect#Kinect_for_Xbox_360_(2010)</a:t>
            </a:r>
            <a:endParaRPr sz="1300">
              <a:highlight>
                <a:schemeClr val="lt1"/>
              </a:highlight>
            </a:endParaRPr>
          </a:p>
          <a:p>
            <a:pPr indent="0" lvl="0" marL="0" rtl="0" algn="l">
              <a:lnSpc>
                <a:spcPct val="150000"/>
              </a:lnSpc>
              <a:spcBef>
                <a:spcPts val="0"/>
              </a:spcBef>
              <a:spcAft>
                <a:spcPts val="0"/>
              </a:spcAft>
              <a:buNone/>
            </a:pPr>
            <a:r>
              <a:rPr lang="en" sz="1300">
                <a:highlight>
                  <a:schemeClr val="lt1"/>
                </a:highlight>
              </a:rPr>
              <a:t>[5] </a:t>
            </a:r>
            <a:r>
              <a:rPr lang="en" sz="1300" u="sng">
                <a:solidFill>
                  <a:schemeClr val="hlink"/>
                </a:solidFill>
                <a:highlight>
                  <a:schemeClr val="lt1"/>
                </a:highlight>
                <a:hlinkClick r:id="rId4"/>
              </a:rPr>
              <a:t>https://github.com/helix-toolkit/helix-toolkit</a:t>
            </a:r>
            <a:endParaRPr sz="1300">
              <a:highlight>
                <a:schemeClr val="lt1"/>
              </a:highlight>
            </a:endParaRPr>
          </a:p>
          <a:p>
            <a:pPr indent="0" lvl="0" marL="0" rtl="0" algn="l">
              <a:lnSpc>
                <a:spcPct val="150000"/>
              </a:lnSpc>
              <a:spcBef>
                <a:spcPts val="0"/>
              </a:spcBef>
              <a:spcAft>
                <a:spcPts val="0"/>
              </a:spcAft>
              <a:buNone/>
            </a:pPr>
            <a:r>
              <a:t/>
            </a:r>
            <a:endParaRPr sz="1300">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3751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Division of works</a:t>
            </a:r>
            <a:endParaRPr>
              <a:latin typeface="Arial"/>
              <a:ea typeface="Arial"/>
              <a:cs typeface="Arial"/>
              <a:sym typeface="Arial"/>
            </a:endParaRPr>
          </a:p>
        </p:txBody>
      </p:sp>
      <p:sp>
        <p:nvSpPr>
          <p:cNvPr id="72" name="Google Shape;72;p14"/>
          <p:cNvSpPr txBox="1"/>
          <p:nvPr/>
        </p:nvSpPr>
        <p:spPr>
          <a:xfrm>
            <a:off x="229200" y="1819750"/>
            <a:ext cx="8685600" cy="272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t/>
            </a:r>
            <a:endParaRPr b="1" sz="1700"/>
          </a:p>
          <a:p>
            <a:pPr indent="-336550" lvl="0" marL="457200" rtl="0" algn="just">
              <a:lnSpc>
                <a:spcPct val="150000"/>
              </a:lnSpc>
              <a:spcBef>
                <a:spcPts val="1000"/>
              </a:spcBef>
              <a:spcAft>
                <a:spcPts val="0"/>
              </a:spcAft>
              <a:buSzPts val="1700"/>
              <a:buChar char="➔"/>
            </a:pPr>
            <a:r>
              <a:rPr lang="en" sz="1700"/>
              <a:t>Tran Khoa: main programmer, working directly with MS Kinect.</a:t>
            </a:r>
            <a:endParaRPr sz="1700"/>
          </a:p>
          <a:p>
            <a:pPr indent="-336550" lvl="0" marL="457200" rtl="0" algn="just">
              <a:lnSpc>
                <a:spcPct val="150000"/>
              </a:lnSpc>
              <a:spcBef>
                <a:spcPts val="0"/>
              </a:spcBef>
              <a:spcAft>
                <a:spcPts val="0"/>
              </a:spcAft>
              <a:buSzPts val="1700"/>
              <a:buChar char="➔"/>
            </a:pPr>
            <a:r>
              <a:rPr lang="en" sz="1700"/>
              <a:t>Lam Phuoc Huy: secondary programmer, searching for support materials.</a:t>
            </a:r>
            <a:endParaRPr sz="1700"/>
          </a:p>
          <a:p>
            <a:pPr indent="-336550" lvl="0" marL="457200" rtl="0" algn="just">
              <a:lnSpc>
                <a:spcPct val="150000"/>
              </a:lnSpc>
              <a:spcBef>
                <a:spcPts val="0"/>
              </a:spcBef>
              <a:spcAft>
                <a:spcPts val="0"/>
              </a:spcAft>
              <a:buSzPts val="1700"/>
              <a:buChar char="➔"/>
            </a:pPr>
            <a:r>
              <a:rPr lang="en" sz="1700"/>
              <a:t>Pham Nhat Nam: tester, plan management, working with documents, reports and support in work.</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1803625"/>
            <a:ext cx="3706500" cy="12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Contents</a:t>
            </a:r>
            <a:endParaRPr sz="4200"/>
          </a:p>
        </p:txBody>
      </p:sp>
      <p:sp>
        <p:nvSpPr>
          <p:cNvPr id="78" name="Google Shape;78;p15"/>
          <p:cNvSpPr txBox="1"/>
          <p:nvPr>
            <p:ph idx="1" type="body"/>
          </p:nvPr>
        </p:nvSpPr>
        <p:spPr>
          <a:xfrm>
            <a:off x="4686625" y="452625"/>
            <a:ext cx="4166400" cy="4433400"/>
          </a:xfrm>
          <a:prstGeom prst="rect">
            <a:avLst/>
          </a:prstGeom>
        </p:spPr>
        <p:txBody>
          <a:bodyPr anchorCtr="0" anchor="t" bIns="91425" lIns="91425" spcFirstLastPara="1" rIns="91425" wrap="square" tIns="91425">
            <a:noAutofit/>
          </a:bodyPr>
          <a:lstStyle/>
          <a:p>
            <a:pPr indent="-387350" lvl="0" marL="457200" rtl="0" algn="l">
              <a:lnSpc>
                <a:spcPct val="150000"/>
              </a:lnSpc>
              <a:spcBef>
                <a:spcPts val="0"/>
              </a:spcBef>
              <a:spcAft>
                <a:spcPts val="0"/>
              </a:spcAft>
              <a:buClr>
                <a:srgbClr val="000000"/>
              </a:buClr>
              <a:buSzPts val="2500"/>
              <a:buFont typeface="Arial"/>
              <a:buAutoNum type="arabicParenR"/>
            </a:pPr>
            <a:r>
              <a:rPr lang="en" sz="2500">
                <a:solidFill>
                  <a:srgbClr val="000000"/>
                </a:solidFill>
                <a:latin typeface="Arial"/>
                <a:ea typeface="Arial"/>
                <a:cs typeface="Arial"/>
                <a:sym typeface="Arial"/>
              </a:rPr>
              <a:t>Introduction</a:t>
            </a:r>
            <a:endParaRPr sz="2500">
              <a:solidFill>
                <a:srgbClr val="000000"/>
              </a:solidFill>
              <a:latin typeface="Arial"/>
              <a:ea typeface="Arial"/>
              <a:cs typeface="Arial"/>
              <a:sym typeface="Arial"/>
            </a:endParaRPr>
          </a:p>
          <a:p>
            <a:pPr indent="-387350" lvl="1" marL="914400" rtl="0" algn="l">
              <a:lnSpc>
                <a:spcPct val="150000"/>
              </a:lnSpc>
              <a:spcBef>
                <a:spcPts val="0"/>
              </a:spcBef>
              <a:spcAft>
                <a:spcPts val="0"/>
              </a:spcAft>
              <a:buClr>
                <a:srgbClr val="000000"/>
              </a:buClr>
              <a:buSzPts val="2500"/>
              <a:buFont typeface="Arial"/>
              <a:buAutoNum type="alphaLcParenR"/>
            </a:pPr>
            <a:r>
              <a:rPr lang="en" sz="2500">
                <a:solidFill>
                  <a:srgbClr val="000000"/>
                </a:solidFill>
                <a:latin typeface="Arial"/>
                <a:ea typeface="Arial"/>
                <a:cs typeface="Arial"/>
                <a:sym typeface="Arial"/>
              </a:rPr>
              <a:t>Features</a:t>
            </a:r>
            <a:endParaRPr sz="2500">
              <a:solidFill>
                <a:srgbClr val="000000"/>
              </a:solidFill>
              <a:latin typeface="Arial"/>
              <a:ea typeface="Arial"/>
              <a:cs typeface="Arial"/>
              <a:sym typeface="Arial"/>
            </a:endParaRPr>
          </a:p>
          <a:p>
            <a:pPr indent="-387350" lvl="1" marL="914400" rtl="0" algn="l">
              <a:lnSpc>
                <a:spcPct val="150000"/>
              </a:lnSpc>
              <a:spcBef>
                <a:spcPts val="0"/>
              </a:spcBef>
              <a:spcAft>
                <a:spcPts val="0"/>
              </a:spcAft>
              <a:buClr>
                <a:srgbClr val="000000"/>
              </a:buClr>
              <a:buSzPts val="2500"/>
              <a:buFont typeface="Arial"/>
              <a:buAutoNum type="alphaLcParenR"/>
            </a:pPr>
            <a:r>
              <a:rPr lang="en" sz="2500">
                <a:solidFill>
                  <a:srgbClr val="000000"/>
                </a:solidFill>
                <a:latin typeface="Arial"/>
                <a:ea typeface="Arial"/>
                <a:cs typeface="Arial"/>
                <a:sym typeface="Arial"/>
              </a:rPr>
              <a:t>Kinect v1 vs v2</a:t>
            </a:r>
            <a:endParaRPr sz="2500">
              <a:solidFill>
                <a:srgbClr val="000000"/>
              </a:solidFill>
              <a:latin typeface="Arial"/>
              <a:ea typeface="Arial"/>
              <a:cs typeface="Arial"/>
              <a:sym typeface="Arial"/>
            </a:endParaRPr>
          </a:p>
          <a:p>
            <a:pPr indent="-387350" lvl="0" marL="457200" rtl="0" algn="l">
              <a:lnSpc>
                <a:spcPct val="150000"/>
              </a:lnSpc>
              <a:spcBef>
                <a:spcPts val="0"/>
              </a:spcBef>
              <a:spcAft>
                <a:spcPts val="0"/>
              </a:spcAft>
              <a:buClr>
                <a:srgbClr val="000000"/>
              </a:buClr>
              <a:buSzPts val="2500"/>
              <a:buFont typeface="Arial"/>
              <a:buAutoNum type="arabicParenR"/>
            </a:pPr>
            <a:r>
              <a:rPr lang="en" sz="2500">
                <a:solidFill>
                  <a:srgbClr val="000000"/>
                </a:solidFill>
                <a:latin typeface="Arial"/>
                <a:ea typeface="Arial"/>
                <a:cs typeface="Arial"/>
                <a:sym typeface="Arial"/>
              </a:rPr>
              <a:t>Algorithm</a:t>
            </a:r>
            <a:endParaRPr sz="2500">
              <a:solidFill>
                <a:srgbClr val="000000"/>
              </a:solidFill>
              <a:latin typeface="Arial"/>
              <a:ea typeface="Arial"/>
              <a:cs typeface="Arial"/>
              <a:sym typeface="Arial"/>
            </a:endParaRPr>
          </a:p>
          <a:p>
            <a:pPr indent="-387350" lvl="0" marL="457200" rtl="0" algn="l">
              <a:lnSpc>
                <a:spcPct val="150000"/>
              </a:lnSpc>
              <a:spcBef>
                <a:spcPts val="0"/>
              </a:spcBef>
              <a:spcAft>
                <a:spcPts val="0"/>
              </a:spcAft>
              <a:buClr>
                <a:srgbClr val="000000"/>
              </a:buClr>
              <a:buSzPts val="2500"/>
              <a:buFont typeface="Arial"/>
              <a:buAutoNum type="arabicParenR"/>
            </a:pPr>
            <a:r>
              <a:rPr lang="en" sz="2500">
                <a:solidFill>
                  <a:srgbClr val="000000"/>
                </a:solidFill>
                <a:latin typeface="Arial"/>
                <a:ea typeface="Arial"/>
                <a:cs typeface="Arial"/>
                <a:sym typeface="Arial"/>
              </a:rPr>
              <a:t>Demo</a:t>
            </a:r>
            <a:endParaRPr sz="2500">
              <a:solidFill>
                <a:srgbClr val="000000"/>
              </a:solidFill>
              <a:latin typeface="Arial"/>
              <a:ea typeface="Arial"/>
              <a:cs typeface="Arial"/>
              <a:sym typeface="Arial"/>
            </a:endParaRPr>
          </a:p>
          <a:p>
            <a:pPr indent="-387350" lvl="0" marL="457200" rtl="0" algn="l">
              <a:lnSpc>
                <a:spcPct val="150000"/>
              </a:lnSpc>
              <a:spcBef>
                <a:spcPts val="0"/>
              </a:spcBef>
              <a:spcAft>
                <a:spcPts val="0"/>
              </a:spcAft>
              <a:buClr>
                <a:srgbClr val="000000"/>
              </a:buClr>
              <a:buSzPts val="2500"/>
              <a:buFont typeface="Arial"/>
              <a:buAutoNum type="arabicParenR"/>
            </a:pPr>
            <a:r>
              <a:rPr lang="en" sz="2500">
                <a:solidFill>
                  <a:srgbClr val="000000"/>
                </a:solidFill>
                <a:latin typeface="Arial"/>
                <a:ea typeface="Arial"/>
                <a:cs typeface="Arial"/>
                <a:sym typeface="Arial"/>
              </a:rPr>
              <a:t>Conclusion</a:t>
            </a:r>
            <a:endParaRPr sz="25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03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Introduction: Features</a:t>
            </a:r>
            <a:endParaRPr>
              <a:latin typeface="Arial"/>
              <a:ea typeface="Arial"/>
              <a:cs typeface="Arial"/>
              <a:sym typeface="Arial"/>
            </a:endParaRPr>
          </a:p>
        </p:txBody>
      </p:sp>
      <p:pic>
        <p:nvPicPr>
          <p:cNvPr id="84" name="Google Shape;84;p16"/>
          <p:cNvPicPr preferRelativeResize="0"/>
          <p:nvPr/>
        </p:nvPicPr>
        <p:blipFill>
          <a:blip r:embed="rId3">
            <a:alphaModFix/>
          </a:blip>
          <a:stretch>
            <a:fillRect/>
          </a:stretch>
        </p:blipFill>
        <p:spPr>
          <a:xfrm>
            <a:off x="74325" y="1570650"/>
            <a:ext cx="5151600" cy="3217025"/>
          </a:xfrm>
          <a:prstGeom prst="rect">
            <a:avLst/>
          </a:prstGeom>
          <a:noFill/>
          <a:ln>
            <a:noFill/>
          </a:ln>
        </p:spPr>
      </p:pic>
      <p:sp>
        <p:nvSpPr>
          <p:cNvPr id="85" name="Google Shape;85;p16"/>
          <p:cNvSpPr txBox="1"/>
          <p:nvPr/>
        </p:nvSpPr>
        <p:spPr>
          <a:xfrm>
            <a:off x="5024825" y="1523275"/>
            <a:ext cx="4050000" cy="30150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Roboto"/>
              <a:buChar char="❖"/>
            </a:pPr>
            <a:r>
              <a:rPr lang="en"/>
              <a:t>Identify 20 separate spots of articulation at the same time on a human’s body.</a:t>
            </a:r>
            <a:endParaRPr/>
          </a:p>
          <a:p>
            <a:pPr indent="-317500" lvl="0" marL="457200" rtl="0" algn="just">
              <a:lnSpc>
                <a:spcPct val="150000"/>
              </a:lnSpc>
              <a:spcBef>
                <a:spcPts val="1500"/>
              </a:spcBef>
              <a:spcAft>
                <a:spcPts val="0"/>
              </a:spcAft>
              <a:buSzPts val="1400"/>
              <a:buChar char="❖"/>
            </a:pPr>
            <a:r>
              <a:rPr lang="en"/>
              <a:t>Recognizing the sense of depth to build up the 3D environment.</a:t>
            </a:r>
            <a:endParaRPr/>
          </a:p>
          <a:p>
            <a:pPr indent="0" lvl="0" marL="0" rtl="0" algn="just">
              <a:lnSpc>
                <a:spcPct val="150000"/>
              </a:lnSpc>
              <a:spcBef>
                <a:spcPts val="1500"/>
              </a:spcBef>
              <a:spcAft>
                <a:spcPts val="0"/>
              </a:spcAft>
              <a:buNone/>
            </a:pPr>
            <a:r>
              <a:rPr lang="en"/>
              <a:t>=&gt; Applicable in gesture recognition.</a:t>
            </a:r>
            <a:endParaRPr/>
          </a:p>
          <a:p>
            <a:pPr indent="-317500" lvl="0" marL="457200" rtl="0" algn="just">
              <a:lnSpc>
                <a:spcPct val="150000"/>
              </a:lnSpc>
              <a:spcBef>
                <a:spcPts val="1500"/>
              </a:spcBef>
              <a:spcAft>
                <a:spcPts val="0"/>
              </a:spcAft>
              <a:buSzPts val="1400"/>
              <a:buChar char="❖"/>
            </a:pPr>
            <a:r>
              <a:rPr lang="en"/>
              <a:t>Gesture to recognize in this project: swipe hand left/right, raise hand up to a direction.</a:t>
            </a:r>
            <a:endParaRPr/>
          </a:p>
          <a:p>
            <a:pPr indent="0" lvl="0" marL="0" rtl="0" algn="just">
              <a:lnSpc>
                <a:spcPct val="150000"/>
              </a:lnSpc>
              <a:spcBef>
                <a:spcPts val="1500"/>
              </a:spcBef>
              <a:spcAft>
                <a:spcPts val="15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Introduction: Features</a:t>
            </a:r>
            <a:endParaRPr>
              <a:latin typeface="Arial"/>
              <a:ea typeface="Arial"/>
              <a:cs typeface="Arial"/>
              <a:sym typeface="Arial"/>
            </a:endParaRPr>
          </a:p>
        </p:txBody>
      </p:sp>
      <p:sp>
        <p:nvSpPr>
          <p:cNvPr id="91" name="Google Shape;91;p17"/>
          <p:cNvSpPr txBox="1"/>
          <p:nvPr/>
        </p:nvSpPr>
        <p:spPr>
          <a:xfrm>
            <a:off x="470475" y="1714525"/>
            <a:ext cx="8520600" cy="25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System Requirement:</a:t>
            </a:r>
            <a:endParaRPr sz="1500"/>
          </a:p>
          <a:p>
            <a:pPr indent="0" lvl="0" marL="0" rtl="0" algn="l">
              <a:spcBef>
                <a:spcPts val="0"/>
              </a:spcBef>
              <a:spcAft>
                <a:spcPts val="0"/>
              </a:spcAft>
              <a:buNone/>
            </a:pPr>
            <a:r>
              <a:t/>
            </a:r>
            <a:endParaRPr sz="1500"/>
          </a:p>
          <a:p>
            <a:pPr indent="-323850" lvl="0" marL="457200" rtl="0" algn="just">
              <a:lnSpc>
                <a:spcPct val="150000"/>
              </a:lnSpc>
              <a:spcBef>
                <a:spcPts val="0"/>
              </a:spcBef>
              <a:spcAft>
                <a:spcPts val="0"/>
              </a:spcAft>
              <a:buSzPts val="1500"/>
              <a:buChar char="●"/>
            </a:pPr>
            <a:r>
              <a:rPr lang="en" sz="1500"/>
              <a:t>USB 3.0 connection for Windows 10 (Windows 8.1/8/7, Linux  require only USB 2.0 connection).</a:t>
            </a:r>
            <a:endParaRPr sz="1500"/>
          </a:p>
          <a:p>
            <a:pPr indent="-323850" lvl="0" marL="457200" rtl="0" algn="just">
              <a:lnSpc>
                <a:spcPct val="150000"/>
              </a:lnSpc>
              <a:spcBef>
                <a:spcPts val="0"/>
              </a:spcBef>
              <a:spcAft>
                <a:spcPts val="0"/>
              </a:spcAft>
              <a:buClr>
                <a:srgbClr val="24292E"/>
              </a:buClr>
              <a:buSzPts val="1500"/>
              <a:buChar char="●"/>
            </a:pPr>
            <a:r>
              <a:rPr lang="en" sz="1500">
                <a:solidFill>
                  <a:srgbClr val="24292E"/>
                </a:solidFill>
                <a:highlight>
                  <a:srgbClr val="FFFFFF"/>
                </a:highlight>
              </a:rPr>
              <a:t>Microsoft .NET Framework 4.5.</a:t>
            </a:r>
            <a:endParaRPr sz="1500">
              <a:solidFill>
                <a:srgbClr val="24292E"/>
              </a:solidFill>
              <a:highlight>
                <a:srgbClr val="FFFFFF"/>
              </a:highlight>
            </a:endParaRPr>
          </a:p>
          <a:p>
            <a:pPr indent="-323850" lvl="0" marL="457200" rtl="0" algn="just">
              <a:lnSpc>
                <a:spcPct val="150000"/>
              </a:lnSpc>
              <a:spcBef>
                <a:spcPts val="0"/>
              </a:spcBef>
              <a:spcAft>
                <a:spcPts val="0"/>
              </a:spcAft>
              <a:buClr>
                <a:srgbClr val="24292E"/>
              </a:buClr>
              <a:buSzPts val="1500"/>
              <a:buChar char="●"/>
            </a:pPr>
            <a:r>
              <a:rPr lang="en" sz="1500">
                <a:solidFill>
                  <a:srgbClr val="24292E"/>
                </a:solidFill>
                <a:highlight>
                  <a:srgbClr val="FFFFFF"/>
                </a:highlight>
              </a:rPr>
              <a:t>Microsoft Kinect for Windows Runtime v1.8/1.7.</a:t>
            </a:r>
            <a:endParaRPr sz="1500">
              <a:solidFill>
                <a:srgbClr val="24292E"/>
              </a:solidFill>
              <a:highlight>
                <a:srgbClr val="FFFFFF"/>
              </a:highlight>
            </a:endParaRPr>
          </a:p>
          <a:p>
            <a:pPr indent="-323850" lvl="0" marL="457200" rtl="0" algn="just">
              <a:lnSpc>
                <a:spcPct val="150000"/>
              </a:lnSpc>
              <a:spcBef>
                <a:spcPts val="0"/>
              </a:spcBef>
              <a:spcAft>
                <a:spcPts val="0"/>
              </a:spcAft>
              <a:buClr>
                <a:srgbClr val="24292E"/>
              </a:buClr>
              <a:buSzPts val="1500"/>
              <a:buChar char="●"/>
            </a:pPr>
            <a:r>
              <a:rPr lang="en" sz="1500">
                <a:solidFill>
                  <a:srgbClr val="24292E"/>
                </a:solidFill>
                <a:highlight>
                  <a:srgbClr val="FFFFFF"/>
                </a:highlight>
              </a:rPr>
              <a:t>Microsoft Kinect for Windows SDK v1.8/1.7.</a:t>
            </a:r>
            <a:endParaRPr sz="1500">
              <a:solidFill>
                <a:srgbClr val="24292E"/>
              </a:solidFill>
              <a:highlight>
                <a:srgbClr val="FFFFFF"/>
              </a:highlight>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Introduction: </a:t>
            </a:r>
            <a:r>
              <a:rPr lang="en">
                <a:latin typeface="Arial"/>
                <a:ea typeface="Arial"/>
                <a:cs typeface="Arial"/>
                <a:sym typeface="Arial"/>
              </a:rPr>
              <a:t>K</a:t>
            </a:r>
            <a:r>
              <a:rPr lang="en">
                <a:latin typeface="Arial"/>
                <a:ea typeface="Arial"/>
                <a:cs typeface="Arial"/>
                <a:sym typeface="Arial"/>
              </a:rPr>
              <a:t>inect v1 vs Kinect v2</a:t>
            </a:r>
            <a:endParaRPr>
              <a:latin typeface="Arial"/>
              <a:ea typeface="Arial"/>
              <a:cs typeface="Arial"/>
              <a:sym typeface="Arial"/>
            </a:endParaRPr>
          </a:p>
          <a:p>
            <a:pPr indent="0" lvl="0" marL="0" rtl="0" algn="l">
              <a:spcBef>
                <a:spcPts val="0"/>
              </a:spcBef>
              <a:spcAft>
                <a:spcPts val="0"/>
              </a:spcAft>
              <a:buNone/>
            </a:pPr>
            <a:r>
              <a:t/>
            </a:r>
            <a:endParaRPr/>
          </a:p>
        </p:txBody>
      </p:sp>
      <p:pic>
        <p:nvPicPr>
          <p:cNvPr id="97" name="Google Shape;97;p18"/>
          <p:cNvPicPr preferRelativeResize="0"/>
          <p:nvPr/>
        </p:nvPicPr>
        <p:blipFill>
          <a:blip r:embed="rId3">
            <a:alphaModFix/>
          </a:blip>
          <a:stretch>
            <a:fillRect/>
          </a:stretch>
        </p:blipFill>
        <p:spPr>
          <a:xfrm>
            <a:off x="311725" y="1444575"/>
            <a:ext cx="8385401" cy="347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0" y="1356175"/>
            <a:ext cx="4530225" cy="3685275"/>
          </a:xfrm>
          <a:prstGeom prst="rect">
            <a:avLst/>
          </a:prstGeom>
          <a:noFill/>
          <a:ln>
            <a:noFill/>
          </a:ln>
        </p:spPr>
      </p:pic>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04" name="Google Shape;104;p19"/>
          <p:cNvSpPr txBox="1"/>
          <p:nvPr/>
        </p:nvSpPr>
        <p:spPr>
          <a:xfrm>
            <a:off x="0" y="2932838"/>
            <a:ext cx="1698900" cy="54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latin typeface="Roboto"/>
                <a:ea typeface="Roboto"/>
                <a:cs typeface="Roboto"/>
                <a:sym typeface="Roboto"/>
              </a:rPr>
              <a:t>20 control points of a skeleton [1]</a:t>
            </a:r>
            <a:endParaRPr sz="1300">
              <a:latin typeface="Roboto"/>
              <a:ea typeface="Roboto"/>
              <a:cs typeface="Roboto"/>
              <a:sym typeface="Roboto"/>
            </a:endParaRPr>
          </a:p>
        </p:txBody>
      </p:sp>
      <p:sp>
        <p:nvSpPr>
          <p:cNvPr id="105" name="Google Shape;105;p19"/>
          <p:cNvSpPr txBox="1"/>
          <p:nvPr/>
        </p:nvSpPr>
        <p:spPr>
          <a:xfrm>
            <a:off x="4381875" y="2245325"/>
            <a:ext cx="4629000" cy="268050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Char char="●"/>
            </a:pPr>
            <a:r>
              <a:rPr lang="en"/>
              <a:t>The Kinect for Windows SDK provides us with a set of APIs that allow easy access to the skeleton joints. [2]</a:t>
            </a:r>
            <a:endParaRPr/>
          </a:p>
          <a:p>
            <a:pPr indent="0" lvl="0" marL="457200" rtl="0" algn="just">
              <a:lnSpc>
                <a:spcPct val="150000"/>
              </a:lnSpc>
              <a:spcBef>
                <a:spcPts val="0"/>
              </a:spcBef>
              <a:spcAft>
                <a:spcPts val="0"/>
              </a:spcAft>
              <a:buNone/>
            </a:pPr>
            <a:r>
              <a:t/>
            </a:r>
            <a:endParaRPr/>
          </a:p>
          <a:p>
            <a:pPr indent="-317500" lvl="0" marL="457200" rtl="0" algn="just">
              <a:lnSpc>
                <a:spcPct val="150000"/>
              </a:lnSpc>
              <a:spcBef>
                <a:spcPts val="0"/>
              </a:spcBef>
              <a:spcAft>
                <a:spcPts val="0"/>
              </a:spcAft>
              <a:buSzPts val="1400"/>
              <a:buChar char="●"/>
            </a:pPr>
            <a:r>
              <a:rPr lang="en"/>
              <a:t>HelixToolkit is applied to handle 3D problem. [5]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3559700" y="1938700"/>
            <a:ext cx="5544450" cy="3204800"/>
          </a:xfrm>
          <a:prstGeom prst="rect">
            <a:avLst/>
          </a:prstGeom>
          <a:noFill/>
          <a:ln>
            <a:noFill/>
          </a:ln>
        </p:spPr>
      </p:pic>
      <p:sp>
        <p:nvSpPr>
          <p:cNvPr id="111" name="Google Shape;111;p20"/>
          <p:cNvSpPr txBox="1"/>
          <p:nvPr/>
        </p:nvSpPr>
        <p:spPr>
          <a:xfrm>
            <a:off x="2662325" y="4249200"/>
            <a:ext cx="2108100" cy="3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Sensor is default at (0,0,0)</a:t>
            </a:r>
            <a:endParaRPr>
              <a:latin typeface="Roboto"/>
              <a:ea typeface="Roboto"/>
              <a:cs typeface="Roboto"/>
              <a:sym typeface="Roboto"/>
            </a:endParaRPr>
          </a:p>
        </p:txBody>
      </p:sp>
      <p:sp>
        <p:nvSpPr>
          <p:cNvPr id="112" name="Google Shape;112;p20"/>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a:t>
            </a:r>
            <a:endParaRPr/>
          </a:p>
        </p:txBody>
      </p:sp>
      <p:sp>
        <p:nvSpPr>
          <p:cNvPr id="113" name="Google Shape;113;p20"/>
          <p:cNvSpPr txBox="1"/>
          <p:nvPr/>
        </p:nvSpPr>
        <p:spPr>
          <a:xfrm>
            <a:off x="0" y="1547363"/>
            <a:ext cx="3639900" cy="2279100"/>
          </a:xfrm>
          <a:prstGeom prst="rect">
            <a:avLst/>
          </a:prstGeom>
          <a:noFill/>
          <a:ln>
            <a:noFill/>
          </a:ln>
        </p:spPr>
        <p:txBody>
          <a:bodyPr anchorCtr="0" anchor="t" bIns="91425" lIns="91425" spcFirstLastPara="1" rIns="91425" wrap="square" tIns="91425">
            <a:noAutofit/>
          </a:bodyPr>
          <a:lstStyle/>
          <a:p>
            <a:pPr indent="-311150" lvl="0" marL="457200" rtl="0" algn="just">
              <a:lnSpc>
                <a:spcPct val="115000"/>
              </a:lnSpc>
              <a:spcBef>
                <a:spcPts val="0"/>
              </a:spcBef>
              <a:spcAft>
                <a:spcPts val="0"/>
              </a:spcAft>
              <a:buSzPts val="1300"/>
              <a:buChar char="●"/>
            </a:pPr>
            <a:r>
              <a:rPr lang="en">
                <a:solidFill>
                  <a:srgbClr val="202122"/>
                </a:solidFill>
                <a:highlight>
                  <a:schemeClr val="lt1"/>
                </a:highlight>
              </a:rPr>
              <a:t>The Kinect sensor has a practical </a:t>
            </a:r>
            <a:r>
              <a:rPr lang="en">
                <a:solidFill>
                  <a:srgbClr val="0B0080"/>
                </a:solidFill>
                <a:highlight>
                  <a:schemeClr val="lt1"/>
                </a:highlight>
                <a:uFill>
                  <a:noFill/>
                </a:uFill>
                <a:hlinkClick r:id="rId4"/>
              </a:rPr>
              <a:t>ranging</a:t>
            </a:r>
            <a:r>
              <a:rPr lang="en">
                <a:solidFill>
                  <a:srgbClr val="202122"/>
                </a:solidFill>
                <a:highlight>
                  <a:schemeClr val="lt1"/>
                </a:highlight>
              </a:rPr>
              <a:t> limit of 1.2–3.5 m [4] in z axis.</a:t>
            </a:r>
            <a:endParaRPr sz="1300"/>
          </a:p>
          <a:p>
            <a:pPr indent="-311150" lvl="0" marL="457200" rtl="0" algn="just">
              <a:lnSpc>
                <a:spcPct val="115000"/>
              </a:lnSpc>
              <a:spcBef>
                <a:spcPts val="0"/>
              </a:spcBef>
              <a:spcAft>
                <a:spcPts val="0"/>
              </a:spcAft>
              <a:buSzPts val="1300"/>
              <a:buChar char="●"/>
            </a:pPr>
            <a:r>
              <a:rPr lang="en" sz="1300"/>
              <a:t>Based on the change of coordination of joint to decide the gesture.</a:t>
            </a:r>
            <a:endParaRPr sz="1300"/>
          </a:p>
          <a:p>
            <a:pPr indent="-311150" lvl="0" marL="457200" rtl="0" algn="just">
              <a:lnSpc>
                <a:spcPct val="115000"/>
              </a:lnSpc>
              <a:spcBef>
                <a:spcPts val="0"/>
              </a:spcBef>
              <a:spcAft>
                <a:spcPts val="0"/>
              </a:spcAft>
              <a:buSzPts val="1300"/>
              <a:buChar char="●"/>
            </a:pPr>
            <a:r>
              <a:rPr lang="en" sz="1300"/>
              <a:t>Each gesture will be set corresponding to an area of coordinates.</a:t>
            </a:r>
            <a:endParaRPr sz="1300"/>
          </a:p>
          <a:p>
            <a:pPr indent="-311150" lvl="0" marL="457200" rtl="0" algn="just">
              <a:lnSpc>
                <a:spcPct val="115000"/>
              </a:lnSpc>
              <a:spcBef>
                <a:spcPts val="0"/>
              </a:spcBef>
              <a:spcAft>
                <a:spcPts val="0"/>
              </a:spcAft>
              <a:buSzPts val="1300"/>
              <a:buChar char="●"/>
            </a:pPr>
            <a:r>
              <a:rPr lang="en" sz="1300"/>
              <a:t>Depending on the application to be applied, the output of each gesture will be set appropriately. </a:t>
            </a:r>
            <a:endParaRPr sz="1300"/>
          </a:p>
        </p:txBody>
      </p:sp>
      <p:pic>
        <p:nvPicPr>
          <p:cNvPr id="114" name="Google Shape;114;p20"/>
          <p:cNvPicPr preferRelativeResize="0"/>
          <p:nvPr/>
        </p:nvPicPr>
        <p:blipFill>
          <a:blip r:embed="rId5">
            <a:alphaModFix/>
          </a:blip>
          <a:stretch>
            <a:fillRect/>
          </a:stretch>
        </p:blipFill>
        <p:spPr>
          <a:xfrm>
            <a:off x="4641825" y="1705450"/>
            <a:ext cx="1340068" cy="850250"/>
          </a:xfrm>
          <a:prstGeom prst="rect">
            <a:avLst/>
          </a:prstGeom>
          <a:noFill/>
          <a:ln>
            <a:noFill/>
          </a:ln>
        </p:spPr>
      </p:pic>
      <p:sp>
        <p:nvSpPr>
          <p:cNvPr id="115" name="Google Shape;115;p20"/>
          <p:cNvSpPr txBox="1"/>
          <p:nvPr/>
        </p:nvSpPr>
        <p:spPr>
          <a:xfrm>
            <a:off x="6097800" y="1705450"/>
            <a:ext cx="3046200" cy="7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Skeleton space [3] uses a right-handed coordinate space in meter unit</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1759550" y="1949400"/>
            <a:ext cx="5468700" cy="124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