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illa sai prathyusha" userId="e400028db6d33ec5" providerId="LiveId" clId="{6D83C8DC-85AA-47FB-B9A9-E7BDFB623EDC}"/>
    <pc:docChg chg="custSel modSld">
      <pc:chgData name="nagilla sai prathyusha" userId="e400028db6d33ec5" providerId="LiveId" clId="{6D83C8DC-85AA-47FB-B9A9-E7BDFB623EDC}" dt="2024-05-18T10:38:01.925" v="40" actId="1076"/>
      <pc:docMkLst>
        <pc:docMk/>
      </pc:docMkLst>
      <pc:sldChg chg="addSp modSp mod">
        <pc:chgData name="nagilla sai prathyusha" userId="e400028db6d33ec5" providerId="LiveId" clId="{6D83C8DC-85AA-47FB-B9A9-E7BDFB623EDC}" dt="2024-05-18T10:38:01.925" v="40" actId="1076"/>
        <pc:sldMkLst>
          <pc:docMk/>
          <pc:sldMk cId="418213101" sldId="256"/>
        </pc:sldMkLst>
        <pc:spChg chg="add mod">
          <ac:chgData name="nagilla sai prathyusha" userId="e400028db6d33ec5" providerId="LiveId" clId="{6D83C8DC-85AA-47FB-B9A9-E7BDFB623EDC}" dt="2024-05-18T10:38:01.925" v="40" actId="1076"/>
          <ac:spMkLst>
            <pc:docMk/>
            <pc:sldMk cId="418213101" sldId="256"/>
            <ac:spMk id="14" creationId="{61FCE4DB-C943-88A6-9A9D-A69FB39090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09AE-8E21-93DB-BF56-C079A068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0E40-B93E-8593-5A98-42CE9B65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53D2-66DA-AA23-A68D-903FF06F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6767-8600-E52B-B98B-222446C6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F9EF-3E22-9400-5587-6C2333A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A203-30F8-F8A6-69CF-851E857A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2828B-7C9B-320A-0B78-86C4640F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B328-F83C-27B9-10AE-A4CD13B6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32A0-9F81-64DB-ADD4-0ABC3FD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FD33-E685-7DEE-8F49-5F74F1FC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8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0232A-0F31-F8AC-E024-E9D21B023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0A5AC-95A7-774A-6951-4315352F1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5FF9-66DC-42DE-6D46-78CADE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EEDA-8A3F-E6B9-2A8A-12D0C6F2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40FC-212D-32D3-05D7-C6FAE024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8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B9FC-8198-EB6D-6640-76D4B0D3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FD9-812A-530D-E780-81A4C43C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3CC8-77B4-F139-8459-BCDA0B86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4543-F532-24FF-EC5C-CE65785C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EED2-4260-0597-6C2B-36E9A30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284-EB30-4396-4BAC-71FAA6F4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30C5-2949-7CDF-69F7-10F072A4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05EA-9C3F-1C8A-86FF-72BA1816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8928-D932-B2B7-837D-1451BAE4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8E07-BA5E-7AFA-D2C1-FE809416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65F2-86A6-925D-4D2A-1EF57371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1C30-ED41-0D51-FF88-D1379B65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88C4-5397-6D88-67FF-C096AB41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E490-DAFA-9FB0-526D-42E9782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01C2-93FE-AE00-E43E-5B9AB124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A86E-55D2-856A-D29A-0C8B51F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6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BEBA-1FEE-FBBA-AABC-D76EE6F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D359-DBE0-C766-DDC4-936BE51E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7A85-BBC6-6D33-C9CE-A0EE4336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7FBBB-7214-78F0-5268-CECA78DC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946DD-E35B-F0E7-890F-ED39324D5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36BCC-B1BC-0C7B-007B-66F8A6E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88257-A6E1-1070-16ED-AEABC728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BE659-831B-0332-AE86-68CF0AB9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A811-C4DC-142C-9665-D14EFDB1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4E006-A733-CA67-ACD4-4268B427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D65DC-2309-4AF9-2EFC-FEA724DE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B876-F29A-139A-A723-CAB5B93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9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E1149-BBB4-368C-3431-620FD24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6D376-66C1-7D05-D9AF-701463F9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E122A-D998-EAA7-3A82-6507B21F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8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25FC-2B1A-6C99-EF90-F5699A80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3B1F-354F-EC5F-358D-ADF4DFB8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7015-7134-768C-602C-3C17A8D7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32A0-474C-8C46-8248-405F6436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E6208-5730-B228-4031-D86254A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23D1-9F4C-DBA5-73F8-12C66E4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7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76A3-CAFD-12E1-C398-F3427309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C2188-4AC9-EB9D-8E58-354507B2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2BF4-6C16-FEAF-2A77-B25CB300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3953-DA76-DABB-3D59-3065F228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2854-3184-D885-B1B3-297AA44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4936-13AB-A9DE-7B39-FA9C3B1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0C6F8-2AD0-2881-8ABF-AD58BD4D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6BEF-1B9C-0869-3F7D-C2ED5E33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D8B0-18E7-157A-DA30-697DE1F2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074C-55BE-4229-8540-21A75AC48BA4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2F0C-BD5C-7B45-CADD-4C1272AF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270F-A240-412B-C364-A7AE9A69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703A-F384-417D-8627-CBB0639AD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0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AC324-69ED-A560-5238-3A02BBFF3B8A}"/>
              </a:ext>
            </a:extLst>
          </p:cNvPr>
          <p:cNvSpPr txBox="1"/>
          <p:nvPr/>
        </p:nvSpPr>
        <p:spPr>
          <a:xfrm>
            <a:off x="2570673" y="388189"/>
            <a:ext cx="802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CASE-3.1: CUSTOMER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515E1-09E4-8FFC-5152-224F77FB0429}"/>
              </a:ext>
            </a:extLst>
          </p:cNvPr>
          <p:cNvSpPr txBox="1"/>
          <p:nvPr/>
        </p:nvSpPr>
        <p:spPr>
          <a:xfrm>
            <a:off x="465827" y="1299598"/>
            <a:ext cx="4364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214"/>
                </a:solidFill>
                <a:effectLst/>
                <a:latin typeface="Inter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214"/>
                </a:solidFill>
                <a:effectLst/>
                <a:latin typeface="Inter"/>
              </a:rPr>
              <a:t>Building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Box plot to visualize Cluster Id vs Recency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C4C34-E9EC-1668-16B9-33EB3B6DA3CB}"/>
              </a:ext>
            </a:extLst>
          </p:cNvPr>
          <p:cNvSpPr txBox="1"/>
          <p:nvPr/>
        </p:nvSpPr>
        <p:spPr>
          <a:xfrm>
            <a:off x="465827" y="3238373"/>
            <a:ext cx="89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dirty="0"/>
              <a:t>The dataset contains 5.4Lakh Samples of the online purchase history of 2.4k customers.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CF020-3351-1A7F-C324-78701CD4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0" y="3948879"/>
            <a:ext cx="5092962" cy="2844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19BE0F-65A9-741D-CB8F-812A59CA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1252"/>
            <a:ext cx="5759746" cy="2673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CE4DB-C943-88A6-9A9D-A69FB39090A0}"/>
              </a:ext>
            </a:extLst>
          </p:cNvPr>
          <p:cNvSpPr txBox="1"/>
          <p:nvPr/>
        </p:nvSpPr>
        <p:spPr>
          <a:xfrm>
            <a:off x="6685472" y="1339846"/>
            <a:ext cx="3122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182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94066-F31A-9A8D-921E-9D3451731A88}"/>
              </a:ext>
            </a:extLst>
          </p:cNvPr>
          <p:cNvSpPr txBox="1"/>
          <p:nvPr/>
        </p:nvSpPr>
        <p:spPr>
          <a:xfrm>
            <a:off x="560717" y="456571"/>
            <a:ext cx="11913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There are 2 types of outliers and we will treat outliers as it can skew our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Statistical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Domain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B0F2C-216B-AC4B-65B8-81CD6C4F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7" y="2438737"/>
            <a:ext cx="5472023" cy="4104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265124-A6D2-6A5F-BA7C-6F8FE905B2AD}"/>
              </a:ext>
            </a:extLst>
          </p:cNvPr>
          <p:cNvSpPr txBox="1"/>
          <p:nvPr/>
        </p:nvSpPr>
        <p:spPr>
          <a:xfrm>
            <a:off x="560716" y="1513306"/>
            <a:ext cx="11343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can distort statistical analyses and models by introducing noise and skewing results.</a:t>
            </a:r>
          </a:p>
          <a:p>
            <a:pPr algn="l"/>
            <a:r>
              <a:rPr lang="en-US" sz="20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 helps in obtaining a more representative view of the dataset and its underlying patterns.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801144-17AB-87A0-63D8-2B0DE93F4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17" y="2438738"/>
            <a:ext cx="5828581" cy="41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43C1D5-148C-1A76-632F-AF418E4D42A9}"/>
              </a:ext>
            </a:extLst>
          </p:cNvPr>
          <p:cNvSpPr txBox="1"/>
          <p:nvPr/>
        </p:nvSpPr>
        <p:spPr>
          <a:xfrm>
            <a:off x="562873" y="438366"/>
            <a:ext cx="810667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02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Rescaling the Attributes</a:t>
            </a:r>
            <a:r>
              <a:rPr lang="en-US" sz="2400" b="1" dirty="0">
                <a:latin typeface="Inter"/>
                <a:cs typeface="Times New Roman" panose="02020603050405020304" pitchFamily="18" charset="0"/>
              </a:rPr>
              <a:t>: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extremely important to rescale the variables so that they have a comparable scale.| There are two common ways of rescaling:</a:t>
            </a:r>
          </a:p>
          <a:p>
            <a:pPr algn="l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1-Min-Max scaling</a:t>
            </a:r>
          </a:p>
          <a:p>
            <a:pPr algn="l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2-Standardisation (mean-0, sigma-1)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D7628-3737-7C41-FA9F-1266F7F7017A}"/>
              </a:ext>
            </a:extLst>
          </p:cNvPr>
          <p:cNvSpPr txBox="1"/>
          <p:nvPr/>
        </p:nvSpPr>
        <p:spPr>
          <a:xfrm>
            <a:off x="562873" y="2433451"/>
            <a:ext cx="6094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202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899D7-699A-A03B-02E2-EDABB6D07E67}"/>
              </a:ext>
            </a:extLst>
          </p:cNvPr>
          <p:cNvSpPr txBox="1"/>
          <p:nvPr/>
        </p:nvSpPr>
        <p:spPr>
          <a:xfrm>
            <a:off x="562873" y="2833561"/>
            <a:ext cx="10013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K-Means Clustering:</a:t>
            </a:r>
          </a:p>
          <a:p>
            <a:pPr algn="l"/>
            <a:r>
              <a:rPr lang="en-US" b="0" i="1" dirty="0">
                <a:effectLst/>
                <a:latin typeface="Inter"/>
              </a:rPr>
              <a:t>K-means clustering is one of the simplest and popular unsupervised machine learning algorithms.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6C230-3E59-1D5E-A561-002320AE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63" y="3721994"/>
            <a:ext cx="5080790" cy="2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6F68C-6F9B-B889-7534-4CC8D2B7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8" y="1755662"/>
            <a:ext cx="5814204" cy="436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BD553-CC1A-AA0D-5EA5-BF44A591AEBC}"/>
              </a:ext>
            </a:extLst>
          </p:cNvPr>
          <p:cNvSpPr txBox="1"/>
          <p:nvPr/>
        </p:nvSpPr>
        <p:spPr>
          <a:xfrm>
            <a:off x="368780" y="859731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Elbow Method is one of the most popular methods to determine this optimal value of k.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3201E-03BC-D83E-2752-DCF8DA7FDA8A}"/>
              </a:ext>
            </a:extLst>
          </p:cNvPr>
          <p:cNvSpPr txBox="1"/>
          <p:nvPr/>
        </p:nvSpPr>
        <p:spPr>
          <a:xfrm>
            <a:off x="325648" y="459621"/>
            <a:ext cx="618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02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Optimal Number of Clusters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E2F39-55F8-0B7C-00FF-796F6163B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43" y="1701296"/>
            <a:ext cx="5587760" cy="4697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96B5C-3792-DA96-C6BB-7EF713C02084}"/>
              </a:ext>
            </a:extLst>
          </p:cNvPr>
          <p:cNvSpPr txBox="1"/>
          <p:nvPr/>
        </p:nvSpPr>
        <p:spPr>
          <a:xfrm>
            <a:off x="8773064" y="113673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3709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3AC15-ED87-6170-0409-F5B9DB9794FC}"/>
              </a:ext>
            </a:extLst>
          </p:cNvPr>
          <p:cNvSpPr txBox="1"/>
          <p:nvPr/>
        </p:nvSpPr>
        <p:spPr>
          <a:xfrm>
            <a:off x="1339251" y="37254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Encoded by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8DFE8-6B4E-49E5-A818-5CB04D69B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40267"/>
            <a:ext cx="4142817" cy="277068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0253278-EAAB-30A7-2589-0962EC9B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1" y="740268"/>
            <a:ext cx="4516647" cy="277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8DA05-CCC4-315B-5F3F-1F335DEBBFE5}"/>
              </a:ext>
            </a:extLst>
          </p:cNvPr>
          <p:cNvSpPr txBox="1"/>
          <p:nvPr/>
        </p:nvSpPr>
        <p:spPr>
          <a:xfrm>
            <a:off x="8183593" y="370935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6D562D-AFB2-A74C-9CD9-194A794B8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2" y="4140679"/>
            <a:ext cx="3765062" cy="2574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DCD51-7765-3D12-B670-AF079BFB3C5C}"/>
              </a:ext>
            </a:extLst>
          </p:cNvPr>
          <p:cNvSpPr txBox="1"/>
          <p:nvPr/>
        </p:nvSpPr>
        <p:spPr>
          <a:xfrm>
            <a:off x="5518564" y="3694014"/>
            <a:ext cx="15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6653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063C1-7663-3E58-D38E-9B2D432A3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5" y="1287493"/>
            <a:ext cx="5296619" cy="3972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481A4-91AE-A523-14A4-417C5DE36EE0}"/>
              </a:ext>
            </a:extLst>
          </p:cNvPr>
          <p:cNvSpPr txBox="1"/>
          <p:nvPr/>
        </p:nvSpPr>
        <p:spPr>
          <a:xfrm>
            <a:off x="390345" y="252047"/>
            <a:ext cx="618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two features for clustering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D1CC4-35F7-33E7-0D07-DC03A38D2BC4}"/>
              </a:ext>
            </a:extLst>
          </p:cNvPr>
          <p:cNvSpPr txBox="1"/>
          <p:nvPr/>
        </p:nvSpPr>
        <p:spPr>
          <a:xfrm>
            <a:off x="390345" y="71953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scatter plot with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0304D05E-B35E-2605-0574-8E8FDA35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98" y="1285336"/>
            <a:ext cx="4742372" cy="39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100492-DF33-39BA-32E2-4A724CE0DB46}"/>
              </a:ext>
            </a:extLst>
          </p:cNvPr>
          <p:cNvSpPr txBox="1"/>
          <p:nvPr/>
        </p:nvSpPr>
        <p:spPr>
          <a:xfrm>
            <a:off x="7759461" y="719538"/>
            <a:ext cx="47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Scatter plot matrix</a:t>
            </a:r>
          </a:p>
        </p:txBody>
      </p:sp>
    </p:spTree>
    <p:extLst>
      <p:ext uri="{BB962C8B-B14F-4D97-AF65-F5344CB8AC3E}">
        <p14:creationId xmlns:p14="http://schemas.microsoft.com/office/powerpoint/2010/main" val="18230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Colors Powerpoint Templates - Fuchsia / Magenta ...">
            <a:extLst>
              <a:ext uri="{FF2B5EF4-FFF2-40B4-BE49-F238E27FC236}">
                <a16:creationId xmlns:a16="http://schemas.microsoft.com/office/drawing/2014/main" id="{3FC969E1-3FE6-B09B-C099-E6E7677B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8FCFC5-AD6C-BEAD-9C54-74399770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50" y="5204302"/>
            <a:ext cx="6788499" cy="158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74811-C319-56C5-9AA3-DC9A0B357960}"/>
              </a:ext>
            </a:extLst>
          </p:cNvPr>
          <p:cNvSpPr txBox="1"/>
          <p:nvPr/>
        </p:nvSpPr>
        <p:spPr>
          <a:xfrm>
            <a:off x="4649638" y="4834970"/>
            <a:ext cx="33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accuracy: 74%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6B181-4A53-2CC5-F7C8-B8BDD39A254B}"/>
              </a:ext>
            </a:extLst>
          </p:cNvPr>
          <p:cNvSpPr txBox="1"/>
          <p:nvPr/>
        </p:nvSpPr>
        <p:spPr>
          <a:xfrm>
            <a:off x="381270" y="200132"/>
            <a:ext cx="57746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linkage</a:t>
            </a:r>
          </a:p>
          <a:p>
            <a:r>
              <a:rPr lang="en-US" dirty="0"/>
              <a:t>In average linkage hierarchical clustering, the distance between two clusters is defined as the average distance between each point in one cluster to every point in the other cluster.</a:t>
            </a:r>
            <a:endParaRPr lang="en-IN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72F365-E8BB-12DB-064F-02A2135F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8" y="1708237"/>
            <a:ext cx="4216610" cy="30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6F1BF-269D-C7FC-A7DE-123B80BD87FF}"/>
              </a:ext>
            </a:extLst>
          </p:cNvPr>
          <p:cNvSpPr txBox="1"/>
          <p:nvPr/>
        </p:nvSpPr>
        <p:spPr>
          <a:xfrm>
            <a:off x="6351198" y="424618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Complete Linkage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In complete linkage hierarchical clustering, the distance between two clusters is defined as the longest distance between two points in each cluster.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3B6A4A68-4734-21B5-36F3-EA43FFBC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10" y="1573255"/>
            <a:ext cx="4466241" cy="31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6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nagilla sai prathyusha</dc:creator>
  <cp:lastModifiedBy>nagilla sai prathyusha</cp:lastModifiedBy>
  <cp:revision>1</cp:revision>
  <dcterms:created xsi:type="dcterms:W3CDTF">2024-05-18T09:10:53Z</dcterms:created>
  <dcterms:modified xsi:type="dcterms:W3CDTF">2024-05-18T10:38:06Z</dcterms:modified>
</cp:coreProperties>
</file>