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Nunito"/>
      <p:regular r:id="rId36"/>
      <p:bold r:id="rId37"/>
      <p:italic r:id="rId38"/>
      <p:boldItalic r:id="rId39"/>
    </p:embeddedFont>
    <p:embeddedFont>
      <p:font typeface="Amatic SC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616BE7-DCD6-4A44-AFEB-BD7E61958F5F}">
  <a:tblStyle styleId="{33616BE7-DCD6-4A44-AFEB-BD7E61958F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maticSC-regular.fntdata"/><Relationship Id="rId20" Type="http://schemas.openxmlformats.org/officeDocument/2006/relationships/slide" Target="slides/slide14.xml"/><Relationship Id="rId41" Type="http://schemas.openxmlformats.org/officeDocument/2006/relationships/font" Target="fonts/AmaticSC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-bold.fntdata"/><Relationship Id="rId14" Type="http://schemas.openxmlformats.org/officeDocument/2006/relationships/slide" Target="slides/slide8.xml"/><Relationship Id="rId36" Type="http://schemas.openxmlformats.org/officeDocument/2006/relationships/font" Target="fonts/Nunito-regular.fntdata"/><Relationship Id="rId17" Type="http://schemas.openxmlformats.org/officeDocument/2006/relationships/slide" Target="slides/slide11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0.xml"/><Relationship Id="rId38" Type="http://schemas.openxmlformats.org/officeDocument/2006/relationships/font" Target="fonts/Nuni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510e1839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510e1839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510e1839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510e1839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510e18396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510e18396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510e1839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510e1839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510e18396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510e18396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c7f36fa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c7f36fa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c7f36fa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c7f36fa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510e1839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510e1839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510e18396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510e18396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510e18396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510e18396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510e1839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510e1839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c7f36fa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c7f36fa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c7f36fa0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c7f36fa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c7f36fa0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c7f36fa0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510e18396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510e18396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510e18396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6510e18396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57a8b7e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57a8b7e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c7f36fa0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c7f36fa0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57a8b7e1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57a8b7e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510e18396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510e18396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57a8b7e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657a8b7e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510e183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510e183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510e1839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510e1839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510e1839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510e1839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5a44292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5a44292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510e1839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510e1839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510e1839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510e1839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510e18396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510e18396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21.png"/><Relationship Id="rId5" Type="http://schemas.openxmlformats.org/officeDocument/2006/relationships/image" Target="../media/image37.png"/><Relationship Id="rId6" Type="http://schemas.openxmlformats.org/officeDocument/2006/relationships/image" Target="../media/image29.png"/><Relationship Id="rId7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Relationship Id="rId4" Type="http://schemas.openxmlformats.org/officeDocument/2006/relationships/hyperlink" Target="https://colab.research.google.com/drive/1U1fod9dkaExDuvkrzZ5oTySjI6z86Iqe?usp=sharing" TargetMode="External"/><Relationship Id="rId9" Type="http://schemas.openxmlformats.org/officeDocument/2006/relationships/hyperlink" Target="https://colab.research.google.com/drive/1pn6TpXmCfKeXDirh8te6aC3DVC97B609?usp=sharing" TargetMode="External"/><Relationship Id="rId5" Type="http://schemas.openxmlformats.org/officeDocument/2006/relationships/hyperlink" Target="https://colab.research.google.com/drive/19tVe3ZbHWqJXcEUI6BQgW4xGEzLNpasc?usp=sharing" TargetMode="External"/><Relationship Id="rId6" Type="http://schemas.openxmlformats.org/officeDocument/2006/relationships/hyperlink" Target="https://colab.research.google.com/drive/19tVe3ZbHWqJXcEUI6BQgW4xGEzLNpasc?usp=sharing" TargetMode="External"/><Relationship Id="rId7" Type="http://schemas.openxmlformats.org/officeDocument/2006/relationships/hyperlink" Target="https://colab.research.google.com/drive/1hmHwFL52_h_5BXS83-wTSkTCyKCScNic?usp=sharing" TargetMode="External"/><Relationship Id="rId8" Type="http://schemas.openxmlformats.org/officeDocument/2006/relationships/hyperlink" Target="https://colab.research.google.com/drive/1hmHwFL52_h_5BXS83-wTSkTCyKCScNic?usp=sharin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39.png"/><Relationship Id="rId5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02900" y="852675"/>
            <a:ext cx="49758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ON WINE QUALITY DATASET</a:t>
            </a:r>
            <a:endParaRPr b="1" sz="4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799875" y="3598225"/>
            <a:ext cx="30699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4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- 1</a:t>
            </a:r>
            <a:endParaRPr b="1" sz="274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4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A.Keerthana</a:t>
            </a:r>
            <a:endParaRPr sz="254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4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lang="en" sz="254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Esther</a:t>
            </a:r>
            <a:r>
              <a:rPr lang="en" sz="254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Rani</a:t>
            </a:r>
            <a:endParaRPr sz="254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4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N.Sai </a:t>
            </a:r>
            <a:r>
              <a:rPr lang="en" sz="254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Prathyusha</a:t>
            </a:r>
            <a:endParaRPr sz="254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05750" y="520925"/>
            <a:ext cx="1998600" cy="17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1" lang="en" sz="24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Bi-Variate Scatter plot Analysis</a:t>
            </a:r>
            <a:endParaRPr b="1" sz="24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925" y="2571750"/>
            <a:ext cx="3181075" cy="23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3925" y="186650"/>
            <a:ext cx="3181075" cy="23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5000" y="186650"/>
            <a:ext cx="3358100" cy="23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8375" y="2571750"/>
            <a:ext cx="3331350" cy="23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206925" y="456900"/>
            <a:ext cx="16899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Heatmap</a:t>
            </a:r>
            <a:endParaRPr b="1" sz="24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vs All)</a:t>
            </a:r>
            <a:endParaRPr b="1"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850" y="223950"/>
            <a:ext cx="6523801" cy="451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231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1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b="1" sz="61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79425" y="28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 u="sng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Algorithms</a:t>
            </a:r>
            <a:endParaRPr b="1" sz="4020" u="sng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870125" y="1372925"/>
            <a:ext cx="370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50"/>
              <a:buFont typeface="Times New Roman"/>
              <a:buAutoNum type="arabicPeriod"/>
            </a:pPr>
            <a:r>
              <a:rPr b="1" lang="en" sz="255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Classification</a:t>
            </a:r>
            <a:endParaRPr b="1" sz="255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50"/>
              <a:buFont typeface="Times New Roman"/>
              <a:buAutoNum type="arabicPeriod"/>
            </a:pPr>
            <a:r>
              <a:rPr b="1" lang="en" sz="255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b="1" sz="255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50"/>
              <a:buFont typeface="Times New Roman"/>
              <a:buAutoNum type="arabicPeriod"/>
            </a:pPr>
            <a:r>
              <a:rPr b="1" lang="en" sz="255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</a:t>
            </a:r>
            <a:endParaRPr b="1" sz="255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50"/>
              <a:buFont typeface="Times New Roman"/>
              <a:buAutoNum type="arabicPeriod"/>
            </a:pPr>
            <a:r>
              <a:rPr b="1" lang="en" sz="255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classification[SVC]</a:t>
            </a:r>
            <a:endParaRPr b="1" sz="255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b="1" sz="1205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1629">
              <a:solidFill>
                <a:srgbClr val="38761D"/>
              </a:solidFill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4689575" y="1372925"/>
            <a:ext cx="3713700" cy="26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50"/>
              <a:buFont typeface="Times New Roman"/>
              <a:buAutoNum type="arabicPeriod" startAt="5"/>
            </a:pPr>
            <a:r>
              <a:rPr b="1" lang="en" sz="255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 b="1" sz="255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50"/>
              <a:buFont typeface="Times New Roman"/>
              <a:buAutoNum type="arabicPeriod" startAt="5"/>
            </a:pPr>
            <a:r>
              <a:rPr b="1" lang="en" sz="255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  <a:endParaRPr b="1" sz="255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50"/>
              <a:buFont typeface="Times New Roman"/>
              <a:buAutoNum type="arabicPeriod" startAt="5"/>
            </a:pPr>
            <a:r>
              <a:rPr b="1" lang="en" sz="255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Boosting</a:t>
            </a:r>
            <a:endParaRPr b="1" sz="255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50"/>
              <a:buFont typeface="Times New Roman"/>
              <a:buAutoNum type="arabicPeriod" startAt="5"/>
            </a:pPr>
            <a:r>
              <a:rPr b="1" lang="en" sz="255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</a:t>
            </a:r>
            <a:endParaRPr b="1" sz="2550">
              <a:solidFill>
                <a:srgbClr val="38761D"/>
              </a:solidFill>
            </a:endParaRPr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587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2362550" y="183225"/>
            <a:ext cx="37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4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70:30 ratio</a:t>
            </a:r>
            <a:endParaRPr b="1" sz="2920">
              <a:solidFill>
                <a:srgbClr val="4C1130"/>
              </a:solidFill>
            </a:endParaRPr>
          </a:p>
        </p:txBody>
      </p:sp>
      <p:graphicFrame>
        <p:nvGraphicFramePr>
          <p:cNvPr id="163" name="Google Shape;163;p26"/>
          <p:cNvGraphicFramePr/>
          <p:nvPr/>
        </p:nvGraphicFramePr>
        <p:xfrm>
          <a:off x="795525" y="92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{33616BE7-DCD6-4A44-AFEB-BD7E61958F5F}</a:tableStyleId>
              </a:tblPr>
              <a:tblGrid>
                <a:gridCol w="2622525"/>
                <a:gridCol w="2622525"/>
                <a:gridCol w="2622525"/>
              </a:tblGrid>
              <a:tr h="530150">
                <a:tc gridSpan="2"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rgbClr val="D9D2E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</a:t>
                      </a:r>
                      <a:r>
                        <a:rPr b="1" lang="en" sz="23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</a:t>
                      </a:r>
                      <a:endParaRPr b="1" sz="23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23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</a:t>
                      </a: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SVC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Boosting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Adaptive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</a:tbl>
          </a:graphicData>
        </a:graphic>
      </p:graphicFrame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27"/>
          <p:cNvGraphicFramePr/>
          <p:nvPr/>
        </p:nvGraphicFramePr>
        <p:xfrm>
          <a:off x="797550" y="112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{33616BE7-DCD6-4A44-AFEB-BD7E61958F5F}</a:tableStyleId>
              </a:tblPr>
              <a:tblGrid>
                <a:gridCol w="2597350"/>
                <a:gridCol w="2597350"/>
                <a:gridCol w="2597350"/>
              </a:tblGrid>
              <a:tr h="512550">
                <a:tc gridSpan="2"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rgbClr val="07376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</a:t>
                      </a:r>
                      <a:r>
                        <a:rPr b="1" lang="en" sz="2300">
                          <a:solidFill>
                            <a:srgbClr val="07376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</a:t>
                      </a:r>
                      <a:endParaRPr b="1" sz="2300">
                        <a:solidFill>
                          <a:srgbClr val="07376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rgbClr val="07376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2300">
                        <a:solidFill>
                          <a:srgbClr val="07376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</a:t>
                      </a: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3661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SVC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Boosting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Adaptive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7"/>
          <p:cNvSpPr txBox="1"/>
          <p:nvPr>
            <p:ph type="title"/>
          </p:nvPr>
        </p:nvSpPr>
        <p:spPr>
          <a:xfrm>
            <a:off x="2597700" y="367750"/>
            <a:ext cx="37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75:25 Ratio</a:t>
            </a:r>
            <a:endParaRPr b="1" sz="3000">
              <a:solidFill>
                <a:srgbClr val="4C1130"/>
              </a:solidFill>
            </a:endParaRPr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8"/>
          <p:cNvGraphicFramePr/>
          <p:nvPr/>
        </p:nvGraphicFramePr>
        <p:xfrm>
          <a:off x="977600" y="112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{33616BE7-DCD6-4A44-AFEB-BD7E61958F5F}</a:tableStyleId>
              </a:tblPr>
              <a:tblGrid>
                <a:gridCol w="2590900"/>
                <a:gridCol w="2590900"/>
                <a:gridCol w="2590900"/>
              </a:tblGrid>
              <a:tr h="527800">
                <a:tc gridSpan="2"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Algorithm</a:t>
                      </a:r>
                      <a:endParaRPr b="1" sz="23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23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7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</a:t>
                      </a: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7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7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7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SVC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7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7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7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Boosting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Adaptive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370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8"/>
          <p:cNvSpPr txBox="1"/>
          <p:nvPr>
            <p:ph type="title"/>
          </p:nvPr>
        </p:nvSpPr>
        <p:spPr>
          <a:xfrm>
            <a:off x="2553600" y="365025"/>
            <a:ext cx="37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80:20</a:t>
            </a:r>
            <a:r>
              <a:rPr b="1" lang="en" sz="30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Ratio</a:t>
            </a:r>
            <a:endParaRPr b="1" sz="3000">
              <a:solidFill>
                <a:srgbClr val="4C1130"/>
              </a:solidFill>
            </a:endParaRPr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506500" y="53850"/>
            <a:ext cx="79914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</a:t>
            </a:r>
            <a:r>
              <a:rPr lang="en" sz="30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0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endParaRPr sz="3000">
              <a:solidFill>
                <a:srgbClr val="4C1130"/>
              </a:solidFill>
            </a:endParaRPr>
          </a:p>
        </p:txBody>
      </p:sp>
      <p:graphicFrame>
        <p:nvGraphicFramePr>
          <p:cNvPr id="184" name="Google Shape;184;p29"/>
          <p:cNvGraphicFramePr/>
          <p:nvPr/>
        </p:nvGraphicFramePr>
        <p:xfrm>
          <a:off x="1035550" y="67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{33616BE7-DCD6-4A44-AFEB-BD7E61958F5F}</a:tableStyleId>
              </a:tblPr>
              <a:tblGrid>
                <a:gridCol w="1971125"/>
                <a:gridCol w="1594150"/>
                <a:gridCol w="1710175"/>
                <a:gridCol w="1073050"/>
                <a:gridCol w="1187350"/>
              </a:tblGrid>
              <a:tr h="45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b="1" lang="en" sz="19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 Test Ratio</a:t>
                      </a:r>
                      <a:endParaRPr b="1" sz="19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b="1" sz="19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Architecture</a:t>
                      </a:r>
                      <a:endParaRPr b="1" sz="19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Epoch</a:t>
                      </a:r>
                      <a:endParaRPr b="1" sz="19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9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0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70-30</a:t>
                      </a:r>
                      <a:endParaRPr b="1" sz="17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128-64-32-2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76.2%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128-64-32-2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77.7%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428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RMSprop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64-32-2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76.4%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0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75-25</a:t>
                      </a:r>
                      <a:endParaRPr b="1" sz="17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64-32-2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77.6%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128-64-32-2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77.9%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RMSprop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64-32-2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78.8%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4280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80-20</a:t>
                      </a:r>
                      <a:endParaRPr b="1" sz="17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64-32-2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75.3%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64-32-2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77.9%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428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RMSprop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64-32-2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76.1%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86875" y="2299000"/>
            <a:ext cx="85206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b="1" sz="6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94125" y="25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 u="sng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Algorithms</a:t>
            </a:r>
            <a:endParaRPr b="1" sz="3620" u="sng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858300" y="1355725"/>
            <a:ext cx="371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9821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Times New Roman"/>
              <a:buAutoNum type="arabicPeriod"/>
            </a:pPr>
            <a:r>
              <a:rPr b="1" lang="en" sz="3051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b="1" sz="3051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21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Times New Roman"/>
              <a:buAutoNum type="arabicPeriod"/>
            </a:pPr>
            <a:r>
              <a:rPr b="1" lang="en" sz="3051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b="1" sz="3051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21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Times New Roman"/>
              <a:buAutoNum type="arabicPeriod"/>
            </a:pPr>
            <a:r>
              <a:rPr b="1" lang="en" sz="3051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</a:t>
            </a:r>
            <a:endParaRPr b="1" sz="3051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21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Times New Roman"/>
              <a:buAutoNum type="arabicPeriod"/>
            </a:pPr>
            <a:r>
              <a:rPr b="1" lang="en" sz="3051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Regression[SVR]</a:t>
            </a:r>
            <a:endParaRPr b="1" sz="3051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4572000" y="1446375"/>
            <a:ext cx="3713700" cy="24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50"/>
              <a:buFont typeface="Times New Roman"/>
              <a:buAutoNum type="arabicPeriod" startAt="5"/>
            </a:pPr>
            <a:r>
              <a:rPr b="1" lang="en" sz="255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 b="1" sz="255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50"/>
              <a:buFont typeface="Times New Roman"/>
              <a:buAutoNum type="arabicPeriod" startAt="5"/>
            </a:pPr>
            <a:r>
              <a:rPr b="1" lang="en" sz="255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  <a:endParaRPr b="1" sz="255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50"/>
              <a:buFont typeface="Times New Roman"/>
              <a:buAutoNum type="arabicPeriod" startAt="5"/>
            </a:pPr>
            <a:r>
              <a:rPr b="1" lang="en" sz="255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Boosting</a:t>
            </a:r>
            <a:endParaRPr b="1" sz="255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50"/>
              <a:buFont typeface="Times New Roman"/>
              <a:buAutoNum type="arabicPeriod" startAt="5"/>
            </a:pPr>
            <a:r>
              <a:rPr b="1" lang="en" sz="255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</a:t>
            </a:r>
            <a:endParaRPr b="1" sz="2550">
              <a:solidFill>
                <a:srgbClr val="38761D"/>
              </a:solidFill>
            </a:endParaRPr>
          </a:p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61400" y="215350"/>
            <a:ext cx="823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 u="sng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 sz="3020" u="sng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89700" y="907400"/>
            <a:ext cx="5334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500"/>
              <a:buFont typeface="Times New Roman"/>
              <a:buChar char="●"/>
            </a:pPr>
            <a:r>
              <a:rPr b="1" lang="en" sz="25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sz="25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500"/>
              <a:buFont typeface="Times New Roman"/>
              <a:buChar char="●"/>
            </a:pPr>
            <a:r>
              <a:rPr b="1" lang="en" sz="25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</a:t>
            </a:r>
            <a:endParaRPr b="1" sz="25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500"/>
              <a:buFont typeface="Times New Roman"/>
              <a:buChar char="●"/>
            </a:pPr>
            <a:r>
              <a:rPr b="1" lang="en" sz="25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b="1" sz="25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500"/>
              <a:buFont typeface="Times New Roman"/>
              <a:buChar char="●"/>
            </a:pPr>
            <a:r>
              <a:rPr b="1" lang="en" sz="25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Analysis(EDA)</a:t>
            </a:r>
            <a:endParaRPr b="1" sz="25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500"/>
              <a:buFont typeface="Times New Roman"/>
              <a:buChar char="●"/>
            </a:pPr>
            <a:r>
              <a:rPr b="1" lang="en" sz="25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Algorithms</a:t>
            </a:r>
            <a:endParaRPr b="1" sz="25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500"/>
              <a:buFont typeface="Times New Roman"/>
              <a:buChar char="●"/>
            </a:pPr>
            <a:r>
              <a:rPr b="1" lang="en" sz="25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Algorithms</a:t>
            </a:r>
            <a:endParaRPr b="1" sz="25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500"/>
              <a:buFont typeface="Times New Roman"/>
              <a:buChar char="●"/>
            </a:pPr>
            <a:r>
              <a:rPr b="1" lang="en" sz="25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5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500"/>
              <a:buFont typeface="Times New Roman"/>
              <a:buChar char="●"/>
            </a:pPr>
            <a:r>
              <a:rPr b="1" lang="en" sz="25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</a:t>
            </a:r>
            <a:endParaRPr b="1" sz="25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500"/>
              <a:buFont typeface="Times New Roman"/>
              <a:buChar char="●"/>
            </a:pPr>
            <a:r>
              <a:rPr b="1" lang="en" sz="25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 b="1" sz="25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2583000" y="141850"/>
            <a:ext cx="37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70:30 Ratio</a:t>
            </a:r>
            <a:endParaRPr b="1" sz="3000">
              <a:solidFill>
                <a:srgbClr val="4C1130"/>
              </a:solidFill>
            </a:endParaRPr>
          </a:p>
        </p:txBody>
      </p:sp>
      <p:graphicFrame>
        <p:nvGraphicFramePr>
          <p:cNvPr id="205" name="Google Shape;205;p32"/>
          <p:cNvGraphicFramePr/>
          <p:nvPr/>
        </p:nvGraphicFramePr>
        <p:xfrm>
          <a:off x="1385250" y="8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{33616BE7-DCD6-4A44-AFEB-BD7E61958F5F}</a:tableStyleId>
              </a:tblPr>
              <a:tblGrid>
                <a:gridCol w="1946800"/>
                <a:gridCol w="2666900"/>
                <a:gridCol w="2475875"/>
              </a:tblGrid>
              <a:tr h="553075">
                <a:tc gridSpan="2"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Algorithm</a:t>
                      </a:r>
                      <a:endParaRPr b="1" sz="22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 b="1" sz="22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3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9.36%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4193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9.55%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3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9.55%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3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SVR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13.98%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3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13.98%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3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.54%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3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Boosting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Adaptive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.54%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.54%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33"/>
          <p:cNvGraphicFramePr/>
          <p:nvPr/>
        </p:nvGraphicFramePr>
        <p:xfrm>
          <a:off x="1173125" y="112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{33616BE7-DCD6-4A44-AFEB-BD7E61958F5F}</a:tableStyleId>
              </a:tblPr>
              <a:tblGrid>
                <a:gridCol w="2119300"/>
                <a:gridCol w="2629300"/>
                <a:gridCol w="2383175"/>
              </a:tblGrid>
              <a:tr h="381000">
                <a:tc gridSpan="2"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Algorithm</a:t>
                      </a:r>
                      <a:endParaRPr b="1" sz="22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 b="1" sz="22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9.26%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9.28%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9.28%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SVR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14.12%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14.12%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14.40%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Boosting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Adaptive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14.40%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14.40%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33"/>
          <p:cNvSpPr txBox="1"/>
          <p:nvPr>
            <p:ph type="title"/>
          </p:nvPr>
        </p:nvSpPr>
        <p:spPr>
          <a:xfrm>
            <a:off x="2624350" y="306250"/>
            <a:ext cx="37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75:25 Ratio</a:t>
            </a:r>
            <a:endParaRPr b="1" sz="3000">
              <a:solidFill>
                <a:srgbClr val="4C1130"/>
              </a:solidFill>
            </a:endParaRPr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p34"/>
          <p:cNvGraphicFramePr/>
          <p:nvPr/>
        </p:nvGraphicFramePr>
        <p:xfrm>
          <a:off x="1339425" y="113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{33616BE7-DCD6-4A44-AFEB-BD7E61958F5F}</a:tableStyleId>
              </a:tblPr>
              <a:tblGrid>
                <a:gridCol w="2136600"/>
                <a:gridCol w="2680350"/>
                <a:gridCol w="2327650"/>
              </a:tblGrid>
              <a:tr h="381000">
                <a:tc gridSpan="2"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Algorithm</a:t>
                      </a:r>
                      <a:endParaRPr b="1" sz="22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 b="1" sz="22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9.93%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9.93%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9.93%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SVR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14.27%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14.27%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14.50%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Boosting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Adaptive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14.50%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14.50%</a:t>
                      </a:r>
                      <a:endParaRPr b="1" sz="20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34"/>
          <p:cNvSpPr txBox="1"/>
          <p:nvPr>
            <p:ph type="title"/>
          </p:nvPr>
        </p:nvSpPr>
        <p:spPr>
          <a:xfrm>
            <a:off x="2585700" y="347625"/>
            <a:ext cx="37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80:20 Ratio</a:t>
            </a:r>
            <a:endParaRPr b="1" sz="3000">
              <a:solidFill>
                <a:srgbClr val="4C1130"/>
              </a:solidFill>
            </a:endParaRPr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464100" y="13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0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</a:t>
            </a:r>
            <a:endParaRPr b="1" sz="30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6" name="Google Shape;226;p35"/>
          <p:cNvGraphicFramePr/>
          <p:nvPr/>
        </p:nvGraphicFramePr>
        <p:xfrm>
          <a:off x="992650" y="70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{33616BE7-DCD6-4A44-AFEB-BD7E61958F5F}</a:tableStyleId>
              </a:tblPr>
              <a:tblGrid>
                <a:gridCol w="1904250"/>
                <a:gridCol w="1447400"/>
                <a:gridCol w="1755175"/>
                <a:gridCol w="1288350"/>
                <a:gridCol w="1258050"/>
              </a:tblGrid>
              <a:tr h="46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 Test Ratio</a:t>
                      </a:r>
                      <a:endParaRPr b="1" sz="19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b="1" sz="19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Architecture</a:t>
                      </a:r>
                      <a:endParaRPr b="1" sz="19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Epoch</a:t>
                      </a:r>
                      <a:endParaRPr b="1" sz="19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0B539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 b="1" sz="1900">
                        <a:solidFill>
                          <a:srgbClr val="0B539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6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70-30</a:t>
                      </a:r>
                      <a:endParaRPr b="1" sz="17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64-32-1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10.53%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128-64-32-1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.17%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395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RMSprop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128-</a:t>
                      </a: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64-32-1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12.46%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6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75-25</a:t>
                      </a:r>
                      <a:endParaRPr b="1" sz="17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128-</a:t>
                      </a: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64-32-1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11.73%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128-</a:t>
                      </a: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64-32-1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9.21%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395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RMSprop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64-32-1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12.44%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6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80-20</a:t>
                      </a:r>
                      <a:endParaRPr b="1" sz="17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64-32-1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11.14%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SGD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128-</a:t>
                      </a: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64-32-1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11.00%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395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RMSprop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128-</a:t>
                      </a: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64-32-1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11.61%</a:t>
                      </a:r>
                      <a:endParaRPr b="1" sz="1600">
                        <a:solidFill>
                          <a:srgbClr val="38761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5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 u="sng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3020" u="sng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433200" y="629900"/>
            <a:ext cx="8399100" cy="4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Times New Roman"/>
              <a:buChar char="👁"/>
            </a:pPr>
            <a:r>
              <a:rPr b="1" lang="en" sz="2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Classification algorithms perform better on this wine quality dataset when compared to Regression </a:t>
            </a:r>
            <a:r>
              <a:rPr b="1" lang="en" sz="2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because the R^2 values are always less than 0.5</a:t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Times New Roman"/>
              <a:buChar char="👁"/>
            </a:pPr>
            <a:r>
              <a:rPr b="1" lang="en" sz="2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Classification, the Gradient Boosting algorithm is giving the </a:t>
            </a:r>
            <a:r>
              <a:rPr b="1" lang="en" sz="2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</a:t>
            </a:r>
            <a:r>
              <a:rPr b="1" lang="en" sz="2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accuracy i.e 78% for the train test split 70:30 ratio.</a:t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Times New Roman"/>
              <a:buChar char="👁"/>
            </a:pPr>
            <a:r>
              <a:rPr b="1" lang="en" sz="2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Regression,the </a:t>
            </a:r>
            <a:r>
              <a:rPr b="1" lang="en" sz="2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 algorithm is giving the best results with a minimum MAPE value of 9.26% when compared to other algorithms for the train test split 75:25 ratio.</a:t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/>
        </p:nvSpPr>
        <p:spPr>
          <a:xfrm>
            <a:off x="554550" y="823975"/>
            <a:ext cx="80721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Times New Roman"/>
              <a:buChar char="👁"/>
            </a:pPr>
            <a:r>
              <a:rPr b="1" lang="en" sz="2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Regression algorithms, irrespective of the train test split ratios, the Decision tree algorithm is yielding faulty(negative) </a:t>
            </a:r>
            <a:r>
              <a:rPr b="1" lang="en" sz="18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R^2</a:t>
            </a:r>
            <a:r>
              <a:rPr b="1" lang="en" sz="2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values.</a:t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Times New Roman"/>
              <a:buChar char="👁"/>
            </a:pPr>
            <a:r>
              <a:rPr b="1" lang="en" sz="2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Neural Network Classification algorithm, the SGD optimizer is giving the best average results similarly, in Regression algorithm, the ADAM optimizer is giving the best average results.</a:t>
            </a:r>
            <a:endParaRPr b="1" sz="2200">
              <a:solidFill>
                <a:srgbClr val="38761D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311700" y="635700"/>
            <a:ext cx="85206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200"/>
              <a:buFont typeface="Times New Roman"/>
              <a:buChar char="👁"/>
            </a:pPr>
            <a:r>
              <a:rPr b="1" lang="en" sz="2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Winemaking Optimization:</a:t>
            </a:r>
            <a:endParaRPr b="1" sz="22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wine dataset can be instrumental in optimizing winemaking processes by providing insights into the key attributes that contribute to high-quality wines. Winemakers can adjust variables such as acidity, sweetness, and alcohol content to enhance the overall quality of their products.</a:t>
            </a:r>
            <a:endParaRPr b="1" sz="20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200"/>
              <a:buFont typeface="Times New Roman"/>
              <a:buChar char="👁"/>
            </a:pPr>
            <a:r>
              <a:rPr b="1" lang="en" sz="2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Benchmarking and Research:</a:t>
            </a:r>
            <a:endParaRPr b="1" sz="22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Comparative Studies: Compare different models or approaches for predicting wine quality. Researchers might use this dataset to test new algorithms or methodologies in predictive modeling.</a:t>
            </a:r>
            <a:endParaRPr b="1" sz="20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👁"/>
            </a:pPr>
            <a:r>
              <a:t/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539275" y="208525"/>
            <a:ext cx="82266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3020" u="sng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339250"/>
            <a:ext cx="85206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200"/>
              <a:buFont typeface="Times New Roman"/>
              <a:buChar char="👁"/>
            </a:pPr>
            <a:r>
              <a:rPr b="1" lang="en" sz="2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Control in Production:</a:t>
            </a:r>
            <a:endParaRPr b="1" sz="22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can be employed for rigorous quality control in wine production. By utilizing predictive models, producers can implement real-time monitoring and adjustments, ensuring consistent quality across batches and minimizing the likelihood of undesirable variations in the final product.</a:t>
            </a:r>
            <a:endParaRPr b="1" sz="20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200"/>
              <a:buFont typeface="Times New Roman"/>
              <a:buChar char="👁"/>
            </a:pPr>
            <a:r>
              <a:rPr b="1" lang="en" sz="2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Wine Characteristics:</a:t>
            </a:r>
            <a:endParaRPr b="1" sz="22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Analysis: Explore relationships between different attributes (e.g., acidity, alcohol content, pH) and how they affect the overall quality of wine. This analysis helps in understanding the characteristics that define high-quality wines.</a:t>
            </a:r>
            <a:endParaRPr b="1" sz="20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238225" y="17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 b="1" sz="302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40"/>
          <p:cNvSpPr txBox="1"/>
          <p:nvPr/>
        </p:nvSpPr>
        <p:spPr>
          <a:xfrm>
            <a:off x="238225" y="941700"/>
            <a:ext cx="43338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Classification:-</a:t>
            </a:r>
            <a:endParaRPr b="1" sz="20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https://colab.research.google.com/drive/1U1fod9dkaExDuvkrzZ5oTySjI6z86Iqe?usp=sharing</a:t>
            </a:r>
            <a:endParaRPr sz="19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4572000" y="941700"/>
            <a:ext cx="4199100" cy="1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Regression:-</a:t>
            </a:r>
            <a:endParaRPr b="1" sz="20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</a:t>
            </a:r>
            <a:r>
              <a:rPr lang="en" sz="2000" u="sng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e/19tVe3ZbHWqJXcEUI6BQgW4xGEzLNpasc?usp=sharing</a:t>
            </a:r>
            <a:endParaRPr sz="20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232625" y="2483500"/>
            <a:ext cx="4564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Network(Classification-80/20):-</a:t>
            </a:r>
            <a:endParaRPr b="1" sz="20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</a:t>
            </a:r>
            <a:r>
              <a:rPr lang="en" sz="2000" u="sng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tps://colab.research.google.com/drive/1hmHwFL52_h_5BXS83-wTSkTCyKCScNic?usp=sharing</a:t>
            </a:r>
            <a:endParaRPr sz="20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4568825" y="2559700"/>
            <a:ext cx="4199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Network(Regression-80/20):-</a:t>
            </a:r>
            <a:endParaRPr b="1" sz="20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https://colab.research.google.com/drive/1pn6TpXmCfKeXDirh8te6aC3DVC97B609?usp=sharing</a:t>
            </a:r>
            <a:endParaRPr sz="20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/>
        </p:nvSpPr>
        <p:spPr>
          <a:xfrm>
            <a:off x="1328675" y="1327800"/>
            <a:ext cx="61509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Thank You</a:t>
            </a:r>
            <a:r>
              <a:rPr b="1" lang="en" sz="9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!</a:t>
            </a:r>
            <a:endParaRPr b="1" sz="9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754825" y="586100"/>
            <a:ext cx="815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 u="sng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sz="2720" u="sng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76000" y="1070625"/>
            <a:ext cx="815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200"/>
              <a:buFont typeface="Times New Roman"/>
              <a:buChar char="●"/>
            </a:pPr>
            <a:r>
              <a:rPr b="1" lang="en" sz="2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model to accurately predict wine quality based on various attributes.</a:t>
            </a:r>
            <a:endParaRPr b="1" sz="22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200"/>
              <a:buFont typeface="Times New Roman"/>
              <a:buChar char="●"/>
            </a:pPr>
            <a:r>
              <a:rPr b="1" lang="en" sz="2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focus is on determining the most effective algorithm for predicting wine quality using a comprehensive dataset. By systematically evaluating different Classification and Regression algorithms, we aim to identify the model that delivers the highest accuracy in predicting wine quality. </a:t>
            </a:r>
            <a:endParaRPr b="1" sz="22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200"/>
              <a:buFont typeface="Times New Roman"/>
              <a:buChar char="●"/>
            </a:pPr>
            <a:r>
              <a:rPr b="1" lang="en" sz="2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analysis holds the key to enhancing the precision of our predictions and, consequently, the overall impact on the wine industry.</a:t>
            </a:r>
            <a:endParaRPr b="1" sz="2200">
              <a:solidFill>
                <a:srgbClr val="4C1130"/>
              </a:solidFill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90625" y="8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 u="sng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020" u="sng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28600" y="62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 u="sng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 sz="3020" u="sng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4930" l="2600" r="0" t="7496"/>
          <a:stretch/>
        </p:blipFill>
        <p:spPr>
          <a:xfrm>
            <a:off x="520022" y="1346475"/>
            <a:ext cx="8395379" cy="316698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3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 u="sng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b="1" sz="3020" u="sng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3475" y="1029700"/>
            <a:ext cx="8758800" cy="3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Converting object type into float</a:t>
            </a:r>
            <a:endParaRPr b="1" sz="23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CE5CD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025" y="1640450"/>
            <a:ext cx="3887808" cy="29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3000" y="1640450"/>
            <a:ext cx="3887800" cy="3026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2825" y="2867450"/>
            <a:ext cx="81815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524025" y="407000"/>
            <a:ext cx="7997700" cy="30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Replacing missing values with median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075" y="920875"/>
            <a:ext cx="2131825" cy="2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8000" y="941113"/>
            <a:ext cx="2131825" cy="236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9875" y="1839475"/>
            <a:ext cx="81815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649500" y="3431600"/>
            <a:ext cx="78450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Deleting duplicate rows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6850" y="3917375"/>
            <a:ext cx="1654275" cy="9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4763" y="3993725"/>
            <a:ext cx="1598302" cy="9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9875" y="4172900"/>
            <a:ext cx="81815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0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 u="sng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b="1" sz="2720" u="sng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58450" y="911150"/>
            <a:ext cx="5058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400"/>
              <a:buFont typeface="Times New Roman"/>
              <a:buAutoNum type="arabicPeriod"/>
            </a:pPr>
            <a:r>
              <a:rPr b="1" lang="en" sz="24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Pie Chart : Quality Distribution</a:t>
            </a:r>
            <a:endParaRPr b="1" sz="24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A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250" y="1578450"/>
            <a:ext cx="7043975" cy="316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rgbClr val="FFE599"/>
                </a:solidFill>
              </a:rPr>
              <a:t>‹#›</a:t>
            </a:fld>
            <a:endParaRPr b="1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0301" y="79276"/>
            <a:ext cx="6271676" cy="24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0300" y="2571749"/>
            <a:ext cx="6271675" cy="249605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304225" y="342875"/>
            <a:ext cx="2632800" cy="16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Box Plot:</a:t>
            </a:r>
            <a:endParaRPr b="1" sz="24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parameters</a:t>
            </a:r>
            <a:endParaRPr b="1" sz="24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264525" y="1199825"/>
            <a:ext cx="2545800" cy="3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Times New Roman"/>
              <a:buChar char="●"/>
            </a:pPr>
            <a:r>
              <a:rPr b="1" lang="en" sz="2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Fixed_acidity Distribution</a:t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Times New Roman"/>
              <a:buChar char="●"/>
            </a:pPr>
            <a:r>
              <a:rPr b="1" lang="en" sz="2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Volatile_acidity Distribution</a:t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Times New Roman"/>
              <a:buChar char="●"/>
            </a:pPr>
            <a:r>
              <a:rPr b="1" lang="en" sz="2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Citric_acid Distribution</a:t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Times New Roman"/>
              <a:buChar char="●"/>
            </a:pPr>
            <a:r>
              <a:rPr b="1" lang="en" sz="2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Residual_sugar Distribution</a:t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chemeClr val="dk1"/>
                </a:solidFill>
              </a:rPr>
              <a:t>‹#›</a:t>
            </a:fld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400" y="97325"/>
            <a:ext cx="6360525" cy="23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1398" y="2454175"/>
            <a:ext cx="6360527" cy="25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362250" y="585125"/>
            <a:ext cx="23016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Histogram :</a:t>
            </a:r>
            <a:endParaRPr b="1" sz="24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76200" y="1086175"/>
            <a:ext cx="2721300" cy="3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Font typeface="Times New Roman"/>
              <a:buChar char="●"/>
            </a:pPr>
            <a:r>
              <a:rPr b="1" lang="en" sz="2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Fixed_acidity Distribution</a:t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Font typeface="Times New Roman"/>
              <a:buChar char="●"/>
            </a:pPr>
            <a:r>
              <a:rPr b="1" lang="en" sz="2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Volatile_acidity Distribution</a:t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Font typeface="Times New Roman"/>
              <a:buChar char="●"/>
            </a:pPr>
            <a:r>
              <a:rPr b="1" lang="en" sz="2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Total_sulfur_dioxide Distribution</a:t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Font typeface="Times New Roman"/>
              <a:buChar char="●"/>
            </a:pPr>
            <a:r>
              <a:rPr b="1" lang="en" sz="2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 Distribution</a:t>
            </a:r>
            <a:endParaRPr b="1" sz="2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200">
                <a:solidFill>
                  <a:schemeClr val="dk1"/>
                </a:solidFill>
              </a:rPr>
              <a:t>‹#›</a:t>
            </a:fld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