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87337" y="3927764"/>
            <a:ext cx="851037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name-VARSHITHA NAGIREDDY</a:t>
            </a:r>
          </a:p>
          <a:p>
            <a:pPr marL="457200" indent="-457200">
              <a:buAutoNum type="arabicPeriod"/>
            </a:pPr>
            <a:r>
              <a:rPr lang="en-US" sz="2000" b="1" dirty="0">
                <a:solidFill>
                  <a:schemeClr val="accent1">
                    <a:lumMod val="75000"/>
                  </a:schemeClr>
                </a:solidFill>
                <a:latin typeface="Arial"/>
                <a:cs typeface="Arial"/>
              </a:rPr>
              <a:t>College name-AUDISANKARA COLLEGE OF ENGINEERING &amp; TECHNOLOGY</a:t>
            </a:r>
          </a:p>
          <a:p>
            <a:pPr marL="457200" indent="-457200">
              <a:buAutoNum type="arabicPeriod"/>
            </a:pPr>
            <a:r>
              <a:rPr lang="en-US" sz="2000" b="1" dirty="0">
                <a:solidFill>
                  <a:schemeClr val="accent1">
                    <a:lumMod val="75000"/>
                  </a:schemeClr>
                </a:solidFill>
                <a:latin typeface="Arial"/>
                <a:cs typeface="Arial"/>
              </a:rPr>
              <a:t>Department-COMPUTER SCIENCE ENGINEERING(ARTIFICIAL INTELLIGENCE)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6775D-3113-C052-2AB7-AF7C6AAC94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C548B52-1F6B-8DA5-EE79-D800F54B07E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E9B150F0-C0C5-373D-38B1-B58A6F479980}"/>
              </a:ext>
            </a:extLst>
          </p:cNvPr>
          <p:cNvPicPr>
            <a:picLocks noGrp="1" noChangeAspect="1"/>
          </p:cNvPicPr>
          <p:nvPr>
            <p:ph idx="1"/>
          </p:nvPr>
        </p:nvPicPr>
        <p:blipFill>
          <a:blip r:embed="rId2"/>
          <a:stretch>
            <a:fillRect/>
          </a:stretch>
        </p:blipFill>
        <p:spPr>
          <a:xfrm>
            <a:off x="773447" y="1301750"/>
            <a:ext cx="10645106" cy="4673600"/>
          </a:xfrm>
        </p:spPr>
      </p:pic>
    </p:spTree>
    <p:extLst>
      <p:ext uri="{BB962C8B-B14F-4D97-AF65-F5344CB8AC3E}">
        <p14:creationId xmlns:p14="http://schemas.microsoft.com/office/powerpoint/2010/main" val="319678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0FFDD-C149-52D3-FFA6-BC13859271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10A6E5F-6F06-F7C8-571C-76D311A6AFD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E28D506B-DCBD-C03D-85C7-0247B958DB05}"/>
              </a:ext>
            </a:extLst>
          </p:cNvPr>
          <p:cNvPicPr>
            <a:picLocks noGrp="1" noChangeAspect="1"/>
          </p:cNvPicPr>
          <p:nvPr>
            <p:ph idx="1"/>
          </p:nvPr>
        </p:nvPicPr>
        <p:blipFill>
          <a:blip r:embed="rId2"/>
          <a:stretch>
            <a:fillRect/>
          </a:stretch>
        </p:blipFill>
        <p:spPr>
          <a:xfrm>
            <a:off x="731520" y="1301750"/>
            <a:ext cx="10357975" cy="4436110"/>
          </a:xfrm>
        </p:spPr>
      </p:pic>
    </p:spTree>
    <p:extLst>
      <p:ext uri="{BB962C8B-B14F-4D97-AF65-F5344CB8AC3E}">
        <p14:creationId xmlns:p14="http://schemas.microsoft.com/office/powerpoint/2010/main" val="2633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911283"/>
            <a:ext cx="10630599" cy="4673324"/>
          </a:xfrm>
        </p:spPr>
        <p:txBody>
          <a:bodyPr>
            <a:normAutofit/>
          </a:bodyPr>
          <a:lstStyle/>
          <a:p>
            <a:pPr marL="305435" indent="-305435" algn="just"/>
            <a:r>
              <a:rPr lang="en-US" sz="2400" dirty="0"/>
              <a:t>The AI agent effectively empowers small-scale farmers by delivering smart, localized agricultural advice in real time. Through the use of IBM’s powerful AI and cloud technologies, farmers can make data-driven decisions on crop planning, market timing, and pest management. The assistant enhances accessibility with multilingual interaction, offering an intuitive and impactful solution. This project showcases how RAG models combined with cloud services can address grassroots-level challenges in agriculture.</a:t>
            </a:r>
          </a:p>
          <a:p>
            <a:pPr marL="305435" indent="-305435" algn="just"/>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1122E8D8-1752-7F71-5E68-1B9D6E7FE4B8}"/>
              </a:ext>
            </a:extLst>
          </p:cNvPr>
          <p:cNvSpPr>
            <a:spLocks noGrp="1" noChangeArrowheads="1"/>
          </p:cNvSpPr>
          <p:nvPr>
            <p:ph idx="1"/>
          </p:nvPr>
        </p:nvSpPr>
        <p:spPr bwMode="auto">
          <a:xfrm>
            <a:off x="535670" y="1550573"/>
            <a:ext cx="10910744" cy="279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Voice Assistant Integration</a:t>
            </a:r>
            <a:r>
              <a:rPr kumimoji="0" lang="en-US" altLang="en-US" sz="2400" b="0" i="0" u="none" strike="noStrike" cap="none" normalizeH="0" baseline="0" dirty="0">
                <a:ln>
                  <a:noFill/>
                </a:ln>
                <a:solidFill>
                  <a:schemeClr val="tx1"/>
                </a:solidFill>
                <a:effectLst/>
              </a:rPr>
              <a:t> for accessibility among non-literate farmers.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IoT Integration</a:t>
            </a:r>
            <a:r>
              <a:rPr kumimoji="0" lang="en-US" altLang="en-US" sz="2400" b="0" i="0" u="none" strike="noStrike" cap="none" normalizeH="0" baseline="0" dirty="0">
                <a:ln>
                  <a:noFill/>
                </a:ln>
                <a:solidFill>
                  <a:schemeClr val="tx1"/>
                </a:solidFill>
                <a:effectLst/>
              </a:rPr>
              <a:t> to collect real-time soil and weather data from sensors.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Offline Mode with Syncing</a:t>
            </a:r>
            <a:r>
              <a:rPr kumimoji="0" lang="en-US" altLang="en-US" sz="2400" b="0" i="0" u="none" strike="noStrike" cap="none" normalizeH="0" baseline="0" dirty="0">
                <a:ln>
                  <a:noFill/>
                </a:ln>
                <a:solidFill>
                  <a:schemeClr val="tx1"/>
                </a:solidFill>
                <a:effectLst/>
              </a:rPr>
              <a:t> for areas with limited internet.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Drone Surveillance Support</a:t>
            </a:r>
            <a:r>
              <a:rPr kumimoji="0" lang="en-US" altLang="en-US" sz="2400" b="0" i="0" u="none" strike="noStrike" cap="none" normalizeH="0" baseline="0" dirty="0">
                <a:ln>
                  <a:noFill/>
                </a:ln>
                <a:solidFill>
                  <a:schemeClr val="tx1"/>
                </a:solidFill>
                <a:effectLst/>
              </a:rPr>
              <a:t> for pest monitoring and precision agriculture.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Blockchain Integration</a:t>
            </a:r>
            <a:r>
              <a:rPr kumimoji="0" lang="en-US" altLang="en-US" sz="2400" b="0" i="0" u="none" strike="noStrike" cap="none" normalizeH="0" baseline="0" dirty="0">
                <a:ln>
                  <a:noFill/>
                </a:ln>
                <a:solidFill>
                  <a:schemeClr val="tx1"/>
                </a:solidFill>
                <a:effectLst/>
              </a:rPr>
              <a:t> for supply chain traceability and secure farmer payments.</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DD67ABA2-2E31-619D-0B7C-A7C8B58F4BE3}"/>
              </a:ext>
            </a:extLst>
          </p:cNvPr>
          <p:cNvSpPr>
            <a:spLocks noGrp="1" noChangeArrowheads="1"/>
          </p:cNvSpPr>
          <p:nvPr>
            <p:ph idx="1"/>
          </p:nvPr>
        </p:nvSpPr>
        <p:spPr bwMode="auto">
          <a:xfrm>
            <a:off x="581192" y="1498575"/>
            <a:ext cx="1102961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rPr>
              <a:t>IBM Granite Documentation – https://www.ibm.com/products/granite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rPr>
              <a:t>IBM Watson Assistant – https://cloud.ibm.com/catalog/services/watson-assistant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rPr>
              <a:t>IBM Cloud Lite – https://cloud.ibm.com</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4.Indian Meteorological Department APIs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rPr>
              <a:t>5.Dataset: Crop_recommendation.csv</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984664"/>
            <a:ext cx="11029615" cy="7960014"/>
          </a:xfrm>
        </p:spPr>
        <p:txBody>
          <a:bodyPr/>
          <a:lstStyle/>
          <a:p>
            <a:r>
              <a:rPr lang="en-IN" dirty="0"/>
              <a:t>Screenshot/ </a:t>
            </a:r>
            <a:r>
              <a:rPr lang="en-IN" dirty="0" err="1"/>
              <a:t>credly</a:t>
            </a:r>
            <a:r>
              <a:rPr lang="en-IN" dirty="0"/>
              <a:t> certificate( getting started with AI)</a:t>
            </a:r>
          </a:p>
          <a:p>
            <a:endParaRPr lang="en-IN" dirty="0"/>
          </a:p>
        </p:txBody>
      </p:sp>
      <p:pic>
        <p:nvPicPr>
          <p:cNvPr id="6" name="Picture 5">
            <a:extLst>
              <a:ext uri="{FF2B5EF4-FFF2-40B4-BE49-F238E27FC236}">
                <a16:creationId xmlns:a16="http://schemas.microsoft.com/office/drawing/2014/main" id="{CB72E8AB-33A8-80EB-0CE3-CD3CFF60F356}"/>
              </a:ext>
            </a:extLst>
          </p:cNvPr>
          <p:cNvPicPr>
            <a:picLocks noChangeAspect="1"/>
          </p:cNvPicPr>
          <p:nvPr/>
        </p:nvPicPr>
        <p:blipFill>
          <a:blip r:embed="rId2"/>
          <a:stretch>
            <a:fillRect/>
          </a:stretch>
        </p:blipFill>
        <p:spPr>
          <a:xfrm>
            <a:off x="896944" y="1995343"/>
            <a:ext cx="6669715" cy="356616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613064"/>
            <a:ext cx="10603587" cy="5286388"/>
          </a:xfrm>
        </p:spPr>
        <p:txBody>
          <a:bodyPr/>
          <a:lstStyle/>
          <a:p>
            <a:r>
              <a:rPr lang="en-IN" dirty="0"/>
              <a:t>Screenshot/ </a:t>
            </a:r>
            <a:r>
              <a:rPr lang="en-IN" dirty="0" err="1"/>
              <a:t>credly</a:t>
            </a:r>
            <a:r>
              <a:rPr lang="en-IN" dirty="0"/>
              <a:t> certificate( Journey to Cloud)</a:t>
            </a:r>
          </a:p>
          <a:p>
            <a:endParaRPr lang="en-IN" dirty="0"/>
          </a:p>
        </p:txBody>
      </p:sp>
      <p:pic>
        <p:nvPicPr>
          <p:cNvPr id="6" name="Picture 5">
            <a:extLst>
              <a:ext uri="{FF2B5EF4-FFF2-40B4-BE49-F238E27FC236}">
                <a16:creationId xmlns:a16="http://schemas.microsoft.com/office/drawing/2014/main" id="{76066AA5-27B8-AF52-C6A1-F3C73AC682BA}"/>
              </a:ext>
            </a:extLst>
          </p:cNvPr>
          <p:cNvPicPr>
            <a:picLocks noChangeAspect="1"/>
          </p:cNvPicPr>
          <p:nvPr/>
        </p:nvPicPr>
        <p:blipFill>
          <a:blip r:embed="rId2"/>
          <a:stretch>
            <a:fillRect/>
          </a:stretch>
        </p:blipFill>
        <p:spPr>
          <a:xfrm>
            <a:off x="869911" y="2035762"/>
            <a:ext cx="6521489" cy="376626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1" y="-1122218"/>
            <a:ext cx="10717887" cy="5923395"/>
          </a:xfrm>
        </p:spPr>
        <p:txBody>
          <a:bodyPr/>
          <a:lstStyle/>
          <a:p>
            <a:r>
              <a:rPr lang="en-IN" dirty="0"/>
              <a:t>Screenshot/ </a:t>
            </a:r>
            <a:r>
              <a:rPr lang="en-IN" dirty="0" err="1"/>
              <a:t>credly</a:t>
            </a:r>
            <a:r>
              <a:rPr lang="en-IN" dirty="0"/>
              <a:t> certificate( RAG Lab)</a:t>
            </a:r>
          </a:p>
          <a:p>
            <a:endParaRPr lang="en-IN" dirty="0"/>
          </a:p>
        </p:txBody>
      </p:sp>
      <p:pic>
        <p:nvPicPr>
          <p:cNvPr id="5" name="Picture 4">
            <a:extLst>
              <a:ext uri="{FF2B5EF4-FFF2-40B4-BE49-F238E27FC236}">
                <a16:creationId xmlns:a16="http://schemas.microsoft.com/office/drawing/2014/main" id="{0085D113-2198-E2AD-4B9D-C87288F8B829}"/>
              </a:ext>
            </a:extLst>
          </p:cNvPr>
          <p:cNvPicPr>
            <a:picLocks noChangeAspect="1"/>
          </p:cNvPicPr>
          <p:nvPr/>
        </p:nvPicPr>
        <p:blipFill>
          <a:blip r:embed="rId2"/>
          <a:stretch>
            <a:fillRect/>
          </a:stretch>
        </p:blipFill>
        <p:spPr>
          <a:xfrm>
            <a:off x="892922" y="1842538"/>
            <a:ext cx="6742318" cy="364293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5409" y="1237632"/>
            <a:ext cx="10089573" cy="4673324"/>
          </a:xfrm>
        </p:spPr>
        <p:txBody>
          <a:bodyPr/>
          <a:lstStyle/>
          <a:p>
            <a:pPr marL="0" indent="0" algn="just">
              <a:buNone/>
            </a:pPr>
            <a:r>
              <a:rPr lang="en-US" sz="2400" dirty="0"/>
              <a:t>Small-scale farmers in rural areas face challenges in accessing timely and accurate agricultural information. Limited exposure to advanced farming techniques, lack of awareness of real-time market trends, unpredictable weather, and inadequate pest control measures hinder optimal crop production. Language barriers further isolate these communities from accessing vital resources. The need for hyper-localized, easily understandable agricultural advice remains unmet for many farmers, reducing productivity and income levels.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953490"/>
            <a:ext cx="10879981" cy="10183090"/>
          </a:xfrm>
        </p:spPr>
        <p:txBody>
          <a:bodyPr vert="horz" lIns="91440" tIns="45720" rIns="91440" bIns="45720" rtlCol="0" anchor="ctr">
            <a:noAutofit/>
          </a:bodyPr>
          <a:lstStyle/>
          <a:p>
            <a:pPr marL="305435" indent="-305435"/>
            <a:endParaRPr lang="en-IN" sz="1200" b="1" dirty="0">
              <a:latin typeface="Calibri"/>
              <a:cs typeface="Calibri"/>
            </a:endParaRPr>
          </a:p>
          <a:p>
            <a:pPr marL="0" indent="0" algn="just">
              <a:buNone/>
            </a:pPr>
            <a:r>
              <a:rPr lang="en-US" sz="2400" dirty="0"/>
              <a:t>We propose an AI-powered assistant for smart farming advice using Retrieval-Augmented Generation (RAG) integrated with IBM Cloud Lite and IBM Granite. This virtual agent retrieves data from trusted sources such as meteorological APIs, agricultural departments, and market databases to offer localized, real-time guidance in the user's native language. It provides recommendations on crop selection, pest control, soil health, weather updates, and mandi (market) prices. The system bridges the knowledge gap by offering data-driven, contextual answers for better decision-making.</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1FA9161D-ECA5-91BD-7ED8-F19858D7F11C}"/>
              </a:ext>
            </a:extLst>
          </p:cNvPr>
          <p:cNvSpPr>
            <a:spLocks noGrp="1" noChangeArrowheads="1"/>
          </p:cNvSpPr>
          <p:nvPr>
            <p:ph idx="1"/>
          </p:nvPr>
        </p:nvSpPr>
        <p:spPr bwMode="auto">
          <a:xfrm>
            <a:off x="581191" y="1386096"/>
            <a:ext cx="104435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IBM Granite Models</a:t>
            </a:r>
            <a:r>
              <a:rPr kumimoji="0" lang="en-US" altLang="en-US" sz="2400" i="0" u="none" strike="noStrike" cap="none" normalizeH="0" baseline="0" dirty="0">
                <a:ln>
                  <a:noFill/>
                </a:ln>
                <a:solidFill>
                  <a:schemeClr val="tx1"/>
                </a:solidFill>
                <a:effectLst/>
              </a:rPr>
              <a:t>: Used for multilingual natural language understanding and generation.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IBM Watson Assistant (Lite): </a:t>
            </a:r>
            <a:r>
              <a:rPr kumimoji="0" lang="en-US" altLang="en-US" sz="2400" i="0" u="none" strike="noStrike" cap="none" normalizeH="0" baseline="0" dirty="0">
                <a:ln>
                  <a:noFill/>
                </a:ln>
                <a:solidFill>
                  <a:schemeClr val="tx1"/>
                </a:solidFill>
                <a:effectLst/>
              </a:rPr>
              <a:t>For building the conversational interface.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RAG Architecture</a:t>
            </a:r>
            <a:r>
              <a:rPr kumimoji="0" lang="en-US" altLang="en-US" sz="2400" i="0" u="none" strike="noStrike" cap="none" normalizeH="0" baseline="0" dirty="0">
                <a:ln>
                  <a:noFill/>
                </a:ln>
                <a:solidFill>
                  <a:schemeClr val="tx1"/>
                </a:solidFill>
                <a:effectLst/>
              </a:rPr>
              <a:t>: Combines document retrieval with LLM-based response generation.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IBM Cloud Object Storage</a:t>
            </a:r>
            <a:r>
              <a:rPr kumimoji="0" lang="en-US" altLang="en-US" sz="2400" i="0" u="none" strike="noStrike" cap="none" normalizeH="0" baseline="0" dirty="0">
                <a:ln>
                  <a:noFill/>
                </a:ln>
                <a:solidFill>
                  <a:schemeClr val="tx1"/>
                </a:solidFill>
                <a:effectLst/>
              </a:rPr>
              <a:t>: For storing knowledge base documents (weather, market data, crop reports).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CB5074CA-9AA9-0E11-E173-AF6BDFAC01C3}"/>
              </a:ext>
            </a:extLst>
          </p:cNvPr>
          <p:cNvSpPr>
            <a:spLocks noGrp="1" noChangeArrowheads="1"/>
          </p:cNvSpPr>
          <p:nvPr>
            <p:ph idx="1"/>
          </p:nvPr>
        </p:nvSpPr>
        <p:spPr bwMode="auto">
          <a:xfrm>
            <a:off x="581192" y="1471921"/>
            <a:ext cx="1055786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User Query Input:</a:t>
            </a:r>
            <a:r>
              <a:rPr kumimoji="0" lang="en-US" altLang="en-US" sz="2400" b="0" i="0" u="none" strike="noStrike" cap="none" normalizeH="0" baseline="0" dirty="0">
                <a:ln>
                  <a:noFill/>
                </a:ln>
                <a:solidFill>
                  <a:schemeClr val="tx1"/>
                </a:solidFill>
                <a:effectLst/>
              </a:rPr>
              <a:t> </a:t>
            </a:r>
            <a:r>
              <a:rPr kumimoji="0" lang="en-US" altLang="en-US" sz="2400" i="0" u="none" strike="noStrike" cap="none" normalizeH="0" baseline="0" dirty="0">
                <a:ln>
                  <a:noFill/>
                </a:ln>
                <a:solidFill>
                  <a:schemeClr val="tx1"/>
                </a:solidFill>
                <a:effectLst/>
              </a:rPr>
              <a:t>User asks a question in their local language (e.g., “What crop is best for this soil?”).</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Retriever Module: </a:t>
            </a:r>
            <a:r>
              <a:rPr kumimoji="0" lang="en-US" altLang="en-US" sz="2400" b="0" i="0" u="none" strike="noStrike" cap="none" normalizeH="0" baseline="0" dirty="0">
                <a:ln>
                  <a:noFill/>
                </a:ln>
                <a:solidFill>
                  <a:schemeClr val="tx1"/>
                </a:solidFill>
                <a:effectLst/>
              </a:rPr>
              <a:t>Fetches relevant documents (from cloud storage, APIs).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Generator Module:</a:t>
            </a:r>
            <a:r>
              <a:rPr kumimoji="0" lang="en-US" altLang="en-US" sz="2400" b="0" i="0" u="none" strike="noStrike" cap="none" normalizeH="0" baseline="0" dirty="0">
                <a:ln>
                  <a:noFill/>
                </a:ln>
                <a:solidFill>
                  <a:schemeClr val="tx1"/>
                </a:solidFill>
                <a:effectLst/>
              </a:rPr>
              <a:t> Uses IBM Granite to form a contextual and natural response.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Response Translation (if needed):</a:t>
            </a:r>
            <a:r>
              <a:rPr kumimoji="0" lang="en-US" altLang="en-US" sz="2400" b="0" i="0" u="none" strike="noStrike" cap="none" normalizeH="0" baseline="0" dirty="0">
                <a:ln>
                  <a:noFill/>
                </a:ln>
                <a:solidFill>
                  <a:schemeClr val="tx1"/>
                </a:solidFill>
                <a:effectLst/>
              </a:rPr>
              <a:t> Translated back to the local language for display.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rPr>
              <a:t>Deployment:</a:t>
            </a:r>
            <a:endParaRPr kumimoji="0" lang="en-US" altLang="en-US" sz="24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rPr>
              <a:t>Hosted on </a:t>
            </a:r>
            <a:r>
              <a:rPr kumimoji="0" lang="en-US" altLang="en-US" sz="2400" b="1" i="0" u="none" strike="noStrike" cap="none" normalizeH="0" baseline="0" dirty="0">
                <a:ln>
                  <a:noFill/>
                </a:ln>
                <a:solidFill>
                  <a:schemeClr val="tx1"/>
                </a:solidFill>
                <a:effectLst/>
              </a:rPr>
              <a:t>IBM Cloud Lite</a:t>
            </a:r>
            <a:endParaRPr kumimoji="0" lang="en-US" altLang="en-US" sz="24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rPr>
              <a:t>Connected via </a:t>
            </a:r>
            <a:r>
              <a:rPr kumimoji="0" lang="en-US" altLang="en-US" sz="2400" b="1" i="0" u="none" strike="noStrike" cap="none" normalizeH="0" baseline="0" dirty="0">
                <a:ln>
                  <a:noFill/>
                </a:ln>
                <a:solidFill>
                  <a:schemeClr val="tx1"/>
                </a:solidFill>
                <a:effectLst/>
              </a:rPr>
              <a:t>Watson Assistant</a:t>
            </a:r>
            <a:r>
              <a:rPr kumimoji="0" lang="en-US" altLang="en-US" sz="2400" b="0" i="0" u="none" strike="noStrike" cap="none" normalizeH="0" baseline="0" dirty="0">
                <a:ln>
                  <a:noFill/>
                </a:ln>
                <a:solidFill>
                  <a:schemeClr val="tx1"/>
                </a:solidFill>
                <a:effectLst/>
              </a:rPr>
              <a:t>, exposed through a web/mobile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004370DE-72A4-2310-1237-593898BA319E}"/>
              </a:ext>
            </a:extLst>
          </p:cNvPr>
          <p:cNvPicPr>
            <a:picLocks noGrp="1" noChangeAspect="1"/>
          </p:cNvPicPr>
          <p:nvPr>
            <p:ph idx="4294967295"/>
          </p:nvPr>
        </p:nvPicPr>
        <p:blipFill>
          <a:blip r:embed="rId2"/>
          <a:stretch>
            <a:fillRect/>
          </a:stretch>
        </p:blipFill>
        <p:spPr>
          <a:xfrm>
            <a:off x="972397" y="1630681"/>
            <a:ext cx="8078085" cy="369985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BA43C-C92E-D8D3-80C9-F5FAF71BE62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34C9966-F345-9B40-2590-C128ED7C440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0BE1F3C-4679-DE66-C135-DF3EB22C5B5D}"/>
              </a:ext>
            </a:extLst>
          </p:cNvPr>
          <p:cNvPicPr>
            <a:picLocks noGrp="1" noChangeAspect="1"/>
          </p:cNvPicPr>
          <p:nvPr>
            <p:ph idx="1"/>
          </p:nvPr>
        </p:nvPicPr>
        <p:blipFill>
          <a:blip r:embed="rId2"/>
          <a:stretch>
            <a:fillRect/>
          </a:stretch>
        </p:blipFill>
        <p:spPr>
          <a:xfrm>
            <a:off x="1090926" y="1301750"/>
            <a:ext cx="8832392" cy="4143085"/>
          </a:xfrm>
        </p:spPr>
      </p:pic>
    </p:spTree>
    <p:extLst>
      <p:ext uri="{BB962C8B-B14F-4D97-AF65-F5344CB8AC3E}">
        <p14:creationId xmlns:p14="http://schemas.microsoft.com/office/powerpoint/2010/main" val="139136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430F0-BC65-4B14-245F-29D5A83072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179489-FA86-D76A-151F-4273CC6C6A2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C55A4FDC-73F0-0D61-8BD6-46A566982D64}"/>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E9B9723F-F6A8-DBDD-BB32-DB9FCD52D636}"/>
              </a:ext>
            </a:extLst>
          </p:cNvPr>
          <p:cNvPicPr>
            <a:picLocks noChangeAspect="1"/>
          </p:cNvPicPr>
          <p:nvPr/>
        </p:nvPicPr>
        <p:blipFill>
          <a:blip r:embed="rId2"/>
          <a:stretch>
            <a:fillRect/>
          </a:stretch>
        </p:blipFill>
        <p:spPr>
          <a:xfrm>
            <a:off x="1226127" y="1381990"/>
            <a:ext cx="9538855" cy="4405745"/>
          </a:xfrm>
          <a:prstGeom prst="rect">
            <a:avLst/>
          </a:prstGeom>
        </p:spPr>
      </p:pic>
    </p:spTree>
    <p:extLst>
      <p:ext uri="{BB962C8B-B14F-4D97-AF65-F5344CB8AC3E}">
        <p14:creationId xmlns:p14="http://schemas.microsoft.com/office/powerpoint/2010/main" val="24493183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284</TotalTime>
  <Words>609</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varshitha nagireddy</cp:lastModifiedBy>
  <cp:revision>56</cp:revision>
  <dcterms:created xsi:type="dcterms:W3CDTF">2021-05-26T16:50:10Z</dcterms:created>
  <dcterms:modified xsi:type="dcterms:W3CDTF">2025-08-02T06:42:39Z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