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64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85" r:id="rId17"/>
    <p:sldId id="273" r:id="rId18"/>
    <p:sldId id="274" r:id="rId19"/>
    <p:sldId id="275" r:id="rId20"/>
    <p:sldId id="276" r:id="rId21"/>
    <p:sldId id="277" r:id="rId22"/>
    <p:sldId id="283" r:id="rId23"/>
    <p:sldId id="278" r:id="rId24"/>
    <p:sldId id="279" r:id="rId25"/>
    <p:sldId id="280" r:id="rId26"/>
    <p:sldId id="281" r:id="rId27"/>
    <p:sldId id="284" r:id="rId28"/>
    <p:sldId id="282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8889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9082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3389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802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4150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9654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5423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9365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42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0810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</p:spPr>
        <p:txBody>
          <a:bodyPr/>
          <a:lstStyle>
            <a:lvl1pPr algn="l">
              <a:defRPr/>
            </a:lvl1pPr>
          </a:lstStyle>
          <a:p>
            <a:fld id="{5586B75A-687E-405C-8A0B-8D00578BA2C3}" type="datetimeFigureOut">
              <a:rPr lang="en-US" smtClean="0"/>
              <a:pPr/>
              <a:t>7/2/2018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641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7/2/2018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1810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48ECE9-09F2-4A36-9818-59B2780708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Git</a:t>
            </a:r>
            <a:r>
              <a:rPr lang="zh-CN" altLang="en-US" dirty="0"/>
              <a:t>第一讲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DD3BB6D-38C2-4365-B724-60B2069CAA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93105" y="3427715"/>
            <a:ext cx="8561746" cy="2387159"/>
          </a:xfrm>
        </p:spPr>
        <p:txBody>
          <a:bodyPr>
            <a:normAutofit/>
          </a:bodyPr>
          <a:lstStyle/>
          <a:p>
            <a:r>
              <a:rPr lang="zh-CN" altLang="en-US" dirty="0"/>
              <a:t>清华大学</a:t>
            </a:r>
            <a:endParaRPr lang="en-US" altLang="zh-CN" dirty="0"/>
          </a:p>
          <a:p>
            <a:r>
              <a:rPr lang="zh-CN" altLang="en-US" dirty="0"/>
              <a:t>电子系科协软件部</a:t>
            </a:r>
            <a:endParaRPr lang="en-US" altLang="zh-CN" dirty="0"/>
          </a:p>
          <a:p>
            <a:r>
              <a:rPr lang="zh-CN" altLang="en-US" dirty="0"/>
              <a:t>李宗洹</a:t>
            </a:r>
            <a:endParaRPr lang="en-US" altLang="zh-CN" dirty="0"/>
          </a:p>
          <a:p>
            <a:r>
              <a:rPr lang="en-US" altLang="zh-CN" cap="none" dirty="0"/>
              <a:t>lizonghu@mails.tsinghua.edu.cn</a:t>
            </a:r>
          </a:p>
          <a:p>
            <a:r>
              <a:rPr lang="en-US" altLang="zh-CN" cap="none" dirty="0"/>
              <a:t>kevinli606@gmail.com</a:t>
            </a:r>
            <a:endParaRPr lang="zh-CN" altLang="en-US" cap="none" dirty="0"/>
          </a:p>
        </p:txBody>
      </p:sp>
    </p:spTree>
    <p:extLst>
      <p:ext uri="{BB962C8B-B14F-4D97-AF65-F5344CB8AC3E}">
        <p14:creationId xmlns:p14="http://schemas.microsoft.com/office/powerpoint/2010/main" val="31466684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01AB52-CA37-4D0C-A911-95B4ADFD9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本地仓库操作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5CA593-C67E-4B8D-A9CF-59FF32C377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22136" y="2010878"/>
            <a:ext cx="4315689" cy="3438144"/>
          </a:xfrm>
        </p:spPr>
        <p:txBody>
          <a:bodyPr/>
          <a:lstStyle/>
          <a:p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提交到暂存区</a:t>
            </a:r>
            <a:r>
              <a:rPr lang="en-US" altLang="zh-CN" dirty="0"/>
              <a:t>(stage)</a:t>
            </a:r>
          </a:p>
          <a:p>
            <a:r>
              <a:rPr lang="en-US" altLang="zh-CN" dirty="0">
                <a:solidFill>
                  <a:schemeClr val="accent1"/>
                </a:solidFill>
              </a:rPr>
              <a:t>$ git add new.txt</a:t>
            </a:r>
          </a:p>
          <a:p>
            <a:r>
              <a:rPr lang="en-US" altLang="zh-CN" dirty="0">
                <a:solidFill>
                  <a:schemeClr val="accent1"/>
                </a:solidFill>
              </a:rPr>
              <a:t>$ git add new1.txt new2.txt ……</a:t>
            </a:r>
          </a:p>
          <a:p>
            <a:r>
              <a:rPr lang="zh-CN" altLang="en-US" dirty="0"/>
              <a:t>添加所有修改和未跟踪文件：</a:t>
            </a:r>
            <a:endParaRPr lang="en-US" altLang="zh-CN" dirty="0"/>
          </a:p>
          <a:p>
            <a:r>
              <a:rPr lang="en-US" altLang="zh-CN" dirty="0">
                <a:solidFill>
                  <a:schemeClr val="accent1"/>
                </a:solidFill>
              </a:rPr>
              <a:t>$ git add .</a:t>
            </a:r>
          </a:p>
        </p:txBody>
      </p:sp>
      <p:pic>
        <p:nvPicPr>
          <p:cNvPr id="5" name="内容占位符 5">
            <a:extLst>
              <a:ext uri="{FF2B5EF4-FFF2-40B4-BE49-F238E27FC236}">
                <a16:creationId xmlns:a16="http://schemas.microsoft.com/office/drawing/2014/main" id="{AF5677E9-8A91-4D98-8303-22075AB3036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513033" y="2134885"/>
            <a:ext cx="6229862" cy="3185232"/>
          </a:xfrm>
          <a:prstGeom prst="rect">
            <a:avLst/>
          </a:prstGeom>
        </p:spPr>
      </p:pic>
      <p:sp>
        <p:nvSpPr>
          <p:cNvPr id="6" name="椭圆 5">
            <a:extLst>
              <a:ext uri="{FF2B5EF4-FFF2-40B4-BE49-F238E27FC236}">
                <a16:creationId xmlns:a16="http://schemas.microsoft.com/office/drawing/2014/main" id="{EFD7B807-202B-45C3-B7C5-E02B92D2372B}"/>
              </a:ext>
            </a:extLst>
          </p:cNvPr>
          <p:cNvSpPr/>
          <p:nvPr/>
        </p:nvSpPr>
        <p:spPr>
          <a:xfrm>
            <a:off x="6294773" y="1446943"/>
            <a:ext cx="2618913" cy="418891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直角三角形 6">
            <a:extLst>
              <a:ext uri="{FF2B5EF4-FFF2-40B4-BE49-F238E27FC236}">
                <a16:creationId xmlns:a16="http://schemas.microsoft.com/office/drawing/2014/main" id="{30357399-055C-4505-89B6-AD31FD72E38A}"/>
              </a:ext>
            </a:extLst>
          </p:cNvPr>
          <p:cNvSpPr/>
          <p:nvPr/>
        </p:nvSpPr>
        <p:spPr>
          <a:xfrm rot="13500000">
            <a:off x="10901408" y="1394163"/>
            <a:ext cx="301841" cy="301841"/>
          </a:xfrm>
          <a:prstGeom prst="rtTriangl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8787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1ABEE9-7F36-428F-91FF-ECB9E1459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本地仓库操作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F6F995-C5EF-456B-9AD8-1005A0F069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97848" y="2017343"/>
            <a:ext cx="4608576" cy="3438144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3. </a:t>
            </a:r>
            <a:r>
              <a:rPr lang="zh-CN" altLang="en-US" dirty="0"/>
              <a:t>提交到版本库</a:t>
            </a:r>
            <a:r>
              <a:rPr lang="en-US" altLang="zh-CN" dirty="0"/>
              <a:t>(repo)</a:t>
            </a:r>
          </a:p>
          <a:p>
            <a:r>
              <a:rPr lang="en-US" altLang="zh-CN" dirty="0">
                <a:solidFill>
                  <a:schemeClr val="accent1"/>
                </a:solidFill>
              </a:rPr>
              <a:t>git commit -m “……”</a:t>
            </a:r>
          </a:p>
          <a:p>
            <a:r>
              <a:rPr lang="en-US" altLang="zh-CN" dirty="0">
                <a:solidFill>
                  <a:schemeClr val="accent1"/>
                </a:solidFill>
              </a:rPr>
              <a:t>git commit -a</a:t>
            </a:r>
          </a:p>
          <a:p>
            <a:r>
              <a:rPr lang="zh-CN" altLang="en-US" dirty="0"/>
              <a:t>可对本地所有变更的已跟踪文件进行提交，包括修改和删除，但不包括未跟踪文件</a:t>
            </a:r>
          </a:p>
          <a:p>
            <a:endParaRPr lang="zh-CN" altLang="en-US" dirty="0"/>
          </a:p>
          <a:p>
            <a:r>
              <a:rPr lang="en-US" altLang="zh-CN" dirty="0"/>
              <a:t>HEAD</a:t>
            </a:r>
            <a:r>
              <a:rPr lang="zh-CN" altLang="en-US" dirty="0"/>
              <a:t>指向的就是目前最新的版本</a:t>
            </a:r>
          </a:p>
          <a:p>
            <a:endParaRPr lang="zh-CN" altLang="en-US" dirty="0"/>
          </a:p>
        </p:txBody>
      </p:sp>
      <p:pic>
        <p:nvPicPr>
          <p:cNvPr id="5" name="内容占位符 5">
            <a:extLst>
              <a:ext uri="{FF2B5EF4-FFF2-40B4-BE49-F238E27FC236}">
                <a16:creationId xmlns:a16="http://schemas.microsoft.com/office/drawing/2014/main" id="{70C621EB-3FBC-4FB1-82CE-6C1EBE8BEED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592932" y="2234825"/>
            <a:ext cx="6299157" cy="3220662"/>
          </a:xfrm>
          <a:prstGeom prst="rect">
            <a:avLst/>
          </a:prstGeom>
        </p:spPr>
      </p:pic>
      <p:sp>
        <p:nvSpPr>
          <p:cNvPr id="6" name="椭圆 5">
            <a:extLst>
              <a:ext uri="{FF2B5EF4-FFF2-40B4-BE49-F238E27FC236}">
                <a16:creationId xmlns:a16="http://schemas.microsoft.com/office/drawing/2014/main" id="{3FDE3F36-325D-4974-A052-1019B4F9223F}"/>
              </a:ext>
            </a:extLst>
          </p:cNvPr>
          <p:cNvSpPr/>
          <p:nvPr/>
        </p:nvSpPr>
        <p:spPr>
          <a:xfrm>
            <a:off x="9020217" y="1750698"/>
            <a:ext cx="2618913" cy="418891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直角三角形 6">
            <a:extLst>
              <a:ext uri="{FF2B5EF4-FFF2-40B4-BE49-F238E27FC236}">
                <a16:creationId xmlns:a16="http://schemas.microsoft.com/office/drawing/2014/main" id="{54DACB6E-7502-43EB-9AA0-8D27AB74F2DF}"/>
              </a:ext>
            </a:extLst>
          </p:cNvPr>
          <p:cNvSpPr/>
          <p:nvPr/>
        </p:nvSpPr>
        <p:spPr>
          <a:xfrm rot="13500000">
            <a:off x="10901408" y="1394163"/>
            <a:ext cx="301841" cy="301841"/>
          </a:xfrm>
          <a:prstGeom prst="rtTriangl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78032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2D1AB1D7-BC87-46E7-9FA2-3577B61D4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altLang="zh-CN" dirty="0"/>
            </a:br>
            <a:r>
              <a:rPr lang="zh-CN" altLang="en-US" dirty="0"/>
              <a:t>本地仓库操作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C46C88B-2D57-4F3E-B510-53B37350FA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6" y="2015732"/>
            <a:ext cx="9520158" cy="4037749"/>
          </a:xfrm>
        </p:spPr>
        <p:txBody>
          <a:bodyPr>
            <a:normAutofit/>
          </a:bodyPr>
          <a:lstStyle/>
          <a:p>
            <a:r>
              <a:rPr lang="zh-CN" altLang="en-US" dirty="0"/>
              <a:t>如何查看以前提交的版本？</a:t>
            </a:r>
            <a:endParaRPr lang="en-US" altLang="zh-CN" dirty="0"/>
          </a:p>
          <a:p>
            <a:r>
              <a:rPr lang="en-US" altLang="zh-CN" dirty="0">
                <a:solidFill>
                  <a:schemeClr val="accent1"/>
                </a:solidFill>
              </a:rPr>
              <a:t>$ git log</a:t>
            </a:r>
          </a:p>
          <a:p>
            <a:r>
              <a:rPr lang="zh-CN" altLang="en-US" dirty="0"/>
              <a:t>查看提交历史，可看到对应版本的提交说明和版本号</a:t>
            </a:r>
          </a:p>
          <a:p>
            <a:endParaRPr lang="zh-CN" altLang="en-US" dirty="0"/>
          </a:p>
          <a:p>
            <a:r>
              <a:rPr lang="zh-CN" altLang="en-US" dirty="0"/>
              <a:t>每一个版本对应一个独特的版本号</a:t>
            </a:r>
            <a:r>
              <a:rPr lang="en-US" altLang="zh-CN" dirty="0"/>
              <a:t>(commit id)</a:t>
            </a:r>
          </a:p>
          <a:p>
            <a:r>
              <a:rPr lang="zh-CN" altLang="en-US" dirty="0"/>
              <a:t>版本号是一个</a:t>
            </a:r>
            <a:r>
              <a:rPr lang="en-US" altLang="zh-CN" dirty="0"/>
              <a:t>SHA1</a:t>
            </a:r>
            <a:r>
              <a:rPr lang="zh-CN" altLang="en-US" dirty="0"/>
              <a:t>计算出的十六进制数，例如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3628164fb26d48395383f8f31179f24e0882e1e0 </a:t>
            </a:r>
          </a:p>
          <a:p>
            <a:r>
              <a:rPr lang="zh-CN" altLang="en-US" dirty="0"/>
              <a:t>很复杂，所以最好清楚写明每一次</a:t>
            </a:r>
            <a:r>
              <a:rPr lang="en-US" altLang="zh-CN" dirty="0"/>
              <a:t>commit</a:t>
            </a:r>
            <a:r>
              <a:rPr lang="zh-CN" altLang="en-US" dirty="0"/>
              <a:t>的提交信息，以便分辨</a:t>
            </a:r>
            <a:endParaRPr lang="en-US" altLang="zh-CN" dirty="0"/>
          </a:p>
        </p:txBody>
      </p:sp>
      <p:sp>
        <p:nvSpPr>
          <p:cNvPr id="4" name="直角三角形 3">
            <a:extLst>
              <a:ext uri="{FF2B5EF4-FFF2-40B4-BE49-F238E27FC236}">
                <a16:creationId xmlns:a16="http://schemas.microsoft.com/office/drawing/2014/main" id="{7E8733C2-8E93-4844-8C5B-B4E0CAD9D28C}"/>
              </a:ext>
            </a:extLst>
          </p:cNvPr>
          <p:cNvSpPr/>
          <p:nvPr/>
        </p:nvSpPr>
        <p:spPr>
          <a:xfrm rot="13500000">
            <a:off x="10901408" y="1394163"/>
            <a:ext cx="301841" cy="301841"/>
          </a:xfrm>
          <a:prstGeom prst="rtTriangl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53214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55639F-4F5B-475D-AD08-17B8F3007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本地仓库操作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06FF03-2BF0-42B0-B758-B9D6242A73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6" y="2015732"/>
            <a:ext cx="4156395" cy="4198637"/>
          </a:xfrm>
        </p:spPr>
        <p:txBody>
          <a:bodyPr/>
          <a:lstStyle/>
          <a:p>
            <a:r>
              <a:rPr lang="zh-CN" altLang="en-US" dirty="0"/>
              <a:t>如何查看仓库当前的工作状态？</a:t>
            </a:r>
            <a:endParaRPr lang="en-US" altLang="zh-CN" dirty="0"/>
          </a:p>
          <a:p>
            <a:r>
              <a:rPr lang="en-US" altLang="zh-CN" dirty="0">
                <a:solidFill>
                  <a:schemeClr val="accent1"/>
                </a:solidFill>
              </a:rPr>
              <a:t>$ git status</a:t>
            </a:r>
          </a:p>
          <a:p>
            <a:endParaRPr lang="en-US" altLang="zh-CN" dirty="0"/>
          </a:p>
          <a:p>
            <a:r>
              <a:rPr lang="zh-CN" altLang="en-US" dirty="0"/>
              <a:t>能看到什么？</a:t>
            </a:r>
            <a:endParaRPr lang="en-US" altLang="zh-CN" dirty="0"/>
          </a:p>
          <a:p>
            <a:r>
              <a:rPr lang="zh-CN" altLang="en-US" dirty="0"/>
              <a:t>已修改但未添加到暂存区的文件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  </a:t>
            </a:r>
            <a:r>
              <a:rPr lang="zh-CN" altLang="en-US" dirty="0">
                <a:solidFill>
                  <a:srgbClr val="FFC000"/>
                </a:solidFill>
              </a:rPr>
              <a:t>（已修改未</a:t>
            </a:r>
            <a:r>
              <a:rPr lang="en-US" altLang="zh-CN" dirty="0">
                <a:solidFill>
                  <a:srgbClr val="FFC000"/>
                </a:solidFill>
              </a:rPr>
              <a:t>add</a:t>
            </a:r>
            <a:r>
              <a:rPr lang="zh-CN" altLang="en-US" dirty="0">
                <a:solidFill>
                  <a:srgbClr val="FFC000"/>
                </a:solidFill>
              </a:rPr>
              <a:t>）</a:t>
            </a:r>
            <a:endParaRPr lang="en-US" altLang="zh-CN" dirty="0">
              <a:solidFill>
                <a:srgbClr val="FFC000"/>
              </a:solidFill>
            </a:endParaRPr>
          </a:p>
          <a:p>
            <a:r>
              <a:rPr lang="zh-CN" altLang="en-US" dirty="0"/>
              <a:t>已添加但未提交到仓库的文件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  </a:t>
            </a:r>
            <a:r>
              <a:rPr lang="zh-CN" altLang="en-US" dirty="0">
                <a:solidFill>
                  <a:srgbClr val="00B0F0"/>
                </a:solidFill>
              </a:rPr>
              <a:t>（已</a:t>
            </a:r>
            <a:r>
              <a:rPr lang="en-US" altLang="zh-CN" dirty="0">
                <a:solidFill>
                  <a:srgbClr val="00B0F0"/>
                </a:solidFill>
              </a:rPr>
              <a:t>add</a:t>
            </a:r>
            <a:r>
              <a:rPr lang="zh-CN" altLang="en-US" dirty="0">
                <a:solidFill>
                  <a:srgbClr val="00B0F0"/>
                </a:solidFill>
              </a:rPr>
              <a:t>未</a:t>
            </a:r>
            <a:r>
              <a:rPr lang="en-US" altLang="zh-CN" dirty="0">
                <a:solidFill>
                  <a:srgbClr val="00B0F0"/>
                </a:solidFill>
              </a:rPr>
              <a:t>commit</a:t>
            </a:r>
            <a:r>
              <a:rPr lang="zh-CN" altLang="en-US" dirty="0">
                <a:solidFill>
                  <a:srgbClr val="00B0F0"/>
                </a:solidFill>
              </a:rPr>
              <a:t>）</a:t>
            </a:r>
          </a:p>
        </p:txBody>
      </p:sp>
      <p:pic>
        <p:nvPicPr>
          <p:cNvPr id="4" name="内容占位符 5">
            <a:extLst>
              <a:ext uri="{FF2B5EF4-FFF2-40B4-BE49-F238E27FC236}">
                <a16:creationId xmlns:a16="http://schemas.microsoft.com/office/drawing/2014/main" id="{D66F5920-0B88-4F71-8A8A-20913706FB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2932" y="2234825"/>
            <a:ext cx="6299157" cy="3220662"/>
          </a:xfrm>
          <a:prstGeom prst="rect">
            <a:avLst/>
          </a:prstGeom>
        </p:spPr>
      </p:pic>
      <p:sp>
        <p:nvSpPr>
          <p:cNvPr id="5" name="椭圆 4">
            <a:extLst>
              <a:ext uri="{FF2B5EF4-FFF2-40B4-BE49-F238E27FC236}">
                <a16:creationId xmlns:a16="http://schemas.microsoft.com/office/drawing/2014/main" id="{01900263-36F4-494C-B58A-BA8F21EA3AE4}"/>
              </a:ext>
            </a:extLst>
          </p:cNvPr>
          <p:cNvSpPr/>
          <p:nvPr/>
        </p:nvSpPr>
        <p:spPr>
          <a:xfrm>
            <a:off x="5691091" y="1913550"/>
            <a:ext cx="3559442" cy="3746328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C000"/>
              </a:solidFill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E9350BA6-2AA8-49F7-A750-2F83E96B1A79}"/>
              </a:ext>
            </a:extLst>
          </p:cNvPr>
          <p:cNvSpPr/>
          <p:nvPr/>
        </p:nvSpPr>
        <p:spPr>
          <a:xfrm>
            <a:off x="8332647" y="1913550"/>
            <a:ext cx="3559442" cy="3746328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C000"/>
              </a:solidFill>
            </a:endParaRPr>
          </a:p>
        </p:txBody>
      </p:sp>
      <p:sp>
        <p:nvSpPr>
          <p:cNvPr id="7" name="直角三角形 6">
            <a:extLst>
              <a:ext uri="{FF2B5EF4-FFF2-40B4-BE49-F238E27FC236}">
                <a16:creationId xmlns:a16="http://schemas.microsoft.com/office/drawing/2014/main" id="{77EF2BCF-6FDF-4366-92C5-0E9056882F51}"/>
              </a:ext>
            </a:extLst>
          </p:cNvPr>
          <p:cNvSpPr/>
          <p:nvPr/>
        </p:nvSpPr>
        <p:spPr>
          <a:xfrm rot="13500000">
            <a:off x="10901408" y="1394163"/>
            <a:ext cx="301841" cy="301841"/>
          </a:xfrm>
          <a:prstGeom prst="rtTriangl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07780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B8D8A2-99F3-4515-8135-81F248943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本地仓库操作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98D596-C3E5-4199-B32A-8445572513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9476" y="2119849"/>
            <a:ext cx="5706524" cy="4537969"/>
          </a:xfrm>
        </p:spPr>
        <p:txBody>
          <a:bodyPr/>
          <a:lstStyle/>
          <a:p>
            <a:r>
              <a:rPr lang="zh-CN" altLang="en-US" dirty="0"/>
              <a:t>如何查看文件的修改？</a:t>
            </a:r>
            <a:endParaRPr lang="en-US" altLang="zh-CN" dirty="0"/>
          </a:p>
          <a:p>
            <a:r>
              <a:rPr lang="en-US" altLang="zh-CN" dirty="0">
                <a:solidFill>
                  <a:schemeClr val="accent1"/>
                </a:solidFill>
              </a:rPr>
              <a:t>$ git diff </a:t>
            </a:r>
          </a:p>
          <a:p>
            <a:r>
              <a:rPr lang="zh-CN" altLang="en-US" dirty="0">
                <a:solidFill>
                  <a:srgbClr val="FFC000"/>
                </a:solidFill>
              </a:rPr>
              <a:t>看工作区和暂存区文件的区别</a:t>
            </a:r>
          </a:p>
          <a:p>
            <a:r>
              <a:rPr lang="en-US" altLang="zh-CN" dirty="0">
                <a:solidFill>
                  <a:schemeClr val="accent1"/>
                </a:solidFill>
              </a:rPr>
              <a:t>$ git diff --cached </a:t>
            </a:r>
          </a:p>
          <a:p>
            <a:r>
              <a:rPr lang="zh-CN" altLang="en-US" dirty="0">
                <a:solidFill>
                  <a:srgbClr val="00B0F0"/>
                </a:solidFill>
              </a:rPr>
              <a:t>看暂存区和</a:t>
            </a:r>
            <a:r>
              <a:rPr lang="en-US" altLang="zh-CN" dirty="0">
                <a:solidFill>
                  <a:srgbClr val="00B0F0"/>
                </a:solidFill>
              </a:rPr>
              <a:t>HEAD</a:t>
            </a:r>
            <a:r>
              <a:rPr lang="zh-CN" altLang="en-US" dirty="0">
                <a:solidFill>
                  <a:srgbClr val="00B0F0"/>
                </a:solidFill>
              </a:rPr>
              <a:t>的区别</a:t>
            </a:r>
          </a:p>
          <a:p>
            <a:r>
              <a:rPr lang="en-US" altLang="zh-CN" dirty="0">
                <a:solidFill>
                  <a:schemeClr val="accent1"/>
                </a:solidFill>
              </a:rPr>
              <a:t>$ git diff HEAD </a:t>
            </a:r>
          </a:p>
          <a:p>
            <a:r>
              <a:rPr lang="zh-CN" altLang="en-US" dirty="0">
                <a:solidFill>
                  <a:srgbClr val="7030A0"/>
                </a:solidFill>
              </a:rPr>
              <a:t>看工作区和</a:t>
            </a:r>
            <a:r>
              <a:rPr lang="en-US" altLang="zh-CN" dirty="0">
                <a:solidFill>
                  <a:srgbClr val="7030A0"/>
                </a:solidFill>
              </a:rPr>
              <a:t>HEAD</a:t>
            </a:r>
            <a:r>
              <a:rPr lang="zh-CN" altLang="en-US" dirty="0">
                <a:solidFill>
                  <a:srgbClr val="7030A0"/>
                </a:solidFill>
              </a:rPr>
              <a:t>的区别</a:t>
            </a:r>
            <a:endParaRPr lang="en-US" altLang="zh-CN" dirty="0">
              <a:solidFill>
                <a:srgbClr val="7030A0"/>
              </a:solidFill>
            </a:endParaRPr>
          </a:p>
          <a:p>
            <a:r>
              <a:rPr lang="zh-CN" altLang="en-US" b="1" dirty="0"/>
              <a:t>注意：</a:t>
            </a:r>
            <a:r>
              <a:rPr lang="en-US" altLang="zh-CN" b="1" dirty="0"/>
              <a:t>git</a:t>
            </a:r>
            <a:r>
              <a:rPr lang="zh-CN" altLang="en-US" b="1" dirty="0"/>
              <a:t>保存的是文件的修改，不是文件本身</a:t>
            </a:r>
          </a:p>
        </p:txBody>
      </p:sp>
      <p:pic>
        <p:nvPicPr>
          <p:cNvPr id="5" name="内容占位符 5">
            <a:extLst>
              <a:ext uri="{FF2B5EF4-FFF2-40B4-BE49-F238E27FC236}">
                <a16:creationId xmlns:a16="http://schemas.microsoft.com/office/drawing/2014/main" id="{76C26FD1-5408-4168-91B0-23979A4CAE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2932" y="2234825"/>
            <a:ext cx="6299157" cy="3220662"/>
          </a:xfrm>
          <a:prstGeom prst="rect">
            <a:avLst/>
          </a:prstGeom>
        </p:spPr>
      </p:pic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7BE50A59-2B58-410C-9FED-9CCE0FF6E724}"/>
              </a:ext>
            </a:extLst>
          </p:cNvPr>
          <p:cNvCxnSpPr>
            <a:cxnSpLocks/>
          </p:cNvCxnSpPr>
          <p:nvPr/>
        </p:nvCxnSpPr>
        <p:spPr>
          <a:xfrm>
            <a:off x="6267635" y="3870665"/>
            <a:ext cx="1997476" cy="0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63CC09C4-26BB-4BC5-99B9-2528AA9B5689}"/>
              </a:ext>
            </a:extLst>
          </p:cNvPr>
          <p:cNvCxnSpPr>
            <a:cxnSpLocks/>
          </p:cNvCxnSpPr>
          <p:nvPr/>
        </p:nvCxnSpPr>
        <p:spPr>
          <a:xfrm>
            <a:off x="8896904" y="3429000"/>
            <a:ext cx="1997476" cy="0"/>
          </a:xfrm>
          <a:prstGeom prst="straightConnector1">
            <a:avLst/>
          </a:prstGeom>
          <a:ln w="28575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32BE60B5-07EE-4C73-ADFA-E5EABB386FD8}"/>
              </a:ext>
            </a:extLst>
          </p:cNvPr>
          <p:cNvCxnSpPr>
            <a:cxnSpLocks/>
          </p:cNvCxnSpPr>
          <p:nvPr/>
        </p:nvCxnSpPr>
        <p:spPr>
          <a:xfrm>
            <a:off x="6267635" y="4884199"/>
            <a:ext cx="4455111" cy="0"/>
          </a:xfrm>
          <a:prstGeom prst="straightConnector1">
            <a:avLst/>
          </a:prstGeom>
          <a:ln w="28575"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13701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691AEE-DD41-4244-AFFF-441755038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本地仓库操作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BA6AC3-9BDB-4B27-B7A0-DDF7CB50E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如何进行版本回退？</a:t>
            </a:r>
            <a:endParaRPr lang="en-US" altLang="zh-CN" dirty="0"/>
          </a:p>
          <a:p>
            <a:r>
              <a:rPr lang="zh-CN" altLang="en-US" dirty="0"/>
              <a:t>前面讲的：</a:t>
            </a:r>
            <a:r>
              <a:rPr lang="en-US" altLang="zh-CN" dirty="0">
                <a:solidFill>
                  <a:schemeClr val="accent1"/>
                </a:solidFill>
              </a:rPr>
              <a:t>$ git log </a:t>
            </a:r>
            <a:r>
              <a:rPr lang="zh-CN" altLang="en-US" dirty="0"/>
              <a:t>查看历史版本</a:t>
            </a:r>
            <a:r>
              <a:rPr lang="en-US" altLang="zh-CN" dirty="0"/>
              <a:t>,</a:t>
            </a:r>
            <a:r>
              <a:rPr lang="zh-CN" altLang="en-US" dirty="0"/>
              <a:t>可以看到版本号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退回历史版本：</a:t>
            </a:r>
            <a:endParaRPr lang="en-US" altLang="zh-CN" dirty="0"/>
          </a:p>
          <a:p>
            <a:r>
              <a:rPr lang="en-US" altLang="zh-CN" dirty="0">
                <a:solidFill>
                  <a:schemeClr val="accent1"/>
                </a:solidFill>
              </a:rPr>
              <a:t>$ git reset [--hard/soft/mixed] </a:t>
            </a:r>
            <a:r>
              <a:rPr lang="zh-CN" altLang="en-US" dirty="0">
                <a:solidFill>
                  <a:schemeClr val="accent1"/>
                </a:solidFill>
              </a:rPr>
              <a:t>版本号</a:t>
            </a:r>
            <a:endParaRPr lang="en-US" altLang="zh-CN" dirty="0">
              <a:solidFill>
                <a:schemeClr val="accent1"/>
              </a:solidFill>
            </a:endParaRPr>
          </a:p>
          <a:p>
            <a:r>
              <a:rPr lang="en-US" altLang="zh-CN" dirty="0"/>
              <a:t>[]</a:t>
            </a:r>
            <a:r>
              <a:rPr lang="zh-CN" altLang="en-US" dirty="0"/>
              <a:t>可以不写，默认为</a:t>
            </a:r>
            <a:r>
              <a:rPr lang="en-US" altLang="zh-CN" dirty="0"/>
              <a:t>mixed</a:t>
            </a:r>
          </a:p>
          <a:p>
            <a:r>
              <a:rPr lang="zh-CN" altLang="en-US" dirty="0"/>
              <a:t>版本号可以不写全，但也不能太短，要能唯一确定</a:t>
            </a:r>
            <a:endParaRPr lang="en-US" altLang="zh-CN" dirty="0"/>
          </a:p>
        </p:txBody>
      </p:sp>
      <p:sp>
        <p:nvSpPr>
          <p:cNvPr id="4" name="直角三角形 3">
            <a:extLst>
              <a:ext uri="{FF2B5EF4-FFF2-40B4-BE49-F238E27FC236}">
                <a16:creationId xmlns:a16="http://schemas.microsoft.com/office/drawing/2014/main" id="{2E54CFFE-89F4-4F91-A437-2406A472AA41}"/>
              </a:ext>
            </a:extLst>
          </p:cNvPr>
          <p:cNvSpPr/>
          <p:nvPr/>
        </p:nvSpPr>
        <p:spPr>
          <a:xfrm rot="13500000">
            <a:off x="10901408" y="1394163"/>
            <a:ext cx="301841" cy="301841"/>
          </a:xfrm>
          <a:prstGeom prst="rtTriangl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91784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4BA481-B4E4-47FE-962B-240DAA9C4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本地仓库操作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B45D9E-E04D-4506-A4CB-EFB16C21C1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dirty="0"/>
          </a:p>
          <a:p>
            <a:r>
              <a:rPr lang="en-US" altLang="zh-CN" dirty="0"/>
              <a:t>reset</a:t>
            </a:r>
            <a:r>
              <a:rPr lang="zh-CN" altLang="en-US" dirty="0"/>
              <a:t>后接不同命令的作用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首先都可以让</a:t>
            </a:r>
            <a:r>
              <a:rPr lang="en-US" altLang="zh-CN" dirty="0"/>
              <a:t>HEAD</a:t>
            </a:r>
            <a:r>
              <a:rPr lang="zh-CN" altLang="en-US" dirty="0"/>
              <a:t>指向指定的版本</a:t>
            </a:r>
          </a:p>
          <a:p>
            <a:r>
              <a:rPr lang="zh-CN" altLang="en-US" dirty="0"/>
              <a:t>默认情况下为</a:t>
            </a:r>
            <a:r>
              <a:rPr lang="en-US" altLang="zh-CN" dirty="0"/>
              <a:t>mixed</a:t>
            </a:r>
            <a:r>
              <a:rPr lang="zh-CN" altLang="en-US" dirty="0"/>
              <a:t>，只回退暂存区不回退工作区</a:t>
            </a:r>
            <a:endParaRPr lang="en-US" altLang="zh-CN" dirty="0"/>
          </a:p>
          <a:p>
            <a:r>
              <a:rPr lang="en-US" altLang="zh-CN" dirty="0"/>
              <a:t>hard</a:t>
            </a:r>
            <a:r>
              <a:rPr lang="zh-CN" altLang="en-US" dirty="0"/>
              <a:t>重设工作区和暂存区</a:t>
            </a:r>
          </a:p>
          <a:p>
            <a:r>
              <a:rPr lang="en-US" altLang="zh-CN" dirty="0"/>
              <a:t>soft</a:t>
            </a:r>
            <a:r>
              <a:rPr lang="zh-CN" altLang="en-US" dirty="0"/>
              <a:t>不改变工作区和暂存区，自指定版本号以来的修改都会成为待</a:t>
            </a:r>
            <a:r>
              <a:rPr lang="en-US" altLang="zh-CN" dirty="0"/>
              <a:t>commit</a:t>
            </a:r>
            <a:r>
              <a:rPr lang="zh-CN" altLang="en-US" dirty="0"/>
              <a:t>的修改</a:t>
            </a:r>
          </a:p>
        </p:txBody>
      </p:sp>
    </p:spTree>
    <p:extLst>
      <p:ext uri="{BB962C8B-B14F-4D97-AF65-F5344CB8AC3E}">
        <p14:creationId xmlns:p14="http://schemas.microsoft.com/office/powerpoint/2010/main" val="41097953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8D58C0-2B1C-45A9-9757-886929793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本地仓库操作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AB19B7-73C7-4553-BB48-45AD83A09A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6" y="2015732"/>
            <a:ext cx="4111502" cy="3450613"/>
          </a:xfrm>
        </p:spPr>
        <p:txBody>
          <a:bodyPr/>
          <a:lstStyle/>
          <a:p>
            <a:r>
              <a:rPr lang="en-US" altLang="zh-CN" dirty="0"/>
              <a:t>HEAD</a:t>
            </a:r>
            <a:r>
              <a:rPr lang="zh-CN" altLang="en-US" dirty="0"/>
              <a:t>指针指向当前的版本</a:t>
            </a:r>
            <a:endParaRPr lang="en-US" altLang="zh-CN" dirty="0"/>
          </a:p>
          <a:p>
            <a:r>
              <a:rPr lang="en-US" altLang="zh-CN" dirty="0">
                <a:solidFill>
                  <a:schemeClr val="accent1"/>
                </a:solidFill>
              </a:rPr>
              <a:t>$ git reset </a:t>
            </a:r>
            <a:r>
              <a:rPr lang="zh-CN" altLang="en-US" dirty="0"/>
              <a:t>也可以转到更新的未来版本，只要有确定的版本号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如果当前在某个历史版本，此时用 </a:t>
            </a:r>
            <a:r>
              <a:rPr lang="en-US" altLang="zh-CN" dirty="0">
                <a:solidFill>
                  <a:schemeClr val="accent1"/>
                </a:solidFill>
              </a:rPr>
              <a:t>$ git log </a:t>
            </a:r>
            <a:r>
              <a:rPr lang="zh-CN" altLang="en-US" dirty="0"/>
              <a:t>命令会怎样？</a:t>
            </a:r>
            <a:endParaRPr lang="en-US" altLang="zh-CN" dirty="0"/>
          </a:p>
          <a:p>
            <a:r>
              <a:rPr lang="zh-CN" altLang="en-US" dirty="0"/>
              <a:t>只能看到更早的版本！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5C4B1B8-9E80-492B-A77C-C53A725298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0913" y="1827112"/>
            <a:ext cx="2476062" cy="1706902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AB42908-1944-44FF-855C-7BFE50DC2F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0913" y="3774249"/>
            <a:ext cx="2476062" cy="1706902"/>
          </a:xfrm>
          <a:prstGeom prst="rect">
            <a:avLst/>
          </a:prstGeom>
        </p:spPr>
      </p:pic>
      <p:sp>
        <p:nvSpPr>
          <p:cNvPr id="12" name="椭圆 11">
            <a:extLst>
              <a:ext uri="{FF2B5EF4-FFF2-40B4-BE49-F238E27FC236}">
                <a16:creationId xmlns:a16="http://schemas.microsoft.com/office/drawing/2014/main" id="{3CED9FAC-6A05-43A3-8965-5C529D0FDF5C}"/>
              </a:ext>
            </a:extLst>
          </p:cNvPr>
          <p:cNvSpPr/>
          <p:nvPr/>
        </p:nvSpPr>
        <p:spPr>
          <a:xfrm>
            <a:off x="8647153" y="2431997"/>
            <a:ext cx="1659821" cy="52377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9C8DBD98-C28E-41D8-9583-A1FBEDC42807}"/>
              </a:ext>
            </a:extLst>
          </p:cNvPr>
          <p:cNvSpPr/>
          <p:nvPr/>
        </p:nvSpPr>
        <p:spPr>
          <a:xfrm>
            <a:off x="8647153" y="4735977"/>
            <a:ext cx="1659821" cy="52377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1C527AC5-1CCF-4A04-AA43-8D4689B5094D}"/>
              </a:ext>
            </a:extLst>
          </p:cNvPr>
          <p:cNvSpPr/>
          <p:nvPr/>
        </p:nvSpPr>
        <p:spPr>
          <a:xfrm>
            <a:off x="1885025" y="4212203"/>
            <a:ext cx="1463033" cy="52377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9584B363-EEE3-47A6-A01C-2DE73C6CC025}"/>
              </a:ext>
            </a:extLst>
          </p:cNvPr>
          <p:cNvCxnSpPr>
            <a:cxnSpLocks/>
            <a:stCxn id="17" idx="7"/>
          </p:cNvCxnSpPr>
          <p:nvPr/>
        </p:nvCxnSpPr>
        <p:spPr>
          <a:xfrm flipV="1">
            <a:off x="3133802" y="2815482"/>
            <a:ext cx="5406516" cy="147342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18F1B3E8-EB9B-4984-9083-63922752F083}"/>
              </a:ext>
            </a:extLst>
          </p:cNvPr>
          <p:cNvCxnSpPr>
            <a:cxnSpLocks/>
            <a:stCxn id="17" idx="6"/>
          </p:cNvCxnSpPr>
          <p:nvPr/>
        </p:nvCxnSpPr>
        <p:spPr>
          <a:xfrm>
            <a:off x="3348058" y="4474090"/>
            <a:ext cx="5192260" cy="50212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直角三角形 12">
            <a:extLst>
              <a:ext uri="{FF2B5EF4-FFF2-40B4-BE49-F238E27FC236}">
                <a16:creationId xmlns:a16="http://schemas.microsoft.com/office/drawing/2014/main" id="{FD89711E-DB03-4DD9-A5BB-952D09854278}"/>
              </a:ext>
            </a:extLst>
          </p:cNvPr>
          <p:cNvSpPr/>
          <p:nvPr/>
        </p:nvSpPr>
        <p:spPr>
          <a:xfrm rot="13500000">
            <a:off x="10901408" y="1394163"/>
            <a:ext cx="301841" cy="301841"/>
          </a:xfrm>
          <a:prstGeom prst="rtTriangl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39458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4B268C-0CAD-4166-AF10-002BE2AB3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本地仓库操作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277644-24C8-4B11-B68B-F1A5C668A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6" y="2015732"/>
            <a:ext cx="5540807" cy="4037749"/>
          </a:xfrm>
        </p:spPr>
        <p:txBody>
          <a:bodyPr>
            <a:normAutofit/>
          </a:bodyPr>
          <a:lstStyle/>
          <a:p>
            <a:r>
              <a:rPr lang="zh-CN" altLang="en-US" dirty="0"/>
              <a:t>想撤销文件的修改？</a:t>
            </a:r>
            <a:endParaRPr lang="en-US" altLang="zh-CN" dirty="0"/>
          </a:p>
          <a:p>
            <a:r>
              <a:rPr lang="zh-CN" altLang="en-US" dirty="0"/>
              <a:t>第一种，还没有用 </a:t>
            </a:r>
            <a:r>
              <a:rPr lang="en-US" altLang="zh-CN" dirty="0">
                <a:solidFill>
                  <a:schemeClr val="accent1"/>
                </a:solidFill>
              </a:rPr>
              <a:t>$ git add </a:t>
            </a:r>
            <a:r>
              <a:rPr lang="zh-CN" altLang="en-US" dirty="0"/>
              <a:t>添加到暂存区：</a:t>
            </a:r>
            <a:endParaRPr lang="en-US" altLang="zh-CN" dirty="0"/>
          </a:p>
          <a:p>
            <a:r>
              <a:rPr lang="en-US" altLang="zh-CN" dirty="0">
                <a:solidFill>
                  <a:schemeClr val="accent1"/>
                </a:solidFill>
              </a:rPr>
              <a:t>$</a:t>
            </a:r>
            <a:r>
              <a:rPr lang="zh-CN" altLang="en-US" dirty="0">
                <a:solidFill>
                  <a:schemeClr val="accent1"/>
                </a:solidFill>
              </a:rPr>
              <a:t> </a:t>
            </a:r>
            <a:r>
              <a:rPr lang="en-US" altLang="zh-CN" dirty="0">
                <a:solidFill>
                  <a:schemeClr val="accent1"/>
                </a:solidFill>
              </a:rPr>
              <a:t>git</a:t>
            </a:r>
            <a:r>
              <a:rPr lang="zh-CN" altLang="en-US" dirty="0">
                <a:solidFill>
                  <a:schemeClr val="accent1"/>
                </a:solidFill>
              </a:rPr>
              <a:t> </a:t>
            </a:r>
            <a:r>
              <a:rPr lang="en-US" altLang="zh-CN" dirty="0">
                <a:solidFill>
                  <a:schemeClr val="accent1"/>
                </a:solidFill>
              </a:rPr>
              <a:t>checkout</a:t>
            </a:r>
            <a:r>
              <a:rPr lang="zh-CN" altLang="en-US" dirty="0">
                <a:solidFill>
                  <a:schemeClr val="accent1"/>
                </a:solidFill>
              </a:rPr>
              <a:t> </a:t>
            </a:r>
            <a:r>
              <a:rPr lang="en-US" altLang="zh-CN">
                <a:solidFill>
                  <a:schemeClr val="accent1"/>
                </a:solidFill>
              </a:rPr>
              <a:t>-- filename</a:t>
            </a:r>
            <a:endParaRPr lang="en-US" altLang="zh-CN" dirty="0">
              <a:solidFill>
                <a:schemeClr val="accent1"/>
              </a:solidFill>
            </a:endParaRPr>
          </a:p>
          <a:p>
            <a:r>
              <a:rPr lang="zh-CN" altLang="en-US" dirty="0"/>
              <a:t>作用：恢复到上一次</a:t>
            </a:r>
            <a:r>
              <a:rPr lang="en-US" altLang="zh-CN" dirty="0"/>
              <a:t>commit</a:t>
            </a:r>
            <a:r>
              <a:rPr lang="zh-CN" altLang="en-US" dirty="0"/>
              <a:t>或</a:t>
            </a:r>
            <a:r>
              <a:rPr lang="en-US" altLang="zh-CN" dirty="0"/>
              <a:t>add</a:t>
            </a:r>
            <a:r>
              <a:rPr lang="zh-CN" altLang="en-US" dirty="0"/>
              <a:t>的版本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第二种，已经添加到暂存区，还没有</a:t>
            </a:r>
            <a:r>
              <a:rPr lang="en-US" altLang="zh-CN" dirty="0"/>
              <a:t>commit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en-US" altLang="zh-CN" dirty="0">
                <a:solidFill>
                  <a:schemeClr val="accent1"/>
                </a:solidFill>
              </a:rPr>
              <a:t>$ git reset HEAD filename</a:t>
            </a:r>
          </a:p>
          <a:p>
            <a:r>
              <a:rPr lang="zh-CN" altLang="en-US" dirty="0"/>
              <a:t>作用：把暂存区的修改回退到工作区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AF786F6-8CE4-4D62-9B72-297C2A88C55C}"/>
              </a:ext>
            </a:extLst>
          </p:cNvPr>
          <p:cNvSpPr txBox="1"/>
          <p:nvPr/>
        </p:nvSpPr>
        <p:spPr>
          <a:xfrm>
            <a:off x="8098590" y="5004247"/>
            <a:ext cx="29562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*对比一下前面回退版本的 </a:t>
            </a:r>
            <a:r>
              <a:rPr lang="en-US" altLang="zh-CN" dirty="0">
                <a:solidFill>
                  <a:schemeClr val="accent1"/>
                </a:solidFill>
              </a:rPr>
              <a:t>$ git reset</a:t>
            </a:r>
          </a:p>
          <a:p>
            <a:r>
              <a:rPr lang="zh-CN" altLang="en-US" dirty="0"/>
              <a:t>本质上是一样的</a:t>
            </a:r>
          </a:p>
        </p:txBody>
      </p:sp>
      <p:sp>
        <p:nvSpPr>
          <p:cNvPr id="5" name="直角三角形 4">
            <a:extLst>
              <a:ext uri="{FF2B5EF4-FFF2-40B4-BE49-F238E27FC236}">
                <a16:creationId xmlns:a16="http://schemas.microsoft.com/office/drawing/2014/main" id="{CB497ABB-3491-4CAD-A7FA-53B0035706EA}"/>
              </a:ext>
            </a:extLst>
          </p:cNvPr>
          <p:cNvSpPr/>
          <p:nvPr/>
        </p:nvSpPr>
        <p:spPr>
          <a:xfrm rot="13500000">
            <a:off x="10901408" y="1394163"/>
            <a:ext cx="301841" cy="301841"/>
          </a:xfrm>
          <a:prstGeom prst="rtTriangl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46721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783F84-0BF8-4DE0-8CD1-B60B4D17B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本地仓库操作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ADAFB0-1AF8-4C7E-BFDD-BA270A9A85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第三种：已经</a:t>
            </a:r>
            <a:r>
              <a:rPr lang="en-US" altLang="zh-CN" dirty="0"/>
              <a:t>add</a:t>
            </a:r>
            <a:r>
              <a:rPr lang="zh-CN" altLang="en-US" dirty="0"/>
              <a:t>且已经</a:t>
            </a:r>
            <a:r>
              <a:rPr lang="en-US" altLang="zh-CN" dirty="0"/>
              <a:t>commit</a:t>
            </a:r>
          </a:p>
          <a:p>
            <a:r>
              <a:rPr lang="zh-CN" altLang="en-US" dirty="0"/>
              <a:t>如果尚未</a:t>
            </a:r>
            <a:r>
              <a:rPr lang="en-US" altLang="zh-CN" dirty="0"/>
              <a:t>push</a:t>
            </a:r>
            <a:r>
              <a:rPr lang="zh-CN" altLang="en-US" dirty="0"/>
              <a:t>，可以用 </a:t>
            </a:r>
            <a:r>
              <a:rPr lang="en-US" altLang="zh-CN" dirty="0">
                <a:solidFill>
                  <a:schemeClr val="accent1"/>
                </a:solidFill>
              </a:rPr>
              <a:t>$ git reset </a:t>
            </a:r>
            <a:r>
              <a:rPr lang="zh-CN" altLang="en-US" dirty="0"/>
              <a:t>版本回退</a:t>
            </a:r>
            <a:endParaRPr lang="en-US" altLang="zh-CN" dirty="0"/>
          </a:p>
          <a:p>
            <a:r>
              <a:rPr lang="zh-CN" altLang="en-US" dirty="0"/>
              <a:t>如果已经</a:t>
            </a:r>
            <a:r>
              <a:rPr lang="en-US" altLang="zh-CN" dirty="0"/>
              <a:t>push</a:t>
            </a:r>
            <a:r>
              <a:rPr lang="zh-CN" altLang="en-US" dirty="0"/>
              <a:t>，</a:t>
            </a:r>
            <a:r>
              <a:rPr lang="en-US" altLang="zh-CN" dirty="0"/>
              <a:t>git</a:t>
            </a:r>
            <a:r>
              <a:rPr lang="zh-CN" altLang="en-US" dirty="0"/>
              <a:t>就无能为力了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小结：</a:t>
            </a:r>
            <a:endParaRPr lang="en-US" altLang="zh-CN" dirty="0"/>
          </a:p>
          <a:p>
            <a:r>
              <a:rPr lang="zh-CN" altLang="en-US" dirty="0"/>
              <a:t>大部分情况下，有后悔药可以吃</a:t>
            </a:r>
            <a:endParaRPr lang="en-US" altLang="zh-CN" dirty="0"/>
          </a:p>
          <a:p>
            <a:r>
              <a:rPr lang="zh-CN" altLang="en-US" dirty="0"/>
              <a:t>只要没有推送到远程仓库，都可以返回修改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70956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0CCD53-7EE4-490A-BD4D-C6081288D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主要内容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F785E2-11B1-49E3-9D33-A892E8AFCA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en-US" altLang="zh-CN" dirty="0"/>
              <a:t>Git</a:t>
            </a:r>
            <a:r>
              <a:rPr lang="zh-CN" altLang="en-US" dirty="0"/>
              <a:t>简介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本地仓库操作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关联远程仓库</a:t>
            </a:r>
          </a:p>
        </p:txBody>
      </p:sp>
    </p:spTree>
    <p:extLst>
      <p:ext uri="{BB962C8B-B14F-4D97-AF65-F5344CB8AC3E}">
        <p14:creationId xmlns:p14="http://schemas.microsoft.com/office/powerpoint/2010/main" val="16145042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16F242-D383-4FB0-A9B1-0B75A475E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关联远程仓库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0C7CB6-CD47-4FC1-B026-113661D34F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6" y="2015732"/>
            <a:ext cx="4413343" cy="3450613"/>
          </a:xfrm>
        </p:spPr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还记得</a:t>
            </a:r>
            <a:r>
              <a:rPr lang="zh-CN" altLang="en-US" b="1" dirty="0"/>
              <a:t>分布式</a:t>
            </a:r>
            <a:r>
              <a:rPr lang="zh-CN" altLang="en-US" dirty="0"/>
              <a:t>版本控制系统吗？</a:t>
            </a:r>
            <a:endParaRPr lang="en-US" altLang="zh-CN" dirty="0"/>
          </a:p>
          <a:p>
            <a:r>
              <a:rPr lang="zh-CN" altLang="en-US" dirty="0"/>
              <a:t>需要有一台电脑“充当”中央服务器，否则版本库交换不方便</a:t>
            </a:r>
            <a:endParaRPr lang="en-US" altLang="zh-CN" dirty="0"/>
          </a:p>
          <a:p>
            <a:r>
              <a:rPr lang="en-US" altLang="zh-CN" dirty="0"/>
              <a:t>GitHub</a:t>
            </a:r>
            <a:r>
              <a:rPr lang="zh-CN" altLang="en-US" dirty="0"/>
              <a:t>就扮演了这个角色</a:t>
            </a:r>
            <a:endParaRPr lang="en-US" altLang="zh-CN" dirty="0"/>
          </a:p>
          <a:p>
            <a:r>
              <a:rPr lang="zh-CN" altLang="en-US" dirty="0"/>
              <a:t>我们的</a:t>
            </a:r>
            <a:r>
              <a:rPr lang="zh-CN" altLang="en-US" b="1" dirty="0"/>
              <a:t>远程仓库</a:t>
            </a:r>
            <a:r>
              <a:rPr lang="zh-CN" altLang="en-US" dirty="0"/>
              <a:t>，一般都位于</a:t>
            </a:r>
            <a:r>
              <a:rPr lang="en-US" altLang="zh-CN" dirty="0"/>
              <a:t>GitHub</a:t>
            </a:r>
            <a:r>
              <a:rPr lang="zh-CN" altLang="en-US" dirty="0"/>
              <a:t>上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CB755F4-823C-49E2-8C85-4027CF7D9F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8870" y="2015732"/>
            <a:ext cx="4210171" cy="3617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1286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6356A9-2941-4BD5-8404-CA8F89AAB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关联远程仓库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1E60C1-B6A0-4C3A-8F82-838A6202A9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6" y="2015732"/>
            <a:ext cx="9520158" cy="3887918"/>
          </a:xfrm>
        </p:spPr>
        <p:txBody>
          <a:bodyPr>
            <a:normAutofit/>
          </a:bodyPr>
          <a:lstStyle/>
          <a:p>
            <a:r>
              <a:rPr lang="zh-CN" altLang="en-US" dirty="0"/>
              <a:t>首先，注册</a:t>
            </a:r>
            <a:r>
              <a:rPr lang="en-US" altLang="zh-CN" dirty="0"/>
              <a:t>GitHub</a:t>
            </a:r>
            <a:r>
              <a:rPr lang="zh-CN" altLang="en-US" dirty="0"/>
              <a:t>账号</a:t>
            </a:r>
            <a:endParaRPr lang="en-US" altLang="zh-CN" dirty="0"/>
          </a:p>
          <a:p>
            <a:r>
              <a:rPr lang="zh-CN" altLang="en-US" dirty="0"/>
              <a:t>新建仓库，然后与本地仓库关联：</a:t>
            </a:r>
            <a:endParaRPr lang="en-US" altLang="zh-CN" dirty="0"/>
          </a:p>
          <a:p>
            <a:r>
              <a:rPr lang="en-US" altLang="zh-CN" dirty="0">
                <a:solidFill>
                  <a:schemeClr val="accent1"/>
                </a:solidFill>
              </a:rPr>
              <a:t>$ git remote add [name] [</a:t>
            </a:r>
            <a:r>
              <a:rPr lang="en-US" altLang="zh-CN" dirty="0" err="1">
                <a:solidFill>
                  <a:schemeClr val="accent1"/>
                </a:solidFill>
              </a:rPr>
              <a:t>url</a:t>
            </a:r>
            <a:r>
              <a:rPr lang="en-US" altLang="zh-CN" dirty="0">
                <a:solidFill>
                  <a:schemeClr val="accent1"/>
                </a:solidFill>
              </a:rPr>
              <a:t>]</a:t>
            </a:r>
          </a:p>
          <a:p>
            <a:endParaRPr lang="en-US" altLang="zh-CN" dirty="0">
              <a:solidFill>
                <a:schemeClr val="accent1"/>
              </a:solidFill>
            </a:endParaRPr>
          </a:p>
          <a:p>
            <a:r>
              <a:rPr lang="zh-CN" altLang="en-US" dirty="0"/>
              <a:t>例如：</a:t>
            </a:r>
            <a:endParaRPr lang="en-US" altLang="zh-CN" dirty="0"/>
          </a:p>
          <a:p>
            <a:r>
              <a:rPr lang="en-US" altLang="zh-CN" dirty="0">
                <a:solidFill>
                  <a:schemeClr val="accent1"/>
                </a:solidFill>
              </a:rPr>
              <a:t>$ git remote add origin </a:t>
            </a:r>
            <a:r>
              <a:rPr lang="en-US" altLang="zh-CN" dirty="0" err="1">
                <a:solidFill>
                  <a:schemeClr val="accent1"/>
                </a:solidFill>
              </a:rPr>
              <a:t>git@github.com:EESAST</a:t>
            </a:r>
            <a:r>
              <a:rPr lang="en-US" altLang="zh-CN" dirty="0">
                <a:solidFill>
                  <a:schemeClr val="accent1"/>
                </a:solidFill>
              </a:rPr>
              <a:t>/</a:t>
            </a:r>
            <a:r>
              <a:rPr lang="en-US" altLang="zh-CN" dirty="0" err="1">
                <a:solidFill>
                  <a:schemeClr val="accent1"/>
                </a:solidFill>
              </a:rPr>
              <a:t>test.git</a:t>
            </a:r>
            <a:endParaRPr lang="en-US" altLang="zh-CN" dirty="0">
              <a:solidFill>
                <a:schemeClr val="accent1"/>
              </a:solidFill>
            </a:endParaRPr>
          </a:p>
          <a:p>
            <a:r>
              <a:rPr lang="zh-CN" altLang="en-US" dirty="0"/>
              <a:t>作用：将本地仓库与远程仓库建立</a:t>
            </a:r>
            <a:r>
              <a:rPr lang="zh-CN" altLang="en-US" b="1" dirty="0"/>
              <a:t>关联</a:t>
            </a:r>
            <a:r>
              <a:rPr lang="zh-CN" altLang="en-US" dirty="0"/>
              <a:t>，以后通过</a:t>
            </a:r>
            <a:r>
              <a:rPr lang="en-US" altLang="zh-CN" dirty="0"/>
              <a:t>pull</a:t>
            </a:r>
            <a:r>
              <a:rPr lang="zh-CN" altLang="en-US" dirty="0"/>
              <a:t>和</a:t>
            </a:r>
            <a:r>
              <a:rPr lang="en-US" altLang="zh-CN" dirty="0"/>
              <a:t>push</a:t>
            </a:r>
            <a:r>
              <a:rPr lang="zh-CN" altLang="en-US" dirty="0"/>
              <a:t>操作就可以实现本地和远程的版本库同步！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177315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822F25-1FBD-4BC0-89AA-4032E7B7D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关联远程仓库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82E078-DD74-4F6A-ADC1-5E76F0DDF4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如果先有了远程仓库，想复制到本地并关联，怎么办？</a:t>
            </a:r>
            <a:endParaRPr lang="en-US" altLang="zh-CN" dirty="0"/>
          </a:p>
          <a:p>
            <a:r>
              <a:rPr lang="zh-CN" altLang="en-US" dirty="0"/>
              <a:t>更简单！</a:t>
            </a:r>
            <a:endParaRPr lang="en-US" altLang="zh-CN" dirty="0"/>
          </a:p>
          <a:p>
            <a:r>
              <a:rPr lang="en-US" altLang="zh-CN" dirty="0">
                <a:solidFill>
                  <a:schemeClr val="accent1"/>
                </a:solidFill>
              </a:rPr>
              <a:t>$ git clone [name] [</a:t>
            </a:r>
            <a:r>
              <a:rPr lang="en-US" altLang="zh-CN" dirty="0" err="1">
                <a:solidFill>
                  <a:schemeClr val="accent1"/>
                </a:solidFill>
              </a:rPr>
              <a:t>url</a:t>
            </a:r>
            <a:r>
              <a:rPr lang="en-US" altLang="zh-CN" dirty="0">
                <a:solidFill>
                  <a:schemeClr val="accent1"/>
                </a:solidFill>
              </a:rPr>
              <a:t>]</a:t>
            </a:r>
          </a:p>
          <a:p>
            <a:endParaRPr lang="en-US" altLang="zh-CN" dirty="0">
              <a:solidFill>
                <a:schemeClr val="accent1"/>
              </a:solidFill>
            </a:endParaRPr>
          </a:p>
          <a:p>
            <a:r>
              <a:rPr lang="zh-CN" altLang="en-US" dirty="0"/>
              <a:t>例如：</a:t>
            </a:r>
            <a:endParaRPr lang="en-US" altLang="zh-CN" dirty="0"/>
          </a:p>
          <a:p>
            <a:r>
              <a:rPr lang="en-US" altLang="zh-CN" dirty="0">
                <a:solidFill>
                  <a:schemeClr val="accent1"/>
                </a:solidFill>
              </a:rPr>
              <a:t>$ git clone </a:t>
            </a:r>
            <a:r>
              <a:rPr lang="en-US" altLang="zh-CN" dirty="0" err="1">
                <a:solidFill>
                  <a:schemeClr val="accent1"/>
                </a:solidFill>
              </a:rPr>
              <a:t>git@github.com:EESAST</a:t>
            </a:r>
            <a:r>
              <a:rPr lang="en-US" altLang="zh-CN" dirty="0">
                <a:solidFill>
                  <a:schemeClr val="accent1"/>
                </a:solidFill>
              </a:rPr>
              <a:t>/</a:t>
            </a:r>
            <a:r>
              <a:rPr lang="en-US" altLang="zh-CN" dirty="0" err="1">
                <a:solidFill>
                  <a:schemeClr val="accent1"/>
                </a:solidFill>
              </a:rPr>
              <a:t>test.git</a:t>
            </a:r>
            <a:endParaRPr lang="en-US" altLang="zh-CN" dirty="0">
              <a:solidFill>
                <a:schemeClr val="accent1"/>
              </a:solidFill>
            </a:endParaRPr>
          </a:p>
          <a:p>
            <a:r>
              <a:rPr lang="en-US" altLang="zh-CN" dirty="0"/>
              <a:t>Git</a:t>
            </a:r>
            <a:r>
              <a:rPr lang="zh-CN" altLang="en-US" dirty="0"/>
              <a:t>会自动创建版本库并关联</a:t>
            </a:r>
          </a:p>
        </p:txBody>
      </p:sp>
    </p:spTree>
    <p:extLst>
      <p:ext uri="{BB962C8B-B14F-4D97-AF65-F5344CB8AC3E}">
        <p14:creationId xmlns:p14="http://schemas.microsoft.com/office/powerpoint/2010/main" val="1779444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C317FA-0FF1-4551-888E-E3AB20171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关联远程仓库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265286-5149-4C5F-A563-5AB8051960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6" y="2015732"/>
            <a:ext cx="9520158" cy="2316571"/>
          </a:xfrm>
        </p:spPr>
        <p:txBody>
          <a:bodyPr/>
          <a:lstStyle/>
          <a:p>
            <a:r>
              <a:rPr lang="zh-CN" altLang="en-US" dirty="0"/>
              <a:t>想查看本地仓库和远程的关联情况：</a:t>
            </a:r>
            <a:endParaRPr lang="en-US" altLang="zh-CN" dirty="0"/>
          </a:p>
          <a:p>
            <a:r>
              <a:rPr lang="en-US" altLang="zh-CN" dirty="0">
                <a:solidFill>
                  <a:schemeClr val="accent1"/>
                </a:solidFill>
              </a:rPr>
              <a:t>$ git remote </a:t>
            </a:r>
            <a:endParaRPr lang="en-US" altLang="zh-CN" dirty="0"/>
          </a:p>
          <a:p>
            <a:r>
              <a:rPr lang="zh-CN" altLang="en-US" dirty="0"/>
              <a:t>或者 </a:t>
            </a:r>
            <a:r>
              <a:rPr lang="en-US" altLang="zh-CN" dirty="0">
                <a:solidFill>
                  <a:schemeClr val="accent1"/>
                </a:solidFill>
              </a:rPr>
              <a:t>$ git remote -v</a:t>
            </a:r>
            <a:r>
              <a:rPr lang="zh-CN" altLang="en-US" dirty="0">
                <a:solidFill>
                  <a:schemeClr val="accent1"/>
                </a:solidFill>
              </a:rPr>
              <a:t> </a:t>
            </a:r>
            <a:r>
              <a:rPr lang="zh-CN" altLang="en-US" dirty="0"/>
              <a:t>查看详细信息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CEC0736-7762-4D87-9873-DBF0ED90A6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2017" y="3744560"/>
            <a:ext cx="8387965" cy="2131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0858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CDBCC6-0757-4407-97DE-4E8AC263C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关联远程仓库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434EE5-34A2-4ABA-9A80-D110FD26FC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基本的</a:t>
            </a:r>
            <a:r>
              <a:rPr lang="en-US" altLang="zh-CN" dirty="0"/>
              <a:t>pull</a:t>
            </a:r>
            <a:r>
              <a:rPr lang="zh-CN" altLang="en-US" dirty="0"/>
              <a:t>和</a:t>
            </a:r>
            <a:r>
              <a:rPr lang="en-US" altLang="zh-CN" dirty="0"/>
              <a:t>push</a:t>
            </a:r>
          </a:p>
          <a:p>
            <a:endParaRPr lang="en-US" altLang="zh-CN" dirty="0">
              <a:solidFill>
                <a:schemeClr val="accent1"/>
              </a:solidFill>
            </a:endParaRPr>
          </a:p>
          <a:p>
            <a:r>
              <a:rPr lang="en-US" altLang="zh-CN" dirty="0">
                <a:solidFill>
                  <a:schemeClr val="accent1"/>
                </a:solidFill>
              </a:rPr>
              <a:t>$</a:t>
            </a:r>
            <a:r>
              <a:rPr lang="zh-CN" altLang="en-US" dirty="0">
                <a:solidFill>
                  <a:schemeClr val="accent1"/>
                </a:solidFill>
              </a:rPr>
              <a:t> </a:t>
            </a:r>
            <a:r>
              <a:rPr lang="en-US" altLang="zh-CN" dirty="0">
                <a:solidFill>
                  <a:schemeClr val="accent1"/>
                </a:solidFill>
              </a:rPr>
              <a:t>git</a:t>
            </a:r>
            <a:r>
              <a:rPr lang="zh-CN" altLang="en-US" dirty="0">
                <a:solidFill>
                  <a:schemeClr val="accent1"/>
                </a:solidFill>
              </a:rPr>
              <a:t> </a:t>
            </a:r>
            <a:r>
              <a:rPr lang="en-US" altLang="zh-CN" dirty="0">
                <a:solidFill>
                  <a:schemeClr val="accent1"/>
                </a:solidFill>
              </a:rPr>
              <a:t>pull</a:t>
            </a:r>
          </a:p>
          <a:p>
            <a:r>
              <a:rPr lang="zh-CN" altLang="en-US" b="1" dirty="0"/>
              <a:t>前提：本地仓库和远程仓库都已存在并关联</a:t>
            </a:r>
            <a:endParaRPr lang="en-US" altLang="zh-CN" b="1" dirty="0"/>
          </a:p>
          <a:p>
            <a:r>
              <a:rPr lang="zh-CN" altLang="en-US" dirty="0"/>
              <a:t>作用：将远程仓库的内容</a:t>
            </a:r>
            <a:r>
              <a:rPr lang="zh-CN" altLang="en-US" b="1" dirty="0"/>
              <a:t>拉取</a:t>
            </a:r>
            <a:r>
              <a:rPr lang="zh-CN" altLang="en-US" dirty="0"/>
              <a:t>到本地</a:t>
            </a:r>
            <a:endParaRPr lang="en-US" altLang="zh-CN" dirty="0"/>
          </a:p>
          <a:p>
            <a:r>
              <a:rPr lang="en-US" altLang="zh-CN" dirty="0"/>
              <a:t>pull</a:t>
            </a:r>
            <a:r>
              <a:rPr lang="zh-CN" altLang="en-US" dirty="0"/>
              <a:t>过程伴随</a:t>
            </a:r>
            <a:r>
              <a:rPr lang="en-US" altLang="zh-CN" dirty="0"/>
              <a:t>merge</a:t>
            </a:r>
            <a:r>
              <a:rPr lang="zh-CN" altLang="en-US" dirty="0"/>
              <a:t>操作，可能冲突，下节再讲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649584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1BF252-8BAD-4215-B2F8-BF73969DF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关联远程仓库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994318-67C3-4140-8BB3-7F096831C5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>
              <a:solidFill>
                <a:schemeClr val="accent1"/>
              </a:solidFill>
            </a:endParaRPr>
          </a:p>
          <a:p>
            <a:r>
              <a:rPr lang="en-US" altLang="zh-CN" dirty="0">
                <a:solidFill>
                  <a:schemeClr val="accent1"/>
                </a:solidFill>
              </a:rPr>
              <a:t>$</a:t>
            </a:r>
            <a:r>
              <a:rPr lang="zh-CN" altLang="en-US" dirty="0">
                <a:solidFill>
                  <a:schemeClr val="accent1"/>
                </a:solidFill>
              </a:rPr>
              <a:t> </a:t>
            </a:r>
            <a:r>
              <a:rPr lang="en-US" altLang="zh-CN" dirty="0">
                <a:solidFill>
                  <a:schemeClr val="accent1"/>
                </a:solidFill>
              </a:rPr>
              <a:t>git</a:t>
            </a:r>
            <a:r>
              <a:rPr lang="zh-CN" altLang="en-US" dirty="0">
                <a:solidFill>
                  <a:schemeClr val="accent1"/>
                </a:solidFill>
              </a:rPr>
              <a:t> </a:t>
            </a:r>
            <a:r>
              <a:rPr lang="en-US" altLang="zh-CN" dirty="0">
                <a:solidFill>
                  <a:schemeClr val="accent1"/>
                </a:solidFill>
              </a:rPr>
              <a:t>push</a:t>
            </a:r>
          </a:p>
          <a:p>
            <a:r>
              <a:rPr lang="zh-CN" altLang="en-US" b="1" dirty="0"/>
              <a:t>前提：本地仓库和远程仓库都已存在并关联</a:t>
            </a:r>
            <a:endParaRPr lang="en-US" altLang="zh-CN" dirty="0">
              <a:solidFill>
                <a:schemeClr val="accent1"/>
              </a:solidFill>
            </a:endParaRPr>
          </a:p>
          <a:p>
            <a:r>
              <a:rPr lang="zh-CN" altLang="en-US" dirty="0"/>
              <a:t>作用：将本地仓库的内容</a:t>
            </a:r>
            <a:r>
              <a:rPr lang="zh-CN" altLang="en-US" b="1" dirty="0"/>
              <a:t>推送</a:t>
            </a:r>
            <a:r>
              <a:rPr lang="zh-CN" altLang="en-US" dirty="0"/>
              <a:t>到远程</a:t>
            </a:r>
            <a:endParaRPr lang="en-US" altLang="zh-CN" dirty="0"/>
          </a:p>
          <a:p>
            <a:r>
              <a:rPr lang="zh-CN" altLang="en-US" dirty="0"/>
              <a:t>后面可以加命令：</a:t>
            </a:r>
            <a:r>
              <a:rPr lang="en-US" altLang="zh-CN" dirty="0">
                <a:solidFill>
                  <a:schemeClr val="accent1"/>
                </a:solidFill>
              </a:rPr>
              <a:t>$ git push origin master </a:t>
            </a:r>
            <a:r>
              <a:rPr lang="zh-CN" altLang="en-US" dirty="0"/>
              <a:t>推送相应分支的修改</a:t>
            </a:r>
            <a:endParaRPr lang="en-US" altLang="zh-CN" dirty="0"/>
          </a:p>
          <a:p>
            <a:r>
              <a:rPr lang="zh-CN" altLang="en-US" dirty="0"/>
              <a:t>推送所有修改，使用 </a:t>
            </a:r>
            <a:r>
              <a:rPr lang="en-US" altLang="zh-CN" dirty="0">
                <a:solidFill>
                  <a:schemeClr val="accent1"/>
                </a:solidFill>
              </a:rPr>
              <a:t>$</a:t>
            </a:r>
            <a:r>
              <a:rPr lang="zh-CN" altLang="en-US" dirty="0">
                <a:solidFill>
                  <a:schemeClr val="accent1"/>
                </a:solidFill>
              </a:rPr>
              <a:t> </a:t>
            </a:r>
            <a:r>
              <a:rPr lang="en-US" altLang="zh-CN" dirty="0">
                <a:solidFill>
                  <a:schemeClr val="accent1"/>
                </a:solidFill>
              </a:rPr>
              <a:t>git</a:t>
            </a:r>
            <a:r>
              <a:rPr lang="zh-CN" altLang="en-US" dirty="0">
                <a:solidFill>
                  <a:schemeClr val="accent1"/>
                </a:solidFill>
              </a:rPr>
              <a:t> </a:t>
            </a:r>
            <a:r>
              <a:rPr lang="en-US" altLang="zh-CN" dirty="0">
                <a:solidFill>
                  <a:schemeClr val="accent1"/>
                </a:solidFill>
              </a:rPr>
              <a:t>push </a:t>
            </a:r>
            <a:r>
              <a:rPr lang="zh-CN" altLang="en-US" dirty="0"/>
              <a:t>即可</a:t>
            </a:r>
            <a:endParaRPr lang="en-US" altLang="zh-CN" dirty="0"/>
          </a:p>
          <a:p>
            <a:r>
              <a:rPr lang="zh-CN" altLang="en-US" dirty="0"/>
              <a:t>和</a:t>
            </a:r>
            <a:r>
              <a:rPr lang="en-US" altLang="zh-CN" dirty="0"/>
              <a:t>pull</a:t>
            </a:r>
            <a:r>
              <a:rPr lang="zh-CN" altLang="en-US" dirty="0"/>
              <a:t>一样可能会冲突，下节再讲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514312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DB7B2A-5B91-4AF2-8B52-239433917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下节预告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E0721E-4903-40C6-B885-139D3CFD6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6" y="2015732"/>
            <a:ext cx="9520158" cy="4037749"/>
          </a:xfrm>
        </p:spPr>
        <p:txBody>
          <a:bodyPr>
            <a:normAutofit/>
          </a:bodyPr>
          <a:lstStyle/>
          <a:p>
            <a:r>
              <a:rPr lang="zh-CN" altLang="en-US" dirty="0"/>
              <a:t>远程仓库操作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pull</a:t>
            </a:r>
            <a:r>
              <a:rPr lang="zh-CN" altLang="en-US" dirty="0"/>
              <a:t>或者</a:t>
            </a:r>
            <a:r>
              <a:rPr lang="en-US" altLang="zh-CN" dirty="0"/>
              <a:t>push</a:t>
            </a:r>
            <a:r>
              <a:rPr lang="zh-CN" altLang="en-US" dirty="0"/>
              <a:t>时可能遇到问题，怎么办？手动解决</a:t>
            </a:r>
            <a:r>
              <a:rPr lang="en-US" altLang="zh-CN" dirty="0"/>
              <a:t>vs</a:t>
            </a:r>
            <a:r>
              <a:rPr lang="zh-CN" altLang="en-US" dirty="0"/>
              <a:t>暴力删库</a:t>
            </a:r>
            <a:r>
              <a:rPr lang="en-US" altLang="zh-CN" dirty="0"/>
              <a:t>……</a:t>
            </a:r>
          </a:p>
          <a:p>
            <a:r>
              <a:rPr lang="zh-CN" altLang="en-US" dirty="0"/>
              <a:t>分支管理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zh-CN" altLang="en-US" dirty="0"/>
              <a:t>为什么需要分支？如何进行分支的创建、合并？</a:t>
            </a:r>
            <a:r>
              <a:rPr lang="en-US" altLang="zh-CN" dirty="0"/>
              <a:t>git merge, git rebase……</a:t>
            </a:r>
          </a:p>
          <a:p>
            <a:r>
              <a:rPr lang="zh-CN" altLang="en-US" dirty="0"/>
              <a:t>标签管理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zh-CN" altLang="en-US" dirty="0"/>
              <a:t>标签是什么？如何设置、管理标签？</a:t>
            </a:r>
            <a:r>
              <a:rPr lang="en-US" altLang="zh-CN" dirty="0"/>
              <a:t>……</a:t>
            </a:r>
          </a:p>
          <a:p>
            <a:r>
              <a:rPr lang="en-US" altLang="zh-CN" dirty="0"/>
              <a:t>GitHub</a:t>
            </a:r>
            <a:r>
              <a:rPr lang="zh-CN" altLang="en-US" dirty="0"/>
              <a:t>使用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  多人开发的正确方式是什么？什么是</a:t>
            </a:r>
            <a:r>
              <a:rPr lang="en-US" altLang="zh-CN" dirty="0"/>
              <a:t>pull request</a:t>
            </a:r>
            <a:r>
              <a:rPr lang="zh-CN" altLang="en-US" dirty="0"/>
              <a:t>？</a:t>
            </a:r>
            <a:r>
              <a:rPr lang="en-US" altLang="zh-CN" dirty="0"/>
              <a:t>……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73086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31045D-9D8A-4119-AE70-669450F16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参考资料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0F367B-4F8B-4BA2-99A5-5E92F1EF63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6" y="2015732"/>
            <a:ext cx="8195230" cy="4420579"/>
          </a:xfrm>
        </p:spPr>
        <p:txBody>
          <a:bodyPr>
            <a:normAutofit/>
          </a:bodyPr>
          <a:lstStyle/>
          <a:p>
            <a:r>
              <a:rPr lang="nb-NO" altLang="zh-CN" dirty="0"/>
              <a:t>[Git</a:t>
            </a:r>
            <a:r>
              <a:rPr lang="zh-CN" altLang="nb-NO" dirty="0"/>
              <a:t>教程 </a:t>
            </a:r>
            <a:r>
              <a:rPr lang="nb-NO" altLang="zh-CN" dirty="0"/>
              <a:t>- </a:t>
            </a:r>
            <a:r>
              <a:rPr lang="zh-CN" altLang="nb-NO" dirty="0"/>
              <a:t>廖雪峰的官方网站</a:t>
            </a:r>
            <a:r>
              <a:rPr lang="nb-NO" altLang="zh-CN" dirty="0"/>
              <a:t>] </a:t>
            </a:r>
            <a:r>
              <a:rPr lang="en-US" altLang="zh-CN" dirty="0"/>
              <a:t>https://www.liaoxuefeng.com/wiki/0013739516305929606dd18361248578c67b8067c8c017b000</a:t>
            </a:r>
          </a:p>
          <a:p>
            <a:endParaRPr lang="en-US" altLang="zh-CN" dirty="0"/>
          </a:p>
          <a:p>
            <a:r>
              <a:rPr lang="en-US" altLang="zh-CN" dirty="0"/>
              <a:t>[</a:t>
            </a:r>
            <a:r>
              <a:rPr lang="zh-CN" altLang="en-US" dirty="0"/>
              <a:t>官方</a:t>
            </a:r>
            <a:r>
              <a:rPr lang="en-US" altLang="zh-CN" dirty="0"/>
              <a:t>git</a:t>
            </a:r>
            <a:r>
              <a:rPr lang="zh-CN" altLang="en-US" dirty="0"/>
              <a:t>教程</a:t>
            </a:r>
            <a:r>
              <a:rPr lang="en-US" altLang="zh-CN" dirty="0"/>
              <a:t>] https://try.github.io/</a:t>
            </a:r>
          </a:p>
          <a:p>
            <a:endParaRPr lang="en-US" altLang="zh-CN" dirty="0"/>
          </a:p>
          <a:p>
            <a:r>
              <a:rPr lang="en-US" altLang="zh-CN" dirty="0"/>
              <a:t>[</a:t>
            </a:r>
            <a:r>
              <a:rPr lang="zh-CN" altLang="en-US" dirty="0"/>
              <a:t>去年的</a:t>
            </a:r>
            <a:r>
              <a:rPr lang="en-US" altLang="zh-CN" dirty="0"/>
              <a:t>ppt</a:t>
            </a:r>
            <a:r>
              <a:rPr lang="zh-CN" altLang="en-US" dirty="0"/>
              <a:t>，内容差不多</a:t>
            </a:r>
            <a:r>
              <a:rPr lang="en-US" altLang="zh-CN" dirty="0"/>
              <a:t>]</a:t>
            </a:r>
          </a:p>
          <a:p>
            <a:r>
              <a:rPr lang="en-US" altLang="zh-CN" dirty="0"/>
              <a:t>https://github.com/eesast/Training/tree/master/git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092106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BEA6A393-8DCC-4605-A3D4-55B78739F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Git</a:t>
            </a:r>
            <a:r>
              <a:rPr lang="zh-CN" altLang="en-US" dirty="0"/>
              <a:t>第一讲结束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F2799C9-D77B-4D8D-8A99-0683932BBF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3727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B268FC-62AB-4D60-ABFE-DA047D805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Git</a:t>
            </a:r>
            <a:r>
              <a:rPr lang="zh-CN" altLang="en-US" dirty="0"/>
              <a:t>简介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28568A-6090-43E2-BEF2-7AFA649792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6" y="2015732"/>
            <a:ext cx="9520158" cy="3941185"/>
          </a:xfrm>
        </p:spPr>
        <p:txBody>
          <a:bodyPr>
            <a:normAutofit/>
          </a:bodyPr>
          <a:lstStyle/>
          <a:p>
            <a:r>
              <a:rPr lang="en-US" altLang="zh-CN" dirty="0"/>
              <a:t>Git</a:t>
            </a:r>
            <a:r>
              <a:rPr lang="zh-CN" altLang="en-US" dirty="0"/>
              <a:t>的产生和发展历史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  略过，感兴趣可以自己查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b="1" dirty="0"/>
              <a:t>Git</a:t>
            </a:r>
            <a:r>
              <a:rPr lang="zh-CN" altLang="en-US" b="1" dirty="0"/>
              <a:t>是当前最先进的分布式版本控制系统</a:t>
            </a:r>
            <a:endParaRPr lang="en-US" altLang="zh-CN" b="1" dirty="0"/>
          </a:p>
          <a:p>
            <a:endParaRPr lang="en-US" altLang="zh-CN" b="1" dirty="0"/>
          </a:p>
          <a:p>
            <a:r>
              <a:rPr lang="zh-CN" altLang="en-US" dirty="0"/>
              <a:t>分布式</a:t>
            </a:r>
            <a:r>
              <a:rPr lang="en-US" altLang="zh-CN" dirty="0"/>
              <a:t>vs</a:t>
            </a:r>
            <a:r>
              <a:rPr lang="zh-CN" altLang="en-US" dirty="0"/>
              <a:t>集中式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  必须联网</a:t>
            </a:r>
            <a:r>
              <a:rPr lang="en-US" altLang="zh-CN" dirty="0"/>
              <a:t>vs</a:t>
            </a:r>
            <a:r>
              <a:rPr lang="zh-CN" altLang="en-US" dirty="0"/>
              <a:t>本地操作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  极大地提升工作效率和安全性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83363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E23239-90E2-4D76-BC4C-FD29BDA95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Git</a:t>
            </a:r>
            <a:r>
              <a:rPr lang="zh-CN" altLang="en-US" dirty="0"/>
              <a:t>简介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9819F2-FE77-4D3C-AD10-5A38106241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何为“版本控制”？</a:t>
            </a:r>
            <a:endParaRPr lang="en-US" altLang="zh-CN" dirty="0"/>
          </a:p>
          <a:p>
            <a:r>
              <a:rPr lang="zh-CN" altLang="zh-CN" b="1" dirty="0"/>
              <a:t>版本控制</a:t>
            </a:r>
            <a:r>
              <a:rPr lang="en-US" altLang="zh-CN" b="1" dirty="0"/>
              <a:t>(Revision control)</a:t>
            </a:r>
            <a:r>
              <a:rPr lang="zh-CN" altLang="zh-CN" dirty="0"/>
              <a:t>是一种软件工程技巧，籍以在开发的过程中，确保由不同人所编辑的同一档案都得到更新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为何要“版本控制”？</a:t>
            </a:r>
            <a:endParaRPr lang="en-US" altLang="zh-CN" dirty="0"/>
          </a:p>
          <a:p>
            <a:r>
              <a:rPr lang="zh-CN" altLang="en-US" dirty="0"/>
              <a:t>大幅提升多人合作时的开发效率！</a:t>
            </a:r>
          </a:p>
        </p:txBody>
      </p:sp>
    </p:spTree>
    <p:extLst>
      <p:ext uri="{BB962C8B-B14F-4D97-AF65-F5344CB8AC3E}">
        <p14:creationId xmlns:p14="http://schemas.microsoft.com/office/powerpoint/2010/main" val="2214725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BB0288-1E36-4440-B3D5-5A1F7818D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本地仓库操作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A73758-77FB-4A7B-A29D-59C1E52C87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6" y="2015732"/>
            <a:ext cx="5514174" cy="3177705"/>
          </a:xfrm>
        </p:spPr>
        <p:txBody>
          <a:bodyPr>
            <a:normAutofit/>
          </a:bodyPr>
          <a:lstStyle/>
          <a:p>
            <a:endParaRPr lang="en-US" altLang="zh-CN" dirty="0"/>
          </a:p>
          <a:p>
            <a:r>
              <a:rPr lang="en-US" altLang="zh-CN" dirty="0"/>
              <a:t>Git</a:t>
            </a:r>
            <a:r>
              <a:rPr lang="zh-CN" altLang="en-US" dirty="0"/>
              <a:t>在做什么？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b="1" dirty="0"/>
              <a:t>    Git</a:t>
            </a:r>
            <a:r>
              <a:rPr lang="zh-CN" altLang="en-US" b="1" dirty="0"/>
              <a:t>负责管理文件的修改</a:t>
            </a:r>
            <a:endParaRPr lang="en-US" altLang="zh-CN" b="1" dirty="0"/>
          </a:p>
          <a:p>
            <a:pPr marL="0" indent="0">
              <a:buNone/>
            </a:pPr>
            <a:r>
              <a:rPr lang="en-US" altLang="zh-CN" b="1" dirty="0"/>
              <a:t>    (</a:t>
            </a:r>
            <a:r>
              <a:rPr lang="zh-CN" altLang="en-US" b="1" dirty="0"/>
              <a:t>包括文件的增加和删除</a:t>
            </a:r>
            <a:r>
              <a:rPr lang="en-US" altLang="zh-CN" b="1" dirty="0"/>
              <a:t>)</a:t>
            </a:r>
          </a:p>
          <a:p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AC78573-6DA7-49D4-A6A0-3666B385A5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1014" y="804519"/>
            <a:ext cx="4385570" cy="5255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325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083EFA-707C-44E0-B680-0CA1B5620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本地仓库操作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4F32F250-F5D7-4C8E-97D3-2923190D256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/>
              <a:t>版本控制：版本树清晰明了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027C4BCB-EE6E-4E07-A399-41326DDC4F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34695" y="2010877"/>
            <a:ext cx="4608576" cy="4042233"/>
          </a:xfrm>
        </p:spPr>
        <p:txBody>
          <a:bodyPr/>
          <a:lstStyle/>
          <a:p>
            <a:r>
              <a:rPr lang="zh-CN" altLang="en-US" dirty="0"/>
              <a:t>普通备份：多个版本难以管理</a:t>
            </a:r>
            <a:endParaRPr lang="en-US" altLang="zh-CN" dirty="0"/>
          </a:p>
          <a:p>
            <a:r>
              <a:rPr lang="zh-CN" altLang="en-US" dirty="0"/>
              <a:t>施工图</a:t>
            </a:r>
            <a:endParaRPr lang="en-US" altLang="zh-CN" dirty="0"/>
          </a:p>
          <a:p>
            <a:r>
              <a:rPr lang="zh-CN" altLang="en-US" dirty="0"/>
              <a:t>施工图改</a:t>
            </a:r>
            <a:r>
              <a:rPr lang="en-US" altLang="zh-CN" dirty="0"/>
              <a:t>1</a:t>
            </a:r>
          </a:p>
          <a:p>
            <a:r>
              <a:rPr lang="zh-CN" altLang="en-US" dirty="0"/>
              <a:t>施工图改</a:t>
            </a:r>
            <a:r>
              <a:rPr lang="en-US" altLang="zh-CN" dirty="0"/>
              <a:t>2</a:t>
            </a:r>
          </a:p>
          <a:p>
            <a:r>
              <a:rPr lang="zh-CN" altLang="en-US" dirty="0"/>
              <a:t>施工图最终版</a:t>
            </a:r>
            <a:endParaRPr lang="en-US" altLang="zh-CN" dirty="0"/>
          </a:p>
          <a:p>
            <a:r>
              <a:rPr lang="zh-CN" altLang="en-US" dirty="0"/>
              <a:t>施工图最终版</a:t>
            </a:r>
            <a:r>
              <a:rPr lang="en-US" altLang="zh-CN" dirty="0"/>
              <a:t>1</a:t>
            </a:r>
          </a:p>
          <a:p>
            <a:r>
              <a:rPr lang="zh-CN" altLang="en-US" dirty="0"/>
              <a:t>施工图最终版</a:t>
            </a:r>
            <a:r>
              <a:rPr lang="en-US" altLang="zh-CN" dirty="0"/>
              <a:t>2</a:t>
            </a:r>
          </a:p>
          <a:p>
            <a:r>
              <a:rPr lang="en-US" altLang="zh-CN" dirty="0"/>
              <a:t>……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18CEA5D5-DB6A-49F4-9F31-A6DED560F6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6432" y="2565647"/>
            <a:ext cx="4998420" cy="2736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257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07055F24-443F-4B10-A7F8-0B24FD3FE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本地仓库操作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946D8B2-C26F-4208-86A2-B9A0E14CA1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这些版本形成了</a:t>
            </a:r>
            <a:r>
              <a:rPr lang="zh-CN" altLang="en-US" b="1" dirty="0"/>
              <a:t>版本库</a:t>
            </a:r>
            <a:r>
              <a:rPr lang="zh-CN" altLang="en-US" dirty="0"/>
              <a:t>，也叫</a:t>
            </a:r>
            <a:r>
              <a:rPr lang="zh-CN" altLang="en-US" b="1" dirty="0"/>
              <a:t>仓库</a:t>
            </a:r>
            <a:r>
              <a:rPr lang="en-US" altLang="zh-CN" b="1" dirty="0"/>
              <a:t>(repository)</a:t>
            </a:r>
          </a:p>
          <a:p>
            <a:r>
              <a:rPr lang="zh-CN" altLang="en-US" dirty="0"/>
              <a:t>仓库在本地可以理解成文件夹，只是可以由</a:t>
            </a:r>
            <a:r>
              <a:rPr lang="en-US" altLang="zh-CN" dirty="0"/>
              <a:t>git</a:t>
            </a:r>
            <a:r>
              <a:rPr lang="zh-CN" altLang="en-US" dirty="0"/>
              <a:t>管理</a:t>
            </a:r>
            <a:endParaRPr lang="en-US" altLang="zh-CN" dirty="0"/>
          </a:p>
          <a:p>
            <a:r>
              <a:rPr lang="zh-CN" altLang="en-US" dirty="0"/>
              <a:t>想让一个文件夹由</a:t>
            </a:r>
            <a:r>
              <a:rPr lang="en-US" altLang="zh-CN" dirty="0"/>
              <a:t>git</a:t>
            </a:r>
            <a:r>
              <a:rPr lang="zh-CN" altLang="en-US" dirty="0"/>
              <a:t>管理？非常简单：</a:t>
            </a:r>
            <a:endParaRPr lang="en-US" altLang="zh-CN" dirty="0"/>
          </a:p>
          <a:p>
            <a:r>
              <a:rPr lang="en-US" altLang="zh-CN" dirty="0">
                <a:solidFill>
                  <a:schemeClr val="accent1"/>
                </a:solidFill>
              </a:rPr>
              <a:t>$ git </a:t>
            </a:r>
            <a:r>
              <a:rPr lang="en-US" altLang="zh-CN" dirty="0" err="1">
                <a:solidFill>
                  <a:schemeClr val="accent1"/>
                </a:solidFill>
              </a:rPr>
              <a:t>init</a:t>
            </a:r>
            <a:endParaRPr lang="en-US" altLang="zh-CN" dirty="0">
              <a:solidFill>
                <a:schemeClr val="accent1"/>
              </a:solidFill>
            </a:endParaRPr>
          </a:p>
          <a:p>
            <a:r>
              <a:rPr lang="zh-CN" altLang="en-US" dirty="0"/>
              <a:t>自动创建</a:t>
            </a:r>
            <a:r>
              <a:rPr lang="en-US" altLang="zh-CN" dirty="0"/>
              <a:t>.git</a:t>
            </a:r>
            <a:r>
              <a:rPr lang="zh-CN" altLang="en-US" dirty="0"/>
              <a:t>目录（不要修改里面的内容！）</a:t>
            </a:r>
            <a:endParaRPr lang="en-US" altLang="zh-CN" dirty="0"/>
          </a:p>
          <a:p>
            <a:endParaRPr lang="zh-CN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06001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6B5662-C4EC-49F7-81F0-B0C76C9D6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本地仓库操作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6664BA-F3B6-45DB-AA2E-B31D8A2F80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6" y="2015733"/>
            <a:ext cx="9520158" cy="514404"/>
          </a:xfrm>
        </p:spPr>
        <p:txBody>
          <a:bodyPr/>
          <a:lstStyle/>
          <a:p>
            <a:r>
              <a:rPr lang="en-US" altLang="zh-CN" dirty="0"/>
              <a:t>Git</a:t>
            </a:r>
            <a:r>
              <a:rPr lang="zh-CN" altLang="en-US" dirty="0"/>
              <a:t>仓库的文件管理结构：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C393063-FAC3-4FCC-8DEF-84A67DB3AF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6538" y="2712480"/>
            <a:ext cx="6318923" cy="3230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5955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2CAF01-DA5A-4A96-AA35-9A65366EE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本地仓库操作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CA210B9-216D-4921-99F6-673B7FECFC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3161592" cy="3438144"/>
          </a:xfrm>
        </p:spPr>
        <p:txBody>
          <a:bodyPr/>
          <a:lstStyle/>
          <a:p>
            <a:endParaRPr lang="en-US" altLang="zh-CN" dirty="0"/>
          </a:p>
          <a:p>
            <a:r>
              <a:rPr lang="en-US" altLang="zh-CN" dirty="0"/>
              <a:t>1. </a:t>
            </a:r>
            <a:r>
              <a:rPr lang="zh-CN" altLang="en-US" dirty="0"/>
              <a:t>文件修改</a:t>
            </a:r>
            <a:endParaRPr lang="en-US" altLang="zh-CN" dirty="0"/>
          </a:p>
          <a:p>
            <a:r>
              <a:rPr lang="zh-CN" altLang="en-US" dirty="0"/>
              <a:t>使用你自己的编辑器，保存即可</a:t>
            </a:r>
            <a:endParaRPr lang="en-US" altLang="zh-CN" dirty="0"/>
          </a:p>
          <a:p>
            <a:r>
              <a:rPr lang="zh-CN" altLang="en-US" dirty="0"/>
              <a:t>不建议使用记事本，可用</a:t>
            </a:r>
            <a:r>
              <a:rPr lang="en-US" altLang="zh-CN" dirty="0"/>
              <a:t>Notepad++</a:t>
            </a:r>
            <a:r>
              <a:rPr lang="zh-CN" altLang="en-US" dirty="0"/>
              <a:t>代替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2C6A23C0-6EE6-4161-A1DD-358CA131F81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163289" y="2103375"/>
            <a:ext cx="6102474" cy="3253150"/>
          </a:xfrm>
          <a:prstGeom prst="rect">
            <a:avLst/>
          </a:prstGeom>
        </p:spPr>
      </p:pic>
      <p:sp>
        <p:nvSpPr>
          <p:cNvPr id="7" name="椭圆 6">
            <a:extLst>
              <a:ext uri="{FF2B5EF4-FFF2-40B4-BE49-F238E27FC236}">
                <a16:creationId xmlns:a16="http://schemas.microsoft.com/office/drawing/2014/main" id="{2D25DB4C-9077-427E-94B8-D21E1FADD314}"/>
              </a:ext>
            </a:extLst>
          </p:cNvPr>
          <p:cNvSpPr/>
          <p:nvPr/>
        </p:nvSpPr>
        <p:spPr>
          <a:xfrm>
            <a:off x="5163289" y="1331649"/>
            <a:ext cx="1113223" cy="472146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直角三角形 7">
            <a:extLst>
              <a:ext uri="{FF2B5EF4-FFF2-40B4-BE49-F238E27FC236}">
                <a16:creationId xmlns:a16="http://schemas.microsoft.com/office/drawing/2014/main" id="{F8F44E9A-1871-46D9-9920-6F7E8459FB47}"/>
              </a:ext>
            </a:extLst>
          </p:cNvPr>
          <p:cNvSpPr/>
          <p:nvPr/>
        </p:nvSpPr>
        <p:spPr>
          <a:xfrm rot="13500000">
            <a:off x="10901408" y="1394163"/>
            <a:ext cx="301841" cy="301841"/>
          </a:xfrm>
          <a:prstGeom prst="rtTriangl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9604564"/>
      </p:ext>
    </p:extLst>
  </p:cSld>
  <p:clrMapOvr>
    <a:masterClrMapping/>
  </p:clrMapOvr>
</p:sld>
</file>

<file path=ppt/theme/theme1.xml><?xml version="1.0" encoding="utf-8"?>
<a:theme xmlns:a="http://schemas.openxmlformats.org/drawingml/2006/main" name="画廊">
  <a:themeElements>
    <a:clrScheme name="画廊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画廊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画廊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AC464412-510E-4F2B-8947-A0DDBD0289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3372</TotalTime>
  <Words>1305</Words>
  <Application>Microsoft Office PowerPoint</Application>
  <PresentationFormat>宽屏</PresentationFormat>
  <Paragraphs>199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3" baseType="lpstr">
      <vt:lpstr>等线</vt:lpstr>
      <vt:lpstr>等线 Light</vt:lpstr>
      <vt:lpstr>Arial</vt:lpstr>
      <vt:lpstr>Palatino Linotype</vt:lpstr>
      <vt:lpstr>画廊</vt:lpstr>
      <vt:lpstr>Git第一讲</vt:lpstr>
      <vt:lpstr>主要内容</vt:lpstr>
      <vt:lpstr>Git简介</vt:lpstr>
      <vt:lpstr>Git简介</vt:lpstr>
      <vt:lpstr>本地仓库操作</vt:lpstr>
      <vt:lpstr>本地仓库操作</vt:lpstr>
      <vt:lpstr>本地仓库操作</vt:lpstr>
      <vt:lpstr>本地仓库操作</vt:lpstr>
      <vt:lpstr>本地仓库操作</vt:lpstr>
      <vt:lpstr>本地仓库操作</vt:lpstr>
      <vt:lpstr>本地仓库操作</vt:lpstr>
      <vt:lpstr> 本地仓库操作</vt:lpstr>
      <vt:lpstr>本地仓库操作</vt:lpstr>
      <vt:lpstr>本地仓库操作</vt:lpstr>
      <vt:lpstr>本地仓库操作</vt:lpstr>
      <vt:lpstr>本地仓库操作</vt:lpstr>
      <vt:lpstr>本地仓库操作</vt:lpstr>
      <vt:lpstr>本地仓库操作</vt:lpstr>
      <vt:lpstr>本地仓库操作</vt:lpstr>
      <vt:lpstr>关联远程仓库</vt:lpstr>
      <vt:lpstr>关联远程仓库</vt:lpstr>
      <vt:lpstr>关联远程仓库</vt:lpstr>
      <vt:lpstr>关联远程仓库</vt:lpstr>
      <vt:lpstr>关联远程仓库</vt:lpstr>
      <vt:lpstr>关联远程仓库</vt:lpstr>
      <vt:lpstr>下节预告</vt:lpstr>
      <vt:lpstr>参考资料</vt:lpstr>
      <vt:lpstr>Git第一讲结束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Git第一讲</dc:title>
  <dc:creator>li zonghuan</dc:creator>
  <cp:lastModifiedBy>li zonghuan</cp:lastModifiedBy>
  <cp:revision>62</cp:revision>
  <dcterms:created xsi:type="dcterms:W3CDTF">2018-06-29T12:04:12Z</dcterms:created>
  <dcterms:modified xsi:type="dcterms:W3CDTF">2018-07-02T09:48:28Z</dcterms:modified>
</cp:coreProperties>
</file>