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6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2A35-F0E0-4210-98E9-59C1B42B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第二讲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0C8AC0CC-11F7-4FEF-B7CA-D4DF7109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3427715"/>
            <a:ext cx="8561746" cy="2333893"/>
          </a:xfrm>
        </p:spPr>
        <p:txBody>
          <a:bodyPr>
            <a:normAutofit/>
          </a:bodyPr>
          <a:lstStyle/>
          <a:p>
            <a:r>
              <a:rPr lang="zh-CN" altLang="en-US" dirty="0"/>
              <a:t>清华大学</a:t>
            </a:r>
            <a:endParaRPr lang="en-US" altLang="zh-CN" dirty="0"/>
          </a:p>
          <a:p>
            <a:r>
              <a:rPr lang="zh-CN" altLang="en-US" dirty="0"/>
              <a:t>电子系科协软件部</a:t>
            </a:r>
            <a:endParaRPr lang="en-US" altLang="zh-CN" dirty="0"/>
          </a:p>
          <a:p>
            <a:r>
              <a:rPr lang="zh-CN" altLang="en-US" dirty="0"/>
              <a:t>李宗洹</a:t>
            </a:r>
            <a:endParaRPr lang="en-US" altLang="zh-CN" dirty="0"/>
          </a:p>
          <a:p>
            <a:r>
              <a:rPr lang="en-US" altLang="zh-CN" cap="none" dirty="0"/>
              <a:t>lizonghu@mails.tsinghua.edu.cn</a:t>
            </a:r>
          </a:p>
          <a:p>
            <a:r>
              <a:rPr lang="en-US" altLang="zh-CN" cap="none" dirty="0"/>
              <a:t>kevinli606@gmail.com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61921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C8B2-BA0C-4DEC-B09D-BC572C0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4EF78-A3E0-4F27-AF64-AFABDF8E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541037"/>
          </a:xfrm>
        </p:spPr>
        <p:txBody>
          <a:bodyPr/>
          <a:lstStyle/>
          <a:p>
            <a:r>
              <a:rPr lang="zh-CN" altLang="en-US" dirty="0"/>
              <a:t>分支长什么样？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EEE07-3248-43C8-B5A1-A38177DE9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37" y="2718747"/>
            <a:ext cx="6952949" cy="32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BEA6-733F-4E25-B09A-35EB1EEE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17CAF-3D92-4E13-9E5E-3D2DEC3D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4093747" cy="3450613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已有的分支：</a:t>
            </a:r>
            <a:r>
              <a:rPr lang="en-US" altLang="zh-CN" dirty="0"/>
              <a:t>master</a:t>
            </a:r>
          </a:p>
          <a:p>
            <a:r>
              <a:rPr lang="zh-CN" altLang="en-US" dirty="0"/>
              <a:t>创建新分支：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–b dev</a:t>
            </a:r>
          </a:p>
          <a:p>
            <a:r>
              <a:rPr lang="en-US" altLang="zh-CN" dirty="0"/>
              <a:t>-b</a:t>
            </a:r>
            <a:r>
              <a:rPr lang="zh-CN" altLang="en-US" dirty="0"/>
              <a:t>表示创建同时转到</a:t>
            </a:r>
            <a:r>
              <a:rPr lang="en-US" altLang="zh-CN" dirty="0"/>
              <a:t>dev</a:t>
            </a:r>
          </a:p>
          <a:p>
            <a:endParaRPr lang="en-US" altLang="zh-CN" dirty="0"/>
          </a:p>
          <a:p>
            <a:r>
              <a:rPr lang="zh-CN" altLang="en-US" dirty="0"/>
              <a:t>此时就可以在</a:t>
            </a:r>
            <a:r>
              <a:rPr lang="en-US" altLang="zh-CN" dirty="0"/>
              <a:t>dev</a:t>
            </a:r>
            <a:r>
              <a:rPr lang="zh-CN" altLang="en-US" dirty="0"/>
              <a:t>分支上工作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2DA0B-9704-4F7F-9BED-78E13E1C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1" y="286925"/>
            <a:ext cx="3573944" cy="16484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22BB3F-B299-454C-A8D8-9D3EA5BF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1" y="2021043"/>
            <a:ext cx="3573944" cy="2269017"/>
          </a:xfrm>
          <a:prstGeom prst="rect">
            <a:avLst/>
          </a:prstGeom>
        </p:spPr>
      </p:pic>
      <p:pic>
        <p:nvPicPr>
          <p:cNvPr id="6" name="内容占位符 2">
            <a:extLst>
              <a:ext uri="{FF2B5EF4-FFF2-40B4-BE49-F238E27FC236}">
                <a16:creationId xmlns:a16="http://schemas.microsoft.com/office/drawing/2014/main" id="{E731031D-627E-4628-B227-6E8D0D86E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21" y="4375770"/>
            <a:ext cx="3573944" cy="1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60615-09EB-4C31-A7ED-C882E28D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12F87-9FCC-4819-85F3-6D7E454E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185700" cy="4287414"/>
          </a:xfrm>
        </p:spPr>
        <p:txBody>
          <a:bodyPr>
            <a:normAutofit/>
          </a:bodyPr>
          <a:lstStyle/>
          <a:p>
            <a:r>
              <a:rPr lang="zh-CN" altLang="en-US" dirty="0"/>
              <a:t>工作完成，如何切换回原来的分支？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master</a:t>
            </a:r>
          </a:p>
          <a:p>
            <a:r>
              <a:rPr lang="zh-CN" altLang="en-US" dirty="0"/>
              <a:t>在刚切回</a:t>
            </a:r>
            <a:r>
              <a:rPr lang="en-US" altLang="zh-CN" dirty="0"/>
              <a:t>master</a:t>
            </a:r>
            <a:r>
              <a:rPr lang="zh-CN" altLang="en-US" dirty="0"/>
              <a:t>分支时</a:t>
            </a:r>
            <a:r>
              <a:rPr lang="en-US" altLang="zh-CN" dirty="0"/>
              <a:t>,</a:t>
            </a:r>
            <a:r>
              <a:rPr lang="zh-CN" altLang="en-US" dirty="0"/>
              <a:t>会发现工作区内容和原来</a:t>
            </a:r>
            <a:r>
              <a:rPr lang="en-US" altLang="zh-CN" dirty="0"/>
              <a:t>master</a:t>
            </a:r>
            <a:r>
              <a:rPr lang="zh-CN" altLang="en-US" dirty="0"/>
              <a:t>分支内容一样</a:t>
            </a:r>
            <a:r>
              <a:rPr lang="en-US" altLang="zh-CN" dirty="0"/>
              <a:t>,</a:t>
            </a:r>
            <a:r>
              <a:rPr lang="zh-CN" altLang="en-US" dirty="0"/>
              <a:t>看不到在</a:t>
            </a:r>
            <a:r>
              <a:rPr lang="en-US" altLang="zh-CN" dirty="0"/>
              <a:t>dev</a:t>
            </a:r>
            <a:r>
              <a:rPr lang="zh-CN" altLang="en-US" dirty="0"/>
              <a:t>分以上的修改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想合并两个分支？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merge dev</a:t>
            </a:r>
          </a:p>
          <a:p>
            <a:r>
              <a:rPr lang="zh-CN" altLang="en-US" dirty="0"/>
              <a:t>这样</a:t>
            </a:r>
            <a:r>
              <a:rPr lang="en-US" altLang="zh-CN" dirty="0"/>
              <a:t>master</a:t>
            </a:r>
            <a:r>
              <a:rPr lang="zh-CN" altLang="en-US" dirty="0"/>
              <a:t>分支就吸收了</a:t>
            </a:r>
            <a:r>
              <a:rPr lang="en-US" altLang="zh-CN" dirty="0"/>
              <a:t>dev</a:t>
            </a:r>
            <a:r>
              <a:rPr lang="zh-CN" altLang="en-US" dirty="0"/>
              <a:t>分支的修改！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59030-2368-470E-AE32-F0F5390A8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0" y="2302025"/>
            <a:ext cx="4294687" cy="22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9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E967D-29A2-41EB-9B05-BE10D4D7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615E1-9527-4187-8D7A-F5AA6FE7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5940302" cy="3450613"/>
          </a:xfrm>
        </p:spPr>
        <p:txBody>
          <a:bodyPr/>
          <a:lstStyle/>
          <a:p>
            <a:r>
              <a:rPr lang="zh-CN" altLang="en-US" dirty="0"/>
              <a:t>但别忘了，你开发</a:t>
            </a:r>
            <a:r>
              <a:rPr lang="en-US" altLang="zh-CN" dirty="0"/>
              <a:t>dev</a:t>
            </a:r>
            <a:r>
              <a:rPr lang="zh-CN" altLang="en-US" dirty="0"/>
              <a:t>时别人也在开发自己的分支</a:t>
            </a:r>
            <a:endParaRPr lang="en-US" altLang="zh-CN" dirty="0"/>
          </a:p>
          <a:p>
            <a:r>
              <a:rPr lang="zh-CN" altLang="en-US" dirty="0"/>
              <a:t>想</a:t>
            </a:r>
            <a:r>
              <a:rPr lang="en-US" altLang="zh-CN" dirty="0"/>
              <a:t>merge</a:t>
            </a:r>
            <a:r>
              <a:rPr lang="zh-CN" altLang="en-US" dirty="0"/>
              <a:t>时</a:t>
            </a:r>
            <a:r>
              <a:rPr lang="en-US" altLang="zh-CN" dirty="0"/>
              <a:t>master</a:t>
            </a:r>
            <a:r>
              <a:rPr lang="zh-CN" altLang="en-US" dirty="0"/>
              <a:t>已经被改变，怎么办？</a:t>
            </a:r>
            <a:endParaRPr lang="en-US" altLang="zh-CN" dirty="0"/>
          </a:p>
          <a:p>
            <a:r>
              <a:rPr lang="zh-CN" altLang="en-US" dirty="0"/>
              <a:t>类比一下</a:t>
            </a:r>
            <a:r>
              <a:rPr lang="en-US" altLang="zh-CN" dirty="0"/>
              <a:t>pull</a:t>
            </a:r>
            <a:r>
              <a:rPr lang="zh-CN" altLang="en-US" dirty="0"/>
              <a:t>时的冲突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先用 </a:t>
            </a:r>
            <a:r>
              <a:rPr lang="en-US" altLang="zh-CN" dirty="0">
                <a:solidFill>
                  <a:schemeClr val="accent1"/>
                </a:solidFill>
              </a:rPr>
              <a:t>$ git status </a:t>
            </a:r>
            <a:r>
              <a:rPr lang="zh-CN" altLang="en-US" dirty="0"/>
              <a:t>查看冲突的文件</a:t>
            </a:r>
          </a:p>
          <a:p>
            <a:r>
              <a:rPr lang="zh-CN" altLang="en-US" dirty="0"/>
              <a:t>找到冲突位置手动处理冲突，再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commit</a:t>
            </a:r>
            <a:r>
              <a:rPr lang="zh-CN" altLang="en-US" dirty="0"/>
              <a:t>，即可完成本次合并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68E0DE-FC9C-4CB3-BE3B-08C6CFEE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19" y="1474718"/>
            <a:ext cx="3541125" cy="2266320"/>
          </a:xfrm>
          <a:prstGeom prst="rect">
            <a:avLst/>
          </a:prstGeom>
        </p:spPr>
      </p:pic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8457C262-F689-4E1E-A60C-E4EB565E6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10" y="3993123"/>
            <a:ext cx="4173741" cy="20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B0C1-4C33-42CA-9500-ADCC5AB9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4E3DB-9167-4D97-97CD-4DA620A3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30" y="2015732"/>
            <a:ext cx="3826276" cy="345061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$ git merge </a:t>
            </a:r>
            <a:r>
              <a:rPr lang="zh-CN" altLang="en-US" dirty="0"/>
              <a:t>一般会出现的情况</a:t>
            </a:r>
            <a:endParaRPr lang="en-US" altLang="zh-CN" dirty="0"/>
          </a:p>
          <a:p>
            <a:r>
              <a:rPr lang="zh-CN" altLang="en-US" dirty="0"/>
              <a:t>想让版本树看起来像没有分支一样？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rebase</a:t>
            </a:r>
          </a:p>
          <a:p>
            <a:r>
              <a:rPr lang="zh-CN" altLang="en-US" b="1" dirty="0"/>
              <a:t>把分叉的提交历史“整理”成一条直线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3416D75-1400-47FE-A7F7-92C8FD3DF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613839"/>
            <a:ext cx="3055155" cy="1757685"/>
          </a:xfrm>
          <a:prstGeom prst="rect">
            <a:avLst/>
          </a:prstGeom>
        </p:spPr>
      </p:pic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DA025E99-6A15-412B-B8DC-B65F3989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217" y="1731146"/>
            <a:ext cx="3363294" cy="16403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3577EA-0AB2-446E-ACE4-BD06FEFD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504" y="3741038"/>
            <a:ext cx="5593565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EA06-5B66-413E-B461-54DB93AE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2E020-1108-41A3-A668-81FE7A1B7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问题：现在正在工作的</a:t>
            </a:r>
            <a:r>
              <a:rPr lang="en-US" altLang="zh-CN" dirty="0"/>
              <a:t>dev</a:t>
            </a:r>
            <a:r>
              <a:rPr lang="zh-CN" altLang="en-US" dirty="0"/>
              <a:t>分支没写完，需要立刻修改</a:t>
            </a:r>
            <a:r>
              <a:rPr lang="en-US" altLang="zh-CN" dirty="0"/>
              <a:t>master</a:t>
            </a:r>
            <a:r>
              <a:rPr lang="zh-CN" altLang="en-US" dirty="0"/>
              <a:t>分支的内容，怎么办？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stash</a:t>
            </a:r>
          </a:p>
          <a:p>
            <a:r>
              <a:rPr lang="zh-CN" altLang="en-US" dirty="0"/>
              <a:t>作用：储存当前工作区的内容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将工作区变“干净”，可以放心转到</a:t>
            </a:r>
            <a:r>
              <a:rPr lang="en-US" altLang="zh-CN" b="1" dirty="0"/>
              <a:t>master</a:t>
            </a:r>
            <a:r>
              <a:rPr lang="zh-CN" altLang="en-US" b="1" dirty="0"/>
              <a:t>分支并修改</a:t>
            </a:r>
            <a:r>
              <a:rPr lang="en-US" altLang="zh-CN" b="1" dirty="0"/>
              <a:t>bug</a:t>
            </a:r>
          </a:p>
          <a:p>
            <a:r>
              <a:rPr lang="zh-CN" altLang="en-US" b="1" dirty="0"/>
              <a:t>就像已经保存了修改一样</a:t>
            </a:r>
            <a:endParaRPr lang="en-US" altLang="zh-CN" b="1" dirty="0"/>
          </a:p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完成后，再转到</a:t>
            </a:r>
            <a:r>
              <a:rPr lang="en-US" altLang="zh-CN" dirty="0"/>
              <a:t>dev</a:t>
            </a:r>
            <a:r>
              <a:rPr lang="zh-CN" altLang="en-US" dirty="0"/>
              <a:t>分支继续工作</a:t>
            </a:r>
          </a:p>
        </p:txBody>
      </p:sp>
    </p:spTree>
    <p:extLst>
      <p:ext uri="{BB962C8B-B14F-4D97-AF65-F5344CB8AC3E}">
        <p14:creationId xmlns:p14="http://schemas.microsoft.com/office/powerpoint/2010/main" val="379895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A2FCD-EF55-4230-91A0-D58452AF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0E834-0266-44B9-88C9-140ABC3A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stash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list</a:t>
            </a:r>
          </a:p>
          <a:p>
            <a:r>
              <a:rPr lang="zh-CN" altLang="en-US" dirty="0"/>
              <a:t>查看当前储存的进度，例如：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stash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pop</a:t>
            </a:r>
          </a:p>
          <a:p>
            <a:r>
              <a:rPr lang="zh-CN" altLang="en-US" b="1" dirty="0"/>
              <a:t>恢复工作区，可以继续工作（“弹出”）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E91EF-6215-4CD1-9C55-166136EF5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80" y="3228847"/>
            <a:ext cx="5845505" cy="8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D52F4-F048-443D-900B-8BA469ED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E30E0-9E1A-4853-8D72-AF1AD29F0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有关分支的一些命令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-b </a:t>
            </a:r>
            <a:r>
              <a:rPr lang="en-US" altLang="zh-CN" dirty="0" err="1">
                <a:solidFill>
                  <a:schemeClr val="accent1"/>
                </a:solidFill>
              </a:rPr>
              <a:t>newbranch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创建名为</a:t>
            </a:r>
            <a:r>
              <a:rPr lang="en-US" altLang="zh-CN" dirty="0" err="1"/>
              <a:t>newbranch</a:t>
            </a:r>
            <a:r>
              <a:rPr lang="zh-CN" altLang="en-US" dirty="0"/>
              <a:t>的新分支并切换到新分支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</a:t>
            </a:r>
            <a:r>
              <a:rPr lang="en-US" altLang="zh-CN" dirty="0" err="1">
                <a:solidFill>
                  <a:schemeClr val="accent1"/>
                </a:solidFill>
              </a:rPr>
              <a:t>abranch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切换到名为</a:t>
            </a:r>
            <a:r>
              <a:rPr lang="en-US" altLang="zh-CN" dirty="0" err="1"/>
              <a:t>abranch</a:t>
            </a:r>
            <a:r>
              <a:rPr lang="zh-CN" altLang="en-US" dirty="0"/>
              <a:t>的分支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-d </a:t>
            </a:r>
            <a:r>
              <a:rPr lang="en-US" altLang="zh-CN" dirty="0" err="1">
                <a:solidFill>
                  <a:schemeClr val="accent1"/>
                </a:solidFill>
              </a:rPr>
              <a:t>newbranch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删除名为</a:t>
            </a:r>
            <a:r>
              <a:rPr lang="en-US" altLang="zh-CN" dirty="0" err="1"/>
              <a:t>newbranch</a:t>
            </a:r>
            <a:r>
              <a:rPr lang="zh-CN" altLang="en-US" dirty="0"/>
              <a:t>的分支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checkout -h </a:t>
            </a:r>
            <a:r>
              <a:rPr lang="zh-CN" altLang="en-US" dirty="0"/>
              <a:t>帮助文档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29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891A-2AE6-42D5-A59F-2C982866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8F56E-1DDC-4D47-A48C-4CE1D628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标签是什么？</a:t>
            </a:r>
            <a:endParaRPr lang="en-US" altLang="zh-CN" dirty="0"/>
          </a:p>
          <a:p>
            <a:r>
              <a:rPr lang="zh-CN" altLang="en-US" b="1" dirty="0"/>
              <a:t>标签</a:t>
            </a:r>
            <a:r>
              <a:rPr lang="en-US" altLang="zh-CN" b="1" dirty="0"/>
              <a:t>(tag)</a:t>
            </a:r>
            <a:r>
              <a:rPr lang="zh-CN" altLang="en-US" dirty="0"/>
              <a:t>是一个指向对应版本的指针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项目发布的时候，可以会发很多版本，如果我们给版本打上个标签，我们就能很方便地找到它。</a:t>
            </a:r>
            <a:endParaRPr lang="en-US" altLang="zh-CN" dirty="0"/>
          </a:p>
          <a:p>
            <a:r>
              <a:rPr lang="zh-CN" altLang="en-US" dirty="0"/>
              <a:t>每一次</a:t>
            </a:r>
            <a:r>
              <a:rPr lang="en-US" altLang="zh-CN" dirty="0"/>
              <a:t>commit</a:t>
            </a:r>
            <a:r>
              <a:rPr lang="zh-CN" altLang="en-US" dirty="0"/>
              <a:t>都可以加标签</a:t>
            </a:r>
            <a:endParaRPr lang="en-US" altLang="zh-CN" dirty="0"/>
          </a:p>
          <a:p>
            <a:r>
              <a:rPr lang="zh-CN" altLang="en-US" dirty="0"/>
              <a:t>比版本号更直观，如</a:t>
            </a:r>
            <a:r>
              <a:rPr lang="en-US" altLang="zh-CN" dirty="0"/>
              <a:t>v1.0</a:t>
            </a:r>
            <a:r>
              <a:rPr lang="zh-CN" altLang="en-US" dirty="0"/>
              <a:t>，</a:t>
            </a:r>
            <a:r>
              <a:rPr lang="en-US" altLang="zh-CN" dirty="0"/>
              <a:t>v2.0</a:t>
            </a: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78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F1D1A-080B-4967-8E63-952B2C85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49B95-6C78-4DDB-AF17-083B5C74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如何为一个版本建立标签？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tag </a:t>
            </a:r>
            <a:r>
              <a:rPr lang="zh-CN" altLang="en-US" dirty="0">
                <a:solidFill>
                  <a:schemeClr val="accent1"/>
                </a:solidFill>
              </a:rPr>
              <a:t>标签名 版本号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可以不写版本号</a:t>
            </a:r>
            <a:r>
              <a:rPr lang="en-US" altLang="zh-CN" dirty="0"/>
              <a:t>,</a:t>
            </a:r>
            <a:r>
              <a:rPr lang="zh-CN" altLang="en-US" dirty="0"/>
              <a:t>默认是</a:t>
            </a:r>
            <a:r>
              <a:rPr lang="en-US" altLang="zh-CN" dirty="0"/>
              <a:t>HEAD</a:t>
            </a:r>
          </a:p>
          <a:p>
            <a:r>
              <a:rPr lang="zh-CN" altLang="en-US" dirty="0"/>
              <a:t>还可以用</a:t>
            </a:r>
            <a:r>
              <a:rPr lang="en-US" altLang="zh-CN" dirty="0"/>
              <a:t>-a</a:t>
            </a:r>
            <a:r>
              <a:rPr lang="zh-CN" altLang="en-US" dirty="0"/>
              <a:t>指定标签名，</a:t>
            </a:r>
            <a:r>
              <a:rPr lang="en-US" altLang="zh-CN" dirty="0"/>
              <a:t>-m</a:t>
            </a:r>
            <a:r>
              <a:rPr lang="zh-CN" altLang="en-US" dirty="0"/>
              <a:t>指定说明文字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注意：标签总是和某个</a:t>
            </a:r>
            <a:r>
              <a:rPr lang="en-US" altLang="zh-CN" dirty="0"/>
              <a:t>commit</a:t>
            </a:r>
            <a:r>
              <a:rPr lang="zh-CN" altLang="en-US" dirty="0"/>
              <a:t>挂钩。如果这个</a:t>
            </a:r>
            <a:r>
              <a:rPr lang="en-US" altLang="zh-CN" dirty="0"/>
              <a:t>commit</a:t>
            </a:r>
            <a:r>
              <a:rPr lang="zh-CN" altLang="en-US" dirty="0"/>
              <a:t>既出现在</a:t>
            </a:r>
            <a:r>
              <a:rPr lang="en-US" altLang="zh-CN" dirty="0"/>
              <a:t>master</a:t>
            </a:r>
            <a:r>
              <a:rPr lang="zh-CN" altLang="en-US" dirty="0"/>
              <a:t>分支，又出现在</a:t>
            </a:r>
            <a:r>
              <a:rPr lang="en-US" altLang="zh-CN" dirty="0"/>
              <a:t>dev</a:t>
            </a:r>
            <a:r>
              <a:rPr lang="zh-CN" altLang="en-US" dirty="0"/>
              <a:t>分支，那么在这两个分支上都可以看到这个标签。</a:t>
            </a:r>
          </a:p>
        </p:txBody>
      </p:sp>
    </p:spTree>
    <p:extLst>
      <p:ext uri="{BB962C8B-B14F-4D97-AF65-F5344CB8AC3E}">
        <p14:creationId xmlns:p14="http://schemas.microsoft.com/office/powerpoint/2010/main" val="116267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219C6-27DB-40B9-9150-7E4F97B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5D6E1-36E2-41B5-9F53-286FABE4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简介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Git</a:t>
            </a:r>
            <a:r>
              <a:rPr lang="zh-CN" altLang="en-US" dirty="0"/>
              <a:t>是什么，有哪些特点，</a:t>
            </a:r>
            <a:r>
              <a:rPr lang="en-US" altLang="zh-CN" dirty="0"/>
              <a:t>git</a:t>
            </a:r>
            <a:r>
              <a:rPr lang="zh-CN" altLang="en-US" dirty="0"/>
              <a:t>在做什么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本地仓库操作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工作区和版本库，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commit</a:t>
            </a:r>
            <a:r>
              <a:rPr lang="zh-CN" altLang="en-US" dirty="0"/>
              <a:t>，版本回退，撤销修改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关联远程仓库</a:t>
            </a:r>
          </a:p>
          <a:p>
            <a:pPr marL="0" indent="0">
              <a:buNone/>
            </a:pPr>
            <a:r>
              <a:rPr lang="en-US" altLang="zh-CN" dirty="0"/>
              <a:t>    remote</a:t>
            </a:r>
            <a:r>
              <a:rPr lang="zh-CN" altLang="en-US" dirty="0"/>
              <a:t>关联，从远程克隆</a:t>
            </a:r>
            <a:r>
              <a:rPr lang="en-US" altLang="zh-CN" dirty="0"/>
              <a:t>clone</a:t>
            </a:r>
            <a:r>
              <a:rPr lang="zh-CN" altLang="en-US" dirty="0"/>
              <a:t>，基本的</a:t>
            </a:r>
            <a:r>
              <a:rPr lang="en-US" altLang="zh-CN" dirty="0"/>
              <a:t>pull</a:t>
            </a:r>
            <a:r>
              <a:rPr lang="zh-CN" altLang="en-US" dirty="0"/>
              <a:t>和</a:t>
            </a:r>
            <a:r>
              <a:rPr lang="en-US" altLang="zh-CN" dirty="0"/>
              <a:t>push……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39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52838-C827-47F8-95FB-A1C711D3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B46CA-E973-4B63-8831-393C203A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32307"/>
          </a:xfrm>
        </p:spPr>
        <p:txBody>
          <a:bodyPr>
            <a:normAutofit/>
          </a:bodyPr>
          <a:lstStyle/>
          <a:p>
            <a:r>
              <a:rPr lang="zh-CN" altLang="en-US" dirty="0"/>
              <a:t>标签的相关命令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tag </a:t>
            </a:r>
            <a:r>
              <a:rPr lang="zh-CN" altLang="en-US" dirty="0"/>
              <a:t>查看已有标签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show </a:t>
            </a:r>
            <a:r>
              <a:rPr lang="zh-CN" altLang="en-US" dirty="0">
                <a:solidFill>
                  <a:schemeClr val="accent1"/>
                </a:solidFill>
              </a:rPr>
              <a:t>标签名  </a:t>
            </a:r>
            <a:r>
              <a:rPr lang="zh-CN" altLang="en-US" dirty="0"/>
              <a:t>查看相应标签的信息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tag -d </a:t>
            </a:r>
            <a:r>
              <a:rPr lang="zh-CN" altLang="en-US" dirty="0">
                <a:solidFill>
                  <a:schemeClr val="accent1"/>
                </a:solidFill>
              </a:rPr>
              <a:t>标签名 </a:t>
            </a:r>
            <a:r>
              <a:rPr lang="zh-CN" altLang="en-US" dirty="0"/>
              <a:t>删除相应标签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标签还可以</a:t>
            </a:r>
            <a:r>
              <a:rPr lang="en-US" altLang="zh-CN" dirty="0"/>
              <a:t>push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1"/>
                </a:solidFill>
              </a:rPr>
              <a:t>$ git push [</a:t>
            </a:r>
            <a:r>
              <a:rPr lang="zh-CN" altLang="en-US" dirty="0">
                <a:solidFill>
                  <a:schemeClr val="accent1"/>
                </a:solidFill>
              </a:rPr>
              <a:t>远程仓库名</a:t>
            </a:r>
            <a:r>
              <a:rPr lang="en-US" altLang="zh-CN" dirty="0">
                <a:solidFill>
                  <a:schemeClr val="accent1"/>
                </a:solidFill>
              </a:rPr>
              <a:t>] --tag/</a:t>
            </a:r>
            <a:r>
              <a:rPr lang="zh-CN" altLang="en-US" dirty="0">
                <a:solidFill>
                  <a:schemeClr val="accent1"/>
                </a:solidFill>
              </a:rPr>
              <a:t>标签名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这样就可以把标签推到远程仓库去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64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D34FD-375C-4C8B-A0A0-B487B16A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FC6-B6C7-4A0C-9694-71883B85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界面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DF6AC50C-7E59-4F4B-90FC-DA1659E9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45" y="2466122"/>
            <a:ext cx="5224309" cy="35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76C3B-BCD0-47BC-B0F8-787C2E41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7CF72-7006-46A8-A3B1-EA06870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上拥有众多的仓库，代码都是开源的</a:t>
            </a:r>
            <a:endParaRPr lang="en-US" altLang="zh-CN" dirty="0"/>
          </a:p>
          <a:p>
            <a:r>
              <a:rPr lang="zh-CN" altLang="en-US" dirty="0"/>
              <a:t>如果喜欢某个仓库的项目，可以</a:t>
            </a:r>
            <a:r>
              <a:rPr lang="en-US" altLang="zh-CN" b="1" dirty="0"/>
              <a:t>fork</a:t>
            </a:r>
            <a:r>
              <a:rPr lang="zh-CN" altLang="en-US" dirty="0"/>
              <a:t>到自己这里</a:t>
            </a:r>
          </a:p>
        </p:txBody>
      </p:sp>
      <p:pic>
        <p:nvPicPr>
          <p:cNvPr id="4" name="内容占位符 1">
            <a:extLst>
              <a:ext uri="{FF2B5EF4-FFF2-40B4-BE49-F238E27FC236}">
                <a16:creationId xmlns:a16="http://schemas.microsoft.com/office/drawing/2014/main" id="{6F48CBE0-8B66-4988-9BAA-241B2B565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82" y="3005050"/>
            <a:ext cx="7049436" cy="3048431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F98B65D-9D52-4B71-94E8-49A60245BFC0}"/>
              </a:ext>
            </a:extLst>
          </p:cNvPr>
          <p:cNvSpPr/>
          <p:nvPr/>
        </p:nvSpPr>
        <p:spPr>
          <a:xfrm>
            <a:off x="8700117" y="2929632"/>
            <a:ext cx="920601" cy="426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9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121C-92DF-415C-824C-65CED608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181B2-E7E3-4F64-8EA1-4939A47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pull request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代码虽然可见，但不是人人都有权限向仓库推送的</a:t>
            </a:r>
            <a:endParaRPr lang="en-US" altLang="zh-CN" dirty="0"/>
          </a:p>
          <a:p>
            <a:r>
              <a:rPr lang="zh-CN" altLang="en-US" dirty="0"/>
              <a:t>如果你对代码有修改的建议怎么办？</a:t>
            </a:r>
            <a:endParaRPr lang="en-US" altLang="zh-CN" dirty="0"/>
          </a:p>
          <a:p>
            <a:r>
              <a:rPr lang="en-US" altLang="zh-CN" dirty="0"/>
              <a:t>fork</a:t>
            </a:r>
            <a:r>
              <a:rPr lang="zh-CN" altLang="en-US" dirty="0"/>
              <a:t>到自己仓库下，然后自己改，最后在仓库开启</a:t>
            </a:r>
            <a:r>
              <a:rPr lang="en-US" altLang="zh-CN" b="1" dirty="0"/>
              <a:t>pull request</a:t>
            </a:r>
          </a:p>
          <a:p>
            <a:r>
              <a:rPr lang="zh-CN" altLang="en-US" dirty="0"/>
              <a:t>有权限的用户来决定是否采纳</a:t>
            </a:r>
          </a:p>
        </p:txBody>
      </p:sp>
    </p:spTree>
    <p:extLst>
      <p:ext uri="{BB962C8B-B14F-4D97-AF65-F5344CB8AC3E}">
        <p14:creationId xmlns:p14="http://schemas.microsoft.com/office/powerpoint/2010/main" val="75608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92A57-E29D-4975-ABA6-9C17A6F0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C3E0C-C57E-4A24-B1D4-EF56D076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3472310" cy="3816897"/>
          </a:xfrm>
        </p:spPr>
        <p:txBody>
          <a:bodyPr>
            <a:normAutofit/>
          </a:bodyPr>
          <a:lstStyle/>
          <a:p>
            <a:r>
              <a:rPr lang="zh-CN" altLang="en-US" dirty="0"/>
              <a:t>实际上是合并分支的操作</a:t>
            </a:r>
            <a:endParaRPr lang="en-US" altLang="zh-CN" dirty="0"/>
          </a:p>
          <a:p>
            <a:r>
              <a:rPr lang="zh-CN" altLang="en-US" dirty="0"/>
              <a:t>操作后可以</a:t>
            </a:r>
            <a:r>
              <a:rPr lang="en-US" altLang="zh-CN" dirty="0"/>
              <a:t>close pull request</a:t>
            </a:r>
          </a:p>
          <a:p>
            <a:endParaRPr lang="en-US" altLang="zh-CN" dirty="0"/>
          </a:p>
          <a:p>
            <a:r>
              <a:rPr lang="en-US" altLang="zh-CN" dirty="0" err="1"/>
              <a:t>pr</a:t>
            </a:r>
            <a:r>
              <a:rPr lang="zh-CN" altLang="en-US" dirty="0"/>
              <a:t>给了所有用户为代码提出修改建议的渠道</a:t>
            </a:r>
            <a:endParaRPr lang="en-US" altLang="zh-CN" dirty="0"/>
          </a:p>
          <a:p>
            <a:r>
              <a:rPr lang="en-US" altLang="zh-CN" dirty="0" err="1"/>
              <a:t>pr</a:t>
            </a:r>
            <a:r>
              <a:rPr lang="zh-CN" altLang="en-US" dirty="0"/>
              <a:t>也是开发过程中应当遵守的规范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AAB50DE-5AD5-461D-9C44-67D94C0F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6" y="616394"/>
            <a:ext cx="6859077" cy="2474719"/>
          </a:xfrm>
          <a:prstGeom prst="rect">
            <a:avLst/>
          </a:prstGeom>
        </p:spPr>
      </p:pic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6BD3A916-D12F-40B8-8408-5187FD7EC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57" y="3529809"/>
            <a:ext cx="5631197" cy="3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3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4622-D6D7-4F33-8327-914559DD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FFDCD-8877-4C20-BC0C-B05541BC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图示非核心团队成员贡献代码的流程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9B8486-E943-4B06-B4D2-A9415698C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13" y="2719565"/>
            <a:ext cx="5445174" cy="32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1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C53A6-202B-41FF-AACC-E2C5A73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F82D6-4629-41E2-B980-FD2A5A07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2895261" cy="345061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Issues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在软件开发过程中，开发者们为了跟踪</a:t>
            </a:r>
            <a:r>
              <a:rPr lang="en-US" altLang="zh-CN" dirty="0"/>
              <a:t>BUG</a:t>
            </a:r>
            <a:r>
              <a:rPr lang="zh-CN" altLang="en-US" dirty="0"/>
              <a:t>及进行软件相关讨论，进而方便管理，创建了</a:t>
            </a:r>
            <a:r>
              <a:rPr lang="en-US" altLang="zh-CN" b="1" dirty="0"/>
              <a:t>Issue</a:t>
            </a:r>
            <a:endParaRPr lang="zh-CN" altLang="en-US" b="1" dirty="0"/>
          </a:p>
        </p:txBody>
      </p:sp>
      <p:pic>
        <p:nvPicPr>
          <p:cNvPr id="5" name="内容占位符 1">
            <a:extLst>
              <a:ext uri="{FF2B5EF4-FFF2-40B4-BE49-F238E27FC236}">
                <a16:creationId xmlns:a16="http://schemas.microsoft.com/office/drawing/2014/main" id="{7811C6EE-BA5F-4B4A-93FF-7D395D71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28" y="1527162"/>
            <a:ext cx="7298723" cy="42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FF6A5-12F5-462F-A7F4-72EDAE42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095D9-5685-441B-8D25-88D67C20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2353723" cy="345061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可以自己添加</a:t>
            </a:r>
            <a:r>
              <a:rPr lang="en-US" altLang="zh-CN" dirty="0"/>
              <a:t>Issue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Markdown</a:t>
            </a:r>
            <a:r>
              <a:rPr lang="zh-CN" altLang="en-US" dirty="0"/>
              <a:t>语法进行描述</a:t>
            </a:r>
          </a:p>
        </p:txBody>
      </p:sp>
      <p:pic>
        <p:nvPicPr>
          <p:cNvPr id="4" name="内容占位符 2">
            <a:extLst>
              <a:ext uri="{FF2B5EF4-FFF2-40B4-BE49-F238E27FC236}">
                <a16:creationId xmlns:a16="http://schemas.microsoft.com/office/drawing/2014/main" id="{28BF1C11-2176-4F93-9EB8-460565FC0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484" y="1599446"/>
            <a:ext cx="7818312" cy="428318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738702C-6043-4A1F-BBA4-C8876BA57964}"/>
              </a:ext>
            </a:extLst>
          </p:cNvPr>
          <p:cNvSpPr/>
          <p:nvPr/>
        </p:nvSpPr>
        <p:spPr>
          <a:xfrm>
            <a:off x="4651900" y="5456501"/>
            <a:ext cx="2583401" cy="4261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9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FA52D-E84C-4216-A09A-B7F3D3D0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91C54-732A-4F94-8987-38593A18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253545" cy="347066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b="1" dirty="0"/>
              <a:t>Milestone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顾名思义，用于记录项目的进度</a:t>
            </a:r>
            <a:endParaRPr lang="en-US" altLang="zh-CN" dirty="0"/>
          </a:p>
          <a:p>
            <a:r>
              <a:rPr lang="zh-CN" altLang="en-US" dirty="0"/>
              <a:t>可以自己创建</a:t>
            </a:r>
            <a:r>
              <a:rPr lang="en-US" altLang="zh-CN" dirty="0"/>
              <a:t>Milestone</a:t>
            </a:r>
          </a:p>
          <a:p>
            <a:r>
              <a:rPr lang="zh-CN" altLang="en-US" dirty="0"/>
              <a:t>可以将</a:t>
            </a:r>
            <a:r>
              <a:rPr lang="en-US" altLang="zh-CN" dirty="0"/>
              <a:t>Issue</a:t>
            </a:r>
            <a:r>
              <a:rPr lang="zh-CN" altLang="en-US" dirty="0"/>
              <a:t>加入</a:t>
            </a:r>
            <a:r>
              <a:rPr lang="en-US" altLang="zh-CN" dirty="0"/>
              <a:t>Milestone</a:t>
            </a:r>
          </a:p>
          <a:p>
            <a:r>
              <a:rPr lang="zh-CN" altLang="en-US" dirty="0"/>
              <a:t>进度由完成的</a:t>
            </a:r>
            <a:r>
              <a:rPr lang="en-US" altLang="zh-CN" dirty="0"/>
              <a:t>Issue</a:t>
            </a:r>
            <a:r>
              <a:rPr lang="zh-CN" altLang="en-US" dirty="0"/>
              <a:t>数量决定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4F01F8D-38FB-45E4-8703-0AA211B9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30" y="1213999"/>
            <a:ext cx="5745268" cy="3049541"/>
          </a:xfrm>
          <a:prstGeom prst="rect">
            <a:avLst/>
          </a:prstGeom>
        </p:spPr>
      </p:pic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23E3F844-CB70-4463-8E54-5817D145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430" y="4486589"/>
            <a:ext cx="5745268" cy="20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1045D-9D8A-4119-AE70-669450F1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F367B-4F8B-4BA2-99A5-5E92F1EF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8195230" cy="4420579"/>
          </a:xfrm>
        </p:spPr>
        <p:txBody>
          <a:bodyPr>
            <a:normAutofit/>
          </a:bodyPr>
          <a:lstStyle/>
          <a:p>
            <a:r>
              <a:rPr lang="nb-NO" altLang="zh-CN" dirty="0"/>
              <a:t>[Git</a:t>
            </a:r>
            <a:r>
              <a:rPr lang="zh-CN" altLang="nb-NO" dirty="0"/>
              <a:t>教程 </a:t>
            </a:r>
            <a:r>
              <a:rPr lang="nb-NO" altLang="zh-CN" dirty="0"/>
              <a:t>- </a:t>
            </a:r>
            <a:r>
              <a:rPr lang="zh-CN" altLang="nb-NO" dirty="0"/>
              <a:t>廖雪峰的官方网站</a:t>
            </a:r>
            <a:r>
              <a:rPr lang="nb-NO" altLang="zh-CN" dirty="0"/>
              <a:t>] </a:t>
            </a:r>
            <a:r>
              <a:rPr lang="en-US" altLang="zh-CN" dirty="0"/>
              <a:t>https://www.liaoxuefeng.com/wiki/0013739516305929606dd18361248578c67b8067c8c017b000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官方</a:t>
            </a:r>
            <a:r>
              <a:rPr lang="en-US" altLang="zh-CN" dirty="0"/>
              <a:t>git</a:t>
            </a:r>
            <a:r>
              <a:rPr lang="zh-CN" altLang="en-US" dirty="0"/>
              <a:t>教程</a:t>
            </a:r>
            <a:r>
              <a:rPr lang="en-US" altLang="zh-CN" dirty="0"/>
              <a:t>] https://try.github.io/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去年的</a:t>
            </a:r>
            <a:r>
              <a:rPr lang="en-US" altLang="zh-CN" dirty="0"/>
              <a:t>ppt</a:t>
            </a:r>
            <a:r>
              <a:rPr lang="zh-CN" altLang="en-US" dirty="0"/>
              <a:t>，内容差不多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https://github.com/eesast/Training/tree/master/git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1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334C4-5936-47C2-98F3-7C57241D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D134C-372B-4751-952E-07FFBB0C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1"/>
            <a:ext cx="9520158" cy="403774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远程仓库操作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分支管理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标签管理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6669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E65132-FA03-4F3A-A74B-86E35EBE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第二讲结束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76AD7B3-287F-45DF-B588-D41A3C14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78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7C52F-DF1B-4348-9993-AADEFE66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4C358-6010-495B-BD3D-A555F9CA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pull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  <a:r>
              <a:rPr lang="zh-CN" altLang="en-US" dirty="0"/>
              <a:t>操作都有可能遇到问题，也就是</a:t>
            </a:r>
            <a:r>
              <a:rPr lang="zh-CN" altLang="en-US" b="1" dirty="0"/>
              <a:t>冲突</a:t>
            </a:r>
            <a:r>
              <a:rPr lang="en-US" altLang="zh-CN" b="1" dirty="0"/>
              <a:t>(conflict)</a:t>
            </a:r>
          </a:p>
          <a:p>
            <a:r>
              <a:rPr lang="zh-CN" altLang="en-US" dirty="0"/>
              <a:t>先看</a:t>
            </a:r>
            <a:r>
              <a:rPr lang="en-US" altLang="zh-CN" dirty="0"/>
              <a:t>push</a:t>
            </a:r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push</a:t>
            </a:r>
            <a:r>
              <a:rPr lang="zh-CN" altLang="en-US" dirty="0"/>
              <a:t>时远程仓库已经被更新过了怎么办呢</a:t>
            </a:r>
            <a:r>
              <a:rPr lang="en-US" altLang="zh-CN" dirty="0"/>
              <a:t>?</a:t>
            </a:r>
          </a:p>
          <a:p>
            <a:r>
              <a:rPr lang="zh-CN" altLang="en-US" b="1" dirty="0"/>
              <a:t>先用</a:t>
            </a:r>
            <a:r>
              <a:rPr lang="en-US" altLang="zh-CN" b="1" dirty="0"/>
              <a:t>pull</a:t>
            </a:r>
            <a:r>
              <a:rPr lang="zh-CN" altLang="en-US" b="1" dirty="0"/>
              <a:t>命令获取远程更新并与本地合并后，再</a:t>
            </a:r>
            <a:r>
              <a:rPr lang="en-US" altLang="zh-CN" b="1" dirty="0"/>
              <a:t>push</a:t>
            </a:r>
          </a:p>
          <a:p>
            <a:endParaRPr lang="en-US" altLang="zh-CN" dirty="0"/>
          </a:p>
          <a:p>
            <a:r>
              <a:rPr lang="zh-CN" altLang="en-US" dirty="0"/>
              <a:t>思考：什么时候会出现这种情况？</a:t>
            </a:r>
          </a:p>
        </p:txBody>
      </p:sp>
    </p:spTree>
    <p:extLst>
      <p:ext uri="{BB962C8B-B14F-4D97-AF65-F5344CB8AC3E}">
        <p14:creationId xmlns:p14="http://schemas.microsoft.com/office/powerpoint/2010/main" val="197844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17A5E9-73F9-49B6-91AD-AE73C48A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4674BE-5681-400A-8FE5-BD48FF4E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56" y="2284279"/>
            <a:ext cx="4210171" cy="36170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F243A3-9496-4676-AFF6-769B5BA39F7C}"/>
              </a:ext>
            </a:extLst>
          </p:cNvPr>
          <p:cNvSpPr txBox="1"/>
          <p:nvPr/>
        </p:nvSpPr>
        <p:spPr>
          <a:xfrm>
            <a:off x="2911875" y="391038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CBCFBC-AB34-42BE-A0D3-F076FB5DCEDE}"/>
              </a:ext>
            </a:extLst>
          </p:cNvPr>
          <p:cNvSpPr txBox="1"/>
          <p:nvPr/>
        </p:nvSpPr>
        <p:spPr>
          <a:xfrm>
            <a:off x="1768135" y="543925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B1CF28-C824-4511-89FE-1ABFD89B434D}"/>
              </a:ext>
            </a:extLst>
          </p:cNvPr>
          <p:cNvSpPr txBox="1"/>
          <p:nvPr/>
        </p:nvSpPr>
        <p:spPr>
          <a:xfrm>
            <a:off x="4493580" y="399137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F115AC-AEC5-4FF8-986A-A0DA830CC87D}"/>
              </a:ext>
            </a:extLst>
          </p:cNvPr>
          <p:cNvSpPr txBox="1"/>
          <p:nvPr/>
        </p:nvSpPr>
        <p:spPr>
          <a:xfrm>
            <a:off x="4493580" y="436071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2F980-A8A4-410C-B499-ABBF2596AC90}"/>
              </a:ext>
            </a:extLst>
          </p:cNvPr>
          <p:cNvSpPr txBox="1"/>
          <p:nvPr/>
        </p:nvSpPr>
        <p:spPr>
          <a:xfrm>
            <a:off x="1768135" y="482005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ABC’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8CAB12-379E-48AA-8AAC-468427D50B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140997" y="4279721"/>
            <a:ext cx="841900" cy="5403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5DC586-B190-4483-965A-76E3AFE8220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97804" y="4279722"/>
            <a:ext cx="995776" cy="2656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D96FE1E-2BAC-4275-A471-7AECC60D4EC0}"/>
              </a:ext>
            </a:extLst>
          </p:cNvPr>
          <p:cNvSpPr txBox="1"/>
          <p:nvPr/>
        </p:nvSpPr>
        <p:spPr>
          <a:xfrm>
            <a:off x="2877847" y="391569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3825876E-B5AB-4B45-9D5A-81C92524AC34}"/>
              </a:ext>
            </a:extLst>
          </p:cNvPr>
          <p:cNvSpPr/>
          <p:nvPr/>
        </p:nvSpPr>
        <p:spPr>
          <a:xfrm>
            <a:off x="2271201" y="4198876"/>
            <a:ext cx="426128" cy="702020"/>
          </a:xfrm>
          <a:prstGeom prst="mathMultiply">
            <a:avLst>
              <a:gd name="adj1" fmla="val 393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6AD5B0-924A-486E-A094-882E5DD1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18" y="2284279"/>
            <a:ext cx="4210171" cy="36170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9A86BBD-9962-49FD-B54E-CF8215BFB8A5}"/>
              </a:ext>
            </a:extLst>
          </p:cNvPr>
          <p:cNvSpPr txBox="1"/>
          <p:nvPr/>
        </p:nvSpPr>
        <p:spPr>
          <a:xfrm>
            <a:off x="10377067" y="441432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C6EA8B-2D74-4667-B474-BC81977A6EF1}"/>
              </a:ext>
            </a:extLst>
          </p:cNvPr>
          <p:cNvSpPr txBox="1"/>
          <p:nvPr/>
        </p:nvSpPr>
        <p:spPr>
          <a:xfrm>
            <a:off x="8848289" y="427973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21B4F0-E0F5-4EE3-96FE-FFFF3C3AD514}"/>
              </a:ext>
            </a:extLst>
          </p:cNvPr>
          <p:cNvSpPr txBox="1"/>
          <p:nvPr/>
        </p:nvSpPr>
        <p:spPr>
          <a:xfrm>
            <a:off x="7424690" y="490476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ABC’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A677EF-CC2A-4576-87D5-E5B4A2F47BB8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797552" y="4412549"/>
            <a:ext cx="973588" cy="4922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514B010-CFD5-46E6-ADF2-76417B32B5FA}"/>
              </a:ext>
            </a:extLst>
          </p:cNvPr>
          <p:cNvSpPr txBox="1"/>
          <p:nvPr/>
        </p:nvSpPr>
        <p:spPr>
          <a:xfrm>
            <a:off x="7424690" y="4910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AB’C’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32F5F9F-5623-4031-9467-6E99B1D32E01}"/>
              </a:ext>
            </a:extLst>
          </p:cNvPr>
          <p:cNvCxnSpPr>
            <a:cxnSpLocks/>
          </p:cNvCxnSpPr>
          <p:nvPr/>
        </p:nvCxnSpPr>
        <p:spPr>
          <a:xfrm flipV="1">
            <a:off x="8170414" y="4649062"/>
            <a:ext cx="878321" cy="48383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84BC3C6-BC70-45CC-A38C-729324904E14}"/>
              </a:ext>
            </a:extLst>
          </p:cNvPr>
          <p:cNvSpPr txBox="1"/>
          <p:nvPr/>
        </p:nvSpPr>
        <p:spPr>
          <a:xfrm>
            <a:off x="8848289" y="428932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AB’C’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0" grpId="0"/>
      <p:bldP spid="21" grpId="0" animBg="1"/>
      <p:bldP spid="24" grpId="0"/>
      <p:bldP spid="25" grpId="0"/>
      <p:bldP spid="30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BBC5-B071-4238-8E83-A0917176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C1423-B2C4-42D0-AA2B-CF253FB6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50"/>
          </a:xfrm>
        </p:spPr>
        <p:txBody>
          <a:bodyPr>
            <a:normAutofit/>
          </a:bodyPr>
          <a:lstStyle/>
          <a:p>
            <a:r>
              <a:rPr lang="zh-CN" altLang="en-US" dirty="0"/>
              <a:t>再看</a:t>
            </a:r>
            <a:r>
              <a:rPr lang="en-US" altLang="zh-CN" dirty="0"/>
              <a:t>pull</a:t>
            </a:r>
          </a:p>
          <a:p>
            <a:r>
              <a:rPr lang="zh-CN" altLang="en-US" b="1" dirty="0"/>
              <a:t>即使先</a:t>
            </a:r>
            <a:r>
              <a:rPr lang="en-US" altLang="zh-CN" b="1" dirty="0"/>
              <a:t>pull</a:t>
            </a:r>
            <a:r>
              <a:rPr lang="zh-CN" altLang="en-US" b="1" dirty="0"/>
              <a:t>，也有可能遇到问题</a:t>
            </a:r>
            <a:endParaRPr lang="en-US" altLang="zh-CN" b="1" dirty="0"/>
          </a:p>
          <a:p>
            <a:r>
              <a:rPr lang="zh-CN" altLang="en-US" dirty="0"/>
              <a:t>在</a:t>
            </a:r>
            <a:r>
              <a:rPr lang="en-US" altLang="zh-CN" dirty="0"/>
              <a:t>pull</a:t>
            </a:r>
            <a:r>
              <a:rPr lang="zh-CN" altLang="en-US" dirty="0"/>
              <a:t>时，可能远程仓库的修改和本地修改矛盾怎么办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b="1" dirty="0"/>
              <a:t>一方面，</a:t>
            </a:r>
            <a:r>
              <a:rPr lang="en-US" altLang="zh-CN" b="1" dirty="0"/>
              <a:t>git</a:t>
            </a:r>
            <a:r>
              <a:rPr lang="zh-CN" altLang="en-US" b="1" dirty="0"/>
              <a:t>会自动合并不冲突的修改</a:t>
            </a:r>
            <a:endParaRPr lang="en-US" altLang="zh-CN" b="1" dirty="0"/>
          </a:p>
          <a:p>
            <a:r>
              <a:rPr lang="zh-CN" altLang="en-US" b="1" dirty="0"/>
              <a:t>另一方面，冲突的修改需要手动处理，之后再</a:t>
            </a:r>
            <a:r>
              <a:rPr lang="en-US" altLang="zh-CN" b="1" dirty="0"/>
              <a:t>commit</a:t>
            </a:r>
          </a:p>
          <a:p>
            <a:endParaRPr lang="en-US" altLang="zh-CN" dirty="0"/>
          </a:p>
          <a:p>
            <a:r>
              <a:rPr lang="zh-CN" altLang="en-US" dirty="0"/>
              <a:t>思考：什么时候会出现这种情况？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88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DE8FEE7-2204-4D81-8EB9-62888EA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9C6BB5-BD2D-40B7-8D8F-9F1EEF01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56" y="2284279"/>
            <a:ext cx="4335012" cy="37243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C00FEF-86AC-4758-B473-96DF711BEF80}"/>
              </a:ext>
            </a:extLst>
          </p:cNvPr>
          <p:cNvSpPr txBox="1"/>
          <p:nvPr/>
        </p:nvSpPr>
        <p:spPr>
          <a:xfrm>
            <a:off x="1768135" y="5439253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236768-CAE9-46B7-ACB5-432909D915E9}"/>
              </a:ext>
            </a:extLst>
          </p:cNvPr>
          <p:cNvSpPr txBox="1"/>
          <p:nvPr/>
        </p:nvSpPr>
        <p:spPr>
          <a:xfrm>
            <a:off x="4493580" y="4360710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A71BF2-2C30-4E7E-ADE9-03CFC6198A1F}"/>
              </a:ext>
            </a:extLst>
          </p:cNvPr>
          <p:cNvSpPr txBox="1"/>
          <p:nvPr/>
        </p:nvSpPr>
        <p:spPr>
          <a:xfrm>
            <a:off x="1624614" y="4820050"/>
            <a:ext cx="88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AB’’C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4C197B-0D44-47E6-8F00-BE9CE78509EB}"/>
              </a:ext>
            </a:extLst>
          </p:cNvPr>
          <p:cNvCxnSpPr>
            <a:cxnSpLocks/>
          </p:cNvCxnSpPr>
          <p:nvPr/>
        </p:nvCxnSpPr>
        <p:spPr>
          <a:xfrm flipH="1" flipV="1">
            <a:off x="3497804" y="4279722"/>
            <a:ext cx="995776" cy="2656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DF8E5B4-BBA4-4851-8D01-AD0F03A12D11}"/>
              </a:ext>
            </a:extLst>
          </p:cNvPr>
          <p:cNvSpPr txBox="1"/>
          <p:nvPr/>
        </p:nvSpPr>
        <p:spPr>
          <a:xfrm>
            <a:off x="2858612" y="3867611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9552B-BB18-4698-B3A1-7DCB2245F0EC}"/>
              </a:ext>
            </a:extLst>
          </p:cNvPr>
          <p:cNvSpPr txBox="1"/>
          <p:nvPr/>
        </p:nvSpPr>
        <p:spPr>
          <a:xfrm>
            <a:off x="2858612" y="348974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AB’C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412B43-5B39-4973-816D-510984D32CF4}"/>
              </a:ext>
            </a:extLst>
          </p:cNvPr>
          <p:cNvSpPr txBox="1"/>
          <p:nvPr/>
        </p:nvSpPr>
        <p:spPr>
          <a:xfrm>
            <a:off x="4493580" y="3991378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ABC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681C03-E282-47C5-A8A9-CA7D5353B1EF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flipH="1">
            <a:off x="2069237" y="3674414"/>
            <a:ext cx="789375" cy="11456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3D2C962-F6B0-466C-800E-414BF63DC182}"/>
              </a:ext>
            </a:extLst>
          </p:cNvPr>
          <p:cNvSpPr txBox="1"/>
          <p:nvPr/>
        </p:nvSpPr>
        <p:spPr>
          <a:xfrm>
            <a:off x="2192048" y="4171895"/>
            <a:ext cx="48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CAE21488-1090-4A91-AAC8-C69C69003BC3}"/>
              </a:ext>
            </a:extLst>
          </p:cNvPr>
          <p:cNvSpPr txBox="1">
            <a:spLocks/>
          </p:cNvSpPr>
          <p:nvPr/>
        </p:nvSpPr>
        <p:spPr>
          <a:xfrm>
            <a:off x="6468862" y="1780282"/>
            <a:ext cx="4824550" cy="14984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git</a:t>
            </a:r>
            <a:r>
              <a:rPr lang="zh-CN" altLang="en-US" b="1" dirty="0"/>
              <a:t>会自动合并不冲突的修改</a:t>
            </a:r>
            <a:endParaRPr lang="en-US" altLang="zh-CN" dirty="0"/>
          </a:p>
          <a:p>
            <a:r>
              <a:rPr lang="zh-CN" altLang="en-US" b="1" dirty="0"/>
              <a:t>有冲突的修改需要手动处理</a:t>
            </a:r>
            <a:endParaRPr lang="en-US" altLang="zh-CN" b="1" dirty="0"/>
          </a:p>
          <a:p>
            <a:r>
              <a:rPr lang="zh-CN" altLang="en-US" dirty="0"/>
              <a:t>编辑器会显示冲突的内容，你来选择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FA01682-8258-4FEA-8A02-403F1BF12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633" y="3322747"/>
            <a:ext cx="3930861" cy="268605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0956242-A8C1-42D6-BA4E-D48DEC677436}"/>
              </a:ext>
            </a:extLst>
          </p:cNvPr>
          <p:cNvSpPr txBox="1"/>
          <p:nvPr/>
        </p:nvSpPr>
        <p:spPr>
          <a:xfrm>
            <a:off x="2266022" y="5051099"/>
            <a:ext cx="101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AB’’’C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E965CE-58B2-4BB6-AC12-D6DAF738A5AF}"/>
              </a:ext>
            </a:extLst>
          </p:cNvPr>
          <p:cNvCxnSpPr>
            <a:cxnSpLocks/>
            <a:stCxn id="24" idx="0"/>
            <a:endCxn id="13" idx="0"/>
          </p:cNvCxnSpPr>
          <p:nvPr/>
        </p:nvCxnSpPr>
        <p:spPr>
          <a:xfrm flipV="1">
            <a:off x="2775380" y="3867611"/>
            <a:ext cx="456094" cy="11834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151AA2-B104-4D99-B308-DFBBF985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38CE2-3399-4316-A95F-FFFDCDE0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pull</a:t>
            </a:r>
            <a:r>
              <a:rPr lang="zh-CN" altLang="en-US" dirty="0"/>
              <a:t>或</a:t>
            </a:r>
            <a:r>
              <a:rPr lang="en-US" altLang="zh-CN" dirty="0"/>
              <a:t>push</a:t>
            </a:r>
            <a:r>
              <a:rPr lang="zh-CN" altLang="en-US" dirty="0"/>
              <a:t>时都可能遇到冲突</a:t>
            </a:r>
            <a:endParaRPr lang="en-US" altLang="zh-CN" dirty="0"/>
          </a:p>
          <a:p>
            <a:r>
              <a:rPr lang="zh-CN" altLang="en-US" dirty="0"/>
              <a:t>先</a:t>
            </a:r>
            <a:r>
              <a:rPr lang="en-US" altLang="zh-CN" dirty="0"/>
              <a:t>pull</a:t>
            </a:r>
            <a:r>
              <a:rPr lang="zh-CN" altLang="en-US" dirty="0"/>
              <a:t>再</a:t>
            </a:r>
            <a:r>
              <a:rPr lang="en-US" altLang="zh-CN" dirty="0"/>
              <a:t>push</a:t>
            </a:r>
            <a:r>
              <a:rPr lang="zh-CN" altLang="en-US" dirty="0"/>
              <a:t>是好习惯</a:t>
            </a:r>
            <a:endParaRPr lang="en-US" altLang="zh-CN" dirty="0"/>
          </a:p>
          <a:p>
            <a:r>
              <a:rPr lang="zh-CN" altLang="en-US" dirty="0"/>
              <a:t>一定要学会手动修改冲突，不要“删库解决”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0DA65-A7B7-485A-B9A0-43637F0C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D61D5-9041-4ACD-9B20-D2B85408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为什么需要分支？</a:t>
            </a:r>
            <a:endParaRPr lang="en-US" altLang="zh-CN" dirty="0"/>
          </a:p>
          <a:p>
            <a:r>
              <a:rPr lang="zh-CN" altLang="en-US" dirty="0"/>
              <a:t>多人开发中，写了不完整的代码</a:t>
            </a:r>
            <a:endParaRPr lang="en-US" altLang="zh-CN" dirty="0"/>
          </a:p>
          <a:p>
            <a:r>
              <a:rPr lang="zh-CN" altLang="en-US" dirty="0"/>
              <a:t>直接提交？整个项目会因此出问题</a:t>
            </a:r>
            <a:endParaRPr lang="en-US" altLang="zh-CN" dirty="0"/>
          </a:p>
          <a:p>
            <a:r>
              <a:rPr lang="zh-CN" altLang="en-US" dirty="0"/>
              <a:t>写完再提交？不保险，可能丢失进度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分支</a:t>
            </a:r>
            <a:r>
              <a:rPr lang="en-US" altLang="zh-CN" b="1" dirty="0"/>
              <a:t>(branch)</a:t>
            </a:r>
            <a:r>
              <a:rPr lang="zh-CN" altLang="en-US" dirty="0"/>
              <a:t>可以很好地解决这个问题</a:t>
            </a:r>
            <a:endParaRPr lang="en-US" altLang="zh-CN" dirty="0"/>
          </a:p>
          <a:p>
            <a:r>
              <a:rPr lang="zh-CN" altLang="en-US" dirty="0"/>
              <a:t>在自己的分支上工作，互不影响</a:t>
            </a:r>
          </a:p>
        </p:txBody>
      </p:sp>
    </p:spTree>
    <p:extLst>
      <p:ext uri="{BB962C8B-B14F-4D97-AF65-F5344CB8AC3E}">
        <p14:creationId xmlns:p14="http://schemas.microsoft.com/office/powerpoint/2010/main" val="291353174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1716</TotalTime>
  <Words>1164</Words>
  <Application>Microsoft Office PowerPoint</Application>
  <PresentationFormat>宽屏</PresentationFormat>
  <Paragraphs>198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Palatino Linotype</vt:lpstr>
      <vt:lpstr>画廊</vt:lpstr>
      <vt:lpstr>Git第二讲</vt:lpstr>
      <vt:lpstr>上节回顾</vt:lpstr>
      <vt:lpstr>主要内容</vt:lpstr>
      <vt:lpstr>远程仓库操作</vt:lpstr>
      <vt:lpstr>远程仓库操作</vt:lpstr>
      <vt:lpstr>远程仓库操作</vt:lpstr>
      <vt:lpstr>远程仓库操作</vt:lpstr>
      <vt:lpstr>远程仓库操作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分支管理</vt:lpstr>
      <vt:lpstr>标签管理</vt:lpstr>
      <vt:lpstr>标签管理</vt:lpstr>
      <vt:lpstr>标签管理</vt:lpstr>
      <vt:lpstr>GitHub使用</vt:lpstr>
      <vt:lpstr>GitHub使用</vt:lpstr>
      <vt:lpstr>GitHub使用</vt:lpstr>
      <vt:lpstr>GitHub使用</vt:lpstr>
      <vt:lpstr>GitHub使用</vt:lpstr>
      <vt:lpstr>GitHub使用</vt:lpstr>
      <vt:lpstr>GitHub使用</vt:lpstr>
      <vt:lpstr>GitHub使用</vt:lpstr>
      <vt:lpstr>参考资料</vt:lpstr>
      <vt:lpstr>Git第二讲结束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Git第二讲</dc:title>
  <dc:creator>li zonghuan</dc:creator>
  <cp:lastModifiedBy>li zonghuan</cp:lastModifiedBy>
  <cp:revision>41</cp:revision>
  <dcterms:created xsi:type="dcterms:W3CDTF">2018-06-30T16:06:24Z</dcterms:created>
  <dcterms:modified xsi:type="dcterms:W3CDTF">2018-07-02T09:52:43Z</dcterms:modified>
</cp:coreProperties>
</file>