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应 睿" userId="41bd5ff0c7d76d4f" providerId="LiveId" clId="{72A4008C-7079-4660-845C-6AC3C6807380}"/>
    <pc:docChg chg="custSel addSld modSld">
      <pc:chgData name="应 睿" userId="41bd5ff0c7d76d4f" providerId="LiveId" clId="{72A4008C-7079-4660-845C-6AC3C6807380}" dt="2018-06-30T13:31:22.853" v="637" actId="20577"/>
      <pc:docMkLst>
        <pc:docMk/>
      </pc:docMkLst>
      <pc:sldChg chg="addSp delSp modSp">
        <pc:chgData name="应 睿" userId="41bd5ff0c7d76d4f" providerId="LiveId" clId="{72A4008C-7079-4660-845C-6AC3C6807380}" dt="2018-06-30T12:54:28.262" v="129" actId="478"/>
        <pc:sldMkLst>
          <pc:docMk/>
          <pc:sldMk cId="3306709144" sldId="258"/>
        </pc:sldMkLst>
        <pc:spChg chg="add del mod">
          <ac:chgData name="应 睿" userId="41bd5ff0c7d76d4f" providerId="LiveId" clId="{72A4008C-7079-4660-845C-6AC3C6807380}" dt="2018-06-30T12:54:28.262" v="129" actId="478"/>
          <ac:spMkLst>
            <pc:docMk/>
            <pc:sldMk cId="3306709144" sldId="258"/>
            <ac:spMk id="11" creationId="{076D7781-B962-479A-8F2D-3029226647F4}"/>
          </ac:spMkLst>
        </pc:spChg>
      </pc:sldChg>
      <pc:sldChg chg="modSp add">
        <pc:chgData name="应 睿" userId="41bd5ff0c7d76d4f" providerId="LiveId" clId="{72A4008C-7079-4660-845C-6AC3C6807380}" dt="2018-06-30T12:56:36.422" v="161" actId="20577"/>
        <pc:sldMkLst>
          <pc:docMk/>
          <pc:sldMk cId="4281807475" sldId="260"/>
        </pc:sldMkLst>
        <pc:spChg chg="mod">
          <ac:chgData name="应 睿" userId="41bd5ff0c7d76d4f" providerId="LiveId" clId="{72A4008C-7079-4660-845C-6AC3C6807380}" dt="2018-06-30T12:30:07.940" v="21"/>
          <ac:spMkLst>
            <pc:docMk/>
            <pc:sldMk cId="4281807475" sldId="260"/>
            <ac:spMk id="2" creationId="{7E1BC7C0-3E2E-4FD3-8A3D-993AFA745727}"/>
          </ac:spMkLst>
        </pc:spChg>
        <pc:spChg chg="mod">
          <ac:chgData name="应 睿" userId="41bd5ff0c7d76d4f" providerId="LiveId" clId="{72A4008C-7079-4660-845C-6AC3C6807380}" dt="2018-06-30T12:56:36.422" v="161" actId="20577"/>
          <ac:spMkLst>
            <pc:docMk/>
            <pc:sldMk cId="4281807475" sldId="260"/>
            <ac:spMk id="3" creationId="{63FBF56D-6260-4414-A482-8E6D0A81D812}"/>
          </ac:spMkLst>
        </pc:spChg>
      </pc:sldChg>
      <pc:sldChg chg="addSp delSp modSp add">
        <pc:chgData name="应 睿" userId="41bd5ff0c7d76d4f" providerId="LiveId" clId="{72A4008C-7079-4660-845C-6AC3C6807380}" dt="2018-06-30T13:03:58.913" v="321"/>
        <pc:sldMkLst>
          <pc:docMk/>
          <pc:sldMk cId="790928838" sldId="261"/>
        </pc:sldMkLst>
        <pc:spChg chg="mod">
          <ac:chgData name="应 睿" userId="41bd5ff0c7d76d4f" providerId="LiveId" clId="{72A4008C-7079-4660-845C-6AC3C6807380}" dt="2018-06-30T12:58:13.240" v="190"/>
          <ac:spMkLst>
            <pc:docMk/>
            <pc:sldMk cId="790928838" sldId="261"/>
            <ac:spMk id="2" creationId="{A5FB435A-E5BD-418A-9B68-754032D6FC0E}"/>
          </ac:spMkLst>
        </pc:spChg>
        <pc:spChg chg="mod">
          <ac:chgData name="应 睿" userId="41bd5ff0c7d76d4f" providerId="LiveId" clId="{72A4008C-7079-4660-845C-6AC3C6807380}" dt="2018-06-30T13:03:58.913" v="321"/>
          <ac:spMkLst>
            <pc:docMk/>
            <pc:sldMk cId="790928838" sldId="261"/>
            <ac:spMk id="3" creationId="{A30FDD37-6223-4939-80AD-3F0F166F0833}"/>
          </ac:spMkLst>
        </pc:spChg>
        <pc:spChg chg="add del">
          <ac:chgData name="应 睿" userId="41bd5ff0c7d76d4f" providerId="LiveId" clId="{72A4008C-7079-4660-845C-6AC3C6807380}" dt="2018-06-30T13:00:51.677" v="215"/>
          <ac:spMkLst>
            <pc:docMk/>
            <pc:sldMk cId="790928838" sldId="261"/>
            <ac:spMk id="4" creationId="{501852ED-314B-40AB-B9C1-90C05074BF30}"/>
          </ac:spMkLst>
        </pc:spChg>
      </pc:sldChg>
      <pc:sldChg chg="modSp add">
        <pc:chgData name="应 睿" userId="41bd5ff0c7d76d4f" providerId="LiveId" clId="{72A4008C-7079-4660-845C-6AC3C6807380}" dt="2018-06-30T13:31:22.853" v="637" actId="20577"/>
        <pc:sldMkLst>
          <pc:docMk/>
          <pc:sldMk cId="1136439163" sldId="262"/>
        </pc:sldMkLst>
        <pc:spChg chg="mod">
          <ac:chgData name="应 睿" userId="41bd5ff0c7d76d4f" providerId="LiveId" clId="{72A4008C-7079-4660-845C-6AC3C6807380}" dt="2018-06-30T13:05:20.467" v="336"/>
          <ac:spMkLst>
            <pc:docMk/>
            <pc:sldMk cId="1136439163" sldId="262"/>
            <ac:spMk id="2" creationId="{772E1112-499A-4728-872A-1FC52A4EE69C}"/>
          </ac:spMkLst>
        </pc:spChg>
        <pc:spChg chg="mod">
          <ac:chgData name="应 睿" userId="41bd5ff0c7d76d4f" providerId="LiveId" clId="{72A4008C-7079-4660-845C-6AC3C6807380}" dt="2018-06-30T13:31:22.853" v="637" actId="20577"/>
          <ac:spMkLst>
            <pc:docMk/>
            <pc:sldMk cId="1136439163" sldId="262"/>
            <ac:spMk id="3" creationId="{E7883B7F-68D1-4616-A587-C389372B8554}"/>
          </ac:spMkLst>
        </pc:spChg>
      </pc:sldChg>
      <pc:sldChg chg="modSp add">
        <pc:chgData name="应 睿" userId="41bd5ff0c7d76d4f" providerId="LiveId" clId="{72A4008C-7079-4660-845C-6AC3C6807380}" dt="2018-06-30T13:29:21.282" v="636"/>
        <pc:sldMkLst>
          <pc:docMk/>
          <pc:sldMk cId="2983213129" sldId="263"/>
        </pc:sldMkLst>
        <pc:spChg chg="mod">
          <ac:chgData name="应 睿" userId="41bd5ff0c7d76d4f" providerId="LiveId" clId="{72A4008C-7079-4660-845C-6AC3C6807380}" dt="2018-06-30T13:07:20.924" v="450"/>
          <ac:spMkLst>
            <pc:docMk/>
            <pc:sldMk cId="2983213129" sldId="263"/>
            <ac:spMk id="2" creationId="{DB5800B7-0044-4EC5-97CD-AF0D6A4701C5}"/>
          </ac:spMkLst>
        </pc:spChg>
        <pc:spChg chg="mod">
          <ac:chgData name="应 睿" userId="41bd5ff0c7d76d4f" providerId="LiveId" clId="{72A4008C-7079-4660-845C-6AC3C6807380}" dt="2018-06-30T13:29:21.282" v="636"/>
          <ac:spMkLst>
            <pc:docMk/>
            <pc:sldMk cId="2983213129" sldId="263"/>
            <ac:spMk id="3" creationId="{33881FFF-D382-4A66-8E8B-B2C51B08748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zh-hans/&#25991;&#20214;&#31995;&#32479;&#23618;&#27425;&#32467;&#26500;&#26631;&#20934;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zh-hans/&#27491;&#21017;&#34920;&#36798;&#24335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6E699-64E3-447D-8F40-6A0A3BEBB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132BCB-C101-40BD-B3BB-A0CA18E3C4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2018 </a:t>
            </a:r>
            <a:r>
              <a:rPr lang="zh-CN" altLang="en-US" dirty="0"/>
              <a:t>暑期培训</a:t>
            </a:r>
          </a:p>
        </p:txBody>
      </p:sp>
    </p:spTree>
    <p:extLst>
      <p:ext uri="{BB962C8B-B14F-4D97-AF65-F5344CB8AC3E}">
        <p14:creationId xmlns:p14="http://schemas.microsoft.com/office/powerpoint/2010/main" val="393811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7288E-A193-49E4-BB1D-87EA542F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0726D-6C79-42F4-BB8B-F5B5A6C7E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Linus Torvalds</a:t>
            </a:r>
          </a:p>
          <a:p>
            <a:r>
              <a:rPr lang="en-US" altLang="zh-CN" dirty="0"/>
              <a:t>GPL </a:t>
            </a:r>
            <a:r>
              <a:rPr lang="zh-CN" altLang="en-US" dirty="0"/>
              <a:t>许可证</a:t>
            </a:r>
            <a:endParaRPr lang="en-US" altLang="zh-CN" dirty="0"/>
          </a:p>
          <a:p>
            <a:r>
              <a:rPr lang="en-US" altLang="zh-CN" dirty="0"/>
              <a:t>GNU </a:t>
            </a:r>
            <a:r>
              <a:rPr lang="zh-CN" altLang="en-US" dirty="0"/>
              <a:t>递归缩写 </a:t>
            </a:r>
            <a:r>
              <a:rPr lang="en-US" altLang="zh-CN" dirty="0"/>
              <a:t>GNU's Not Unix!</a:t>
            </a:r>
          </a:p>
          <a:p>
            <a:r>
              <a:rPr lang="en-US" altLang="zh-CN" dirty="0"/>
              <a:t>Linux </a:t>
            </a:r>
            <a:r>
              <a:rPr lang="zh-CN" altLang="en-US" dirty="0"/>
              <a:t>发行版</a:t>
            </a:r>
            <a:endParaRPr lang="en-US" altLang="zh-CN" dirty="0"/>
          </a:p>
          <a:p>
            <a:pPr lvl="1"/>
            <a:r>
              <a:rPr lang="en-US" altLang="zh-CN" dirty="0"/>
              <a:t>Debian</a:t>
            </a:r>
          </a:p>
          <a:p>
            <a:pPr lvl="2"/>
            <a:r>
              <a:rPr lang="en-US" altLang="zh-CN" dirty="0"/>
              <a:t>Ubuntu</a:t>
            </a:r>
          </a:p>
          <a:p>
            <a:pPr lvl="2"/>
            <a:r>
              <a:rPr lang="en-US" altLang="zh-CN" dirty="0"/>
              <a:t>Linux Mint</a:t>
            </a:r>
          </a:p>
          <a:p>
            <a:pPr lvl="1"/>
            <a:r>
              <a:rPr lang="en-US" altLang="zh-CN" dirty="0"/>
              <a:t>Fedora</a:t>
            </a:r>
          </a:p>
          <a:p>
            <a:pPr lvl="2"/>
            <a:r>
              <a:rPr lang="en-US" altLang="zh-CN" dirty="0"/>
              <a:t>CentOS</a:t>
            </a:r>
          </a:p>
          <a:p>
            <a:pPr lvl="2"/>
            <a:r>
              <a:rPr lang="en-US" altLang="zh-CN" dirty="0"/>
              <a:t>Red Hat Enterprise Linux</a:t>
            </a:r>
          </a:p>
          <a:p>
            <a:pPr lvl="1"/>
            <a:r>
              <a:rPr lang="en-US" altLang="zh-CN" dirty="0"/>
              <a:t>openSUSE</a:t>
            </a:r>
          </a:p>
          <a:p>
            <a:pPr lvl="1"/>
            <a:r>
              <a:rPr lang="en-US" altLang="zh-CN" dirty="0"/>
              <a:t>Arch Linux</a:t>
            </a:r>
            <a:endParaRPr lang="zh-CN" altLang="en-US" dirty="0"/>
          </a:p>
        </p:txBody>
      </p:sp>
      <p:pic>
        <p:nvPicPr>
          <p:cNvPr id="1026" name="Picture 2" descr="LinuxCon Europe Linus Torvalds 03.jpg">
            <a:extLst>
              <a:ext uri="{FF2B5EF4-FFF2-40B4-BE49-F238E27FC236}">
                <a16:creationId xmlns:a16="http://schemas.microsoft.com/office/drawing/2014/main" id="{D9215026-D87C-4F81-8D7F-959F9E042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2194560"/>
            <a:ext cx="2375858" cy="356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76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E0D96-E405-4873-890C-9454781EF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zh-CN" altLang="en-US" dirty="0"/>
              <a:t>常用命令</a:t>
            </a:r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285441B1-D504-40BE-A6DB-21203277C3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0125768"/>
              </p:ext>
            </p:extLst>
          </p:nvPr>
        </p:nvGraphicFramePr>
        <p:xfrm>
          <a:off x="1958340" y="1895221"/>
          <a:ext cx="8275320" cy="4537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7660">
                  <a:extLst>
                    <a:ext uri="{9D8B030D-6E8A-4147-A177-3AD203B41FA5}">
                      <a16:colId xmlns:a16="http://schemas.microsoft.com/office/drawing/2014/main" val="1389662681"/>
                    </a:ext>
                  </a:extLst>
                </a:gridCol>
                <a:gridCol w="4137660">
                  <a:extLst>
                    <a:ext uri="{9D8B030D-6E8A-4147-A177-3AD203B41FA5}">
                      <a16:colId xmlns:a16="http://schemas.microsoft.com/office/drawing/2014/main" val="3215198333"/>
                    </a:ext>
                  </a:extLst>
                </a:gridCol>
              </a:tblGrid>
              <a:tr h="283614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命令</a:t>
                      </a:r>
                    </a:p>
                  </a:txBody>
                  <a:tcPr marL="69933" marR="69933" marT="34966" marB="34966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描述</a:t>
                      </a:r>
                    </a:p>
                  </a:txBody>
                  <a:tcPr marL="69933" marR="69933" marT="34966" marB="34966"/>
                </a:tc>
                <a:extLst>
                  <a:ext uri="{0D108BD9-81ED-4DB2-BD59-A6C34878D82A}">
                    <a16:rowId xmlns:a16="http://schemas.microsoft.com/office/drawing/2014/main" val="460425881"/>
                  </a:ext>
                </a:extLst>
              </a:tr>
              <a:tr h="2836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cat [filename]</a:t>
                      </a:r>
                      <a:endParaRPr lang="zh-CN" altLang="en-US" sz="1400" dirty="0"/>
                    </a:p>
                  </a:txBody>
                  <a:tcPr marL="69933" marR="69933" marT="34966" marB="34966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查看文件内容</a:t>
                      </a:r>
                    </a:p>
                  </a:txBody>
                  <a:tcPr marL="69933" marR="69933" marT="34966" marB="34966"/>
                </a:tc>
                <a:extLst>
                  <a:ext uri="{0D108BD9-81ED-4DB2-BD59-A6C34878D82A}">
                    <a16:rowId xmlns:a16="http://schemas.microsoft.com/office/drawing/2014/main" val="3141756359"/>
                  </a:ext>
                </a:extLst>
              </a:tr>
              <a:tr h="283614">
                <a:tc>
                  <a:txBody>
                    <a:bodyPr/>
                    <a:lstStyle/>
                    <a:p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 /</a:t>
                      </a:r>
                      <a:r>
                        <a:rPr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directorypath</a:t>
                      </a:r>
                      <a:endParaRPr lang="zh-CN" altLang="en-US" sz="1400" dirty="0"/>
                    </a:p>
                  </a:txBody>
                  <a:tcPr marL="69933" marR="69933" marT="34966" marB="34966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更改当前目录</a:t>
                      </a:r>
                    </a:p>
                  </a:txBody>
                  <a:tcPr marL="69933" marR="69933" marT="34966" marB="34966"/>
                </a:tc>
                <a:extLst>
                  <a:ext uri="{0D108BD9-81ED-4DB2-BD59-A6C34878D82A}">
                    <a16:rowId xmlns:a16="http://schemas.microsoft.com/office/drawing/2014/main" val="2755021865"/>
                  </a:ext>
                </a:extLst>
              </a:tr>
              <a:tr h="283614">
                <a:tc>
                  <a:txBody>
                    <a:bodyPr/>
                    <a:lstStyle/>
                    <a:p>
                      <a:r>
                        <a:rPr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chmod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[options] mode filename</a:t>
                      </a:r>
                      <a:endParaRPr lang="zh-CN" altLang="en-US" sz="1400" dirty="0"/>
                    </a:p>
                  </a:txBody>
                  <a:tcPr marL="69933" marR="69933" marT="34966" marB="34966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更改文件权限</a:t>
                      </a:r>
                    </a:p>
                  </a:txBody>
                  <a:tcPr marL="69933" marR="69933" marT="34966" marB="34966"/>
                </a:tc>
                <a:extLst>
                  <a:ext uri="{0D108BD9-81ED-4DB2-BD59-A6C34878D82A}">
                    <a16:rowId xmlns:a16="http://schemas.microsoft.com/office/drawing/2014/main" val="2301370269"/>
                  </a:ext>
                </a:extLst>
              </a:tr>
              <a:tr h="283614">
                <a:tc>
                  <a:txBody>
                    <a:bodyPr/>
                    <a:lstStyle/>
                    <a:p>
                      <a:r>
                        <a:rPr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chown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[options] filename</a:t>
                      </a:r>
                      <a:endParaRPr lang="zh-CN" altLang="en-US" sz="1400" dirty="0"/>
                    </a:p>
                  </a:txBody>
                  <a:tcPr marL="69933" marR="69933" marT="34966" marB="34966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更改文件所有者</a:t>
                      </a:r>
                    </a:p>
                  </a:txBody>
                  <a:tcPr marL="69933" marR="69933" marT="34966" marB="34966"/>
                </a:tc>
                <a:extLst>
                  <a:ext uri="{0D108BD9-81ED-4DB2-BD59-A6C34878D82A}">
                    <a16:rowId xmlns:a16="http://schemas.microsoft.com/office/drawing/2014/main" val="3875119117"/>
                  </a:ext>
                </a:extLst>
              </a:tr>
              <a:tr h="283614">
                <a:tc>
                  <a:txBody>
                    <a:bodyPr/>
                    <a:lstStyle/>
                    <a:p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 [options] source destination</a:t>
                      </a:r>
                      <a:endParaRPr lang="zh-CN" altLang="en-US" sz="1400" dirty="0"/>
                    </a:p>
                  </a:txBody>
                  <a:tcPr marL="69933" marR="69933" marT="34966" marB="34966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复制</a:t>
                      </a:r>
                    </a:p>
                  </a:txBody>
                  <a:tcPr marL="69933" marR="69933" marT="34966" marB="34966"/>
                </a:tc>
                <a:extLst>
                  <a:ext uri="{0D108BD9-81ED-4DB2-BD59-A6C34878D82A}">
                    <a16:rowId xmlns:a16="http://schemas.microsoft.com/office/drawing/2014/main" val="454890909"/>
                  </a:ext>
                </a:extLst>
              </a:tr>
              <a:tr h="283614">
                <a:tc>
                  <a:txBody>
                    <a:bodyPr/>
                    <a:lstStyle/>
                    <a:p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kill [options] </a:t>
                      </a:r>
                      <a:r>
                        <a:rPr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pid</a:t>
                      </a:r>
                      <a:endParaRPr lang="zh-CN" altLang="en-US" sz="1400" dirty="0"/>
                    </a:p>
                  </a:txBody>
                  <a:tcPr marL="69933" marR="69933" marT="34966" marB="34966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杀死进程</a:t>
                      </a:r>
                    </a:p>
                  </a:txBody>
                  <a:tcPr marL="69933" marR="69933" marT="34966" marB="34966"/>
                </a:tc>
                <a:extLst>
                  <a:ext uri="{0D108BD9-81ED-4DB2-BD59-A6C34878D82A}">
                    <a16:rowId xmlns:a16="http://schemas.microsoft.com/office/drawing/2014/main" val="3795449396"/>
                  </a:ext>
                </a:extLst>
              </a:tr>
              <a:tr h="283614">
                <a:tc>
                  <a:txBody>
                    <a:bodyPr/>
                    <a:lstStyle/>
                    <a:p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 [options]</a:t>
                      </a:r>
                      <a:endParaRPr lang="zh-CN" altLang="en-US" sz="1400" dirty="0"/>
                    </a:p>
                  </a:txBody>
                  <a:tcPr marL="69933" marR="69933" marT="34966" marB="34966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查看当前目录下的文件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文件夹</a:t>
                      </a:r>
                    </a:p>
                  </a:txBody>
                  <a:tcPr marL="69933" marR="69933" marT="34966" marB="34966"/>
                </a:tc>
                <a:extLst>
                  <a:ext uri="{0D108BD9-81ED-4DB2-BD59-A6C34878D82A}">
                    <a16:rowId xmlns:a16="http://schemas.microsoft.com/office/drawing/2014/main" val="3890919711"/>
                  </a:ext>
                </a:extLst>
              </a:tr>
              <a:tr h="2836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man [command]</a:t>
                      </a:r>
                      <a:endParaRPr lang="zh-CN" altLang="en-US" sz="1400" dirty="0"/>
                    </a:p>
                  </a:txBody>
                  <a:tcPr marL="69933" marR="69933" marT="34966" marB="34966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查看帮助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手册</a:t>
                      </a:r>
                    </a:p>
                  </a:txBody>
                  <a:tcPr marL="69933" marR="69933" marT="34966" marB="34966"/>
                </a:tc>
                <a:extLst>
                  <a:ext uri="{0D108BD9-81ED-4DB2-BD59-A6C34878D82A}">
                    <a16:rowId xmlns:a16="http://schemas.microsoft.com/office/drawing/2014/main" val="2034396149"/>
                  </a:ext>
                </a:extLst>
              </a:tr>
              <a:tr h="283614">
                <a:tc>
                  <a:txBody>
                    <a:bodyPr/>
                    <a:lstStyle/>
                    <a:p>
                      <a:r>
                        <a:rPr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mkdir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[options] directory</a:t>
                      </a:r>
                      <a:endParaRPr lang="zh-CN" altLang="en-US" sz="1400" dirty="0"/>
                    </a:p>
                  </a:txBody>
                  <a:tcPr marL="69933" marR="69933" marT="34966" marB="34966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创建新目录</a:t>
                      </a:r>
                    </a:p>
                  </a:txBody>
                  <a:tcPr marL="69933" marR="69933" marT="34966" marB="34966"/>
                </a:tc>
                <a:extLst>
                  <a:ext uri="{0D108BD9-81ED-4DB2-BD59-A6C34878D82A}">
                    <a16:rowId xmlns:a16="http://schemas.microsoft.com/office/drawing/2014/main" val="3100018201"/>
                  </a:ext>
                </a:extLst>
              </a:tr>
              <a:tr h="2836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mv [options] source destination</a:t>
                      </a:r>
                      <a:endParaRPr lang="zh-CN" altLang="en-US" sz="1400" dirty="0"/>
                    </a:p>
                  </a:txBody>
                  <a:tcPr marL="69933" marR="69933" marT="34966" marB="34966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更名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移动</a:t>
                      </a:r>
                    </a:p>
                  </a:txBody>
                  <a:tcPr marL="69933" marR="69933" marT="34966" marB="34966"/>
                </a:tc>
                <a:extLst>
                  <a:ext uri="{0D108BD9-81ED-4DB2-BD59-A6C34878D82A}">
                    <a16:rowId xmlns:a16="http://schemas.microsoft.com/office/drawing/2014/main" val="238620901"/>
                  </a:ext>
                </a:extLst>
              </a:tr>
              <a:tr h="283614">
                <a:tc>
                  <a:txBody>
                    <a:bodyPr/>
                    <a:lstStyle/>
                    <a:p>
                      <a:r>
                        <a:rPr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[options]</a:t>
                      </a:r>
                      <a:endParaRPr lang="zh-CN" altLang="en-US" sz="1400" dirty="0"/>
                    </a:p>
                  </a:txBody>
                  <a:tcPr marL="69933" marR="69933" marT="34966" marB="34966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查看进程</a:t>
                      </a:r>
                    </a:p>
                  </a:txBody>
                  <a:tcPr marL="69933" marR="69933" marT="34966" marB="34966"/>
                </a:tc>
                <a:extLst>
                  <a:ext uri="{0D108BD9-81ED-4DB2-BD59-A6C34878D82A}">
                    <a16:rowId xmlns:a16="http://schemas.microsoft.com/office/drawing/2014/main" val="2320820356"/>
                  </a:ext>
                </a:extLst>
              </a:tr>
              <a:tr h="283614">
                <a:tc>
                  <a:txBody>
                    <a:bodyPr/>
                    <a:lstStyle/>
                    <a:p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 [options] directory/filename</a:t>
                      </a:r>
                      <a:endParaRPr lang="zh-CN" altLang="en-US" sz="1400" dirty="0"/>
                    </a:p>
                  </a:txBody>
                  <a:tcPr marL="69933" marR="69933" marT="34966" marB="34966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删除</a:t>
                      </a:r>
                    </a:p>
                  </a:txBody>
                  <a:tcPr marL="69933" marR="69933" marT="34966" marB="34966"/>
                </a:tc>
                <a:extLst>
                  <a:ext uri="{0D108BD9-81ED-4DB2-BD59-A6C34878D82A}">
                    <a16:rowId xmlns:a16="http://schemas.microsoft.com/office/drawing/2014/main" val="1245904366"/>
                  </a:ext>
                </a:extLst>
              </a:tr>
              <a:tr h="283614">
                <a:tc>
                  <a:txBody>
                    <a:bodyPr/>
                    <a:lstStyle/>
                    <a:p>
                      <a:r>
                        <a:rPr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[options] [user [arguments]]</a:t>
                      </a:r>
                      <a:endParaRPr lang="zh-CN" altLang="en-US" sz="1400" dirty="0"/>
                    </a:p>
                  </a:txBody>
                  <a:tcPr marL="69933" marR="69933" marT="34966" marB="34966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更改用户</a:t>
                      </a:r>
                    </a:p>
                  </a:txBody>
                  <a:tcPr marL="69933" marR="69933" marT="34966" marB="34966"/>
                </a:tc>
                <a:extLst>
                  <a:ext uri="{0D108BD9-81ED-4DB2-BD59-A6C34878D82A}">
                    <a16:rowId xmlns:a16="http://schemas.microsoft.com/office/drawing/2014/main" val="4060468174"/>
                  </a:ext>
                </a:extLst>
              </a:tr>
              <a:tr h="283614">
                <a:tc>
                  <a:txBody>
                    <a:bodyPr/>
                    <a:lstStyle/>
                    <a:p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 [options] filename</a:t>
                      </a:r>
                      <a:endParaRPr lang="zh-CN" altLang="en-US" sz="1400" dirty="0"/>
                    </a:p>
                  </a:txBody>
                  <a:tcPr marL="69933" marR="69933" marT="34966" marB="34966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解压</a:t>
                      </a:r>
                    </a:p>
                  </a:txBody>
                  <a:tcPr marL="69933" marR="69933" marT="34966" marB="34966"/>
                </a:tc>
                <a:extLst>
                  <a:ext uri="{0D108BD9-81ED-4DB2-BD59-A6C34878D82A}">
                    <a16:rowId xmlns:a16="http://schemas.microsoft.com/office/drawing/2014/main" val="3704705244"/>
                  </a:ext>
                </a:extLst>
              </a:tr>
              <a:tr h="283614">
                <a:tc>
                  <a:txBody>
                    <a:bodyPr/>
                    <a:lstStyle/>
                    <a:p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touch filename</a:t>
                      </a:r>
                      <a:endParaRPr lang="zh-CN" altLang="en-US" sz="1400" dirty="0"/>
                    </a:p>
                  </a:txBody>
                  <a:tcPr marL="69933" marR="69933" marT="34966" marB="34966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创建新文件</a:t>
                      </a:r>
                    </a:p>
                  </a:txBody>
                  <a:tcPr marL="69933" marR="69933" marT="34966" marB="34966"/>
                </a:tc>
                <a:extLst>
                  <a:ext uri="{0D108BD9-81ED-4DB2-BD59-A6C34878D82A}">
                    <a16:rowId xmlns:a16="http://schemas.microsoft.com/office/drawing/2014/main" val="4118312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70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8D517-992C-49CE-A83F-DA4455994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476C0-B9A9-4CEC-92EE-713DABF1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“一切皆文件”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hlinkClick r:id="rId2"/>
              </a:rPr>
              <a:t>文件系统层次结构标准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04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BC7C0-3E2E-4FD3-8A3D-993AFA745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文件系统权限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BF56D-6260-4414-A482-8E6D0A81D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拥有者 </a:t>
            </a:r>
            <a:r>
              <a:rPr lang="en-US" altLang="zh-CN" dirty="0"/>
              <a:t>owner</a:t>
            </a:r>
            <a:r>
              <a:rPr lang="zh-CN" altLang="en-US" dirty="0"/>
              <a:t>，群组 </a:t>
            </a:r>
            <a:r>
              <a:rPr lang="en-US" altLang="zh-CN" dirty="0"/>
              <a:t>group</a:t>
            </a:r>
            <a:r>
              <a:rPr lang="zh-CN" altLang="en-US" dirty="0"/>
              <a:t>，其它组 </a:t>
            </a:r>
            <a:r>
              <a:rPr lang="en-US" altLang="zh-CN" dirty="0"/>
              <a:t>other</a:t>
            </a:r>
          </a:p>
          <a:p>
            <a:r>
              <a:rPr lang="en-US" altLang="zh-CN" dirty="0"/>
              <a:t>+ </a:t>
            </a:r>
            <a:r>
              <a:rPr lang="zh-CN" altLang="en-US" dirty="0"/>
              <a:t>增加权限，</a:t>
            </a:r>
            <a:r>
              <a:rPr lang="en-US" altLang="zh-CN" dirty="0"/>
              <a:t>- </a:t>
            </a:r>
            <a:r>
              <a:rPr lang="zh-CN" altLang="en-US" dirty="0"/>
              <a:t>取消权限，</a:t>
            </a:r>
            <a:r>
              <a:rPr lang="en-US" altLang="zh-CN" dirty="0"/>
              <a:t>= </a:t>
            </a:r>
            <a:r>
              <a:rPr lang="zh-CN" altLang="en-US" dirty="0"/>
              <a:t>设定权限。</a:t>
            </a:r>
            <a:endParaRPr lang="en-US" altLang="zh-CN" dirty="0"/>
          </a:p>
          <a:p>
            <a:r>
              <a:rPr lang="zh-CN" altLang="en-US" dirty="0"/>
              <a:t>读 </a:t>
            </a:r>
            <a:r>
              <a:rPr lang="en-US" altLang="zh-CN" dirty="0"/>
              <a:t>r</a:t>
            </a:r>
            <a:r>
              <a:rPr lang="zh-CN" altLang="en-US" dirty="0"/>
              <a:t>，写 </a:t>
            </a:r>
            <a:r>
              <a:rPr lang="en-US" altLang="zh-CN" dirty="0"/>
              <a:t>w</a:t>
            </a:r>
            <a:r>
              <a:rPr lang="zh-CN" altLang="en-US" dirty="0"/>
              <a:t>，执行 </a:t>
            </a:r>
            <a:r>
              <a:rPr lang="en-US" altLang="zh-CN" dirty="0"/>
              <a:t>x</a:t>
            </a:r>
          </a:p>
          <a:p>
            <a:r>
              <a:rPr lang="zh-CN" altLang="en-US" dirty="0"/>
              <a:t>数字 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0 </a:t>
            </a:r>
            <a:r>
              <a:rPr lang="zh-CN" altLang="en-US" dirty="0"/>
              <a:t>表示读、写、执行权限和无权限</a:t>
            </a:r>
            <a:endParaRPr lang="en-US" altLang="zh-CN" dirty="0"/>
          </a:p>
          <a:p>
            <a:pPr lvl="1"/>
            <a:r>
              <a:rPr lang="en-US" altLang="zh-CN" dirty="0" err="1"/>
              <a:t>rwx</a:t>
            </a:r>
            <a:r>
              <a:rPr lang="en-US" altLang="zh-CN" dirty="0"/>
              <a:t> = 4 + 2 + 1 = 7</a:t>
            </a:r>
          </a:p>
          <a:p>
            <a:pPr lvl="1"/>
            <a:r>
              <a:rPr lang="en-US" altLang="zh-CN" dirty="0" err="1"/>
              <a:t>rw</a:t>
            </a:r>
            <a:r>
              <a:rPr lang="en-US" altLang="zh-CN" dirty="0"/>
              <a:t> = 4 + 2 = 6</a:t>
            </a:r>
          </a:p>
          <a:p>
            <a:pPr lvl="1"/>
            <a:r>
              <a:rPr lang="en-US" altLang="zh-CN" dirty="0" err="1"/>
              <a:t>rx</a:t>
            </a:r>
            <a:r>
              <a:rPr lang="en-US" altLang="zh-CN" dirty="0"/>
              <a:t> = 4 +1 = 5</a:t>
            </a:r>
          </a:p>
          <a:p>
            <a:r>
              <a:rPr lang="pl-PL" altLang="zh-CN" dirty="0"/>
              <a:t>chmod a+r,ug+w,o-w a.conf b.xml</a:t>
            </a:r>
            <a:endParaRPr lang="en-US" altLang="zh-CN" dirty="0"/>
          </a:p>
          <a:p>
            <a:r>
              <a:rPr lang="en-US" altLang="zh-CN" dirty="0" err="1"/>
              <a:t>chmod</a:t>
            </a:r>
            <a:r>
              <a:rPr lang="en-US" altLang="zh-CN" dirty="0"/>
              <a:t> 600 file (</a:t>
            </a:r>
            <a:r>
              <a:rPr lang="en-US" altLang="zh-CN" dirty="0" err="1"/>
              <a:t>chmod</a:t>
            </a:r>
            <a:r>
              <a:rPr lang="en-US" altLang="zh-CN" dirty="0"/>
              <a:t> u=</a:t>
            </a:r>
            <a:r>
              <a:rPr lang="en-US" altLang="zh-CN" dirty="0" err="1"/>
              <a:t>rw,g</a:t>
            </a:r>
            <a:r>
              <a:rPr lang="en-US" altLang="zh-CN" dirty="0"/>
              <a:t>=---,o=--- file </a:t>
            </a:r>
            <a:r>
              <a:rPr lang="zh-CN" altLang="en-US" dirty="0"/>
              <a:t>或 </a:t>
            </a:r>
            <a:r>
              <a:rPr lang="en-US" altLang="zh-CN" dirty="0" err="1"/>
              <a:t>chmod</a:t>
            </a:r>
            <a:r>
              <a:rPr lang="en-US" altLang="zh-CN" dirty="0"/>
              <a:t> u=</a:t>
            </a:r>
            <a:r>
              <a:rPr lang="en-US" altLang="zh-CN" dirty="0" err="1"/>
              <a:t>rw,go-rwx</a:t>
            </a:r>
            <a:r>
              <a:rPr lang="en-US" altLang="zh-CN" dirty="0"/>
              <a:t> file)</a:t>
            </a:r>
          </a:p>
          <a:p>
            <a:r>
              <a:rPr lang="en-US" altLang="zh-CN" dirty="0" err="1"/>
              <a:t>chown</a:t>
            </a:r>
            <a:r>
              <a:rPr lang="en-US" altLang="zh-CN" dirty="0"/>
              <a:t> </a:t>
            </a:r>
            <a:r>
              <a:rPr lang="en-US" altLang="zh-CN" dirty="0" err="1"/>
              <a:t>tom:users</a:t>
            </a:r>
            <a:r>
              <a:rPr lang="en-US" altLang="zh-CN" dirty="0"/>
              <a:t> 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80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B435A-E5BD-418A-9B68-754032D6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Grep</a:t>
            </a:r>
            <a:r>
              <a:rPr lang="zh-CN" altLang="en-US" dirty="0"/>
              <a:t>与正则表达式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0FDD37-6223-4939-80AD-3F0F166F0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grep (globally search a regular expression and print)</a:t>
            </a:r>
          </a:p>
          <a:p>
            <a:pPr lvl="1"/>
            <a:r>
              <a:rPr lang="en-US" altLang="zh-CN" dirty="0"/>
              <a:t>grep “</a:t>
            </a:r>
            <a:r>
              <a:rPr lang="en-US" altLang="zh-CN" dirty="0" err="1"/>
              <a:t>aaa</a:t>
            </a:r>
            <a:r>
              <a:rPr lang="en-US" altLang="zh-CN" dirty="0"/>
              <a:t>" file_1 file_2 file_3 ...</a:t>
            </a:r>
          </a:p>
          <a:p>
            <a:pPr lvl="1"/>
            <a:r>
              <a:rPr lang="en-US" altLang="zh-CN" dirty="0"/>
              <a:t>grep -E "[1-9]+“</a:t>
            </a:r>
          </a:p>
          <a:p>
            <a:endParaRPr lang="en-US" altLang="zh-CN" dirty="0"/>
          </a:p>
          <a:p>
            <a:r>
              <a:rPr lang="zh-CN" altLang="en-US" dirty="0"/>
              <a:t>正则表达式（</a:t>
            </a:r>
            <a:r>
              <a:rPr lang="en-US" altLang="zh-CN" dirty="0"/>
              <a:t>Regular Expression</a:t>
            </a:r>
            <a:r>
              <a:rPr lang="zh-CN" altLang="en-US" dirty="0"/>
              <a:t>、</a:t>
            </a:r>
            <a:r>
              <a:rPr lang="en-US" altLang="zh-CN" dirty="0"/>
              <a:t>regex</a:t>
            </a:r>
            <a:r>
              <a:rPr lang="zh-CN" altLang="en-US" dirty="0"/>
              <a:t>、</a:t>
            </a:r>
            <a:r>
              <a:rPr lang="en-US" altLang="zh-CN" dirty="0"/>
              <a:t>re</a:t>
            </a:r>
            <a:r>
              <a:rPr lang="zh-CN" altLang="en-US" dirty="0"/>
              <a:t>）（选）</a:t>
            </a:r>
            <a:endParaRPr lang="en-US" altLang="zh-CN" dirty="0"/>
          </a:p>
          <a:p>
            <a:pPr lvl="1"/>
            <a:r>
              <a:rPr lang="zh-CN" altLang="en-US" dirty="0">
                <a:hlinkClick r:id="rId2"/>
              </a:rPr>
              <a:t>正则表达式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928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E1112-499A-4728-872A-1FC52A4E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问题解决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883B7F-68D1-4616-A587-C389372B8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Google</a:t>
            </a:r>
          </a:p>
          <a:p>
            <a:r>
              <a:rPr lang="en-US" altLang="zh-CN" dirty="0"/>
              <a:t>Stack Overflow</a:t>
            </a:r>
          </a:p>
          <a:p>
            <a:r>
              <a:rPr lang="en-US" altLang="zh-CN" dirty="0"/>
              <a:t>man</a:t>
            </a:r>
          </a:p>
          <a:p>
            <a:r>
              <a:rPr lang="en-US" altLang="zh-CN" dirty="0"/>
              <a:t>-h / --help</a:t>
            </a:r>
          </a:p>
          <a:p>
            <a:r>
              <a:rPr lang="en-US" altLang="zh-CN" dirty="0"/>
              <a:t>GitHub README / Wiki</a:t>
            </a:r>
          </a:p>
          <a:p>
            <a:r>
              <a:rPr lang="en-US" altLang="zh-CN" dirty="0"/>
              <a:t>Sources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643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800B7-0044-4EC5-97CD-AF0D6A47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81FFF-D382-4A66-8E8B-B2C51B087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云服务器</a:t>
            </a:r>
            <a:endParaRPr lang="en-US" altLang="zh-CN" dirty="0"/>
          </a:p>
          <a:p>
            <a:pPr lvl="1"/>
            <a:r>
              <a:rPr lang="en-US" altLang="zh-CN" dirty="0" err="1"/>
              <a:t>Shadowsocks</a:t>
            </a:r>
            <a:r>
              <a:rPr lang="en-US" altLang="zh-CN" dirty="0"/>
              <a:t> </a:t>
            </a:r>
            <a:r>
              <a:rPr lang="zh-CN" altLang="en-US" dirty="0"/>
              <a:t>配置</a:t>
            </a:r>
            <a:endParaRPr lang="en-US" altLang="zh-CN" dirty="0"/>
          </a:p>
          <a:p>
            <a:pPr lvl="1"/>
            <a:r>
              <a:rPr lang="en-US" altLang="zh-CN" dirty="0" err="1"/>
              <a:t>vlmscd</a:t>
            </a:r>
            <a:r>
              <a:rPr lang="en-US" altLang="zh-CN" dirty="0"/>
              <a:t> </a:t>
            </a:r>
            <a:r>
              <a:rPr lang="zh-CN" altLang="en-US" dirty="0"/>
              <a:t>配置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WSL</a:t>
            </a:r>
          </a:p>
          <a:p>
            <a:pPr lvl="1"/>
            <a:r>
              <a:rPr lang="zh-CN" altLang="en-US" dirty="0"/>
              <a:t>修改包管理的源</a:t>
            </a:r>
            <a:endParaRPr lang="en-US" altLang="zh-CN" dirty="0"/>
          </a:p>
          <a:p>
            <a:pPr lvl="1"/>
            <a:r>
              <a:rPr lang="zh-CN" altLang="en-US" dirty="0"/>
              <a:t>调用 </a:t>
            </a:r>
            <a:r>
              <a:rPr lang="en-US" altLang="zh-CN" dirty="0"/>
              <a:t>Windows </a:t>
            </a:r>
            <a:r>
              <a:rPr lang="zh-CN" altLang="en-US" dirty="0"/>
              <a:t>程序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虚拟机（选）</a:t>
            </a:r>
          </a:p>
        </p:txBody>
      </p:sp>
    </p:spTree>
    <p:extLst>
      <p:ext uri="{BB962C8B-B14F-4D97-AF65-F5344CB8AC3E}">
        <p14:creationId xmlns:p14="http://schemas.microsoft.com/office/powerpoint/2010/main" val="2983213129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108</TotalTime>
  <Words>357</Words>
  <Application>Microsoft Office PowerPoint</Application>
  <PresentationFormat>宽屏</PresentationFormat>
  <Paragraphs>91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宋体</vt:lpstr>
      <vt:lpstr>Arial</vt:lpstr>
      <vt:lpstr>Century Gothic</vt:lpstr>
      <vt:lpstr>水汽尾迹</vt:lpstr>
      <vt:lpstr>Linux</vt:lpstr>
      <vt:lpstr>简介</vt:lpstr>
      <vt:lpstr>常用命令</vt:lpstr>
      <vt:lpstr>文件系统结构</vt:lpstr>
      <vt:lpstr>文件系统权限</vt:lpstr>
      <vt:lpstr>Grep与正则表达式</vt:lpstr>
      <vt:lpstr>问题解决</vt:lpstr>
      <vt:lpstr>实践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应 睿</dc:creator>
  <cp:lastModifiedBy>应 睿</cp:lastModifiedBy>
  <cp:revision>7</cp:revision>
  <dcterms:created xsi:type="dcterms:W3CDTF">2018-06-30T11:43:12Z</dcterms:created>
  <dcterms:modified xsi:type="dcterms:W3CDTF">2018-06-30T13:31:44Z</dcterms:modified>
</cp:coreProperties>
</file>