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342" r:id="rId5"/>
    <p:sldId id="259" r:id="rId6"/>
    <p:sldId id="261" r:id="rId7"/>
    <p:sldId id="260" r:id="rId8"/>
    <p:sldId id="262" r:id="rId9"/>
    <p:sldId id="343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0" r:id="rId30"/>
    <p:sldId id="283" r:id="rId31"/>
    <p:sldId id="291" r:id="rId32"/>
    <p:sldId id="286" r:id="rId33"/>
    <p:sldId id="284" r:id="rId34"/>
    <p:sldId id="292" r:id="rId35"/>
    <p:sldId id="287" r:id="rId36"/>
    <p:sldId id="288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10" r:id="rId51"/>
    <p:sldId id="314" r:id="rId52"/>
    <p:sldId id="306" r:id="rId53"/>
    <p:sldId id="307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4" r:id="rId63"/>
    <p:sldId id="325" r:id="rId64"/>
    <p:sldId id="326" r:id="rId65"/>
    <p:sldId id="327" r:id="rId66"/>
    <p:sldId id="328" r:id="rId67"/>
    <p:sldId id="330" r:id="rId68"/>
    <p:sldId id="329" r:id="rId69"/>
    <p:sldId id="333" r:id="rId70"/>
    <p:sldId id="332" r:id="rId71"/>
    <p:sldId id="334" r:id="rId72"/>
    <p:sldId id="335" r:id="rId73"/>
    <p:sldId id="336" r:id="rId74"/>
    <p:sldId id="337" r:id="rId75"/>
    <p:sldId id="338" r:id="rId76"/>
    <p:sldId id="339" r:id="rId77"/>
    <p:sldId id="340" r:id="rId78"/>
  </p:sldIdLst>
  <p:sldSz cx="12192000" cy="6858000"/>
  <p:notesSz cx="6858000" cy="9144000"/>
  <p:custDataLst>
    <p:tags r:id="rId8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1159" autoAdjust="0"/>
  </p:normalViewPr>
  <p:slideViewPr>
    <p:cSldViewPr snapToGrid="0">
      <p:cViewPr>
        <p:scale>
          <a:sx n="70" d="100"/>
          <a:sy n="70" d="100"/>
        </p:scale>
        <p:origin x="60" y="-240"/>
      </p:cViewPr>
      <p:guideLst>
        <p:guide orient="horz" pos="2146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6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除了简单的单机版程序（例如记事本，画图板等），几乎所有的软件都会用到数据库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是一个用的非常多的数据库，它有哪些优点呢？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除了简单的单机版程序（例如记事本，画图板等），几乎所有的软件都会用到数据库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知道如何根据整型位数算范围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Oracle</a:t>
            </a:r>
            <a:r>
              <a:rPr lang="zh-CN" altLang="en-US"/>
              <a:t>：商业数据库典型代表，可靠性高、安全、性能好</a:t>
            </a:r>
          </a:p>
          <a:p>
            <a:r>
              <a:rPr lang="en-US" altLang="zh-CN"/>
              <a:t>MySQL: </a:t>
            </a:r>
            <a:r>
              <a:rPr lang="zh-CN" altLang="en-US"/>
              <a:t>开源、免费数据库典型代表，性能好</a:t>
            </a:r>
            <a:endParaRPr lang="en-US" altLang="zh-CN"/>
          </a:p>
          <a:p>
            <a:r>
              <a:rPr lang="en-US" altLang="zh-CN"/>
              <a:t>Access: </a:t>
            </a:r>
            <a:r>
              <a:rPr lang="zh-CN" altLang="en-US"/>
              <a:t>本地数据库，著名的本地数据库还有</a:t>
            </a:r>
            <a:r>
              <a:rPr lang="en-US" altLang="zh-CN"/>
              <a:t>SQLite</a:t>
            </a:r>
            <a:r>
              <a:rPr lang="zh-CN" altLang="en-US"/>
              <a:t>（例如用于手机中存储通讯录）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可见，数据管理有一个发展过程。那数据库一出现就是这个样子吗？</a:t>
            </a:r>
          </a:p>
          <a:p>
            <a:r>
              <a:rPr lang="zh-CN" altLang="en-US"/>
              <a:t>数据库处理大量数据时，所以必须按照一定理论、方法来进行，这就是：概念模型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关系模型是目前主流的模型，它是什么时候产生的呢？是谁提出来的呢？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拉里</a:t>
            </a:r>
            <a:r>
              <a:rPr lang="en-US" altLang="zh-CN"/>
              <a:t>.</a:t>
            </a:r>
            <a:r>
              <a:rPr lang="zh-CN" altLang="en-US"/>
              <a:t>埃里森看到了这篇论文，敏锐地意识到，关系数据库会成为今后的主流，于是就快速开发了一个关系数据库。后来中央情报局要采购一套系统，先找了</a:t>
            </a:r>
            <a:r>
              <a:rPr lang="en-US" altLang="zh-CN"/>
              <a:t>IBM</a:t>
            </a:r>
            <a:r>
              <a:rPr lang="zh-CN" altLang="en-US"/>
              <a:t>，</a:t>
            </a:r>
            <a:r>
              <a:rPr lang="en-US" altLang="zh-CN"/>
              <a:t>IBM</a:t>
            </a:r>
            <a:r>
              <a:rPr lang="zh-CN" altLang="en-US"/>
              <a:t>还在开发中，于是就找到了他，卖出了第一套系统。后来经过改名、发展，就是今天的</a:t>
            </a:r>
            <a:r>
              <a:rPr lang="en-US" altLang="zh-CN"/>
              <a:t>Oracle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学习数据库之前，要掌握一些重要的基本概念，我们来看一下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主键：根据实际情况进行设置，例如：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）客户：证件类型 </a:t>
            </a:r>
            <a:r>
              <a:rPr lang="en-US" altLang="zh-CN" dirty="0"/>
              <a:t>+ </a:t>
            </a:r>
            <a:r>
              <a:rPr lang="zh-CN" altLang="en-US" dirty="0"/>
              <a:t>证件号码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）账户：账号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）学生：学号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）交易：交易流水号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5214950"/>
            <a:ext cx="1962897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214423"/>
            <a:ext cx="103632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8978" y="2759582"/>
            <a:ext cx="8134045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00177"/>
            <a:ext cx="109728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15525" y="274638"/>
            <a:ext cx="1866875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9010675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14337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643183"/>
            <a:ext cx="103632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9974181" y="0"/>
            <a:ext cx="2217819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73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8544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7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901" y="5357826"/>
            <a:ext cx="10968300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428605"/>
            <a:ext cx="6815667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5" y="1357298"/>
            <a:ext cx="4011084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892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064" y="214290"/>
            <a:ext cx="9931469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8020" y="1000108"/>
            <a:ext cx="993648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04001" y="6243634"/>
            <a:ext cx="4240500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492879"/>
            <a:ext cx="2235179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47979" y="6492877"/>
            <a:ext cx="352427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0764" y="5347005"/>
            <a:ext cx="11616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10847877" y="0"/>
            <a:ext cx="1344124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368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871220"/>
            <a:ext cx="10363200" cy="1812925"/>
          </a:xfrm>
          <a:noFill/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6000" b="1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6000" b="1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2974975"/>
            <a:ext cx="10363200" cy="72326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（一）数据库基本概念</a:t>
            </a:r>
          </a:p>
        </p:txBody>
      </p:sp>
      <p:sp>
        <p:nvSpPr>
          <p:cNvPr id="4" name="副标题 2"/>
          <p:cNvSpPr txBox="1"/>
          <p:nvPr/>
        </p:nvSpPr>
        <p:spPr>
          <a:xfrm>
            <a:off x="2020013" y="4923904"/>
            <a:ext cx="8134045" cy="697780"/>
          </a:xfrm>
          <a:prstGeom prst="rect">
            <a:avLst/>
          </a:prstGeom>
          <a:ln>
            <a:noFill/>
          </a:ln>
        </p:spPr>
        <p:txBody>
          <a:bodyPr vert="horz" rtlCol="0" anchor="t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None/>
              <a:defRPr kumimoji="0" lang="zh-CN" alt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Font typeface="Arial" panose="020B0604020202020204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8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2800" dirty="0" err="1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Daniel.Wang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b="1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业界主流的</a:t>
            </a:r>
            <a:r>
              <a:rPr lang="en-US" altLang="zh-CN" b="1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539240" y="1583055"/>
          <a:ext cx="8509000" cy="36918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00095"/>
                <a:gridCol w="5208905"/>
              </a:tblGrid>
              <a:tr h="615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  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数据库管理系统</a:t>
                      </a:r>
                    </a:p>
                  </a:txBody>
                  <a:tcPr anchor="ctr"/>
                </a:tc>
              </a:tr>
              <a:tr h="615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Oracle, MySQL</a:t>
                      </a:r>
                    </a:p>
                  </a:txBody>
                  <a:tcPr anchor="ctr"/>
                </a:tc>
              </a:tr>
              <a:tr h="615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server, Access</a:t>
                      </a:r>
                    </a:p>
                  </a:txBody>
                  <a:tcPr anchor="ctr"/>
                </a:tc>
              </a:tr>
              <a:tr h="615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DB2</a:t>
                      </a:r>
                    </a:p>
                  </a:txBody>
                  <a:tcPr anchor="ctr"/>
                </a:tc>
              </a:tr>
              <a:tr h="615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Sybase</a:t>
                      </a:r>
                    </a:p>
                  </a:txBody>
                  <a:tcPr anchor="ctr"/>
                </a:tc>
              </a:tr>
              <a:tr h="615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加州大学伯克利分校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PostgreSQL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15415" y="5567045"/>
            <a:ext cx="9077325" cy="82677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 </a:t>
            </a: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前三个厂商占市场份额</a:t>
            </a:r>
            <a:r>
              <a:rPr lang="en-US" altLang="zh-CN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85%</a:t>
            </a: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</a:p>
          <a:p>
            <a:endParaRPr lang="zh-CN" altLang="en-US" sz="24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87475" y="2185670"/>
            <a:ext cx="9077325" cy="206375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数据库最早出现于上世纪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60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年代，计算机是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1946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年诞生的，在数据库出现之前，数据是如何管理的，存放在哪里？</a:t>
            </a:r>
          </a:p>
          <a:p>
            <a:endParaRPr lang="zh-CN" altLang="en-US" sz="2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思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5" y="274955"/>
            <a:ext cx="1676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数据管理的三个阶段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1584960"/>
          </a:xfrm>
        </p:spPr>
        <p:txBody>
          <a:bodyPr>
            <a:norm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）人工管理阶段：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计算机不通过数据管理；程序和数据是不可分割的整体；数据不能共享；不单独保存数据；</a:t>
            </a:r>
            <a:endParaRPr lang="zh-CN" altLang="en-US" sz="245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45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5540" y="2997200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矩形 4"/>
          <p:cNvSpPr/>
          <p:nvPr/>
        </p:nvSpPr>
        <p:spPr>
          <a:xfrm>
            <a:off x="6237605" y="2996565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 flipV="1">
            <a:off x="3943350" y="3335020"/>
            <a:ext cx="229425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矩形 12"/>
          <p:cNvSpPr/>
          <p:nvPr/>
        </p:nvSpPr>
        <p:spPr>
          <a:xfrm>
            <a:off x="2415540" y="4057650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6237605" y="4057650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3943350" y="4396105"/>
            <a:ext cx="22942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6" name="矩形 15"/>
          <p:cNvSpPr/>
          <p:nvPr/>
        </p:nvSpPr>
        <p:spPr>
          <a:xfrm>
            <a:off x="2415540" y="5092065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605" y="5092065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18" name="直接箭头连接符 17"/>
          <p:cNvCxnSpPr>
            <a:stCxn id="16" idx="3"/>
            <a:endCxn id="17" idx="1"/>
          </p:cNvCxnSpPr>
          <p:nvPr/>
        </p:nvCxnSpPr>
        <p:spPr>
          <a:xfrm>
            <a:off x="3943350" y="5430520"/>
            <a:ext cx="22942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624205"/>
            <a:ext cx="10685145" cy="2642870"/>
          </a:xfrm>
        </p:spPr>
        <p:txBody>
          <a:bodyPr>
            <a:norm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文件系统阶段：数据以文件形式持久保存在外部存储设备上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优点：程序和数据实现了分离；数据的逻辑结构和物理结构有了区别；文件的建立，数据增、删、改、查都要用程序来实现；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缺点：</a:t>
            </a:r>
            <a:r>
              <a:rPr lang="zh-CN" altLang="en-US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数据冗余；不一致性；数据联系弱；</a:t>
            </a:r>
            <a:endParaRPr lang="zh-CN" altLang="en-US" sz="233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0425" y="4185285"/>
            <a:ext cx="2200275" cy="9093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存取方法</a:t>
            </a:r>
          </a:p>
        </p:txBody>
      </p:sp>
      <p:sp>
        <p:nvSpPr>
          <p:cNvPr id="27" name="矩形 26"/>
          <p:cNvSpPr/>
          <p:nvPr/>
        </p:nvSpPr>
        <p:spPr>
          <a:xfrm>
            <a:off x="2415540" y="3357245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7735570" y="3357245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29" name="直接箭头连接符 28"/>
          <p:cNvCxnSpPr>
            <a:stCxn id="27" idx="3"/>
            <a:endCxn id="20" idx="1"/>
          </p:cNvCxnSpPr>
          <p:nvPr/>
        </p:nvCxnSpPr>
        <p:spPr>
          <a:xfrm>
            <a:off x="3943350" y="3695700"/>
            <a:ext cx="1049020" cy="622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矩形 29"/>
          <p:cNvSpPr/>
          <p:nvPr/>
        </p:nvSpPr>
        <p:spPr>
          <a:xfrm>
            <a:off x="2415540" y="4417695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>
          <a:xfrm>
            <a:off x="7735570" y="4418330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32" name="直接箭头连接符 31"/>
          <p:cNvCxnSpPr>
            <a:stCxn id="30" idx="3"/>
            <a:endCxn id="20" idx="2"/>
          </p:cNvCxnSpPr>
          <p:nvPr/>
        </p:nvCxnSpPr>
        <p:spPr>
          <a:xfrm flipV="1">
            <a:off x="3943350" y="4639945"/>
            <a:ext cx="727075" cy="1162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3" name="矩形 32"/>
          <p:cNvSpPr/>
          <p:nvPr/>
        </p:nvSpPr>
        <p:spPr>
          <a:xfrm>
            <a:off x="2415540" y="5452110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4" name="矩形 33"/>
          <p:cNvSpPr/>
          <p:nvPr/>
        </p:nvSpPr>
        <p:spPr>
          <a:xfrm>
            <a:off x="7735570" y="5452745"/>
            <a:ext cx="1527810" cy="67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35" name="直接箭头连接符 34"/>
          <p:cNvCxnSpPr>
            <a:stCxn id="33" idx="3"/>
            <a:endCxn id="20" idx="3"/>
          </p:cNvCxnSpPr>
          <p:nvPr/>
        </p:nvCxnSpPr>
        <p:spPr>
          <a:xfrm flipV="1">
            <a:off x="3943350" y="4961255"/>
            <a:ext cx="1049020" cy="8293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直接箭头连接符 39"/>
          <p:cNvCxnSpPr>
            <a:stCxn id="20" idx="7"/>
            <a:endCxn id="28" idx="1"/>
          </p:cNvCxnSpPr>
          <p:nvPr/>
        </p:nvCxnSpPr>
        <p:spPr>
          <a:xfrm flipV="1">
            <a:off x="6548755" y="3695700"/>
            <a:ext cx="1186815" cy="622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1" name="直接箭头连接符 40"/>
          <p:cNvCxnSpPr>
            <a:stCxn id="20" idx="6"/>
            <a:endCxn id="31" idx="1"/>
          </p:cNvCxnSpPr>
          <p:nvPr/>
        </p:nvCxnSpPr>
        <p:spPr>
          <a:xfrm>
            <a:off x="6870700" y="4639945"/>
            <a:ext cx="864870" cy="116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直接箭头连接符 41"/>
          <p:cNvCxnSpPr>
            <a:stCxn id="20" idx="5"/>
            <a:endCxn id="34" idx="1"/>
          </p:cNvCxnSpPr>
          <p:nvPr/>
        </p:nvCxnSpPr>
        <p:spPr>
          <a:xfrm>
            <a:off x="6548755" y="4961255"/>
            <a:ext cx="1186815" cy="82994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624205"/>
            <a:ext cx="10685145" cy="3604895"/>
          </a:xfrm>
        </p:spPr>
        <p:txBody>
          <a:bodyPr>
            <a:normAutofit fontScale="90000" lnSpcReduction="10000"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数据库管理阶段：单独使用一套软件系统来存储、管理数据</a:t>
            </a:r>
          </a:p>
          <a:p>
            <a:pPr marL="457200" lvl="2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</a:t>
            </a:r>
          </a:p>
          <a:p>
            <a:pPr marL="914400" lvl="3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33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数据独立性、可共享、低冗余</a:t>
            </a:r>
          </a:p>
          <a:p>
            <a:pPr marL="914400" lvl="3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33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数据库系统提供了方便、友好的接口（用户接口、程序接口）</a:t>
            </a:r>
          </a:p>
          <a:p>
            <a:pPr marL="914400" lvl="3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33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更强的安全性、可靠性</a:t>
            </a:r>
          </a:p>
          <a:p>
            <a:pPr marL="914400" lvl="3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33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丰富的工具（如性能优化、备份</a:t>
            </a:r>
            <a:r>
              <a:rPr lang="en-US" altLang="zh-CN" sz="233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33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恢复、查询、权限管理）</a:t>
            </a:r>
          </a:p>
          <a:p>
            <a:pPr marL="457200" lvl="2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缺点：需付出额外的软件、硬件、人力成本</a:t>
            </a:r>
          </a:p>
        </p:txBody>
      </p:sp>
      <p:sp>
        <p:nvSpPr>
          <p:cNvPr id="2" name="椭圆 1"/>
          <p:cNvSpPr/>
          <p:nvPr/>
        </p:nvSpPr>
        <p:spPr>
          <a:xfrm>
            <a:off x="4904105" y="4817110"/>
            <a:ext cx="2200275" cy="9093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</a:p>
        </p:txBody>
      </p:sp>
      <p:sp>
        <p:nvSpPr>
          <p:cNvPr id="4" name="矩形 3"/>
          <p:cNvSpPr/>
          <p:nvPr/>
        </p:nvSpPr>
        <p:spPr>
          <a:xfrm>
            <a:off x="2827020" y="4318635"/>
            <a:ext cx="1116330" cy="498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6" name="直接箭头连接符 5"/>
          <p:cNvCxnSpPr>
            <a:stCxn id="4" idx="3"/>
            <a:endCxn id="2" idx="1"/>
          </p:cNvCxnSpPr>
          <p:nvPr/>
        </p:nvCxnSpPr>
        <p:spPr>
          <a:xfrm>
            <a:off x="3943350" y="4568190"/>
            <a:ext cx="1282700" cy="38227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" name="矩形 6"/>
          <p:cNvSpPr/>
          <p:nvPr/>
        </p:nvSpPr>
        <p:spPr>
          <a:xfrm>
            <a:off x="2827020" y="5138420"/>
            <a:ext cx="1116330" cy="498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9" name="直接箭头连接符 8"/>
          <p:cNvCxnSpPr>
            <a:endCxn id="2" idx="2"/>
          </p:cNvCxnSpPr>
          <p:nvPr/>
        </p:nvCxnSpPr>
        <p:spPr>
          <a:xfrm flipV="1">
            <a:off x="3943350" y="5271770"/>
            <a:ext cx="960755" cy="1162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" name="矩形 9"/>
          <p:cNvSpPr/>
          <p:nvPr/>
        </p:nvSpPr>
        <p:spPr>
          <a:xfrm>
            <a:off x="2827020" y="5931535"/>
            <a:ext cx="1116330" cy="498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cxnSp>
        <p:nvCxnSpPr>
          <p:cNvPr id="12" name="直接箭头连接符 11"/>
          <p:cNvCxnSpPr>
            <a:stCxn id="10" idx="3"/>
            <a:endCxn id="2" idx="3"/>
          </p:cNvCxnSpPr>
          <p:nvPr/>
        </p:nvCxnSpPr>
        <p:spPr>
          <a:xfrm flipV="1">
            <a:off x="3943350" y="5593080"/>
            <a:ext cx="1282700" cy="5880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6" name="圆柱形 15"/>
          <p:cNvSpPr/>
          <p:nvPr/>
        </p:nvSpPr>
        <p:spPr>
          <a:xfrm>
            <a:off x="8216900" y="4229100"/>
            <a:ext cx="1635760" cy="204787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cxnSp>
        <p:nvCxnSpPr>
          <p:cNvPr id="17" name="直接箭头连接符 16"/>
          <p:cNvCxnSpPr>
            <a:stCxn id="2" idx="6"/>
            <a:endCxn id="16" idx="2"/>
          </p:cNvCxnSpPr>
          <p:nvPr/>
        </p:nvCxnSpPr>
        <p:spPr>
          <a:xfrm flipV="1">
            <a:off x="7104380" y="5253355"/>
            <a:ext cx="1112520" cy="184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数据库概念模型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4566920"/>
          </a:xfrm>
        </p:spPr>
        <p:txBody>
          <a:bodyPr>
            <a:norm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）层次模型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）网状模型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）关系模型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33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目前主流数据库模型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330" b="1" u="sng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使用二维表（关系）表示数据、数据之间的联系</a:t>
            </a:r>
            <a:endParaRPr lang="en-US" altLang="zh-CN" sz="233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4）非关系模型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264866" cy="5183324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1970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年，</a:t>
            </a:r>
            <a:r>
              <a:rPr lang="en-US" altLang="zh-CN" sz="20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IBM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研究院</a:t>
            </a:r>
            <a:r>
              <a:rPr lang="en-US" altLang="zh-CN" sz="2000" dirty="0" err="1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E.F.Codd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《大型共享数据库的关系模型》中提出了关系模型的概念，后来又发表多篇文章，奠定了关系数据库的基础。由于关系模型简单明了、具有坚实的数学理论基础，所以一经推出就受到了学术界和产业界的高度重视和广泛响应，并很快成为数据库市场的主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52" y="3258004"/>
            <a:ext cx="2019698" cy="2884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68" y="3258004"/>
            <a:ext cx="1945454" cy="2884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84861" y="6167437"/>
            <a:ext cx="1605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600" dirty="0" err="1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关系模型奠基人</a:t>
            </a:r>
            <a:endParaRPr lang="en-US" altLang="zh-CN" sz="1600" dirty="0" err="1" smtClean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E.F.Codd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9482" y="6167437"/>
            <a:ext cx="14192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Oracle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创始人</a:t>
            </a: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拉里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埃里森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094595" cy="2588260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）建立在严格的数据理论基础上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）概念单一、简单、结构清晰，操作方便</a:t>
            </a: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）能很好保证数据的一致性、完整性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关系模型主要概念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3645535"/>
          </a:xfrm>
        </p:spPr>
        <p:txBody>
          <a:bodyPr>
            <a:norm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）关系（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Relationship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marL="914400" lvl="3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325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由行、列组成</a:t>
            </a:r>
            <a:r>
              <a:rPr lang="zh-CN" altLang="en-US" sz="2325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规范的</a:t>
            </a:r>
            <a:r>
              <a:rPr lang="en-US" altLang="zh-CN" sz="233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二维表</a:t>
            </a:r>
            <a:r>
              <a:rPr lang="zh-CN" altLang="en-US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325" dirty="0" err="1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每个属性不能重名</a:t>
            </a:r>
            <a:r>
              <a:rPr lang="zh-CN" altLang="en-US" sz="2325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、不可再分，</a:t>
            </a:r>
            <a:r>
              <a:rPr lang="en-US" altLang="zh-CN" sz="2325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关系中每一行次序不重要</a:t>
            </a:r>
            <a:r>
              <a:rPr lang="zh-CN" altLang="en-US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233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3" indent="-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33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行描述一个实体</a:t>
            </a:r>
            <a:r>
              <a:rPr lang="zh-CN" altLang="en-US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（事物）信息</a:t>
            </a:r>
            <a:r>
              <a:rPr lang="en-US" altLang="zh-CN" sz="233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33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列表示实体的属性</a:t>
            </a:r>
            <a:endParaRPr lang="en-US" altLang="zh-CN" sz="233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88608"/>
            <a:ext cx="10368000" cy="1143000"/>
          </a:xfrm>
        </p:spPr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关系描述实体、实体间联系示例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0930" y="1270635"/>
            <a:ext cx="10685145" cy="732790"/>
          </a:xfrm>
        </p:spPr>
        <p:txBody>
          <a:bodyPr>
            <a:norm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订单信息表（描述了两笔订单信息）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1684655" y="2185670"/>
          <a:ext cx="8876665" cy="181546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1580"/>
                <a:gridCol w="1310640"/>
                <a:gridCol w="2990215"/>
                <a:gridCol w="1839595"/>
                <a:gridCol w="1524635"/>
              </a:tblGrid>
              <a:tr h="5353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订单编号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客户编号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下单时间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商品数量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订单总金额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C0001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2018-01-01 10:02:54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 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0002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C0002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2018-01-02 12:02:54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340.00 </a:t>
                      </a:r>
                      <a:endParaRPr lang="en-US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内容占位符 6"/>
          <p:cNvSpPr>
            <a:spLocks noGrp="1"/>
          </p:cNvSpPr>
          <p:nvPr/>
        </p:nvSpPr>
        <p:spPr>
          <a:xfrm>
            <a:off x="1090930" y="4105275"/>
            <a:ext cx="10685145" cy="73279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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客户信息表（描述了两个客户信息）</a:t>
            </a:r>
          </a:p>
        </p:txBody>
      </p:sp>
      <p:graphicFrame>
        <p:nvGraphicFramePr>
          <p:cNvPr id="10" name="表格 9"/>
          <p:cNvGraphicFramePr/>
          <p:nvPr/>
        </p:nvGraphicFramePr>
        <p:xfrm>
          <a:off x="1684655" y="5002530"/>
          <a:ext cx="8876665" cy="15373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1580"/>
                <a:gridCol w="1585595"/>
                <a:gridCol w="2880360"/>
                <a:gridCol w="1165860"/>
                <a:gridCol w="2033270"/>
              </a:tblGrid>
              <a:tr h="5124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客户编号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客户证件类型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客户证件号码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客户姓名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客户电话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C0001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身份证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513823197501011111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13512345678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24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C0002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护照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E0451234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托马斯.李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13122334455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655" y="1600200"/>
            <a:ext cx="3991610" cy="507492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数据库相关概念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MySQL安装与配置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库管理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表管理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结构化查询语言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数据约束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 数据导入导出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 权限管理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9185" y="1600200"/>
            <a:ext cx="4940300" cy="452628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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 数据库事务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10.存储引擎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</a:t>
            </a: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E-R关系图</a:t>
            </a:r>
            <a:endParaRPr lang="zh-CN" altLang="en-US" sz="24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</a:t>
            </a: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Python访问MySQL</a:t>
            </a:r>
            <a:endParaRPr lang="zh-CN" altLang="en-US" sz="24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90930" y="283210"/>
            <a:ext cx="10685145" cy="732790"/>
          </a:xfrm>
        </p:spPr>
        <p:txBody>
          <a:bodyPr>
            <a:norm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订单明细表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600200" y="1454150"/>
          <a:ext cx="8895715" cy="2042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66215"/>
                <a:gridCol w="2833370"/>
                <a:gridCol w="2569845"/>
                <a:gridCol w="2026285"/>
              </a:tblGrid>
              <a:tr h="5105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订单编号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下单时间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商品编号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商品数量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2018-01-01 10:02:54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P0001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0002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2018-01-02 12:02:54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P0002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0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0002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2018-01-02 12:02:54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P0003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/>
        </p:nvSpPr>
        <p:spPr>
          <a:xfrm>
            <a:off x="1418590" y="3739515"/>
            <a:ext cx="9570720" cy="29972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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/>
              <a:buChar char="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订单信息表：描述一组订单信息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客户信息表：描述一组客户信息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订单明细表：描述各订单详细信息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可以通过订单表中客户编号，找到客户信息（订单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客户发生了联系）；可以通过订单编号，找到订单详情（订单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订单明细发生了联系）</a:t>
            </a:r>
            <a:endParaRPr lang="zh-CN" altLang="en-US" sz="24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376555"/>
            <a:ext cx="10685145" cy="6065520"/>
          </a:xfrm>
        </p:spPr>
        <p:txBody>
          <a:bodyPr>
            <a:norm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）关系数据库：使用关系（二维表）实体和实体间的联系的数据库管理系统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3）实体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Entry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现实中可以区分的事物称为实体</a:t>
            </a:r>
            <a:endParaRPr lang="en-US" altLang="zh-CN" sz="28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4）元组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（Tuple）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表中的一行（也叫一条记录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</a:t>
            </a:r>
            <a:r>
              <a:rPr lang="en-US" altLang="zh-CN" sz="28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表示一个实体</a:t>
            </a:r>
            <a:endParaRPr lang="en-US" altLang="zh-CN" sz="28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5）属性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</a:t>
            </a: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8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表中的一列，描述实体的一个数据值</a:t>
            </a:r>
            <a:endParaRPr lang="en-US" altLang="zh-CN" sz="28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6）键（Key）：</a:t>
            </a:r>
            <a:r>
              <a:rPr lang="en-US" altLang="zh-CN" sz="28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关系中唯一区分不同元组的属性或属性组合</a:t>
            </a:r>
            <a:endParaRPr lang="en-US" altLang="zh-CN" sz="28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7）主键（Primary Key）：</a:t>
            </a:r>
            <a:r>
              <a:rPr lang="en-US" altLang="zh-CN" sz="28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多个键中选取一个作为主键</a:t>
            </a:r>
            <a:endParaRPr lang="zh-CN" altLang="en-US" sz="233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作用：关系中（二维表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从逻辑上唯一确定一个实体的依据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满足条件：一个表最多只能有一个主键；非空、不重复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30733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最为著名、应用最广泛的开源数据库软件</a:t>
            </a:r>
            <a:endParaRPr lang="zh-CN" altLang="en-US"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最早隶属于瑞典的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AB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公司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2008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  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AB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Sun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收购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2009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  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Sun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Oracle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收购</a:t>
            </a:r>
            <a:endParaRPr lang="zh-CN" altLang="en-US" sz="187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）崭新的开源分支 </a:t>
            </a:r>
            <a:r>
              <a:rPr lang="en-US" altLang="zh-CN" sz="25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MariaDB</a:t>
            </a:r>
            <a:endParaRPr lang="en-US" altLang="zh-CN" sz="25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为应付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可能会闭源的风险而诞生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原作者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Widenius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主导开发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保持最大程度兼容</a:t>
            </a:r>
            <a:endParaRPr lang="en-US" altLang="zh-CN" sz="187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charset="0"/>
              <a:buChar char="Ø"/>
            </a:pPr>
            <a:endParaRPr lang="en-US" altLang="zh-CN" sz="187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my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80" y="1417955"/>
            <a:ext cx="2363470" cy="1772920"/>
          </a:xfrm>
          <a:prstGeom prst="rect">
            <a:avLst/>
          </a:prstGeom>
        </p:spPr>
      </p:pic>
      <p:pic>
        <p:nvPicPr>
          <p:cNvPr id="5" name="图片 4" descr="mariad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35" y="4041140"/>
            <a:ext cx="2550160" cy="241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9668510" cy="530733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）开源，成本低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）体积小、速度快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）支持Linux/Unix、windows等主流操作系统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）使用C和C++编写，可移植性强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）支持丰富的开发语言接口， C、C++、Python、Java、PHP、.NET......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25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9668510" cy="294386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）几乎能用于所有的使用关系数据库软件系统中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）主要是中小企业、网站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9668510" cy="427609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）MySQL Community Server 社区版本，开源免费，但不提供官方技术支持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）MySQL Enterprise Edition 企业版本，需付费，可以试用30天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）MySQL Cluster 集群版，开源免费。可将几个MySQL Server封装成一个Server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）MySQL Cluster CGE 高级集群版，需付费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51434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系统安装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第一步：下载安装文件 mysql-installer-community-5.7.24.0.msi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第二步：点击安装</a:t>
            </a:r>
            <a:endParaRPr lang="en-US" altLang="zh-CN" sz="187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3" indent="-34290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 server only或developer default</a:t>
            </a:r>
          </a:p>
          <a:p>
            <a:pPr marL="1257300" lvl="3" indent="-34290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设置端口：保持默认3306</a:t>
            </a:r>
          </a:p>
          <a:p>
            <a:pPr marL="1257300" lvl="3" indent="-34290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设置root</a:t>
            </a:r>
            <a:r>
              <a:rPr lang="en-US" altLang="zh-CN" dirty="0" err="1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密码（记录下来）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3" indent="-34290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添加用户，并设置密码</a:t>
            </a:r>
            <a:endParaRPr lang="en-US" altLang="zh-CN" sz="1555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第三步：确认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在命令行模式下输入：netstat -an | findstr 3306 </a:t>
            </a:r>
          </a:p>
          <a:p>
            <a:pPr lvl="2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查看服务端口是否处于监听状态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Windows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系统目录结构</a:t>
            </a:r>
          </a:p>
        </p:txBody>
      </p:sp>
      <p:graphicFrame>
        <p:nvGraphicFramePr>
          <p:cNvPr id="5" name="内容占位符 3"/>
          <p:cNvGraphicFramePr/>
          <p:nvPr/>
        </p:nvGraphicFramePr>
        <p:xfrm>
          <a:off x="1491615" y="1695450"/>
          <a:ext cx="7316470" cy="377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3105"/>
                <a:gridCol w="5333365"/>
              </a:tblGrid>
              <a:tr h="53975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客户端程序与</a:t>
                      </a:r>
                      <a:r>
                        <a:rPr lang="en-US" altLang="zh-CN" sz="2000" dirty="0" err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mysqld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日志文件、数据库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include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包含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头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错误信息文件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	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课程总体目标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4410" y="1627506"/>
            <a:ext cx="10972800" cy="4525963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理解、掌握关系数据库基本理论、重要概念</a:t>
            </a:r>
            <a:endParaRPr lang="en-US" altLang="zh-CN" sz="2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熟练掌握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安装、配置、服务管理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熟练掌握库、表的管理（新增、修改、删除）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熟练掌握数据增、删、改、查操作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掌握权限、数据备份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恢复等日常管理操作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设计工具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熟练使用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PyMySQL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库，实现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数据库的操作</a:t>
            </a:r>
          </a:p>
          <a:p>
            <a:endParaRPr lang="zh-CN" altLang="en-US" sz="2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389890"/>
            <a:ext cx="10685145" cy="619379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Ubuntu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系统安装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第一步：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sudo apt-get install mysql-server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sudo apt-get </a:t>
            </a:r>
            <a:r>
              <a:rPr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stall </a:t>
            </a:r>
            <a:r>
              <a:rPr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mysql-client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sudo apt-get install libmysqlclient-dev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</a:t>
            </a:r>
            <a:r>
              <a:rPr 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确认</a:t>
            </a:r>
            <a:endParaRPr sz="24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在命令行模式下输入：netstat -an | grep 3306 </a:t>
            </a:r>
          </a:p>
          <a:p>
            <a:pPr lv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通过脚本查看：sudo /etc/init.d/mysql  [参数]</a:t>
            </a:r>
            <a:endParaRPr lang="en-US" altLang="zh-CN" sz="2285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status: 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查看服务状态</a:t>
            </a: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start:  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启动服务</a:t>
            </a: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stop: 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停止服务</a:t>
            </a: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restart: 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重启服务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Ubuntu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下目录结构</a:t>
            </a:r>
          </a:p>
        </p:txBody>
      </p:sp>
      <p:graphicFrame>
        <p:nvGraphicFramePr>
          <p:cNvPr id="5" name="内容占位符 3"/>
          <p:cNvGraphicFramePr/>
          <p:nvPr>
            <p:extLst>
              <p:ext uri="{D42A27DB-BD31-4B8C-83A1-F6EECF244321}">
                <p14:modId xmlns:p14="http://schemas.microsoft.com/office/powerpoint/2010/main" val="2883844000"/>
              </p:ext>
            </p:extLst>
          </p:nvPr>
        </p:nvGraphicFramePr>
        <p:xfrm>
          <a:off x="1491615" y="1695450"/>
          <a:ext cx="8952230" cy="327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120"/>
                <a:gridCol w="5706110"/>
              </a:tblGrid>
              <a:tr h="56451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/usr/bin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命令及可执行文件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1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/var/lib/mysql/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数据存储目录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/etc/init.d/mysql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服务管理脚本（启动、停止服务，查看服务状态）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/etc/mysql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服务配置文件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4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/usr/share/mysql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错误消息、字符集、示例配置文件等等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91615" y="5641340"/>
            <a:ext cx="8952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服务器配置主要放在 /etc/mysql/mysql.conf.d文件中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363220"/>
            <a:ext cx="10685145" cy="365887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组成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服务器：由客户端、服务器量大部分组成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服务器（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mysqld</a:t>
            </a:r>
            <a:r>
              <a:rPr 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）：数据库的核心，处理数据保存、读写大部分操作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客户端（</a:t>
            </a:r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sz="24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）：用户进行登录、发出指令、显示结果；用户一般情况下不直接操作服务器，而是通过客户端登录、发出各种指令来操作服务器，从而实现各种功能</a:t>
            </a:r>
            <a:endParaRPr lang="zh-CN" altLang="zh-CN" sz="24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5675" y="4300855"/>
            <a:ext cx="1965325" cy="1979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</a:t>
            </a:r>
          </a:p>
          <a:p>
            <a:pPr algn="ctr"/>
            <a:r>
              <a:rPr lang="en-US" altLang="zh-CN">
                <a:solidFill>
                  <a:schemeClr val="bg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</a:p>
        </p:txBody>
      </p:sp>
      <p:sp>
        <p:nvSpPr>
          <p:cNvPr id="6" name="矩形 5"/>
          <p:cNvSpPr/>
          <p:nvPr/>
        </p:nvSpPr>
        <p:spPr>
          <a:xfrm>
            <a:off x="6777990" y="4300855"/>
            <a:ext cx="1965325" cy="19792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服务器端</a:t>
            </a:r>
          </a:p>
          <a:p>
            <a:pPr algn="ctr"/>
            <a:r>
              <a:rPr lang="en-US" altLang="zh-CN">
                <a:solidFill>
                  <a:schemeClr val="bg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mysqld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306570" y="4946650"/>
            <a:ext cx="235712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306570" y="5455285"/>
            <a:ext cx="2350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07890" y="45789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发起操作请求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2680" y="5481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操作响应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363220"/>
            <a:ext cx="10685145" cy="528002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使用客户端登录服务器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指令：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 -hlocalhost -P3306 -uroot -p123456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参数说明：</a:t>
            </a:r>
            <a:endParaRPr lang="zh-CN" altLang="en-US" sz="24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4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-hlocalhost：连接服务器地址，如果不输则使用localhost</a:t>
            </a:r>
          </a:p>
          <a:p>
            <a:pPr marL="1257300" lvl="4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-uroot：使用用户root登录</a:t>
            </a:r>
          </a:p>
          <a:p>
            <a:pPr marL="1257300" lvl="4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-p123456：用户密码123456</a:t>
            </a:r>
          </a:p>
          <a:p>
            <a:pPr marL="1257300" lvl="4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-P3306：连接绑定端口，如果不输则默认使用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3306</a:t>
            </a:r>
          </a:p>
          <a:p>
            <a:pPr marL="1257300" lvl="4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退出：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exit, 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363220"/>
            <a:ext cx="10685145" cy="97790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客户端更多参数说明：</a:t>
            </a:r>
            <a:endParaRPr lang="zh-CN" altLang="en-US" sz="24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4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en-US" altLang="zh-CN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60805" y="1341120"/>
          <a:ext cx="9089390" cy="4635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4695"/>
                <a:gridCol w="4544695"/>
              </a:tblGrid>
              <a:tr h="5168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b="1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800" b="1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</a:t>
                      </a: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--database=name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打开指定数据库</a:t>
                      </a:r>
                      <a:endParaRPr lang="zh-CN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noFill/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--delimiter = name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指定分隔符</a:t>
                      </a:r>
                      <a:endParaRPr lang="zh-CN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noFill/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</a:t>
                      </a: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--host=name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服务器名称</a:t>
                      </a:r>
                      <a:endParaRPr lang="zh-CN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noFill/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</a:t>
                      </a: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--password[=name]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endParaRPr lang="zh-CN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noFill/>
                  </a:tcPr>
                </a:tc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-P</a:t>
                      </a:r>
                      <a:r>
                        <a:rPr lang="zh-CN" sz="180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--port=#</a:t>
                      </a:r>
                      <a:endParaRPr lang="en-US" sz="1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端口号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默认端口号为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3306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noFill/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--prompt=name 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设置提示符</a:t>
                      </a:r>
                      <a:endParaRPr lang="zh-CN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noFill/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-u</a:t>
                      </a: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--user=name 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noFill/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-V</a:t>
                      </a: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--version 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输出版本信息并且退出</a:t>
                      </a:r>
                      <a:endParaRPr lang="zh-CN" sz="1800" dirty="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36194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语言：</a:t>
            </a:r>
            <a:r>
              <a:rPr lang="zh-CN" altLang="en-US" sz="2500" b="1" u="sng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结构化查询语言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（Structured Query Language），它是一种操作数据库的工具语言，</a:t>
            </a:r>
            <a:r>
              <a:rPr lang="zh-CN" altLang="en-US" sz="2500" b="1" u="sng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用于DBMS中数据增删改查、数据库管理。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1986年10月，美国国家标准协会对SQL进行规范后，以此作为关系式数据库管理系统的标准语言（ANSI X3. 135-1986），1987年得到国际标准组织的支持下成为国际标准。不过各种通行的数据库系统在其实践过程中都对SQL规范作了某些编改和扩充。所以，实际上不同数据库系统之间的SQL不能完全相互通用。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8235" y="582930"/>
            <a:ext cx="10685145" cy="402907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语句使用规则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每条SQL语句必须以分号结束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不区分大小写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不支持Tab键自动补齐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使用\c可废弃当前写错的SQL指令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（四）</a:t>
            </a:r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36194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）查看库命令：show databases;  （列出服务器上所有库）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2）MySQL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系统级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information_schema:数据库元数据的访问方式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，比如字符集，权限相关，数据库实体对象信息，外检约束，分区，压缩表，表信息，索引信息，参数，优化，锁和事物等等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performance_schema:收集数据库服务器性能参数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sys:所有的数据源来自performance_schema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目标是把performance_schema的把复杂度降低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让DBA能更好的阅读这个库里的内容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mysql: 系统级表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，例如存储用户、权限等信息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36194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）创建库命令：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 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database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库名称 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default charset=字符集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zh-CN" altLang="en-US"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示例：创建名为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eshop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的库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create database 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eshop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default charset=utf8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）库的命名规则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可以使用数字、字母、_，但不能使用纯数字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库名区分字母大小写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库名具有唯一性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不能使用特殊字符和MySQL关键字语法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452628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数据库是开发人员必备知识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软件离开数据库就无法实现</a:t>
            </a:r>
            <a:r>
              <a:rPr lang="zh-CN" altLang="en-US" sz="28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功能（数据高速存取）</a:t>
            </a:r>
            <a:endParaRPr lang="en-US" altLang="zh-CN" sz="2800" dirty="0" smtClean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数据库管理可以作为长期职业发展方向（</a:t>
            </a:r>
            <a:r>
              <a:rPr lang="en-US" altLang="zh-CN" sz="28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DBA</a:t>
            </a:r>
            <a:r>
              <a:rPr lang="zh-CN" altLang="en-US" sz="2800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，数据库专家）</a:t>
            </a:r>
            <a:endParaRPr lang="zh-CN" altLang="en-US" sz="28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9886950" cy="286258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数据库其实就是一个容器，它由表、视图、索引、触发器、存储过程、用户等对象组成，这些对象称为数据库对象。所以在使用这些对象之前，必须先行创建数据库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36194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）进入库命令：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use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库名称 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示例：进入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eshop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eshop;</a:t>
            </a:r>
            <a:endParaRPr lang="zh-CN" altLang="en-US" sz="208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36194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）查看当前所在库：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select database();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查看当前库中的表：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show tables;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）查看某个库的建库语句：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show create database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库名称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如：show create database 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eshop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321691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）删除库命令：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drop database </a:t>
            </a:r>
            <a:r>
              <a:rPr sz="25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库名</a:t>
            </a:r>
            <a:r>
              <a:rPr 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en-US" sz="2500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示例：删除</a:t>
            </a:r>
            <a:r>
              <a:rPr lang="en-US" altLang="zh-CN" sz="25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eshop</a:t>
            </a:r>
            <a:r>
              <a:rPr lang="zh-CN" altLang="en-US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drop database </a:t>
            </a:r>
            <a:r>
              <a:rPr lang="en-US" altLang="zh-CN" sz="2500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eshop</a:t>
            </a:r>
            <a:r>
              <a:rPr lang="en-US" altLang="zh-CN" sz="2500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（五）</a:t>
            </a:r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434848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）创建表必须先进入某个库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建表语法：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 table 表名称(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字段1   类型(长度)   约束,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字段2   类型(长度)   约束,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......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) [字符集];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414655"/>
            <a:ext cx="10685145" cy="434848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示例：创建订单表，包含订单编号、客户名称字段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 table orders (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order_id varchar(32),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cust_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varchar(32)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default charset=utf8;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201803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）语法：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desc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表名称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示例：查看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orders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表的结构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desc orders;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634490" y="3394710"/>
          <a:ext cx="6929755" cy="185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3" imgW="6924675" imgH="1857375" progId="Paint.Picture">
                  <p:embed/>
                </p:oleObj>
              </mc:Choice>
              <mc:Fallback>
                <p:oleObj r:id="rId3" imgW="6924675" imgH="1857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4490" y="3394710"/>
                        <a:ext cx="6929755" cy="185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查看建表语句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201803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）语法：show create table 表名称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示例：查看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orders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表的建表语句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show create table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orders;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701165" y="3274695"/>
          <a:ext cx="4498975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3" imgW="4495800" imgH="2733675" progId="Paint.Picture">
                  <p:embed/>
                </p:oleObj>
              </mc:Choice>
              <mc:Fallback>
                <p:oleObj r:id="rId3" imgW="4495800" imgH="27336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165" y="3274695"/>
                        <a:ext cx="4498975" cy="273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201803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）语法：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drop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table 表名称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示例：删除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orders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drop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table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orders;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452628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入门容易，提高难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知识点较多、较小，并且较为零散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无法看见数据库底层实现原理</a:t>
            </a:r>
          </a:p>
          <a:p>
            <a:endParaRPr lang="zh-CN" altLang="en-US" sz="2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示例：重新创建订单表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17652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 table orders (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order_id varchar(32),      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订单编号</a:t>
            </a:r>
            <a:endParaRPr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cust_id varchar(32),        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客户编号</a:t>
            </a:r>
            <a:endParaRPr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order_date datetime,     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下单日期时间，日期时间类型</a:t>
            </a:r>
            <a:endParaRPr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 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                     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订单状态，整数型</a:t>
            </a:r>
            <a:endParaRPr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products_num int,          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商品数量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，整数型</a:t>
            </a:r>
            <a:endParaRPr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amt decimal(16,2)          </a:t>
            </a:r>
            <a:r>
              <a:rPr 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订单总金额，最大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位，小数部分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endParaRPr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default charset=utf8;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7595" y="335915"/>
            <a:ext cx="10685145" cy="411861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容易出错的地方：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</a:t>
            </a:r>
            <a:r>
              <a:rPr 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出现中文符号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括号必须匹配、嵌套正确，最好成对编写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date不是data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注意其它拼写错误</a:t>
            </a:r>
          </a:p>
          <a:p>
            <a:pPr marL="800100" lvl="3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最后一个字段后面没有分号，语句的分号不要忘记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（六）</a:t>
            </a:r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表记录管理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28129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）向表中插入一笔数据，所有字段都插入值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 into orders 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values('201801010001', 'C0001', now(), 1, 1, 100.00);</a:t>
            </a:r>
            <a:endParaRPr lang="zh-CN" altLang="en-US"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说明：</a:t>
            </a:r>
          </a:p>
          <a:p>
            <a:pPr marL="571500" lvl="3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如果省略字段列表，那么必须为所有字段赋值</a:t>
            </a:r>
          </a:p>
          <a:p>
            <a:pPr marL="571500" lvl="3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字段值的数目、顺序、数据类型必须与建的数目、顺序、数据类型完全匹配</a:t>
            </a:r>
          </a:p>
          <a:p>
            <a:pPr marL="571500" lvl="3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空值用 NULL 表示</a:t>
            </a:r>
          </a:p>
          <a:p>
            <a:pPr marL="571500" lvl="3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now()表示取系统当前时间</a:t>
            </a:r>
            <a:endParaRPr lang="zh-CN" altLang="en-US" sz="208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3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字符类型必须用单引号引起来</a:t>
            </a:r>
            <a:endParaRPr lang="zh-CN" altLang="en-US"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2205" y="280670"/>
            <a:ext cx="10685145" cy="528129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）向表中插入指定字段数据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语法：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 INTO  表名(字段名列表)  VALUES(值列表)</a:t>
            </a:r>
            <a:endParaRPr lang="zh-CN" altLang="en-US"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示例：向订单表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(orders)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中插入一笔数据，只插入订单编号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(order_id)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、客户编号（</a:t>
            </a: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cust_id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marL="685800" lvl="4"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 into orders(order_id, cust_id) values('201801010002', 'C0002');</a:t>
            </a:r>
          </a:p>
          <a:p>
            <a:pPr marL="114300" lvl="2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</a:t>
            </a:r>
            <a:endParaRPr lang="zh-CN" altLang="en-US" sz="20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4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如果指定了字段，那么值的数目、顺序、数据类型必须与指定字段的数目、顺序、数据类型完全匹配</a:t>
            </a:r>
          </a:p>
          <a:p>
            <a:pPr marL="800100" lvl="4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未插入值的字段，值为</a:t>
            </a: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1725295" y="5232400"/>
          <a:ext cx="6816090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6810375" imgH="933450" progId="Paint.Picture">
                  <p:embed/>
                </p:oleObj>
              </mc:Choice>
              <mc:Fallback>
                <p:oleObj r:id="rId3" imgW="6810375" imgH="9334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295" y="5232400"/>
                        <a:ext cx="6816090" cy="93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2205" y="280670"/>
            <a:ext cx="10685145" cy="528129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）向表中插入多笔数据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INSERT  INTO  表名(字段名列表)  VALUES(值列表1)，(值列表2)...(值列表N)</a:t>
            </a:r>
            <a:endParaRPr lang="zh-CN" altLang="en-US" sz="25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示例：</a:t>
            </a:r>
            <a:endParaRPr lang="zh-CN" altLang="en-US" sz="20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4"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 into orders values</a:t>
            </a:r>
          </a:p>
          <a:p>
            <a:pPr marL="457200" lvl="4"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('201801010003', 'C0003', now(), 1, 2, 200.00),</a:t>
            </a:r>
          </a:p>
          <a:p>
            <a:pPr marL="457200" lvl="4"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('201801010004', 'C0004', now(), 1, 3, 480.00);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28129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）语法格式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表名称 [where 查询条件]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字段1, 字段2 from 表名称 [where 查询条件]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）示例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查询所有数据、所有字段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select * from </a:t>
            </a:r>
            <a:r>
              <a:rPr lang="en-US" alt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orders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   </a:t>
            </a:r>
          </a:p>
          <a:p>
            <a:pPr marL="571500" lvl="3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查询指定字段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order_id, order_date from orders;</a:t>
            </a:r>
          </a:p>
          <a:p>
            <a:pPr marL="571500" lvl="3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查询指定字段，给每个字段一个别名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order_id "订单编号", order_date "下单时间" from orders;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624840"/>
            <a:ext cx="10685145" cy="528129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带条件的查询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orders where order_id = '201801010001';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  <a:p>
            <a:pPr marL="114300" lvl="2" indent="-34290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带多个条件的查询</a:t>
            </a:r>
            <a:endParaRPr lang="zh-CN" altLang="en-US" sz="2495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orders 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where order_id = '201801010001' 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 status = 1;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8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orders 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where order_id = '201801010001' 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 </a:t>
            </a: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order_id = '20180101000</a:t>
            </a:r>
            <a:r>
              <a:rPr lang="en-US" altLang="zh-CN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75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 </a:t>
            </a:r>
            <a:r>
              <a:rPr lang="zh-CN" altLang="en-US" sz="208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237605" y="2569210"/>
            <a:ext cx="1979295" cy="3162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16900" y="23704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两个条件同时满足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237605" y="4413885"/>
            <a:ext cx="1979295" cy="3162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16900" y="421513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满足两个条件中的一个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（七）</a:t>
            </a:r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常见信息种类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393446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1）数值类型：身高、体重、成绩、金额......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2）字符类型：名称、地址、密码、电话、电子邮件......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3）日期时间类型：交易日期、注册日期、发生时间......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5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4）枚举类型：性别、爱好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（一）数据库概述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数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20" y="1417955"/>
            <a:ext cx="9459595" cy="506603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374775" y="2033270"/>
            <a:ext cx="85070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74775" y="3274060"/>
            <a:ext cx="85070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74775" y="3785870"/>
            <a:ext cx="85070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74775" y="6443980"/>
            <a:ext cx="85070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数值类型示例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467741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 table num_test(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type int(3) unsigned zerofill,-- 显示3位,无符号，左边0填充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rate decimal(10,2)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 into num_test values(1, 0.88);           --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正常值</a:t>
            </a:r>
            <a:endParaRPr lang="en-US" altLang="zh-CN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 into num_test values(2, 123.456);     --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浮点部分超长，四舍五入</a:t>
            </a:r>
            <a:endParaRPr lang="en-US" altLang="zh-CN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 into num_test values(3,2);                 --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浮点数字段插入整数</a:t>
            </a:r>
            <a:endParaRPr lang="en-US" altLang="zh-CN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insert into num_test values(1000,3.444);    --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整数部分超宽，全部显示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数值类型示例说明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4677410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当使用unsigned修饰类型时，字段的值只能是正数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定义字段时指定的长度仅仅为显示宽度，存储值得大小由数据类型决定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当使用ZEROFILL属性时，左边会以0补位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数值超过范围会报错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浮点数字段插入整数值时，自动用0填补小数部分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小数部分超过指定长度，自动四舍五入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63943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定长：CHAR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最大存储255个字符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如果不足255个字符，右边以空格填充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如果不指定字符数，默认字符数为1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超过长度，无法存入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变长：VARCHAR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最大字符数为65535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按数据实际大小分配存储空间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字符数超出时则无法写入数据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3）大文本类型：TEXT</a:t>
            </a:r>
            <a:endParaRPr lang="en-US" altLang="zh-CN" sz="20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字符数大于65535存储时使用</a:t>
            </a: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，最大能保存</a:t>
            </a: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4GB</a:t>
            </a: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431925"/>
            <a:ext cx="10685145" cy="3358515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CHAR类型浪费存储空间，但是性能高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VARCHAR类型节省存储空间，但是性能低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推荐使用VARCHAR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" y="288608"/>
            <a:ext cx="10368000" cy="1143000"/>
          </a:xfrm>
        </p:spPr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CHAR和VARCHAR的特点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62483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ENUM：从给定的几个值中选择一个值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SET：从给定的几个值中选择一个或多个值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）示例：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create table enum_test(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name varchar(32),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sex enum('boy', 'girl'),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course set('music', 'dance', 'paint', 'football')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);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insert into enum_test values('Jerry', 'girl', 'music,dance');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insert into enum_test values('Tom', 'boy', 'football');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insert into enum_test values('Dekie', 'boy', 'football,bascketball');</a:t>
            </a:r>
            <a:r>
              <a:rPr lang="zh-CN" altLang="en-US" sz="1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 超出枚举范围，报错</a:t>
            </a:r>
            <a:endParaRPr lang="zh-CN" altLang="en-US" sz="18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3206750"/>
          </a:xfrm>
        </p:spPr>
        <p:txBody>
          <a:bodyPr>
            <a:noAutofit/>
          </a:bodyPr>
          <a:lstStyle/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）日期：DATE, 范围  '1000-01-01' ~ '9999-12-31'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2）时间：TIME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3）日期时间：DATETIME, 范围'1000-01-01 00:00:00' ~ '9999-12-31 23:59:59'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4）时间戳：TIMESTAMP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日期时间函数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55" y="1581150"/>
            <a:ext cx="7878445" cy="4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日期时间函数示例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获取系统当前时间</a:t>
            </a:r>
            <a:endParaRPr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now(),sysdate();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获取系统当前日期，时间</a:t>
            </a:r>
            <a:endParaRPr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curdate(), curtime();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取得系统当前时间的年份、月份、日</a:t>
            </a:r>
            <a:endParaRPr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year(now()), month(now()), day(now());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将当前系统时间转换为日期、时间类型</a:t>
            </a:r>
            <a:endParaRPr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date(now()), time(now());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2267585"/>
            <a:ext cx="7496175" cy="1729105"/>
          </a:xfrm>
        </p:spPr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（八）总结与回顾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572895"/>
            <a:ext cx="10093960" cy="242379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19874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）数据库(Database): 根据某种数据模型进行组织，并存放到计算机存储设备的数据集合。笼统来讲，就是存放数据的仓库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800" b="1" u="sng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数据库管理系统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（DBMS：DataBase Management System）:</a:t>
            </a:r>
          </a:p>
          <a:p>
            <a:pPr marL="45720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定义：</a:t>
            </a:r>
            <a:r>
              <a:rPr lang="zh-CN" altLang="en-US" b="1" u="sng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位于操作系统和用户之间的专门进行数据管理的软件系统</a:t>
            </a: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常见的DBMS：Oralce, MySQL, DB2, SQL Server, Informix</a:t>
            </a:r>
            <a:endParaRPr lang="zh-CN" altLang="en-US" sz="210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3）数据库系统：一般性统称，包含DBMS、数据库软硬件设备、应用程序、DBA、用户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数据库：根据某种模型，对数据集中存放、管理的仓库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数据库管理系统：位于操作系统和用户之间的专门进行数据管理的软件系统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业界主流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DBMS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Oracle, MySQL, SQL Server, DB2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数据管理三个阶段：人工管理阶段，文件管理阶段，数据库管理阶段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数据库概念模型：层次模型，网状模型，关系模型，非关系模型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关系模型重要概念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关系：规范的二维表，由行和列组成；每一列都不可再分，表中行顺序不重要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实体：现实中可以区分的事物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元组：二维表中的一行，每个元组记录一个实体信息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属性：二维表中的一列，描述实体的某个特征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键：关系中唯一区分不同元组的属性或属性组合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主键：从逻辑上唯一确定一个实体，多个键中选取一个作为主键，一个关系只能有一个主键；主键非空、唯一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广泛应用的关系型数据库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免费、开源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可移植性好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速度快，体积小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多应用与中小企业、互联网行业中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服务器的管理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查看状态：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/etc/init.d/mysql status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启动：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/etc/init.d/mysql start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停止：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/etc/init.d/mysql stop</a:t>
            </a: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库管理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查看库：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show databases;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进入库：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库名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查看当前所在的库: select database();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创建库：create 库名称 default charset=字符集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删除库：drop database 库名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查看库中的表: show tables;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表管理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107930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创建表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 table 表名称(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字段1   类型(长度)   约束,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字段2   类型(长度)   约束,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......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) [字符集];</a:t>
            </a:r>
            <a:endParaRPr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查看表结构: desc 表名称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查看创建指定表的详细语句：show create table 表名称;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删除表：drop table 表名称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805795" cy="474535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into orders values('201801010001', 'C0001', now(), 1, 1, 100.00);</a:t>
            </a: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insert into orders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(order_id, cust_id)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values('20180101000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'C000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');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* from orders;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* from orders where order_id = '201801010001' ;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* from orders where order_id = '201801010001'   and cust_id = 'C0002';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 * from orders where order_id = '20180101000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   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cust_id = '20180101000</a:t>
            </a: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';</a:t>
            </a: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主要数据类型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0930" y="1256665"/>
            <a:ext cx="10805795" cy="5102225"/>
          </a:xfrm>
        </p:spPr>
        <p:txBody>
          <a:bodyPr>
            <a:noAutofit/>
          </a:bodyPr>
          <a:lstStyle/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数值类型：整型(TINYINT, SMALLINT, INT, BIGINT)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字符类型：定长char, 变长varchar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日期时间类型：日期、时间、时间戳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枚举类型：enum(多个值中选一个), set(多个值中选一个或多个)</a:t>
            </a:r>
          </a:p>
          <a:p>
            <a:pPr marL="342900" lvl="2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日期时间函数：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now(), sysdate()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curdate(), curtime()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year(),	month(), day()</a:t>
            </a: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date(), time()</a:t>
            </a: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3" algn="l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2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3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b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数据库应用场合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30" y="1256665"/>
            <a:ext cx="10685145" cy="508952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）数据库是一种重要的基础软件，几乎应用于所有的软件系统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）示例：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5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银行客户信息、账户信息、交易信息存储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5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电子商务网站商品、订单、客户信息存储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5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仓库中所有物品信息、数量、位置的存储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5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新闻系统新闻内容、图片、视频的存储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5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论文网站收录所有文献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45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b="1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数据库在软件中的地位</a:t>
            </a:r>
          </a:p>
        </p:txBody>
      </p:sp>
      <p:sp>
        <p:nvSpPr>
          <p:cNvPr id="5" name="矩形 4"/>
          <p:cNvSpPr/>
          <p:nvPr/>
        </p:nvSpPr>
        <p:spPr>
          <a:xfrm>
            <a:off x="1795145" y="2104390"/>
            <a:ext cx="2129155" cy="3627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89175" y="1577340"/>
            <a:ext cx="1080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</a:p>
        </p:txBody>
      </p:sp>
      <p:sp>
        <p:nvSpPr>
          <p:cNvPr id="7" name="矩形 6"/>
          <p:cNvSpPr/>
          <p:nvPr/>
        </p:nvSpPr>
        <p:spPr>
          <a:xfrm>
            <a:off x="1961515" y="2392045"/>
            <a:ext cx="1786255" cy="705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8" name="矩形 7"/>
          <p:cNvSpPr/>
          <p:nvPr/>
        </p:nvSpPr>
        <p:spPr>
          <a:xfrm>
            <a:off x="5162550" y="2104390"/>
            <a:ext cx="2129155" cy="36277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7060" y="15773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外卖服务器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4000" y="2392045"/>
            <a:ext cx="1786255" cy="705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接收、生成、处理订单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60510" y="2799080"/>
            <a:ext cx="1621155" cy="223901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pPr algn="ctr"/>
            <a:r>
              <a:rPr lang="zh-CN" altLang="en-US">
                <a:solidFill>
                  <a:schemeClr val="bg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（数据存取）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967345" y="26720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存储订单</a:t>
            </a:r>
          </a:p>
        </p:txBody>
      </p:sp>
      <p:sp>
        <p:nvSpPr>
          <p:cNvPr id="15" name="矩形 14"/>
          <p:cNvSpPr/>
          <p:nvPr/>
        </p:nvSpPr>
        <p:spPr>
          <a:xfrm>
            <a:off x="1936115" y="4012565"/>
            <a:ext cx="1786255" cy="705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34155" y="2656840"/>
            <a:ext cx="1003300" cy="1079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41235" y="2700655"/>
            <a:ext cx="1730375" cy="70548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7319010" y="2943225"/>
            <a:ext cx="1609725" cy="67246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4056380" y="2910205"/>
            <a:ext cx="958850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056380" y="4210685"/>
            <a:ext cx="1003300" cy="10795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78605" y="4464050"/>
            <a:ext cx="958850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501255" y="4221480"/>
            <a:ext cx="1471295" cy="1143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7945" y="38423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7501255" y="4453890"/>
            <a:ext cx="1449070" cy="1016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34000" y="4012565"/>
            <a:ext cx="1786255" cy="705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接收查询请求，执行查询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a0d05ac3-f186-4490-a1f7-0b608b63e57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484</TotalTime>
  <Words>3810</Words>
  <Application>Microsoft Office PowerPoint</Application>
  <PresentationFormat>自定义</PresentationFormat>
  <Paragraphs>610</Paragraphs>
  <Slides>77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9" baseType="lpstr">
      <vt:lpstr>凤舞九天</vt:lpstr>
      <vt:lpstr>Bitmap Image</vt:lpstr>
      <vt:lpstr>MySQL关系型数据库</vt:lpstr>
      <vt:lpstr>课程主要内容</vt:lpstr>
      <vt:lpstr>课程总体目标</vt:lpstr>
      <vt:lpstr>为什么要学习数据库</vt:lpstr>
      <vt:lpstr>课程特点</vt:lpstr>
      <vt:lpstr>（一）数据库概述</vt:lpstr>
      <vt:lpstr>1. 什么是数据库</vt:lpstr>
      <vt:lpstr>2. 数据库应用场合</vt:lpstr>
      <vt:lpstr>3. 数据库在软件中的地位</vt:lpstr>
      <vt:lpstr>4. 业界主流的DBMS</vt:lpstr>
      <vt:lpstr>思考：</vt:lpstr>
      <vt:lpstr>5. 数据管理的三个阶段</vt:lpstr>
      <vt:lpstr>PowerPoint 演示文稿</vt:lpstr>
      <vt:lpstr>PowerPoint 演示文稿</vt:lpstr>
      <vt:lpstr>6. 数据库概念模型</vt:lpstr>
      <vt:lpstr>关系模型产生</vt:lpstr>
      <vt:lpstr>关系模型的特点</vt:lpstr>
      <vt:lpstr>7. 关系模型主要概念</vt:lpstr>
      <vt:lpstr>关系描述实体、实体间联系示例</vt:lpstr>
      <vt:lpstr>PowerPoint 演示文稿</vt:lpstr>
      <vt:lpstr>PowerPoint 演示文稿</vt:lpstr>
      <vt:lpstr>（二）MySQL简介</vt:lpstr>
      <vt:lpstr>1. MySQL基本情况</vt:lpstr>
      <vt:lpstr>2. MySQL的特点</vt:lpstr>
      <vt:lpstr>3. MySQL应用场合</vt:lpstr>
      <vt:lpstr>4. MySQL主要版本</vt:lpstr>
      <vt:lpstr>（三）MySQL安装及配置</vt:lpstr>
      <vt:lpstr>1. MySQL的安装</vt:lpstr>
      <vt:lpstr>MySQL Windows系统目录结构</vt:lpstr>
      <vt:lpstr>PowerPoint 演示文稿</vt:lpstr>
      <vt:lpstr>MySQL Ubuntu下目录结构</vt:lpstr>
      <vt:lpstr>PowerPoint 演示文稿</vt:lpstr>
      <vt:lpstr>PowerPoint 演示文稿</vt:lpstr>
      <vt:lpstr>PowerPoint 演示文稿</vt:lpstr>
      <vt:lpstr>2. SQL语言简介</vt:lpstr>
      <vt:lpstr>PowerPoint 演示文稿</vt:lpstr>
      <vt:lpstr>（四）MySQL库管理</vt:lpstr>
      <vt:lpstr>1. 查看库</vt:lpstr>
      <vt:lpstr>2. 创建库</vt:lpstr>
      <vt:lpstr>数据库的构成</vt:lpstr>
      <vt:lpstr>3. 进入/切换库</vt:lpstr>
      <vt:lpstr>4. 查看库</vt:lpstr>
      <vt:lpstr>5. 删除库</vt:lpstr>
      <vt:lpstr>（五）MySQL表管理</vt:lpstr>
      <vt:lpstr>1. 创建表</vt:lpstr>
      <vt:lpstr>PowerPoint 演示文稿</vt:lpstr>
      <vt:lpstr>2. 查看表结构</vt:lpstr>
      <vt:lpstr>3. 查看建表语句</vt:lpstr>
      <vt:lpstr>4. 删除表</vt:lpstr>
      <vt:lpstr>5. 示例：重新创建订单表</vt:lpstr>
      <vt:lpstr>PowerPoint 演示文稿</vt:lpstr>
      <vt:lpstr>（六）MySQL表记录管理</vt:lpstr>
      <vt:lpstr>1. 插入数据</vt:lpstr>
      <vt:lpstr>PowerPoint 演示文稿</vt:lpstr>
      <vt:lpstr>PowerPoint 演示文稿</vt:lpstr>
      <vt:lpstr>2. 查询数据</vt:lpstr>
      <vt:lpstr>PowerPoint 演示文稿</vt:lpstr>
      <vt:lpstr>（七）MySQL数据类型</vt:lpstr>
      <vt:lpstr>1. 常见信息种类</vt:lpstr>
      <vt:lpstr>2. 数值类型</vt:lpstr>
      <vt:lpstr>数值类型示例</vt:lpstr>
      <vt:lpstr>数值类型示例说明</vt:lpstr>
      <vt:lpstr>3. 字符类型</vt:lpstr>
      <vt:lpstr>CHAR和VARCHAR的特点</vt:lpstr>
      <vt:lpstr>4. 枚举类型</vt:lpstr>
      <vt:lpstr>5. 日期时间类型</vt:lpstr>
      <vt:lpstr>日期时间函数</vt:lpstr>
      <vt:lpstr>日期时间函数示例</vt:lpstr>
      <vt:lpstr>（八）总结与回顾</vt:lpstr>
      <vt:lpstr>基本概念</vt:lpstr>
      <vt:lpstr>关系模型重要概念</vt:lpstr>
      <vt:lpstr>MySQL的特点</vt:lpstr>
      <vt:lpstr>MySQL服务器的管理</vt:lpstr>
      <vt:lpstr>MySQL库管理</vt:lpstr>
      <vt:lpstr>MySQL表管理</vt:lpstr>
      <vt:lpstr>MySQL数据操作</vt:lpstr>
      <vt:lpstr>MySQL主要数据类型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MySQL关系型数据库</dc:title>
  <dc:creator>Python</dc:creator>
  <cp:lastModifiedBy>Administrator</cp:lastModifiedBy>
  <cp:revision>764</cp:revision>
  <dcterms:created xsi:type="dcterms:W3CDTF">2019-02-18T07:26:00Z</dcterms:created>
  <dcterms:modified xsi:type="dcterms:W3CDTF">2019-03-27T09:40:56Z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