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1" r:id="rId7"/>
    <p:sldId id="268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6364" autoAdjust="0"/>
  </p:normalViewPr>
  <p:slideViewPr>
    <p:cSldViewPr snapToGrid="0">
      <p:cViewPr varScale="1">
        <p:scale>
          <a:sx n="114" d="100"/>
          <a:sy n="114" d="100"/>
        </p:scale>
        <p:origin x="12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2045-097D-40A0-A6C2-856B3643CA81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51DF-D5C1-4CC0-9015-D8DF2C5973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59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F51DF-D5C1-4CC0-9015-D8DF2C5973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3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56059" y="1531610"/>
            <a:ext cx="5295252" cy="876724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单行标题</a:t>
            </a:r>
            <a:r>
              <a:rPr lang="en-US" altLang="zh-CN" dirty="0"/>
              <a:t>-</a:t>
            </a:r>
            <a:r>
              <a:rPr lang="zh-CN" altLang="en-US" dirty="0"/>
              <a:t>单击编辑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2486435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48" name="组合 47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6430934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6272992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85801" y="2032000"/>
            <a:ext cx="5016500" cy="1360489"/>
          </a:xfrm>
        </p:spPr>
        <p:txBody>
          <a:bodyPr anchor="b">
            <a:normAutofit/>
          </a:bodyPr>
          <a:lstStyle>
            <a:lvl1pPr>
              <a:defRPr sz="6600" b="1"/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5801" y="3427411"/>
            <a:ext cx="5016500" cy="142239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grpSp>
        <p:nvGrpSpPr>
          <p:cNvPr id="33" name="组合 32"/>
          <p:cNvGrpSpPr>
            <a:grpSpLocks noChangeAspect="1"/>
          </p:cNvGrpSpPr>
          <p:nvPr userDrawn="1"/>
        </p:nvGrpSpPr>
        <p:grpSpPr>
          <a:xfrm>
            <a:off x="6772453" y="6234193"/>
            <a:ext cx="2014188" cy="340029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4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 39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>
            <a:off x="14875" y="-3175"/>
            <a:ext cx="742579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 userDrawn="1"/>
        </p:nvSpPr>
        <p:spPr>
          <a:xfrm>
            <a:off x="0" y="-3175"/>
            <a:ext cx="7244070" cy="6861175"/>
          </a:xfrm>
          <a:custGeom>
            <a:avLst/>
            <a:gdLst>
              <a:gd name="connsiteX0" fmla="*/ 540341 w 7244070"/>
              <a:gd name="connsiteY0" fmla="*/ 0 h 6861175"/>
              <a:gd name="connsiteX1" fmla="*/ 7244070 w 7244070"/>
              <a:gd name="connsiteY1" fmla="*/ 0 h 6861175"/>
              <a:gd name="connsiteX2" fmla="*/ 6522000 w 7244070"/>
              <a:gd name="connsiteY2" fmla="*/ 6861175 h 6861175"/>
              <a:gd name="connsiteX3" fmla="*/ 0 w 7244070"/>
              <a:gd name="connsiteY3" fmla="*/ 6861175 h 6861175"/>
              <a:gd name="connsiteX4" fmla="*/ 0 w 7244070"/>
              <a:gd name="connsiteY4" fmla="*/ 5134369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4070" h="6861175">
                <a:moveTo>
                  <a:pt x="540341" y="0"/>
                </a:moveTo>
                <a:lnTo>
                  <a:pt x="7244070" y="0"/>
                </a:lnTo>
                <a:lnTo>
                  <a:pt x="6522000" y="6861175"/>
                </a:lnTo>
                <a:lnTo>
                  <a:pt x="0" y="6861175"/>
                </a:lnTo>
                <a:lnTo>
                  <a:pt x="0" y="51343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1269829" y="1531610"/>
            <a:ext cx="5295252" cy="1568918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多行标题 </a:t>
            </a:r>
            <a:r>
              <a:rPr lang="en-US" altLang="zh-CN" dirty="0"/>
              <a:t>- </a:t>
            </a:r>
            <a:r>
              <a:rPr lang="zh-CN" altLang="en-US" dirty="0"/>
              <a:t>单击此处编辑母版标题</a:t>
            </a:r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56059" y="3100528"/>
            <a:ext cx="5295252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</a:p>
        </p:txBody>
      </p:sp>
      <p:sp>
        <p:nvSpPr>
          <p:cNvPr id="12" name="任意多边形 11"/>
          <p:cNvSpPr/>
          <p:nvPr userDrawn="1"/>
        </p:nvSpPr>
        <p:spPr>
          <a:xfrm>
            <a:off x="0" y="1674346"/>
            <a:ext cx="1133862" cy="133859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0" y="1531610"/>
            <a:ext cx="997527" cy="133859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47" name="任意多边形 46"/>
          <p:cNvSpPr/>
          <p:nvPr userDrawn="1"/>
        </p:nvSpPr>
        <p:spPr>
          <a:xfrm>
            <a:off x="5470130" y="5639504"/>
            <a:ext cx="3673870" cy="867644"/>
          </a:xfrm>
          <a:custGeom>
            <a:avLst/>
            <a:gdLst>
              <a:gd name="connsiteX0" fmla="*/ 93012 w 3673870"/>
              <a:gd name="connsiteY0" fmla="*/ 0 h 1015861"/>
              <a:gd name="connsiteX1" fmla="*/ 3673870 w 3673870"/>
              <a:gd name="connsiteY1" fmla="*/ 0 h 1015861"/>
              <a:gd name="connsiteX2" fmla="*/ 3673870 w 3673870"/>
              <a:gd name="connsiteY2" fmla="*/ 1015861 h 1015861"/>
              <a:gd name="connsiteX3" fmla="*/ 0 w 3673870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3870" h="1015861">
                <a:moveTo>
                  <a:pt x="93012" y="0"/>
                </a:moveTo>
                <a:lnTo>
                  <a:pt x="3673870" y="0"/>
                </a:lnTo>
                <a:lnTo>
                  <a:pt x="3673870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sp>
        <p:nvSpPr>
          <p:cNvPr id="45" name="任意多边形 44"/>
          <p:cNvSpPr/>
          <p:nvPr userDrawn="1"/>
        </p:nvSpPr>
        <p:spPr>
          <a:xfrm>
            <a:off x="5648778" y="5542121"/>
            <a:ext cx="3495222" cy="867644"/>
          </a:xfrm>
          <a:custGeom>
            <a:avLst/>
            <a:gdLst>
              <a:gd name="connsiteX0" fmla="*/ 93012 w 3495222"/>
              <a:gd name="connsiteY0" fmla="*/ 0 h 1015861"/>
              <a:gd name="connsiteX1" fmla="*/ 3495222 w 3495222"/>
              <a:gd name="connsiteY1" fmla="*/ 0 h 1015861"/>
              <a:gd name="connsiteX2" fmla="*/ 3495222 w 3495222"/>
              <a:gd name="connsiteY2" fmla="*/ 1015861 h 1015861"/>
              <a:gd name="connsiteX3" fmla="*/ 0 w 3495222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5222" h="1015861">
                <a:moveTo>
                  <a:pt x="93012" y="0"/>
                </a:moveTo>
                <a:lnTo>
                  <a:pt x="3495222" y="0"/>
                </a:lnTo>
                <a:lnTo>
                  <a:pt x="3495222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          </a:t>
            </a:r>
            <a:endParaRPr lang="zh-CN" altLang="en-US" dirty="0"/>
          </a:p>
        </p:txBody>
      </p:sp>
      <p:grpSp>
        <p:nvGrpSpPr>
          <p:cNvPr id="39" name="组合 38"/>
          <p:cNvGrpSpPr>
            <a:grpSpLocks noChangeAspect="1"/>
          </p:cNvGrpSpPr>
          <p:nvPr userDrawn="1"/>
        </p:nvGrpSpPr>
        <p:grpSpPr>
          <a:xfrm>
            <a:off x="6027456" y="5740833"/>
            <a:ext cx="2738847" cy="462364"/>
            <a:chOff x="8729725" y="4570716"/>
            <a:chExt cx="2830513" cy="477838"/>
          </a:xfrm>
          <a:solidFill>
            <a:schemeClr val="bg2">
              <a:alpha val="50000"/>
            </a:schemeClr>
          </a:solidFill>
        </p:grpSpPr>
        <p:sp>
          <p:nvSpPr>
            <p:cNvPr id="4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5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66342" r="663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228070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1081" y="-7017"/>
            <a:ext cx="6818140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7" name="任意多边形 76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1479304"/>
            <a:ext cx="2351081" cy="1040377"/>
          </a:xfrm>
          <a:custGeom>
            <a:avLst/>
            <a:gdLst>
              <a:gd name="connsiteX0" fmla="*/ 0 w 2185431"/>
              <a:gd name="connsiteY0" fmla="*/ 0 h 1040377"/>
              <a:gd name="connsiteX1" fmla="*/ 2185431 w 2185431"/>
              <a:gd name="connsiteY1" fmla="*/ 0 h 1040377"/>
              <a:gd name="connsiteX2" fmla="*/ 2018089 w 2185431"/>
              <a:gd name="connsiteY2" fmla="*/ 1040377 h 1040377"/>
              <a:gd name="connsiteX3" fmla="*/ 0 w 2185431"/>
              <a:gd name="connsiteY3" fmla="*/ 1040377 h 104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31" h="1040377">
                <a:moveTo>
                  <a:pt x="0" y="0"/>
                </a:moveTo>
                <a:lnTo>
                  <a:pt x="2185431" y="0"/>
                </a:lnTo>
                <a:lnTo>
                  <a:pt x="2018089" y="1040377"/>
                </a:lnTo>
                <a:lnTo>
                  <a:pt x="0" y="10403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16" name="任意多边形 15"/>
          <p:cNvSpPr/>
          <p:nvPr userDrawn="1"/>
        </p:nvSpPr>
        <p:spPr>
          <a:xfrm>
            <a:off x="2" y="1376197"/>
            <a:ext cx="2157971" cy="1050059"/>
          </a:xfrm>
          <a:custGeom>
            <a:avLst/>
            <a:gdLst>
              <a:gd name="connsiteX0" fmla="*/ 0 w 2005927"/>
              <a:gd name="connsiteY0" fmla="*/ 0 h 1050059"/>
              <a:gd name="connsiteX1" fmla="*/ 2005927 w 2005927"/>
              <a:gd name="connsiteY1" fmla="*/ 0 h 1050059"/>
              <a:gd name="connsiteX2" fmla="*/ 1828373 w 2005927"/>
              <a:gd name="connsiteY2" fmla="*/ 1050059 h 1050059"/>
              <a:gd name="connsiteX3" fmla="*/ 0 w 2005927"/>
              <a:gd name="connsiteY3" fmla="*/ 1050059 h 10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27" h="1050059">
                <a:moveTo>
                  <a:pt x="0" y="0"/>
                </a:moveTo>
                <a:lnTo>
                  <a:pt x="2005927" y="0"/>
                </a:lnTo>
                <a:lnTo>
                  <a:pt x="1828373" y="1050059"/>
                </a:lnTo>
                <a:lnTo>
                  <a:pt x="0" y="10500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-1" y="1376197"/>
            <a:ext cx="1964268" cy="1050059"/>
          </a:xfrm>
        </p:spPr>
        <p:txBody>
          <a:bodyPr anchor="ctr">
            <a:normAutofit/>
          </a:bodyPr>
          <a:lstStyle>
            <a:lvl1pPr algn="r"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558876" y="1487414"/>
            <a:ext cx="4954190" cy="4343400"/>
          </a:xfrm>
        </p:spPr>
        <p:txBody>
          <a:bodyPr>
            <a:normAutofit/>
          </a:bodyPr>
          <a:lstStyle>
            <a:lvl1pPr marL="428625" indent="-428625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0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编辑母版文本样式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80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 userDrawn="1"/>
        </p:nvSpPr>
        <p:spPr>
          <a:xfrm>
            <a:off x="1" y="-3176"/>
            <a:ext cx="911645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 l="-70290" r="70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1643922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4" name="任意多边形 73"/>
          <p:cNvSpPr/>
          <p:nvPr userDrawn="1"/>
        </p:nvSpPr>
        <p:spPr>
          <a:xfrm>
            <a:off x="1766933" y="-7017"/>
            <a:ext cx="7402288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4"/>
            <a:ext cx="129315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142261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</a:t>
            </a:r>
            <a:endParaRPr lang="zh-CN" altLang="en-US" sz="1350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2570125" y="1206856"/>
            <a:ext cx="6211430" cy="1152806"/>
          </a:xfrm>
        </p:spPr>
        <p:txBody>
          <a:bodyPr anchor="b"/>
          <a:lstStyle>
            <a:lvl1pPr>
              <a:defRPr sz="4500" b="1"/>
            </a:lvl1pPr>
          </a:lstStyle>
          <a:p>
            <a:r>
              <a:rPr lang="zh-CN" altLang="en-US" dirty="0"/>
              <a:t>小节标题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70125" y="2386651"/>
            <a:ext cx="6211430" cy="51377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小节副标题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79303"/>
            <a:ext cx="1004552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3" name="任意多边形 12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4" name="任意多边形 13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15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9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4459"/>
            <a:ext cx="8058150" cy="665816"/>
          </a:xfrm>
        </p:spPr>
        <p:txBody>
          <a:bodyPr>
            <a:noAutofit/>
          </a:bodyPr>
          <a:lstStyle>
            <a:lvl1pPr>
              <a:defRPr sz="27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27668"/>
            <a:ext cx="8055866" cy="4698999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0" name="任意多边形 49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1" name="任意多边形 50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2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3" name="组合 52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4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6" name="任意多边形 7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1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35001"/>
            <a:ext cx="8055866" cy="5291666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4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901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228093" y="221381"/>
            <a:ext cx="8124229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16989" y="385562"/>
            <a:ext cx="1488080" cy="640515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/>
              <a:t>图片说明</a:t>
            </a:r>
          </a:p>
        </p:txBody>
      </p:sp>
      <p:sp>
        <p:nvSpPr>
          <p:cNvPr id="50" name="任意多边形 49"/>
          <p:cNvSpPr/>
          <p:nvPr userDrawn="1"/>
        </p:nvSpPr>
        <p:spPr>
          <a:xfrm>
            <a:off x="1" y="6477000"/>
            <a:ext cx="791991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任意多边形 50"/>
          <p:cNvSpPr/>
          <p:nvPr userDrawn="1"/>
        </p:nvSpPr>
        <p:spPr>
          <a:xfrm>
            <a:off x="0" y="6336064"/>
            <a:ext cx="7791672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任意多边形 51"/>
          <p:cNvSpPr/>
          <p:nvPr userDrawn="1"/>
        </p:nvSpPr>
        <p:spPr>
          <a:xfrm>
            <a:off x="8403167" y="6163733"/>
            <a:ext cx="766052" cy="529167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3" name="任意多边形 52"/>
          <p:cNvSpPr/>
          <p:nvPr userDrawn="1"/>
        </p:nvSpPr>
        <p:spPr>
          <a:xfrm>
            <a:off x="8501632" y="6115049"/>
            <a:ext cx="667589" cy="529167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         </a:t>
            </a:r>
            <a:endParaRPr lang="zh-CN" altLang="en-US" sz="1350" dirty="0"/>
          </a:p>
        </p:txBody>
      </p:sp>
      <p:sp>
        <p:nvSpPr>
          <p:cNvPr id="54" name="灯片编号占位符 1"/>
          <p:cNvSpPr>
            <a:spLocks noGrp="1"/>
          </p:cNvSpPr>
          <p:nvPr>
            <p:ph type="sldNum" sz="quarter" idx="15"/>
          </p:nvPr>
        </p:nvSpPr>
        <p:spPr>
          <a:xfrm>
            <a:off x="8623298" y="6142411"/>
            <a:ext cx="460164" cy="461588"/>
          </a:xfrm>
        </p:spPr>
        <p:txBody>
          <a:bodyPr/>
          <a:lstStyle/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55" name="组合 54"/>
          <p:cNvGrpSpPr>
            <a:grpSpLocks noChangeAspect="1"/>
          </p:cNvGrpSpPr>
          <p:nvPr userDrawn="1"/>
        </p:nvGrpSpPr>
        <p:grpSpPr>
          <a:xfrm>
            <a:off x="137516" y="6473825"/>
            <a:ext cx="1683197" cy="284152"/>
            <a:chOff x="8729725" y="4570716"/>
            <a:chExt cx="2830513" cy="477838"/>
          </a:xfrm>
          <a:solidFill>
            <a:schemeClr val="accent4"/>
          </a:solidFill>
        </p:grpSpPr>
        <p:sp>
          <p:nvSpPr>
            <p:cNvPr id="5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822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0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" y="-3176"/>
            <a:ext cx="9143999" cy="6861175"/>
          </a:xfrm>
          <a:custGeom>
            <a:avLst/>
            <a:gdLst>
              <a:gd name="connsiteX0" fmla="*/ 0 w 9116459"/>
              <a:gd name="connsiteY0" fmla="*/ 0 h 6861175"/>
              <a:gd name="connsiteX1" fmla="*/ 9116459 w 9116459"/>
              <a:gd name="connsiteY1" fmla="*/ 0 h 6861175"/>
              <a:gd name="connsiteX2" fmla="*/ 9116459 w 9116459"/>
              <a:gd name="connsiteY2" fmla="*/ 6861175 h 6861175"/>
              <a:gd name="connsiteX3" fmla="*/ 0 w 911645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6459" h="6861175">
                <a:moveTo>
                  <a:pt x="0" y="0"/>
                </a:moveTo>
                <a:lnTo>
                  <a:pt x="9116459" y="0"/>
                </a:lnTo>
                <a:lnTo>
                  <a:pt x="9116459" y="6861175"/>
                </a:lnTo>
                <a:lnTo>
                  <a:pt x="0" y="6861175"/>
                </a:ln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67" y="781579"/>
            <a:ext cx="8055866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889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23298" y="6142411"/>
            <a:ext cx="460164" cy="461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6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编译原理实验汇报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56059" y="2486435"/>
            <a:ext cx="5295252" cy="1633941"/>
          </a:xfrm>
        </p:spPr>
        <p:txBody>
          <a:bodyPr>
            <a:normAutofit/>
          </a:bodyPr>
          <a:lstStyle/>
          <a:p>
            <a:r>
              <a:rPr lang="zh-CN" altLang="en-US" dirty="0"/>
              <a:t>报告人 张郑飞扬</a:t>
            </a:r>
            <a:endParaRPr lang="en-US" altLang="zh-CN" dirty="0"/>
          </a:p>
          <a:p>
            <a:r>
              <a:rPr lang="zh-CN" altLang="en-US" dirty="0"/>
              <a:t>组号：</a:t>
            </a:r>
            <a:r>
              <a:rPr lang="en-US" altLang="zh-CN" dirty="0"/>
              <a:t>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31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1" y="3427411"/>
            <a:ext cx="5016500" cy="1360489"/>
          </a:xfrm>
        </p:spPr>
        <p:txBody>
          <a:bodyPr/>
          <a:lstStyle/>
          <a:p>
            <a:r>
              <a:rPr lang="zh-CN" altLang="en-US">
                <a:latin typeface="+mn-ea"/>
              </a:rPr>
              <a:t>组员：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张郑飞扬（</a:t>
            </a:r>
            <a:r>
              <a:rPr lang="en-US" altLang="zh-CN" dirty="0">
                <a:latin typeface="+mn-ea"/>
              </a:rPr>
              <a:t>PB21071416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张硕</a:t>
            </a:r>
            <a:r>
              <a:rPr lang="en-US" altLang="zh-CN" dirty="0">
                <a:latin typeface="+mn-ea"/>
              </a:rPr>
              <a:t>(PB20611837)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7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主要议程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  <a:endParaRPr lang="en-US" altLang="zh-CN" dirty="0"/>
          </a:p>
          <a:p>
            <a:r>
              <a:rPr lang="zh-CN" altLang="en-US" dirty="0"/>
              <a:t>代码简介</a:t>
            </a:r>
            <a:endParaRPr lang="en-US" altLang="zh-CN" dirty="0"/>
          </a:p>
          <a:p>
            <a:r>
              <a:rPr lang="zh-CN" altLang="en-US" dirty="0"/>
              <a:t>结果展示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7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本小组实现了实验一和实验二文档所要求的全部功能，即：</a:t>
            </a:r>
            <a:endParaRPr lang="en-US" altLang="zh-CN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扩展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PL/0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语言，添加指针和数组，完成相关的词法、语法、语义检查、代码生成及解释执行等编译实现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扩展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PL/0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语言，添加类似于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C++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语言的作用域算符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用来访问在过程（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procedure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 嵌套声明中的外层过程所声明的同名变量。完成相关的词法、语法、语义检查、代码生成及解释执行等编译实现。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86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5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数组和指针实现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新增操作符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’用于实现数组和指针的相关功能（由于‘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’已经存在，不需添加）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改变存储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的结构体，新增域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dimension_num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，用于记录数组维数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dimension[]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，用于记录数组各维的大小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pointer_degree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用于记录该变量的指针级数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新增汇编指令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LEA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LODA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STOA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，分别为取地址指令，间接读取指令和间接存储指令。便于实现指针相关功能。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数组和指针实现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dim_declaration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dim_position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分别用来在声明和引用数组时计算基址偏移量。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look_ahead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accept_look_ahead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roll_back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三个函数，可实现一个类似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LL(2)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语法的功能，用于区分是否为指针式访问数组。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新增函数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statement_calc_offset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expression_calc_offset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，分别用于在左值和右值上指针式访问数组时，计算单位偏移量。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statement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factor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函数里作修改，使得其兼容数组和指针功能。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9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代码简介</a:t>
            </a:r>
            <a:r>
              <a:rPr lang="en-US" altLang="zh-CN" dirty="0"/>
              <a:t>– </a:t>
            </a:r>
            <a:r>
              <a:rPr lang="zh-CN" altLang="en-US" dirty="0"/>
              <a:t>作用域算符实现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新增操作符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’用于实现作用域算符功能。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statement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factor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函数里作修改，使得其兼容作用域算符功能。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70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0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432</Words>
  <Application>Microsoft Office PowerPoint</Application>
  <PresentationFormat>全屏显示(4:3)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楷体</vt:lpstr>
      <vt:lpstr>微软雅黑</vt:lpstr>
      <vt:lpstr>Arial</vt:lpstr>
      <vt:lpstr>Candara</vt:lpstr>
      <vt:lpstr>Wingdings</vt:lpstr>
      <vt:lpstr>Office 主题​​</vt:lpstr>
      <vt:lpstr>编译原理实验汇报</vt:lpstr>
      <vt:lpstr>主要议程</vt:lpstr>
      <vt:lpstr>实现功能</vt:lpstr>
      <vt:lpstr>实现功能</vt:lpstr>
      <vt:lpstr>代码简介</vt:lpstr>
      <vt:lpstr>代码简介– 数组和指针实现</vt:lpstr>
      <vt:lpstr>代码简介– 数组和指针实现</vt:lpstr>
      <vt:lpstr>代码简介– 作用域算符实现</vt:lpstr>
      <vt:lpstr>结果展示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郑飞扬 张</cp:lastModifiedBy>
  <cp:revision>54</cp:revision>
  <dcterms:created xsi:type="dcterms:W3CDTF">2019-09-17T05:09:33Z</dcterms:created>
  <dcterms:modified xsi:type="dcterms:W3CDTF">2023-12-24T05:40:01Z</dcterms:modified>
</cp:coreProperties>
</file>