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4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381" r:id="rId13"/>
    <p:sldId id="267" r:id="rId14"/>
    <p:sldId id="268" r:id="rId15"/>
    <p:sldId id="270" r:id="rId16"/>
    <p:sldId id="269" r:id="rId17"/>
    <p:sldId id="271" r:id="rId18"/>
    <p:sldId id="272" r:id="rId19"/>
    <p:sldId id="273" r:id="rId20"/>
    <p:sldId id="378" r:id="rId21"/>
    <p:sldId id="379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95" r:id="rId36"/>
    <p:sldId id="288" r:id="rId37"/>
    <p:sldId id="289" r:id="rId38"/>
    <p:sldId id="290" r:id="rId39"/>
    <p:sldId id="294" r:id="rId40"/>
    <p:sldId id="293" r:id="rId41"/>
    <p:sldId id="296" r:id="rId42"/>
    <p:sldId id="297" r:id="rId43"/>
    <p:sldId id="36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83" r:id="rId61"/>
    <p:sldId id="384" r:id="rId62"/>
    <p:sldId id="315" r:id="rId63"/>
    <p:sldId id="316" r:id="rId64"/>
    <p:sldId id="368" r:id="rId65"/>
    <p:sldId id="317" r:id="rId66"/>
    <p:sldId id="318" r:id="rId67"/>
    <p:sldId id="319" r:id="rId68"/>
    <p:sldId id="320" r:id="rId69"/>
    <p:sldId id="321" r:id="rId70"/>
    <p:sldId id="323" r:id="rId71"/>
    <p:sldId id="322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80" r:id="rId80"/>
    <p:sldId id="332" r:id="rId81"/>
    <p:sldId id="331" r:id="rId82"/>
    <p:sldId id="333" r:id="rId83"/>
    <p:sldId id="369" r:id="rId84"/>
    <p:sldId id="382" r:id="rId85"/>
    <p:sldId id="334" r:id="rId86"/>
    <p:sldId id="335" r:id="rId87"/>
    <p:sldId id="338" r:id="rId88"/>
    <p:sldId id="339" r:id="rId89"/>
    <p:sldId id="340" r:id="rId90"/>
    <p:sldId id="341" r:id="rId91"/>
    <p:sldId id="370" r:id="rId92"/>
    <p:sldId id="371" r:id="rId93"/>
    <p:sldId id="372" r:id="rId94"/>
    <p:sldId id="343" r:id="rId95"/>
    <p:sldId id="342" r:id="rId96"/>
    <p:sldId id="344" r:id="rId97"/>
    <p:sldId id="345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  <p:sldId id="355" r:id="rId106"/>
    <p:sldId id="356" r:id="rId107"/>
    <p:sldId id="354" r:id="rId108"/>
    <p:sldId id="373" r:id="rId109"/>
    <p:sldId id="374" r:id="rId110"/>
    <p:sldId id="357" r:id="rId111"/>
    <p:sldId id="358" r:id="rId112"/>
    <p:sldId id="359" r:id="rId113"/>
    <p:sldId id="375" r:id="rId114"/>
    <p:sldId id="376" r:id="rId115"/>
    <p:sldId id="360" r:id="rId116"/>
    <p:sldId id="377" r:id="rId117"/>
    <p:sldId id="361" r:id="rId118"/>
    <p:sldId id="362" r:id="rId119"/>
    <p:sldId id="363" r:id="rId120"/>
    <p:sldId id="364" r:id="rId121"/>
    <p:sldId id="365" r:id="rId122"/>
    <p:sldId id="366" r:id="rId1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6E7CEAE-0C9E-422C-A9EA-EEAB2EEE972C}">
          <p14:sldIdLst>
            <p14:sldId id="256"/>
            <p14:sldId id="257"/>
            <p14:sldId id="258"/>
            <p14:sldId id="259"/>
            <p14:sldId id="260"/>
            <p14:sldId id="262"/>
            <p14:sldId id="261"/>
            <p14:sldId id="263"/>
            <p14:sldId id="264"/>
            <p14:sldId id="265"/>
            <p14:sldId id="266"/>
            <p14:sldId id="381"/>
            <p14:sldId id="267"/>
            <p14:sldId id="268"/>
            <p14:sldId id="270"/>
            <p14:sldId id="269"/>
            <p14:sldId id="271"/>
            <p14:sldId id="272"/>
            <p14:sldId id="273"/>
            <p14:sldId id="378"/>
            <p14:sldId id="379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95"/>
            <p14:sldId id="288"/>
            <p14:sldId id="289"/>
            <p14:sldId id="290"/>
            <p14:sldId id="294"/>
            <p14:sldId id="293"/>
            <p14:sldId id="296"/>
            <p14:sldId id="297"/>
            <p14:sldId id="36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83"/>
            <p14:sldId id="384"/>
            <p14:sldId id="315"/>
            <p14:sldId id="316"/>
            <p14:sldId id="368"/>
            <p14:sldId id="317"/>
            <p14:sldId id="318"/>
            <p14:sldId id="319"/>
            <p14:sldId id="320"/>
            <p14:sldId id="321"/>
            <p14:sldId id="323"/>
            <p14:sldId id="322"/>
            <p14:sldId id="324"/>
            <p14:sldId id="325"/>
            <p14:sldId id="326"/>
            <p14:sldId id="327"/>
            <p14:sldId id="328"/>
            <p14:sldId id="329"/>
            <p14:sldId id="330"/>
            <p14:sldId id="380"/>
            <p14:sldId id="332"/>
            <p14:sldId id="331"/>
            <p14:sldId id="333"/>
            <p14:sldId id="369"/>
            <p14:sldId id="382"/>
            <p14:sldId id="334"/>
            <p14:sldId id="335"/>
            <p14:sldId id="338"/>
            <p14:sldId id="339"/>
            <p14:sldId id="340"/>
            <p14:sldId id="341"/>
            <p14:sldId id="370"/>
            <p14:sldId id="371"/>
            <p14:sldId id="372"/>
            <p14:sldId id="343"/>
            <p14:sldId id="342"/>
            <p14:sldId id="344"/>
            <p14:sldId id="345"/>
            <p14:sldId id="347"/>
            <p14:sldId id="348"/>
            <p14:sldId id="349"/>
            <p14:sldId id="350"/>
            <p14:sldId id="351"/>
            <p14:sldId id="352"/>
            <p14:sldId id="353"/>
            <p14:sldId id="355"/>
            <p14:sldId id="356"/>
            <p14:sldId id="354"/>
            <p14:sldId id="373"/>
            <p14:sldId id="374"/>
            <p14:sldId id="357"/>
            <p14:sldId id="358"/>
            <p14:sldId id="359"/>
            <p14:sldId id="375"/>
            <p14:sldId id="376"/>
            <p14:sldId id="360"/>
            <p14:sldId id="377"/>
            <p14:sldId id="361"/>
            <p14:sldId id="362"/>
            <p14:sldId id="363"/>
            <p14:sldId id="364"/>
            <p14:sldId id="365"/>
            <p14:sldId id="3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97" autoAdjust="0"/>
  </p:normalViewPr>
  <p:slideViewPr>
    <p:cSldViewPr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1498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notesMaster" Target="notesMasters/notesMaster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4D931-DAAB-4653-9D77-C606173E49E6}" type="datetimeFigureOut">
              <a:rPr lang="zh-CN" altLang="en-US" smtClean="0"/>
              <a:pPr/>
              <a:t>2023/11/1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2D5A79-1C0D-43F1-8B7C-79FACC1E0F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未命名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761038"/>
            <a:ext cx="91440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0" descr="USTC校徽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088" y="3786188"/>
            <a:ext cx="2274887" cy="151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10" descr="index_03b.gi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388" y="93663"/>
            <a:ext cx="26273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339975" y="3789363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rgbClr val="000099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77262F1-D2C8-48E5-9E4B-5C9C36588D4A}" type="datetime1">
              <a:rPr lang="zh-CN" altLang="en-US" smtClean="0"/>
              <a:pPr/>
              <a:t>2023/11/1</a:t>
            </a:fld>
            <a:endParaRPr lang="zh-CN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467FD6-CFC2-47BD-A501-B19A63F3E9FB}" type="datetime1">
              <a:rPr lang="zh-CN" altLang="en-US" smtClean="0"/>
              <a:pPr/>
              <a:t>2023/11/1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FA5FAF-8A25-4B6E-94B7-5CA30A873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0213" y="214313"/>
            <a:ext cx="2174875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5" y="214313"/>
            <a:ext cx="6376988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CF8CBD-B4C6-4F00-A5A8-EA07F07328AD}" type="datetime1">
              <a:rPr lang="zh-CN" altLang="en-US" smtClean="0"/>
              <a:pPr/>
              <a:t>2023/11/1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FA5FAF-8A25-4B6E-94B7-5CA30A873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251520" y="1652588"/>
            <a:ext cx="4536504" cy="0"/>
          </a:xfrm>
          <a:prstGeom prst="line">
            <a:avLst/>
          </a:prstGeom>
          <a:ln w="15875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eaLnBrk="1">
              <a:defRPr/>
            </a:lvl1pPr>
            <a:lvl2pPr eaLnBrk="1">
              <a:defRPr/>
            </a:lvl2pPr>
            <a:lvl3pPr eaLnBrk="1">
              <a:defRPr/>
            </a:lvl3pPr>
            <a:lvl4pPr eaLnBrk="1">
              <a:defRPr/>
            </a:lvl4pPr>
            <a:lvl5pPr eaLnBrk="1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9F4334-4396-4A7D-971F-5761B72721C2}" type="datetime1">
              <a:rPr lang="zh-CN" altLang="en-US" smtClean="0"/>
              <a:pPr/>
              <a:t>2023/11/1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FA5FAF-8A25-4B6E-94B7-5CA30A873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7E49AE-6539-4F6B-977A-D4E16911D723}" type="datetime1">
              <a:rPr lang="zh-CN" altLang="en-US" smtClean="0"/>
              <a:pPr/>
              <a:t>2023/11/1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FA5FAF-8A25-4B6E-94B7-5CA30A873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1844675"/>
            <a:ext cx="4275138" cy="4287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8363" y="1844675"/>
            <a:ext cx="4276725" cy="4287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73DADE-A04B-4656-88A8-6DBA5470A578}" type="datetime1">
              <a:rPr lang="zh-CN" altLang="en-US" smtClean="0"/>
              <a:pPr/>
              <a:t>2023/11/1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FA5FAF-8A25-4B6E-94B7-5CA30A873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0CAAB6-E6BC-4A87-B815-3F32D392B93E}" type="datetime1">
              <a:rPr lang="zh-CN" altLang="en-US" smtClean="0"/>
              <a:pPr/>
              <a:t>2023/11/1</a:t>
            </a:fld>
            <a:endParaRPr lang="zh-CN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FA5FAF-8A25-4B6E-94B7-5CA30A873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B147A-01A4-4FAB-96CF-C08240A5F67D}" type="datetime1">
              <a:rPr lang="zh-CN" altLang="en-US" smtClean="0"/>
              <a:pPr/>
              <a:t>2023/11/1</a:t>
            </a:fld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FA5FAF-8A25-4B6E-94B7-5CA30A873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22C145-CAB9-4635-8476-AC112F45F4A1}" type="datetime1">
              <a:rPr lang="zh-CN" altLang="en-US" smtClean="0"/>
              <a:pPr/>
              <a:t>2023/11/1</a:t>
            </a:fld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FA5FAF-8A25-4B6E-94B7-5CA30A873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2BB45B-0EC5-4AE1-AF95-36BF2B838819}" type="datetime1">
              <a:rPr lang="zh-CN" altLang="en-US" smtClean="0"/>
              <a:pPr/>
              <a:t>2023/11/1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FA5FAF-8A25-4B6E-94B7-5CA30A873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619DD6-1625-45D6-BAC7-F45708E9ECB7}" type="datetime1">
              <a:rPr lang="zh-CN" altLang="en-US" smtClean="0"/>
              <a:pPr/>
              <a:t>2023/11/1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FA5FAF-8A25-4B6E-94B7-5CA30A873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未命名"/>
          <p:cNvPicPr>
            <a:picLocks noChangeAspect="1" noChangeArrowheads="1"/>
          </p:cNvPicPr>
          <p:nvPr/>
        </p:nvPicPr>
        <p:blipFill>
          <a:blip r:embed="rId13" cstate="print">
            <a:lum bright="30000" contrast="-36000"/>
          </a:blip>
          <a:srcRect/>
          <a:stretch>
            <a:fillRect/>
          </a:stretch>
        </p:blipFill>
        <p:spPr bwMode="auto">
          <a:xfrm>
            <a:off x="0" y="5734050"/>
            <a:ext cx="91440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214313"/>
            <a:ext cx="8693150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</a:t>
            </a:r>
            <a:r>
              <a:rPr lang="en-US" altLang="zh-CN"/>
              <a:t>b</a:t>
            </a:r>
            <a:r>
              <a:rPr lang="zh-CN" altLang="en-US"/>
              <a:t>标题样式</a:t>
            </a: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844675"/>
            <a:ext cx="8704263" cy="428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+mj-lt"/>
                <a:ea typeface="+mn-ea"/>
              </a:defRPr>
            </a:lvl1pPr>
          </a:lstStyle>
          <a:p>
            <a:fld id="{F5FA345B-60ED-460C-9AAF-B57342C20D40}" type="datetime1">
              <a:rPr lang="zh-CN" altLang="en-US" smtClean="0"/>
              <a:pPr/>
              <a:t>2023/11/1</a:t>
            </a:fld>
            <a:endParaRPr lang="zh-CN" altLang="en-US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latin typeface="+mj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5735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latin typeface="+mj-lt"/>
                <a:ea typeface="+mn-ea"/>
              </a:defRPr>
            </a:lvl1pPr>
          </a:lstStyle>
          <a:p>
            <a:fld id="{E3FA5FAF-8A25-4B6E-94B7-5CA30A873E9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032" name="图片 10" descr="index_03b.gif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79388" y="93663"/>
            <a:ext cx="26273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C00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C0099"/>
          </a:solidFill>
          <a:latin typeface="Tahoma" pitchFamily="34" charset="0"/>
          <a:ea typeface="楷体_GB2312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C0099"/>
          </a:solidFill>
          <a:latin typeface="Tahoma" pitchFamily="34" charset="0"/>
          <a:ea typeface="楷体_GB2312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C0099"/>
          </a:solidFill>
          <a:latin typeface="Tahoma" pitchFamily="34" charset="0"/>
          <a:ea typeface="楷体_GB2312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C0099"/>
          </a:solidFill>
          <a:latin typeface="Tahoma" pitchFamily="34" charset="0"/>
          <a:ea typeface="楷体_GB2312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C0099"/>
          </a:solidFill>
          <a:latin typeface="Tahoma" pitchFamily="34" charset="0"/>
          <a:ea typeface="楷体_GB2312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C0099"/>
          </a:solidFill>
          <a:latin typeface="Tahoma" pitchFamily="34" charset="0"/>
          <a:ea typeface="楷体_GB2312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C0099"/>
          </a:solidFill>
          <a:latin typeface="Tahoma" pitchFamily="34" charset="0"/>
          <a:ea typeface="楷体_GB2312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C0099"/>
          </a:solidFill>
          <a:latin typeface="Tahoma" pitchFamily="34" charset="0"/>
          <a:ea typeface="楷体_GB2312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0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1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4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第三章 传输层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无连接解复用：举例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129" name="Rectangle 44"/>
          <p:cNvSpPr txBox="1">
            <a:spLocks noChangeArrowheads="1"/>
          </p:cNvSpPr>
          <p:nvPr/>
        </p:nvSpPr>
        <p:spPr bwMode="auto">
          <a:xfrm>
            <a:off x="2870200" y="1700808"/>
            <a:ext cx="3211513" cy="72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3038" marR="0" lvl="0" indent="-1730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DatagramSocket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 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serverSocket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 = new 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DatagramSocket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ＭＳ Ｐゴシック" pitchFamily="34" charset="-128"/>
              <a:cs typeface="+mn-cs"/>
            </a:endParaRPr>
          </a:p>
          <a:p>
            <a:pPr marL="173038" marR="0" lvl="0" indent="-1730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 (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6428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);</a:t>
            </a:r>
          </a:p>
          <a:p>
            <a:pPr marL="173038" marR="0" lvl="0" indent="-1730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+mn-cs"/>
            </a:endParaRPr>
          </a:p>
        </p:txBody>
      </p:sp>
      <p:sp>
        <p:nvSpPr>
          <p:cNvPr id="130" name="Freeform 89"/>
          <p:cNvSpPr>
            <a:spLocks/>
          </p:cNvSpPr>
          <p:nvPr/>
        </p:nvSpPr>
        <p:spPr bwMode="auto">
          <a:xfrm>
            <a:off x="3189288" y="2786088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1" name="Freeform 97"/>
          <p:cNvSpPr>
            <a:spLocks/>
          </p:cNvSpPr>
          <p:nvPr/>
        </p:nvSpPr>
        <p:spPr bwMode="auto">
          <a:xfrm>
            <a:off x="404813" y="3090888"/>
            <a:ext cx="460375" cy="2193925"/>
          </a:xfrm>
          <a:custGeom>
            <a:avLst/>
            <a:gdLst>
              <a:gd name="T0" fmla="*/ 2147483647 w 290"/>
              <a:gd name="T1" fmla="*/ 2147483647 h 1382"/>
              <a:gd name="T2" fmla="*/ 0 w 290"/>
              <a:gd name="T3" fmla="*/ 2147483647 h 1382"/>
              <a:gd name="T4" fmla="*/ 2147483647 w 290"/>
              <a:gd name="T5" fmla="*/ 0 h 1382"/>
              <a:gd name="T6" fmla="*/ 2147483647 w 290"/>
              <a:gd name="T7" fmla="*/ 2147483647 h 1382"/>
              <a:gd name="T8" fmla="*/ 2147483647 w 290"/>
              <a:gd name="T9" fmla="*/ 2147483647 h 1382"/>
              <a:gd name="T10" fmla="*/ 2147483647 w 290"/>
              <a:gd name="T11" fmla="*/ 2147483647 h 13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0" h="1382">
                <a:moveTo>
                  <a:pt x="15" y="1382"/>
                </a:moveTo>
                <a:lnTo>
                  <a:pt x="0" y="1360"/>
                </a:lnTo>
                <a:lnTo>
                  <a:pt x="290" y="0"/>
                </a:lnTo>
                <a:lnTo>
                  <a:pt x="284" y="1258"/>
                </a:lnTo>
                <a:lnTo>
                  <a:pt x="182" y="1382"/>
                </a:lnTo>
                <a:lnTo>
                  <a:pt x="15" y="138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" name="Rectangle 23"/>
          <p:cNvSpPr>
            <a:spLocks noChangeArrowheads="1"/>
          </p:cNvSpPr>
          <p:nvPr/>
        </p:nvSpPr>
        <p:spPr bwMode="auto">
          <a:xfrm>
            <a:off x="909638" y="3057550"/>
            <a:ext cx="1296987" cy="19812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133" name="Rectangle 24"/>
          <p:cNvSpPr>
            <a:spLocks noChangeArrowheads="1"/>
          </p:cNvSpPr>
          <p:nvPr/>
        </p:nvSpPr>
        <p:spPr bwMode="auto">
          <a:xfrm>
            <a:off x="871538" y="3111525"/>
            <a:ext cx="12731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134" name="Line 25"/>
          <p:cNvSpPr>
            <a:spLocks noChangeShapeType="1"/>
          </p:cNvSpPr>
          <p:nvPr/>
        </p:nvSpPr>
        <p:spPr bwMode="auto">
          <a:xfrm>
            <a:off x="881063" y="38719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" name="Text Box 26"/>
          <p:cNvSpPr txBox="1">
            <a:spLocks noChangeArrowheads="1"/>
          </p:cNvSpPr>
          <p:nvPr/>
        </p:nvSpPr>
        <p:spPr bwMode="auto">
          <a:xfrm>
            <a:off x="838200" y="3854475"/>
            <a:ext cx="1317625" cy="32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400" dirty="0"/>
              <a:t>传输层</a:t>
            </a:r>
            <a:endParaRPr lang="en-US" altLang="zh-CN" sz="1400" dirty="0"/>
          </a:p>
        </p:txBody>
      </p:sp>
      <p:sp>
        <p:nvSpPr>
          <p:cNvPr id="136" name="Line 27"/>
          <p:cNvSpPr>
            <a:spLocks noChangeShapeType="1"/>
          </p:cNvSpPr>
          <p:nvPr/>
        </p:nvSpPr>
        <p:spPr bwMode="auto">
          <a:xfrm>
            <a:off x="889000" y="41926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" name="Line 28"/>
          <p:cNvSpPr>
            <a:spLocks noChangeShapeType="1"/>
          </p:cNvSpPr>
          <p:nvPr/>
        </p:nvSpPr>
        <p:spPr bwMode="auto">
          <a:xfrm>
            <a:off x="874713" y="450217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" name="Line 29"/>
          <p:cNvSpPr>
            <a:spLocks noChangeShapeType="1"/>
          </p:cNvSpPr>
          <p:nvPr/>
        </p:nvSpPr>
        <p:spPr bwMode="auto">
          <a:xfrm>
            <a:off x="874713" y="47879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" name="Text Box 26"/>
          <p:cNvSpPr txBox="1">
            <a:spLocks noChangeArrowheads="1"/>
          </p:cNvSpPr>
          <p:nvPr/>
        </p:nvSpPr>
        <p:spPr bwMode="auto">
          <a:xfrm>
            <a:off x="873125" y="3102000"/>
            <a:ext cx="1317625" cy="32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400" dirty="0"/>
              <a:t>应用层</a:t>
            </a:r>
            <a:endParaRPr lang="en-US" altLang="zh-CN" sz="1400" dirty="0"/>
          </a:p>
        </p:txBody>
      </p:sp>
      <p:sp>
        <p:nvSpPr>
          <p:cNvPr id="140" name="Text Box 26"/>
          <p:cNvSpPr txBox="1">
            <a:spLocks noChangeArrowheads="1"/>
          </p:cNvSpPr>
          <p:nvPr/>
        </p:nvSpPr>
        <p:spPr bwMode="auto">
          <a:xfrm>
            <a:off x="828675" y="4759350"/>
            <a:ext cx="1317625" cy="32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400" dirty="0"/>
              <a:t>物理层</a:t>
            </a:r>
            <a:endParaRPr lang="en-US" altLang="zh-CN" sz="1400" dirty="0"/>
          </a:p>
        </p:txBody>
      </p:sp>
      <p:sp>
        <p:nvSpPr>
          <p:cNvPr id="141" name="Text Box 26"/>
          <p:cNvSpPr txBox="1">
            <a:spLocks noChangeArrowheads="1"/>
          </p:cNvSpPr>
          <p:nvPr/>
        </p:nvSpPr>
        <p:spPr bwMode="auto">
          <a:xfrm>
            <a:off x="847725" y="4473600"/>
            <a:ext cx="1317625" cy="32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400" dirty="0"/>
              <a:t>链路层</a:t>
            </a:r>
            <a:endParaRPr lang="en-US" altLang="zh-CN" sz="1400" dirty="0"/>
          </a:p>
        </p:txBody>
      </p:sp>
      <p:sp>
        <p:nvSpPr>
          <p:cNvPr id="142" name="Text Box 26"/>
          <p:cNvSpPr txBox="1">
            <a:spLocks noChangeArrowheads="1"/>
          </p:cNvSpPr>
          <p:nvPr/>
        </p:nvSpPr>
        <p:spPr bwMode="auto">
          <a:xfrm>
            <a:off x="838200" y="4178325"/>
            <a:ext cx="1317625" cy="32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400" dirty="0"/>
              <a:t>网络层</a:t>
            </a:r>
            <a:endParaRPr lang="en-US" altLang="zh-CN" sz="1400" dirty="0"/>
          </a:p>
        </p:txBody>
      </p:sp>
      <p:sp>
        <p:nvSpPr>
          <p:cNvPr id="143" name="Oval 110"/>
          <p:cNvSpPr>
            <a:spLocks noChangeArrowheads="1"/>
          </p:cNvSpPr>
          <p:nvPr/>
        </p:nvSpPr>
        <p:spPr bwMode="auto">
          <a:xfrm>
            <a:off x="1208088" y="3387750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P3</a:t>
            </a:r>
          </a:p>
        </p:txBody>
      </p:sp>
      <p:grpSp>
        <p:nvGrpSpPr>
          <p:cNvPr id="144" name="Group 111"/>
          <p:cNvGrpSpPr>
            <a:grpSpLocks/>
          </p:cNvGrpSpPr>
          <p:nvPr/>
        </p:nvGrpSpPr>
        <p:grpSpPr bwMode="auto">
          <a:xfrm>
            <a:off x="1176338" y="3711600"/>
            <a:ext cx="620712" cy="228600"/>
            <a:chOff x="1287" y="2524"/>
            <a:chExt cx="260" cy="100"/>
          </a:xfrm>
        </p:grpSpPr>
        <p:sp>
          <p:nvSpPr>
            <p:cNvPr id="145" name="Rectangle 112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46" name="Rectangle 113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47" name="Rectangle 114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48" name="Rectangle 115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</p:grpSp>
      <p:sp>
        <p:nvSpPr>
          <p:cNvPr id="149" name="Rectangle 23"/>
          <p:cNvSpPr>
            <a:spLocks noChangeArrowheads="1"/>
          </p:cNvSpPr>
          <p:nvPr/>
        </p:nvSpPr>
        <p:spPr bwMode="auto">
          <a:xfrm>
            <a:off x="3736975" y="2824188"/>
            <a:ext cx="1497013" cy="19812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150" name="Rectangle 24"/>
          <p:cNvSpPr>
            <a:spLocks noChangeArrowheads="1"/>
          </p:cNvSpPr>
          <p:nvPr/>
        </p:nvSpPr>
        <p:spPr bwMode="auto">
          <a:xfrm>
            <a:off x="3702050" y="2878163"/>
            <a:ext cx="1473200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151" name="Line 25"/>
          <p:cNvSpPr>
            <a:spLocks noChangeShapeType="1"/>
          </p:cNvSpPr>
          <p:nvPr/>
        </p:nvSpPr>
        <p:spPr bwMode="auto">
          <a:xfrm>
            <a:off x="3708400" y="3648100"/>
            <a:ext cx="146050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2" name="Text Box 26"/>
          <p:cNvSpPr txBox="1">
            <a:spLocks noChangeArrowheads="1"/>
          </p:cNvSpPr>
          <p:nvPr/>
        </p:nvSpPr>
        <p:spPr bwMode="auto">
          <a:xfrm>
            <a:off x="3779838" y="3630638"/>
            <a:ext cx="1317625" cy="310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400" dirty="0"/>
              <a:t>传输层</a:t>
            </a:r>
            <a:endParaRPr lang="en-US" altLang="zh-CN" sz="1400" dirty="0"/>
          </a:p>
        </p:txBody>
      </p:sp>
      <p:sp>
        <p:nvSpPr>
          <p:cNvPr id="153" name="Line 27"/>
          <p:cNvSpPr>
            <a:spLocks noChangeShapeType="1"/>
          </p:cNvSpPr>
          <p:nvPr/>
        </p:nvSpPr>
        <p:spPr bwMode="auto">
          <a:xfrm>
            <a:off x="3709988" y="3965600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" name="Text Box 26"/>
          <p:cNvSpPr txBox="1">
            <a:spLocks noChangeArrowheads="1"/>
          </p:cNvSpPr>
          <p:nvPr/>
        </p:nvSpPr>
        <p:spPr bwMode="auto">
          <a:xfrm>
            <a:off x="3776663" y="2844825"/>
            <a:ext cx="1317625" cy="32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400" dirty="0"/>
              <a:t>应用层</a:t>
            </a:r>
            <a:endParaRPr lang="en-US" altLang="zh-CN" sz="1400" dirty="0"/>
          </a:p>
        </p:txBody>
      </p:sp>
      <p:sp>
        <p:nvSpPr>
          <p:cNvPr id="155" name="Text Box 26"/>
          <p:cNvSpPr txBox="1">
            <a:spLocks noChangeArrowheads="1"/>
          </p:cNvSpPr>
          <p:nvPr/>
        </p:nvSpPr>
        <p:spPr bwMode="auto">
          <a:xfrm>
            <a:off x="3773488" y="4535513"/>
            <a:ext cx="1317625" cy="310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400" dirty="0"/>
              <a:t>物理层</a:t>
            </a:r>
            <a:endParaRPr lang="en-US" altLang="zh-CN" sz="1400" dirty="0"/>
          </a:p>
        </p:txBody>
      </p:sp>
      <p:sp>
        <p:nvSpPr>
          <p:cNvPr id="156" name="Text Box 26"/>
          <p:cNvSpPr txBox="1">
            <a:spLocks noChangeArrowheads="1"/>
          </p:cNvSpPr>
          <p:nvPr/>
        </p:nvSpPr>
        <p:spPr bwMode="auto">
          <a:xfrm>
            <a:off x="3773488" y="4249763"/>
            <a:ext cx="1317625" cy="310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400" dirty="0"/>
              <a:t>链路层</a:t>
            </a:r>
            <a:endParaRPr lang="en-US" altLang="zh-CN" sz="1400" dirty="0"/>
          </a:p>
        </p:txBody>
      </p:sp>
      <p:sp>
        <p:nvSpPr>
          <p:cNvPr id="157" name="Text Box 26"/>
          <p:cNvSpPr txBox="1">
            <a:spLocks noChangeArrowheads="1"/>
          </p:cNvSpPr>
          <p:nvPr/>
        </p:nvSpPr>
        <p:spPr bwMode="auto">
          <a:xfrm>
            <a:off x="3773488" y="3951313"/>
            <a:ext cx="1317625" cy="310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400" dirty="0"/>
              <a:t>网络层</a:t>
            </a:r>
            <a:endParaRPr lang="en-US" altLang="zh-CN" sz="1400" dirty="0"/>
          </a:p>
        </p:txBody>
      </p:sp>
      <p:sp>
        <p:nvSpPr>
          <p:cNvPr id="158" name="Line 27"/>
          <p:cNvSpPr>
            <a:spLocks noChangeShapeType="1"/>
          </p:cNvSpPr>
          <p:nvPr/>
        </p:nvSpPr>
        <p:spPr bwMode="auto">
          <a:xfrm>
            <a:off x="3706813" y="4276750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" name="Line 27"/>
          <p:cNvSpPr>
            <a:spLocks noChangeShapeType="1"/>
          </p:cNvSpPr>
          <p:nvPr/>
        </p:nvSpPr>
        <p:spPr bwMode="auto">
          <a:xfrm>
            <a:off x="3703638" y="4575200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" name="Oval 128"/>
          <p:cNvSpPr>
            <a:spLocks noChangeArrowheads="1"/>
          </p:cNvSpPr>
          <p:nvPr/>
        </p:nvSpPr>
        <p:spPr bwMode="auto">
          <a:xfrm>
            <a:off x="4121150" y="318455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P1</a:t>
            </a:r>
          </a:p>
        </p:txBody>
      </p:sp>
      <p:grpSp>
        <p:nvGrpSpPr>
          <p:cNvPr id="161" name="Group 134"/>
          <p:cNvGrpSpPr>
            <a:grpSpLocks/>
          </p:cNvGrpSpPr>
          <p:nvPr/>
        </p:nvGrpSpPr>
        <p:grpSpPr bwMode="auto">
          <a:xfrm>
            <a:off x="3992563" y="3500463"/>
            <a:ext cx="887412" cy="228600"/>
            <a:chOff x="1383" y="2620"/>
            <a:chExt cx="260" cy="100"/>
          </a:xfrm>
        </p:grpSpPr>
        <p:sp>
          <p:nvSpPr>
            <p:cNvPr id="162" name="Rectangle 135"/>
            <p:cNvSpPr>
              <a:spLocks noChangeArrowheads="1"/>
            </p:cNvSpPr>
            <p:nvPr/>
          </p:nvSpPr>
          <p:spPr bwMode="auto"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63" name="Rectangle 136"/>
            <p:cNvSpPr>
              <a:spLocks noChangeArrowheads="1"/>
            </p:cNvSpPr>
            <p:nvPr/>
          </p:nvSpPr>
          <p:spPr bwMode="auto">
            <a:xfrm>
              <a:off x="1434" y="2633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64" name="Rectangle 137"/>
            <p:cNvSpPr>
              <a:spLocks noChangeArrowheads="1"/>
            </p:cNvSpPr>
            <p:nvPr/>
          </p:nvSpPr>
          <p:spPr bwMode="auto">
            <a:xfrm>
              <a:off x="1599" y="2678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65" name="Rectangle 138"/>
            <p:cNvSpPr>
              <a:spLocks noChangeArrowheads="1"/>
            </p:cNvSpPr>
            <p:nvPr/>
          </p:nvSpPr>
          <p:spPr bwMode="auto"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</p:grpSp>
      <p:sp>
        <p:nvSpPr>
          <p:cNvPr id="166" name="Rectangle 23"/>
          <p:cNvSpPr>
            <a:spLocks noChangeArrowheads="1"/>
          </p:cNvSpPr>
          <p:nvPr/>
        </p:nvSpPr>
        <p:spPr bwMode="auto">
          <a:xfrm>
            <a:off x="6743700" y="3049613"/>
            <a:ext cx="1296988" cy="19812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167" name="Rectangle 24"/>
          <p:cNvSpPr>
            <a:spLocks noChangeArrowheads="1"/>
          </p:cNvSpPr>
          <p:nvPr/>
        </p:nvSpPr>
        <p:spPr bwMode="auto">
          <a:xfrm>
            <a:off x="6705600" y="3103588"/>
            <a:ext cx="1273175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168" name="Line 25"/>
          <p:cNvSpPr>
            <a:spLocks noChangeShapeType="1"/>
          </p:cNvSpPr>
          <p:nvPr/>
        </p:nvSpPr>
        <p:spPr bwMode="auto">
          <a:xfrm>
            <a:off x="6715125" y="38640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9" name="Text Box 26"/>
          <p:cNvSpPr txBox="1">
            <a:spLocks noChangeArrowheads="1"/>
          </p:cNvSpPr>
          <p:nvPr/>
        </p:nvSpPr>
        <p:spPr bwMode="auto">
          <a:xfrm>
            <a:off x="6672263" y="3846538"/>
            <a:ext cx="1317625" cy="310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400" dirty="0"/>
              <a:t>传输层</a:t>
            </a:r>
            <a:endParaRPr lang="en-US" altLang="zh-CN" sz="1400" dirty="0"/>
          </a:p>
        </p:txBody>
      </p:sp>
      <p:sp>
        <p:nvSpPr>
          <p:cNvPr id="170" name="Line 27"/>
          <p:cNvSpPr>
            <a:spLocks noChangeShapeType="1"/>
          </p:cNvSpPr>
          <p:nvPr/>
        </p:nvSpPr>
        <p:spPr bwMode="auto">
          <a:xfrm>
            <a:off x="6723063" y="418467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1" name="Line 28"/>
          <p:cNvSpPr>
            <a:spLocks noChangeShapeType="1"/>
          </p:cNvSpPr>
          <p:nvPr/>
        </p:nvSpPr>
        <p:spPr bwMode="auto">
          <a:xfrm>
            <a:off x="6708775" y="44942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2" name="Line 29"/>
          <p:cNvSpPr>
            <a:spLocks noChangeShapeType="1"/>
          </p:cNvSpPr>
          <p:nvPr/>
        </p:nvSpPr>
        <p:spPr bwMode="auto">
          <a:xfrm>
            <a:off x="6708775" y="477998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3" name="Text Box 26"/>
          <p:cNvSpPr txBox="1">
            <a:spLocks noChangeArrowheads="1"/>
          </p:cNvSpPr>
          <p:nvPr/>
        </p:nvSpPr>
        <p:spPr bwMode="auto">
          <a:xfrm>
            <a:off x="6707188" y="3094063"/>
            <a:ext cx="1317625" cy="310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400" dirty="0"/>
              <a:t>应用层</a:t>
            </a:r>
            <a:endParaRPr lang="en-US" altLang="zh-CN" sz="1400" dirty="0"/>
          </a:p>
        </p:txBody>
      </p:sp>
      <p:sp>
        <p:nvSpPr>
          <p:cNvPr id="174" name="Text Box 26"/>
          <p:cNvSpPr txBox="1">
            <a:spLocks noChangeArrowheads="1"/>
          </p:cNvSpPr>
          <p:nvPr/>
        </p:nvSpPr>
        <p:spPr bwMode="auto">
          <a:xfrm>
            <a:off x="6662738" y="4751413"/>
            <a:ext cx="1317625" cy="310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400" dirty="0"/>
              <a:t>物理层</a:t>
            </a:r>
            <a:endParaRPr lang="en-US" altLang="zh-CN" sz="1400" dirty="0"/>
          </a:p>
        </p:txBody>
      </p:sp>
      <p:sp>
        <p:nvSpPr>
          <p:cNvPr id="175" name="Text Box 26"/>
          <p:cNvSpPr txBox="1">
            <a:spLocks noChangeArrowheads="1"/>
          </p:cNvSpPr>
          <p:nvPr/>
        </p:nvSpPr>
        <p:spPr bwMode="auto">
          <a:xfrm>
            <a:off x="6681788" y="4465663"/>
            <a:ext cx="1317625" cy="310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400" dirty="0"/>
              <a:t>链路层</a:t>
            </a:r>
            <a:endParaRPr lang="en-US" altLang="zh-CN" sz="1400" dirty="0"/>
          </a:p>
        </p:txBody>
      </p:sp>
      <p:sp>
        <p:nvSpPr>
          <p:cNvPr id="176" name="Text Box 26"/>
          <p:cNvSpPr txBox="1">
            <a:spLocks noChangeArrowheads="1"/>
          </p:cNvSpPr>
          <p:nvPr/>
        </p:nvSpPr>
        <p:spPr bwMode="auto">
          <a:xfrm>
            <a:off x="6672263" y="4170388"/>
            <a:ext cx="1317625" cy="310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400" dirty="0"/>
              <a:t>网络层</a:t>
            </a:r>
            <a:endParaRPr lang="en-US" altLang="zh-CN" sz="1400" dirty="0"/>
          </a:p>
        </p:txBody>
      </p:sp>
      <p:sp>
        <p:nvSpPr>
          <p:cNvPr id="177" name="Oval 153"/>
          <p:cNvSpPr>
            <a:spLocks noChangeArrowheads="1"/>
          </p:cNvSpPr>
          <p:nvPr/>
        </p:nvSpPr>
        <p:spPr bwMode="auto">
          <a:xfrm>
            <a:off x="7042150" y="340203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P4</a:t>
            </a:r>
          </a:p>
        </p:txBody>
      </p:sp>
      <p:sp>
        <p:nvSpPr>
          <p:cNvPr id="178" name="Freeform 154"/>
          <p:cNvSpPr>
            <a:spLocks/>
          </p:cNvSpPr>
          <p:nvPr/>
        </p:nvSpPr>
        <p:spPr bwMode="auto">
          <a:xfrm>
            <a:off x="8002588" y="3070250"/>
            <a:ext cx="504825" cy="2133600"/>
          </a:xfrm>
          <a:custGeom>
            <a:avLst/>
            <a:gdLst>
              <a:gd name="T0" fmla="*/ 2147483647 w 318"/>
              <a:gd name="T1" fmla="*/ 2147483647 h 1344"/>
              <a:gd name="T2" fmla="*/ 2147483647 w 318"/>
              <a:gd name="T3" fmla="*/ 0 h 1344"/>
              <a:gd name="T4" fmla="*/ 0 w 318"/>
              <a:gd name="T5" fmla="*/ 2147483647 h 1344"/>
              <a:gd name="T6" fmla="*/ 2147483647 w 318"/>
              <a:gd name="T7" fmla="*/ 2147483647 h 1344"/>
              <a:gd name="T8" fmla="*/ 2147483647 w 318"/>
              <a:gd name="T9" fmla="*/ 2147483647 h 1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8" h="1344">
                <a:moveTo>
                  <a:pt x="318" y="1344"/>
                </a:moveTo>
                <a:lnTo>
                  <a:pt x="12" y="0"/>
                </a:lnTo>
                <a:lnTo>
                  <a:pt x="0" y="1224"/>
                </a:lnTo>
                <a:lnTo>
                  <a:pt x="121" y="1344"/>
                </a:lnTo>
                <a:lnTo>
                  <a:pt x="318" y="1344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179" name="Group 156"/>
          <p:cNvGrpSpPr>
            <a:grpSpLocks/>
          </p:cNvGrpSpPr>
          <p:nvPr/>
        </p:nvGrpSpPr>
        <p:grpSpPr bwMode="auto">
          <a:xfrm>
            <a:off x="7035800" y="3733825"/>
            <a:ext cx="620713" cy="204788"/>
            <a:chOff x="1287" y="2524"/>
            <a:chExt cx="260" cy="100"/>
          </a:xfrm>
        </p:grpSpPr>
        <p:sp>
          <p:nvSpPr>
            <p:cNvPr id="180" name="Rectangle 157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81" name="Rectangle 158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82" name="Rectangle 159"/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83" name="Rectangle 160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</p:grpSp>
      <p:sp>
        <p:nvSpPr>
          <p:cNvPr id="184" name="Rectangle 173"/>
          <p:cNvSpPr>
            <a:spLocks noChangeArrowheads="1"/>
          </p:cNvSpPr>
          <p:nvPr/>
        </p:nvSpPr>
        <p:spPr bwMode="auto">
          <a:xfrm>
            <a:off x="6162675" y="2060600"/>
            <a:ext cx="2659063" cy="65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115888" indent="-115888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altLang="zh-CN" sz="1600" b="1" dirty="0" err="1">
                <a:latin typeface="Courier New" pitchFamily="49" charset="0"/>
              </a:rPr>
              <a:t>DatagramSocket</a:t>
            </a:r>
            <a:r>
              <a:rPr lang="en-US" altLang="zh-CN" sz="1600" b="1" dirty="0">
                <a:latin typeface="Courier New" pitchFamily="49" charset="0"/>
              </a:rPr>
              <a:t> mySocket1 = new </a:t>
            </a:r>
            <a:r>
              <a:rPr lang="en-US" altLang="zh-CN" sz="1600" b="1" dirty="0" err="1">
                <a:latin typeface="Courier New" pitchFamily="49" charset="0"/>
              </a:rPr>
              <a:t>DatagramSocket</a:t>
            </a:r>
            <a:r>
              <a:rPr lang="en-US" altLang="zh-CN" sz="1600" b="1" dirty="0">
                <a:latin typeface="Courier New" pitchFamily="49" charset="0"/>
              </a:rPr>
              <a:t> (</a:t>
            </a:r>
            <a:r>
              <a:rPr lang="en-US" altLang="zh-CN" sz="1600" b="1" dirty="0">
                <a:solidFill>
                  <a:srgbClr val="CC0000"/>
                </a:solidFill>
                <a:latin typeface="Courier New" pitchFamily="49" charset="0"/>
              </a:rPr>
              <a:t>5775</a:t>
            </a:r>
            <a:r>
              <a:rPr lang="en-US" altLang="zh-CN" sz="1600" b="1" dirty="0">
                <a:latin typeface="Courier New" pitchFamily="49" charset="0"/>
              </a:rPr>
              <a:t>);</a:t>
            </a:r>
          </a:p>
          <a:p>
            <a:pPr marL="115888" indent="-115888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endParaRPr lang="en-US" altLang="zh-CN" sz="1600" dirty="0">
              <a:latin typeface="Courier New" pitchFamily="49" charset="0"/>
            </a:endParaRPr>
          </a:p>
        </p:txBody>
      </p:sp>
      <p:sp>
        <p:nvSpPr>
          <p:cNvPr id="185" name="Rectangle 174"/>
          <p:cNvSpPr>
            <a:spLocks noChangeArrowheads="1"/>
          </p:cNvSpPr>
          <p:nvPr/>
        </p:nvSpPr>
        <p:spPr bwMode="auto">
          <a:xfrm>
            <a:off x="196850" y="2011388"/>
            <a:ext cx="2613025" cy="65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115888" indent="-115888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altLang="zh-CN" sz="1600" b="1">
                <a:latin typeface="Courier New" pitchFamily="49" charset="0"/>
              </a:rPr>
              <a:t>DatagramSocket mySocket2 = new DatagramSocket</a:t>
            </a:r>
          </a:p>
          <a:p>
            <a:pPr marL="115888" indent="-115888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altLang="zh-CN" sz="1600" b="1">
                <a:latin typeface="Courier New" pitchFamily="49" charset="0"/>
              </a:rPr>
              <a:t> (</a:t>
            </a:r>
            <a:r>
              <a:rPr lang="en-US" altLang="zh-CN" sz="1600" b="1">
                <a:solidFill>
                  <a:srgbClr val="CC0000"/>
                </a:solidFill>
                <a:latin typeface="Courier New" pitchFamily="49" charset="0"/>
              </a:rPr>
              <a:t>9157</a:t>
            </a:r>
            <a:r>
              <a:rPr lang="en-US" altLang="zh-CN" sz="1600" b="1">
                <a:latin typeface="Courier New" pitchFamily="49" charset="0"/>
              </a:rPr>
              <a:t>);</a:t>
            </a:r>
          </a:p>
          <a:p>
            <a:pPr marL="115888" indent="-115888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endParaRPr lang="en-US" altLang="zh-CN">
              <a:latin typeface="Courier New" pitchFamily="49" charset="0"/>
            </a:endParaRPr>
          </a:p>
        </p:txBody>
      </p:sp>
      <p:sp>
        <p:nvSpPr>
          <p:cNvPr id="186" name="Line 177"/>
          <p:cNvSpPr>
            <a:spLocks noChangeShapeType="1"/>
          </p:cNvSpPr>
          <p:nvPr/>
        </p:nvSpPr>
        <p:spPr bwMode="auto">
          <a:xfrm>
            <a:off x="1412875" y="3814788"/>
            <a:ext cx="0" cy="217646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87" name="Line 178"/>
          <p:cNvSpPr>
            <a:spLocks noChangeShapeType="1"/>
          </p:cNvSpPr>
          <p:nvPr/>
        </p:nvSpPr>
        <p:spPr bwMode="auto">
          <a:xfrm>
            <a:off x="4343400" y="3573488"/>
            <a:ext cx="12700" cy="2408237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88" name="Line 180"/>
          <p:cNvSpPr>
            <a:spLocks noChangeShapeType="1"/>
          </p:cNvSpPr>
          <p:nvPr/>
        </p:nvSpPr>
        <p:spPr bwMode="auto">
          <a:xfrm>
            <a:off x="1412875" y="5973788"/>
            <a:ext cx="293687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89" name="Line 181"/>
          <p:cNvSpPr>
            <a:spLocks noChangeShapeType="1"/>
          </p:cNvSpPr>
          <p:nvPr/>
        </p:nvSpPr>
        <p:spPr bwMode="auto">
          <a:xfrm>
            <a:off x="4219575" y="3586188"/>
            <a:ext cx="0" cy="22463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90" name="Line 182"/>
          <p:cNvSpPr>
            <a:spLocks noChangeShapeType="1"/>
          </p:cNvSpPr>
          <p:nvPr/>
        </p:nvSpPr>
        <p:spPr bwMode="auto">
          <a:xfrm>
            <a:off x="1520825" y="5815038"/>
            <a:ext cx="274002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91" name="Line 183"/>
          <p:cNvSpPr>
            <a:spLocks noChangeShapeType="1"/>
          </p:cNvSpPr>
          <p:nvPr/>
        </p:nvSpPr>
        <p:spPr bwMode="auto">
          <a:xfrm>
            <a:off x="1514475" y="3802088"/>
            <a:ext cx="12700" cy="20177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92" name="Line 184"/>
          <p:cNvSpPr>
            <a:spLocks noChangeShapeType="1"/>
          </p:cNvSpPr>
          <p:nvPr/>
        </p:nvSpPr>
        <p:spPr bwMode="auto">
          <a:xfrm>
            <a:off x="7423150" y="3852888"/>
            <a:ext cx="0" cy="217646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93" name="Line 185"/>
          <p:cNvSpPr>
            <a:spLocks noChangeShapeType="1"/>
          </p:cNvSpPr>
          <p:nvPr/>
        </p:nvSpPr>
        <p:spPr bwMode="auto">
          <a:xfrm>
            <a:off x="7305675" y="3821138"/>
            <a:ext cx="12700" cy="20177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94" name="Line 186"/>
          <p:cNvSpPr>
            <a:spLocks noChangeShapeType="1"/>
          </p:cNvSpPr>
          <p:nvPr/>
        </p:nvSpPr>
        <p:spPr bwMode="auto">
          <a:xfrm>
            <a:off x="4486275" y="3592538"/>
            <a:ext cx="12700" cy="2408237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95" name="Line 187"/>
          <p:cNvSpPr>
            <a:spLocks noChangeShapeType="1"/>
          </p:cNvSpPr>
          <p:nvPr/>
        </p:nvSpPr>
        <p:spPr bwMode="auto">
          <a:xfrm>
            <a:off x="4619625" y="3605238"/>
            <a:ext cx="0" cy="22463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96" name="Line 188"/>
          <p:cNvSpPr>
            <a:spLocks noChangeShapeType="1"/>
          </p:cNvSpPr>
          <p:nvPr/>
        </p:nvSpPr>
        <p:spPr bwMode="auto">
          <a:xfrm>
            <a:off x="4508500" y="5992838"/>
            <a:ext cx="293687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97" name="Line 189"/>
          <p:cNvSpPr>
            <a:spLocks noChangeShapeType="1"/>
          </p:cNvSpPr>
          <p:nvPr/>
        </p:nvSpPr>
        <p:spPr bwMode="auto">
          <a:xfrm>
            <a:off x="4594225" y="5824563"/>
            <a:ext cx="274002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198" name="Group 196"/>
          <p:cNvGrpSpPr>
            <a:grpSpLocks/>
          </p:cNvGrpSpPr>
          <p:nvPr/>
        </p:nvGrpSpPr>
        <p:grpSpPr bwMode="auto">
          <a:xfrm>
            <a:off x="1266826" y="6073804"/>
            <a:ext cx="1508126" cy="657226"/>
            <a:chOff x="1404" y="3697"/>
            <a:chExt cx="950" cy="414"/>
          </a:xfrm>
        </p:grpSpPr>
        <p:sp>
          <p:nvSpPr>
            <p:cNvPr id="199" name="Rectangle 193"/>
            <p:cNvSpPr>
              <a:spLocks noChangeArrowheads="1"/>
            </p:cNvSpPr>
            <p:nvPr/>
          </p:nvSpPr>
          <p:spPr bwMode="auto">
            <a:xfrm>
              <a:off x="1553" y="3697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>
                <a:latin typeface="+mn-ea"/>
              </a:endParaRPr>
            </a:p>
          </p:txBody>
        </p:sp>
        <p:sp>
          <p:nvSpPr>
            <p:cNvPr id="200" name="Line 194"/>
            <p:cNvSpPr>
              <a:spLocks noChangeShapeType="1"/>
            </p:cNvSpPr>
            <p:nvPr/>
          </p:nvSpPr>
          <p:spPr bwMode="auto">
            <a:xfrm flipV="1">
              <a:off x="2179" y="3770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+mn-ea"/>
              </a:endParaRPr>
            </a:p>
          </p:txBody>
        </p:sp>
        <p:sp>
          <p:nvSpPr>
            <p:cNvPr id="201" name="Text Box 195"/>
            <p:cNvSpPr txBox="1">
              <a:spLocks noChangeArrowheads="1"/>
            </p:cNvSpPr>
            <p:nvPr/>
          </p:nvSpPr>
          <p:spPr bwMode="auto">
            <a:xfrm>
              <a:off x="1404" y="3822"/>
              <a:ext cx="908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85000"/>
                </a:lnSpc>
                <a:defRPr/>
              </a:pPr>
              <a:r>
                <a:rPr lang="zh-CN" altLang="en-US" sz="1400" dirty="0">
                  <a:latin typeface="+mn-ea"/>
                  <a:ea typeface="+mn-ea"/>
                </a:rPr>
                <a:t>源端口</a:t>
              </a:r>
              <a:r>
                <a:rPr lang="en-US" sz="1400" dirty="0">
                  <a:latin typeface="+mn-ea"/>
                  <a:ea typeface="+mn-ea"/>
                </a:rPr>
                <a:t>: 9157</a:t>
              </a:r>
            </a:p>
            <a:p>
              <a:pPr algn="r">
                <a:lnSpc>
                  <a:spcPct val="85000"/>
                </a:lnSpc>
                <a:defRPr/>
              </a:pPr>
              <a:r>
                <a:rPr lang="zh-CN" altLang="en-US" sz="1400" dirty="0">
                  <a:latin typeface="+mn-ea"/>
                  <a:ea typeface="+mn-ea"/>
                </a:rPr>
                <a:t>目的端口</a:t>
              </a:r>
              <a:r>
                <a:rPr lang="en-US" sz="1400" dirty="0">
                  <a:latin typeface="+mn-ea"/>
                  <a:ea typeface="+mn-ea"/>
                </a:rPr>
                <a:t>: 6428</a:t>
              </a:r>
            </a:p>
          </p:txBody>
        </p:sp>
      </p:grpSp>
      <p:grpSp>
        <p:nvGrpSpPr>
          <p:cNvPr id="202" name="Group 201"/>
          <p:cNvGrpSpPr>
            <a:grpSpLocks/>
          </p:cNvGrpSpPr>
          <p:nvPr/>
        </p:nvGrpSpPr>
        <p:grpSpPr bwMode="auto">
          <a:xfrm>
            <a:off x="2428877" y="5197504"/>
            <a:ext cx="1555751" cy="657226"/>
            <a:chOff x="2741" y="3750"/>
            <a:chExt cx="980" cy="414"/>
          </a:xfrm>
        </p:grpSpPr>
        <p:sp>
          <p:nvSpPr>
            <p:cNvPr id="203" name="Rectangle 198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>
                <a:latin typeface="+mn-ea"/>
              </a:endParaRPr>
            </a:p>
          </p:txBody>
        </p:sp>
        <p:sp>
          <p:nvSpPr>
            <p:cNvPr id="204" name="Line 199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+mn-ea"/>
              </a:endParaRPr>
            </a:p>
          </p:txBody>
        </p:sp>
        <p:sp>
          <p:nvSpPr>
            <p:cNvPr id="205" name="Text Box 200"/>
            <p:cNvSpPr txBox="1">
              <a:spLocks noChangeArrowheads="1"/>
            </p:cNvSpPr>
            <p:nvPr/>
          </p:nvSpPr>
          <p:spPr bwMode="auto">
            <a:xfrm>
              <a:off x="2813" y="3875"/>
              <a:ext cx="908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5000"/>
                </a:lnSpc>
                <a:defRPr/>
              </a:pPr>
              <a:r>
                <a:rPr lang="zh-CN" altLang="en-US" sz="1400" dirty="0">
                  <a:latin typeface="+mn-ea"/>
                  <a:ea typeface="+mn-ea"/>
                </a:rPr>
                <a:t>源端口</a:t>
              </a:r>
              <a:r>
                <a:rPr lang="en-US" sz="1400" dirty="0">
                  <a:latin typeface="+mn-ea"/>
                  <a:ea typeface="+mn-ea"/>
                </a:rPr>
                <a:t>: 6428</a:t>
              </a:r>
            </a:p>
            <a:p>
              <a:pPr algn="l">
                <a:lnSpc>
                  <a:spcPct val="85000"/>
                </a:lnSpc>
                <a:defRPr/>
              </a:pPr>
              <a:r>
                <a:rPr lang="zh-CN" altLang="en-US" sz="1400" dirty="0">
                  <a:latin typeface="+mn-ea"/>
                  <a:ea typeface="+mn-ea"/>
                </a:rPr>
                <a:t>目的端口</a:t>
              </a:r>
              <a:r>
                <a:rPr lang="en-US" sz="1400" dirty="0">
                  <a:latin typeface="+mn-ea"/>
                  <a:ea typeface="+mn-ea"/>
                </a:rPr>
                <a:t>: 9157</a:t>
              </a:r>
            </a:p>
          </p:txBody>
        </p:sp>
      </p:grpSp>
      <p:grpSp>
        <p:nvGrpSpPr>
          <p:cNvPr id="206" name="Group 202"/>
          <p:cNvGrpSpPr>
            <a:grpSpLocks/>
          </p:cNvGrpSpPr>
          <p:nvPr/>
        </p:nvGrpSpPr>
        <p:grpSpPr bwMode="auto">
          <a:xfrm>
            <a:off x="5522913" y="5197504"/>
            <a:ext cx="1271587" cy="657226"/>
            <a:chOff x="1553" y="3697"/>
            <a:chExt cx="801" cy="414"/>
          </a:xfrm>
        </p:grpSpPr>
        <p:sp>
          <p:nvSpPr>
            <p:cNvPr id="207" name="Rectangle 203"/>
            <p:cNvSpPr>
              <a:spLocks noChangeArrowheads="1"/>
            </p:cNvSpPr>
            <p:nvPr/>
          </p:nvSpPr>
          <p:spPr bwMode="auto">
            <a:xfrm>
              <a:off x="1553" y="3697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>
                <a:latin typeface="+mn-ea"/>
              </a:endParaRPr>
            </a:p>
          </p:txBody>
        </p:sp>
        <p:sp>
          <p:nvSpPr>
            <p:cNvPr id="208" name="Line 204"/>
            <p:cNvSpPr>
              <a:spLocks noChangeShapeType="1"/>
            </p:cNvSpPr>
            <p:nvPr/>
          </p:nvSpPr>
          <p:spPr bwMode="auto">
            <a:xfrm flipV="1">
              <a:off x="2179" y="3770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+mn-ea"/>
              </a:endParaRPr>
            </a:p>
          </p:txBody>
        </p:sp>
        <p:sp>
          <p:nvSpPr>
            <p:cNvPr id="209" name="Text Box 205"/>
            <p:cNvSpPr txBox="1">
              <a:spLocks noChangeArrowheads="1"/>
            </p:cNvSpPr>
            <p:nvPr/>
          </p:nvSpPr>
          <p:spPr bwMode="auto">
            <a:xfrm>
              <a:off x="1574" y="3822"/>
              <a:ext cx="738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85000"/>
                </a:lnSpc>
                <a:defRPr/>
              </a:pPr>
              <a:r>
                <a:rPr lang="zh-CN" altLang="en-US" sz="1400" dirty="0">
                  <a:latin typeface="+mn-ea"/>
                  <a:ea typeface="+mn-ea"/>
                </a:rPr>
                <a:t>源端口</a:t>
              </a:r>
              <a:r>
                <a:rPr lang="en-US" sz="1400" dirty="0">
                  <a:latin typeface="+mn-ea"/>
                  <a:ea typeface="+mn-ea"/>
                </a:rPr>
                <a:t>: ?</a:t>
              </a:r>
            </a:p>
            <a:p>
              <a:pPr algn="r">
                <a:lnSpc>
                  <a:spcPct val="85000"/>
                </a:lnSpc>
                <a:defRPr/>
              </a:pPr>
              <a:r>
                <a:rPr lang="zh-CN" altLang="en-US" sz="1400" dirty="0">
                  <a:latin typeface="+mn-ea"/>
                  <a:ea typeface="+mn-ea"/>
                </a:rPr>
                <a:t>目的端口</a:t>
              </a:r>
              <a:r>
                <a:rPr lang="en-US" sz="1400" dirty="0">
                  <a:latin typeface="+mn-ea"/>
                  <a:ea typeface="+mn-ea"/>
                </a:rPr>
                <a:t>: ?</a:t>
              </a:r>
            </a:p>
          </p:txBody>
        </p:sp>
      </p:grpSp>
      <p:grpSp>
        <p:nvGrpSpPr>
          <p:cNvPr id="210" name="Group 206"/>
          <p:cNvGrpSpPr>
            <a:grpSpLocks/>
          </p:cNvGrpSpPr>
          <p:nvPr/>
        </p:nvGrpSpPr>
        <p:grpSpPr bwMode="auto">
          <a:xfrm>
            <a:off x="4694240" y="6051579"/>
            <a:ext cx="1285875" cy="657226"/>
            <a:chOff x="2741" y="3750"/>
            <a:chExt cx="810" cy="414"/>
          </a:xfrm>
        </p:grpSpPr>
        <p:sp>
          <p:nvSpPr>
            <p:cNvPr id="211" name="Rectangle 207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>
                <a:latin typeface="+mn-ea"/>
              </a:endParaRPr>
            </a:p>
          </p:txBody>
        </p:sp>
        <p:sp>
          <p:nvSpPr>
            <p:cNvPr id="212" name="Line 208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+mn-ea"/>
              </a:endParaRPr>
            </a:p>
          </p:txBody>
        </p:sp>
        <p:sp>
          <p:nvSpPr>
            <p:cNvPr id="213" name="Text Box 209"/>
            <p:cNvSpPr txBox="1">
              <a:spLocks noChangeArrowheads="1"/>
            </p:cNvSpPr>
            <p:nvPr/>
          </p:nvSpPr>
          <p:spPr bwMode="auto">
            <a:xfrm>
              <a:off x="2813" y="3875"/>
              <a:ext cx="738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5000"/>
                </a:lnSpc>
                <a:defRPr/>
              </a:pPr>
              <a:r>
                <a:rPr lang="zh-CN" altLang="en-US" sz="1400" dirty="0">
                  <a:latin typeface="+mn-ea"/>
                  <a:ea typeface="+mn-ea"/>
                </a:rPr>
                <a:t>源端口</a:t>
              </a:r>
              <a:r>
                <a:rPr lang="en-US" sz="1400" dirty="0">
                  <a:latin typeface="+mn-ea"/>
                  <a:ea typeface="+mn-ea"/>
                </a:rPr>
                <a:t>: ?</a:t>
              </a:r>
            </a:p>
            <a:p>
              <a:pPr algn="l">
                <a:lnSpc>
                  <a:spcPct val="85000"/>
                </a:lnSpc>
                <a:defRPr/>
              </a:pPr>
              <a:r>
                <a:rPr lang="zh-CN" altLang="en-US" sz="1400" dirty="0">
                  <a:latin typeface="+mn-ea"/>
                  <a:ea typeface="+mn-ea"/>
                </a:rPr>
                <a:t>目的端口</a:t>
              </a:r>
              <a:r>
                <a:rPr lang="en-US" sz="1400" dirty="0">
                  <a:latin typeface="+mn-ea"/>
                  <a:ea typeface="+mn-ea"/>
                </a:rPr>
                <a:t>: ?</a:t>
              </a:r>
            </a:p>
          </p:txBody>
        </p:sp>
      </p:grpSp>
      <p:grpSp>
        <p:nvGrpSpPr>
          <p:cNvPr id="214" name="Group 214"/>
          <p:cNvGrpSpPr>
            <a:grpSpLocks/>
          </p:cNvGrpSpPr>
          <p:nvPr/>
        </p:nvGrpSpPr>
        <p:grpSpPr bwMode="auto">
          <a:xfrm>
            <a:off x="0" y="4689500"/>
            <a:ext cx="711200" cy="669925"/>
            <a:chOff x="-44" y="1473"/>
            <a:chExt cx="981" cy="1105"/>
          </a:xfrm>
        </p:grpSpPr>
        <p:pic>
          <p:nvPicPr>
            <p:cNvPr id="215" name="Picture 215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6" name="Freeform 21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17" name="Group 217"/>
          <p:cNvGrpSpPr>
            <a:grpSpLocks/>
          </p:cNvGrpSpPr>
          <p:nvPr/>
        </p:nvGrpSpPr>
        <p:grpSpPr bwMode="auto">
          <a:xfrm flipH="1">
            <a:off x="8269288" y="4813325"/>
            <a:ext cx="711200" cy="669925"/>
            <a:chOff x="-44" y="1473"/>
            <a:chExt cx="981" cy="1105"/>
          </a:xfrm>
        </p:grpSpPr>
        <p:pic>
          <p:nvPicPr>
            <p:cNvPr id="218" name="Picture 218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9" name="Freeform 21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20" name="Group 220"/>
          <p:cNvGrpSpPr>
            <a:grpSpLocks/>
          </p:cNvGrpSpPr>
          <p:nvPr/>
        </p:nvGrpSpPr>
        <p:grpSpPr bwMode="auto">
          <a:xfrm>
            <a:off x="3092450" y="4211663"/>
            <a:ext cx="358775" cy="704850"/>
            <a:chOff x="4140" y="429"/>
            <a:chExt cx="1425" cy="2396"/>
          </a:xfrm>
        </p:grpSpPr>
        <p:sp>
          <p:nvSpPr>
            <p:cNvPr id="221" name="Freeform 22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" name="Rectangle 222"/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23" name="Freeform 22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" name="Freeform 22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" name="Rectangle 225"/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226" name="Group 22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51" name="AutoShape 227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252" name="AutoShape 228"/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227" name="Rectangle 229"/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228" name="Group 23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49" name="AutoShape 231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250" name="AutoShape 232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229" name="Rectangle 233"/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30" name="Rectangle 234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231" name="Group 23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47" name="AutoShape 236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248" name="AutoShape 237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232" name="Freeform 23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33" name="Group 23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45" name="AutoShape 240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246" name="AutoShape 241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234" name="Rectangle 242"/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35" name="Freeform 24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" name="Freeform 24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" name="Oval 245"/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38" name="Freeform 24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" name="AutoShape 247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40" name="AutoShape 248"/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41" name="Oval 249"/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42" name="Oval 250"/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zh-CN" sz="180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3" name="Oval 251"/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44" name="Rectangle 252"/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500"/>
                            </p:stCondLst>
                            <p:childTnLst>
                              <p:par>
                                <p:cTn id="8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build="p"/>
      <p:bldP spid="185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拥塞的原因和代价：场景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100</a:t>
            </a:fld>
            <a:endParaRPr lang="zh-CN" altLang="en-US"/>
          </a:p>
        </p:txBody>
      </p:sp>
      <p:sp>
        <p:nvSpPr>
          <p:cNvPr id="5" name="Freeform 270"/>
          <p:cNvSpPr>
            <a:spLocks/>
          </p:cNvSpPr>
          <p:nvPr/>
        </p:nvSpPr>
        <p:spPr bwMode="auto">
          <a:xfrm flipH="1">
            <a:off x="2111375" y="3804915"/>
            <a:ext cx="250825" cy="1201737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6"/>
              <a:gd name="T16" fmla="*/ 0 h 1284"/>
              <a:gd name="T17" fmla="*/ 366 w 366"/>
              <a:gd name="T18" fmla="*/ 1284 h 12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350"/>
          <p:cNvGrpSpPr>
            <a:grpSpLocks/>
          </p:cNvGrpSpPr>
          <p:nvPr/>
        </p:nvGrpSpPr>
        <p:grpSpPr bwMode="auto">
          <a:xfrm>
            <a:off x="1716088" y="4765352"/>
            <a:ext cx="525462" cy="434975"/>
            <a:chOff x="-44" y="1473"/>
            <a:chExt cx="981" cy="1105"/>
          </a:xfrm>
        </p:grpSpPr>
        <p:pic>
          <p:nvPicPr>
            <p:cNvPr id="7" name="Picture 351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Freeform 35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pic>
        <p:nvPicPr>
          <p:cNvPr id="9" name="Picture 2" descr="garbage_ca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79913" y="6114727"/>
            <a:ext cx="487362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Oval 4"/>
          <p:cNvSpPr>
            <a:spLocks noChangeArrowheads="1"/>
          </p:cNvSpPr>
          <p:nvPr/>
        </p:nvSpPr>
        <p:spPr bwMode="auto">
          <a:xfrm>
            <a:off x="3795713" y="5687690"/>
            <a:ext cx="1304925" cy="303212"/>
          </a:xfrm>
          <a:prstGeom prst="ellipse">
            <a:avLst/>
          </a:prstGeom>
          <a:solidFill>
            <a:srgbClr val="80808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>
            <a:off x="3795713" y="5663877"/>
            <a:ext cx="0" cy="187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auto">
          <a:xfrm>
            <a:off x="5100638" y="5663877"/>
            <a:ext cx="0" cy="187325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3795713" y="5663877"/>
            <a:ext cx="309562" cy="184150"/>
          </a:xfrm>
          <a:prstGeom prst="rect">
            <a:avLst/>
          </a:prstGeom>
          <a:solidFill>
            <a:srgbClr val="808080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zh-CN" sz="20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4705350" y="5651177"/>
            <a:ext cx="395288" cy="184150"/>
          </a:xfrm>
          <a:prstGeom prst="rect">
            <a:avLst/>
          </a:prstGeom>
          <a:solidFill>
            <a:srgbClr val="808080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zh-CN" sz="20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5" name="Oval 9"/>
          <p:cNvSpPr>
            <a:spLocks noChangeArrowheads="1"/>
          </p:cNvSpPr>
          <p:nvPr/>
        </p:nvSpPr>
        <p:spPr bwMode="auto">
          <a:xfrm>
            <a:off x="3790950" y="5465440"/>
            <a:ext cx="1306513" cy="352425"/>
          </a:xfrm>
          <a:prstGeom prst="ellipse">
            <a:avLst/>
          </a:prstGeom>
          <a:solidFill>
            <a:srgbClr val="80808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grpSp>
        <p:nvGrpSpPr>
          <p:cNvPr id="16" name="Group 10"/>
          <p:cNvGrpSpPr>
            <a:grpSpLocks/>
          </p:cNvGrpSpPr>
          <p:nvPr/>
        </p:nvGrpSpPr>
        <p:grpSpPr bwMode="auto">
          <a:xfrm>
            <a:off x="4097338" y="5522590"/>
            <a:ext cx="647700" cy="206375"/>
            <a:chOff x="2848" y="848"/>
            <a:chExt cx="140" cy="98"/>
          </a:xfrm>
        </p:grpSpPr>
        <p:sp>
          <p:nvSpPr>
            <p:cNvPr id="17" name="Line 11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2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" name="Line 14"/>
          <p:cNvSpPr>
            <a:spLocks noChangeShapeType="1"/>
          </p:cNvSpPr>
          <p:nvPr/>
        </p:nvSpPr>
        <p:spPr bwMode="auto">
          <a:xfrm>
            <a:off x="4097338" y="5721027"/>
            <a:ext cx="231775" cy="476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 flipV="1">
            <a:off x="4541838" y="5521002"/>
            <a:ext cx="2032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16"/>
          <p:cNvSpPr>
            <a:spLocks noChangeShapeType="1"/>
          </p:cNvSpPr>
          <p:nvPr/>
        </p:nvSpPr>
        <p:spPr bwMode="auto">
          <a:xfrm flipV="1">
            <a:off x="4310063" y="5521002"/>
            <a:ext cx="241300" cy="2000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17"/>
          <p:cNvSpPr>
            <a:spLocks noChangeShapeType="1"/>
          </p:cNvSpPr>
          <p:nvPr/>
        </p:nvSpPr>
        <p:spPr bwMode="auto">
          <a:xfrm flipH="1">
            <a:off x="2424113" y="5217790"/>
            <a:ext cx="1135062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" name="Line 18"/>
          <p:cNvSpPr>
            <a:spLocks noChangeShapeType="1"/>
          </p:cNvSpPr>
          <p:nvPr/>
        </p:nvSpPr>
        <p:spPr bwMode="auto">
          <a:xfrm flipH="1">
            <a:off x="3021013" y="5217790"/>
            <a:ext cx="538162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5" name="Group 59"/>
          <p:cNvGrpSpPr>
            <a:grpSpLocks/>
          </p:cNvGrpSpPr>
          <p:nvPr/>
        </p:nvGrpSpPr>
        <p:grpSpPr bwMode="auto">
          <a:xfrm>
            <a:off x="2351088" y="3903340"/>
            <a:ext cx="798512" cy="1166812"/>
            <a:chOff x="12762" y="10336"/>
            <a:chExt cx="1027" cy="1700"/>
          </a:xfrm>
        </p:grpSpPr>
        <p:sp>
          <p:nvSpPr>
            <p:cNvPr id="26" name="Rectangle 60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27" name="Rectangle 61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28" name="Line 62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63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64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65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3" name="Line 68"/>
          <p:cNvSpPr>
            <a:spLocks noChangeShapeType="1"/>
          </p:cNvSpPr>
          <p:nvPr/>
        </p:nvSpPr>
        <p:spPr bwMode="auto">
          <a:xfrm flipH="1">
            <a:off x="1885950" y="6322690"/>
            <a:ext cx="538163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4" name="Group 109"/>
          <p:cNvGrpSpPr>
            <a:grpSpLocks/>
          </p:cNvGrpSpPr>
          <p:nvPr/>
        </p:nvGrpSpPr>
        <p:grpSpPr bwMode="auto">
          <a:xfrm>
            <a:off x="1298575" y="5057452"/>
            <a:ext cx="798513" cy="1166813"/>
            <a:chOff x="12762" y="10336"/>
            <a:chExt cx="1027" cy="1700"/>
          </a:xfrm>
        </p:grpSpPr>
        <p:sp>
          <p:nvSpPr>
            <p:cNvPr id="35" name="Rectangle 110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36" name="Rectangle 111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37" name="Line 112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113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114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115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" name="Line 117"/>
          <p:cNvSpPr>
            <a:spLocks noChangeShapeType="1"/>
          </p:cNvSpPr>
          <p:nvPr/>
        </p:nvSpPr>
        <p:spPr bwMode="auto">
          <a:xfrm flipH="1">
            <a:off x="3021013" y="5733727"/>
            <a:ext cx="749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" name="Line 118"/>
          <p:cNvSpPr>
            <a:spLocks noChangeShapeType="1"/>
          </p:cNvSpPr>
          <p:nvPr/>
        </p:nvSpPr>
        <p:spPr bwMode="auto">
          <a:xfrm flipH="1">
            <a:off x="5010150" y="5733727"/>
            <a:ext cx="7477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" name="Line 119"/>
          <p:cNvSpPr>
            <a:spLocks noChangeShapeType="1"/>
          </p:cNvSpPr>
          <p:nvPr/>
        </p:nvSpPr>
        <p:spPr bwMode="auto">
          <a:xfrm flipH="1">
            <a:off x="5160963" y="5217790"/>
            <a:ext cx="1135062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" name="Line 120"/>
          <p:cNvSpPr>
            <a:spLocks noChangeShapeType="1"/>
          </p:cNvSpPr>
          <p:nvPr/>
        </p:nvSpPr>
        <p:spPr bwMode="auto">
          <a:xfrm flipH="1">
            <a:off x="5149850" y="6335390"/>
            <a:ext cx="6778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" name="Line 121"/>
          <p:cNvSpPr>
            <a:spLocks noChangeShapeType="1"/>
          </p:cNvSpPr>
          <p:nvPr/>
        </p:nvSpPr>
        <p:spPr bwMode="auto">
          <a:xfrm flipH="1">
            <a:off x="6259513" y="5230490"/>
            <a:ext cx="5397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6" name="Group 162"/>
          <p:cNvGrpSpPr>
            <a:grpSpLocks/>
          </p:cNvGrpSpPr>
          <p:nvPr/>
        </p:nvGrpSpPr>
        <p:grpSpPr bwMode="auto">
          <a:xfrm>
            <a:off x="6643688" y="4038277"/>
            <a:ext cx="798512" cy="1166813"/>
            <a:chOff x="12762" y="10336"/>
            <a:chExt cx="1027" cy="1700"/>
          </a:xfrm>
        </p:grpSpPr>
        <p:sp>
          <p:nvSpPr>
            <p:cNvPr id="47" name="Rectangle 163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48" name="Rectangle 164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49" name="Line 165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166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167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168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3" name="Group 209"/>
          <p:cNvGrpSpPr>
            <a:grpSpLocks/>
          </p:cNvGrpSpPr>
          <p:nvPr/>
        </p:nvGrpSpPr>
        <p:grpSpPr bwMode="auto">
          <a:xfrm>
            <a:off x="6175375" y="5351140"/>
            <a:ext cx="798513" cy="1168400"/>
            <a:chOff x="12762" y="10336"/>
            <a:chExt cx="1027" cy="1700"/>
          </a:xfrm>
        </p:grpSpPr>
        <p:sp>
          <p:nvSpPr>
            <p:cNvPr id="54" name="Rectangle 210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55" name="Rectangle 211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56" name="Line 212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213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214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215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0" name="Oval 216"/>
          <p:cNvSpPr>
            <a:spLocks noChangeArrowheads="1"/>
          </p:cNvSpPr>
          <p:nvPr/>
        </p:nvSpPr>
        <p:spPr bwMode="auto">
          <a:xfrm>
            <a:off x="2763838" y="3977952"/>
            <a:ext cx="112712" cy="1158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  <p:sp>
        <p:nvSpPr>
          <p:cNvPr id="61" name="Oval 217"/>
          <p:cNvSpPr>
            <a:spLocks noChangeArrowheads="1"/>
          </p:cNvSpPr>
          <p:nvPr/>
        </p:nvSpPr>
        <p:spPr bwMode="auto">
          <a:xfrm>
            <a:off x="1604963" y="5106665"/>
            <a:ext cx="114300" cy="117475"/>
          </a:xfrm>
          <a:prstGeom prst="ellipse">
            <a:avLst/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  <p:sp>
        <p:nvSpPr>
          <p:cNvPr id="62" name="Text Box 218"/>
          <p:cNvSpPr txBox="1">
            <a:spLocks noChangeArrowheads="1"/>
          </p:cNvSpPr>
          <p:nvPr/>
        </p:nvSpPr>
        <p:spPr bwMode="auto">
          <a:xfrm>
            <a:off x="7583488" y="3990652"/>
            <a:ext cx="59055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sz="2000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en-US" altLang="zh-CN" sz="2000" baseline="-25000">
                <a:solidFill>
                  <a:srgbClr val="FF0000"/>
                </a:solidFill>
                <a:latin typeface="Arial" charset="0"/>
              </a:rPr>
              <a:t>out</a:t>
            </a:r>
            <a:endParaRPr lang="en-US" altLang="zh-CN" sz="2000">
              <a:solidFill>
                <a:schemeClr val="tx2"/>
              </a:solidFill>
              <a:latin typeface="Comic Sans MS" pitchFamily="66" charset="0"/>
            </a:endParaRPr>
          </a:p>
        </p:txBody>
      </p:sp>
      <p:grpSp>
        <p:nvGrpSpPr>
          <p:cNvPr id="63" name="Group 219"/>
          <p:cNvGrpSpPr>
            <a:grpSpLocks/>
          </p:cNvGrpSpPr>
          <p:nvPr/>
        </p:nvGrpSpPr>
        <p:grpSpPr bwMode="auto">
          <a:xfrm>
            <a:off x="4587875" y="5573390"/>
            <a:ext cx="385763" cy="319087"/>
            <a:chOff x="11283" y="10423"/>
            <a:chExt cx="475" cy="374"/>
          </a:xfrm>
        </p:grpSpPr>
        <p:sp>
          <p:nvSpPr>
            <p:cNvPr id="64" name="Rectangle 220"/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65" name="Line 221"/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222"/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223"/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224"/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225"/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226"/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" name="Line 227"/>
          <p:cNvSpPr>
            <a:spLocks noChangeShapeType="1"/>
          </p:cNvSpPr>
          <p:nvPr/>
        </p:nvSpPr>
        <p:spPr bwMode="auto">
          <a:xfrm>
            <a:off x="4845050" y="4357365"/>
            <a:ext cx="339725" cy="0"/>
          </a:xfrm>
          <a:prstGeom prst="line">
            <a:avLst/>
          </a:prstGeom>
          <a:noFill/>
          <a:ln w="38100">
            <a:solidFill>
              <a:srgbClr val="FFFFFF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" name="Freeform 228"/>
          <p:cNvSpPr>
            <a:spLocks/>
          </p:cNvSpPr>
          <p:nvPr/>
        </p:nvSpPr>
        <p:spPr bwMode="auto">
          <a:xfrm>
            <a:off x="1663700" y="5205090"/>
            <a:ext cx="4854575" cy="1228725"/>
          </a:xfrm>
          <a:custGeom>
            <a:avLst/>
            <a:gdLst>
              <a:gd name="T0" fmla="*/ 0 w 6225"/>
              <a:gd name="T1" fmla="*/ 0 h 1501"/>
              <a:gd name="T2" fmla="*/ 0 w 6225"/>
              <a:gd name="T3" fmla="*/ 2147483647 h 1501"/>
              <a:gd name="T4" fmla="*/ 2147483647 w 6225"/>
              <a:gd name="T5" fmla="*/ 2147483647 h 1501"/>
              <a:gd name="T6" fmla="*/ 2147483647 w 6225"/>
              <a:gd name="T7" fmla="*/ 2147483647 h 1501"/>
              <a:gd name="T8" fmla="*/ 2147483647 w 6225"/>
              <a:gd name="T9" fmla="*/ 2147483647 h 1501"/>
              <a:gd name="T10" fmla="*/ 2147483647 w 6225"/>
              <a:gd name="T11" fmla="*/ 2147483647 h 1501"/>
              <a:gd name="T12" fmla="*/ 2147483647 w 6225"/>
              <a:gd name="T13" fmla="*/ 2147483647 h 1501"/>
              <a:gd name="T14" fmla="*/ 2147483647 w 6225"/>
              <a:gd name="T15" fmla="*/ 2147483647 h 150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225"/>
              <a:gd name="T25" fmla="*/ 0 h 1501"/>
              <a:gd name="T26" fmla="*/ 6225 w 6225"/>
              <a:gd name="T27" fmla="*/ 1501 h 150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225" h="1501">
                <a:moveTo>
                  <a:pt x="0" y="0"/>
                </a:moveTo>
                <a:lnTo>
                  <a:pt x="0" y="1486"/>
                </a:lnTo>
                <a:lnTo>
                  <a:pt x="1005" y="1501"/>
                </a:lnTo>
                <a:lnTo>
                  <a:pt x="1860" y="706"/>
                </a:lnTo>
                <a:lnTo>
                  <a:pt x="5085" y="721"/>
                </a:lnTo>
                <a:lnTo>
                  <a:pt x="4305" y="1456"/>
                </a:lnTo>
                <a:lnTo>
                  <a:pt x="6225" y="1456"/>
                </a:lnTo>
                <a:lnTo>
                  <a:pt x="6220" y="391"/>
                </a:lnTo>
              </a:path>
            </a:pathLst>
          </a:custGeom>
          <a:noFill/>
          <a:ln w="38100" cmpd="sng">
            <a:solidFill>
              <a:srgbClr val="80808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3" name="Freeform 229"/>
          <p:cNvSpPr>
            <a:spLocks/>
          </p:cNvSpPr>
          <p:nvPr/>
        </p:nvSpPr>
        <p:spPr bwMode="auto">
          <a:xfrm>
            <a:off x="2822575" y="4038277"/>
            <a:ext cx="4210050" cy="1646238"/>
          </a:xfrm>
          <a:custGeom>
            <a:avLst/>
            <a:gdLst>
              <a:gd name="T0" fmla="*/ 0 w 5400"/>
              <a:gd name="T1" fmla="*/ 0 h 2010"/>
              <a:gd name="T2" fmla="*/ 0 w 5400"/>
              <a:gd name="T3" fmla="*/ 2147483647 h 2010"/>
              <a:gd name="T4" fmla="*/ 2147483647 w 5400"/>
              <a:gd name="T5" fmla="*/ 2147483647 h 2010"/>
              <a:gd name="T6" fmla="*/ 2147483647 w 5400"/>
              <a:gd name="T7" fmla="*/ 2147483647 h 2010"/>
              <a:gd name="T8" fmla="*/ 2147483647 w 5400"/>
              <a:gd name="T9" fmla="*/ 2147483647 h 2010"/>
              <a:gd name="T10" fmla="*/ 2147483647 w 5400"/>
              <a:gd name="T11" fmla="*/ 2147483647 h 2010"/>
              <a:gd name="T12" fmla="*/ 2147483647 w 5400"/>
              <a:gd name="T13" fmla="*/ 2147483647 h 2010"/>
              <a:gd name="T14" fmla="*/ 2147483647 w 5400"/>
              <a:gd name="T15" fmla="*/ 2147483647 h 201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400"/>
              <a:gd name="T25" fmla="*/ 0 h 2010"/>
              <a:gd name="T26" fmla="*/ 5400 w 5400"/>
              <a:gd name="T27" fmla="*/ 2010 h 201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400" h="2010">
                <a:moveTo>
                  <a:pt x="0" y="0"/>
                </a:moveTo>
                <a:lnTo>
                  <a:pt x="0" y="1485"/>
                </a:lnTo>
                <a:lnTo>
                  <a:pt x="1005" y="1500"/>
                </a:lnTo>
                <a:lnTo>
                  <a:pt x="540" y="2010"/>
                </a:lnTo>
                <a:lnTo>
                  <a:pt x="3615" y="2010"/>
                </a:lnTo>
                <a:lnTo>
                  <a:pt x="4350" y="1275"/>
                </a:lnTo>
                <a:lnTo>
                  <a:pt x="5400" y="1290"/>
                </a:lnTo>
                <a:lnTo>
                  <a:pt x="5400" y="120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" name="Oval 230"/>
          <p:cNvSpPr>
            <a:spLocks noChangeArrowheads="1"/>
          </p:cNvSpPr>
          <p:nvPr/>
        </p:nvSpPr>
        <p:spPr bwMode="auto">
          <a:xfrm>
            <a:off x="2763838" y="4211315"/>
            <a:ext cx="112712" cy="1158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  <p:sp>
        <p:nvSpPr>
          <p:cNvPr id="76" name="Line 232"/>
          <p:cNvSpPr>
            <a:spLocks noChangeShapeType="1"/>
          </p:cNvSpPr>
          <p:nvPr/>
        </p:nvSpPr>
        <p:spPr bwMode="auto">
          <a:xfrm>
            <a:off x="2909888" y="4277990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7" name="Line 233"/>
          <p:cNvSpPr>
            <a:spLocks noChangeShapeType="1"/>
          </p:cNvSpPr>
          <p:nvPr/>
        </p:nvSpPr>
        <p:spPr bwMode="auto">
          <a:xfrm>
            <a:off x="2905125" y="4044627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8" name="Line 234"/>
          <p:cNvSpPr>
            <a:spLocks noChangeShapeType="1"/>
          </p:cNvSpPr>
          <p:nvPr/>
        </p:nvSpPr>
        <p:spPr bwMode="auto">
          <a:xfrm>
            <a:off x="7116763" y="4197027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9" name="Rectangle 235"/>
          <p:cNvSpPr>
            <a:spLocks noChangeArrowheads="1"/>
          </p:cNvSpPr>
          <p:nvPr/>
        </p:nvSpPr>
        <p:spPr bwMode="auto">
          <a:xfrm>
            <a:off x="2381250" y="4185915"/>
            <a:ext cx="244475" cy="15557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80" name="Text Box 236"/>
          <p:cNvSpPr txBox="1">
            <a:spLocks noChangeArrowheads="1"/>
          </p:cNvSpPr>
          <p:nvPr/>
        </p:nvSpPr>
        <p:spPr bwMode="auto">
          <a:xfrm>
            <a:off x="3725863" y="5144765"/>
            <a:ext cx="163378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6600"/>
                </a:solidFill>
                <a:latin typeface="Arial" charset="0"/>
              </a:rPr>
              <a:t>空余缓冲空间</a:t>
            </a:r>
            <a:r>
              <a:rPr lang="en-US" altLang="zh-CN" dirty="0">
                <a:solidFill>
                  <a:srgbClr val="006600"/>
                </a:solidFill>
                <a:latin typeface="Arial" charset="0"/>
              </a:rPr>
              <a:t>!</a:t>
            </a:r>
          </a:p>
        </p:txBody>
      </p:sp>
      <p:sp>
        <p:nvSpPr>
          <p:cNvPr id="81" name="Rectangle 237"/>
          <p:cNvSpPr>
            <a:spLocks noChangeArrowheads="1"/>
          </p:cNvSpPr>
          <p:nvPr/>
        </p:nvSpPr>
        <p:spPr bwMode="auto">
          <a:xfrm>
            <a:off x="2381250" y="4184327"/>
            <a:ext cx="244475" cy="15557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82" name="Rectangle 264"/>
          <p:cNvSpPr txBox="1">
            <a:spLocks noChangeArrowheads="1"/>
          </p:cNvSpPr>
          <p:nvPr/>
        </p:nvSpPr>
        <p:spPr bwMode="auto">
          <a:xfrm>
            <a:off x="560388" y="1700808"/>
            <a:ext cx="3536950" cy="191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defRPr/>
            </a:pPr>
            <a:r>
              <a:rPr lang="zh-CN" altLang="en-US" sz="2400" kern="0" dirty="0">
                <a:solidFill>
                  <a:srgbClr val="000099"/>
                </a:solidFill>
                <a:latin typeface="+mn-ea"/>
              </a:rPr>
              <a:t>理想情况：</a:t>
            </a:r>
            <a:r>
              <a:rPr lang="zh-CN" altLang="en-US" sz="2400" kern="0" dirty="0">
                <a:latin typeface="+mn-ea"/>
              </a:rPr>
              <a:t>确切知道哪些数据包因为缓冲区满被丢弃了</a:t>
            </a:r>
            <a:endParaRPr lang="en-US" altLang="zh-CN" sz="2400" kern="0" dirty="0">
              <a:latin typeface="+mn-ea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sz="2400" kern="0" dirty="0">
                <a:latin typeface="+mn-ea"/>
              </a:rPr>
              <a:t>只重传被路由器丢掉的数据包</a:t>
            </a:r>
            <a:endParaRPr lang="en-US" altLang="zh-CN" sz="2400" kern="0" dirty="0">
              <a:latin typeface="+mn-ea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endParaRPr lang="en-US" altLang="zh-CN" sz="2400" kern="0" dirty="0">
              <a:latin typeface="+mn-ea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endParaRPr lang="en-US" altLang="zh-CN" sz="2400" kern="0" dirty="0">
              <a:latin typeface="+mn-ea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endParaRPr lang="en-US" altLang="zh-CN" sz="2400" kern="0" dirty="0">
              <a:latin typeface="+mn-ea"/>
            </a:endParaRPr>
          </a:p>
        </p:txBody>
      </p:sp>
      <p:grpSp>
        <p:nvGrpSpPr>
          <p:cNvPr id="83" name="Group 280"/>
          <p:cNvGrpSpPr>
            <a:grpSpLocks/>
          </p:cNvGrpSpPr>
          <p:nvPr/>
        </p:nvGrpSpPr>
        <p:grpSpPr bwMode="auto">
          <a:xfrm>
            <a:off x="4600575" y="1633363"/>
            <a:ext cx="4306888" cy="2076450"/>
            <a:chOff x="2898" y="784"/>
            <a:chExt cx="2713" cy="1308"/>
          </a:xfrm>
        </p:grpSpPr>
        <p:sp>
          <p:nvSpPr>
            <p:cNvPr id="84" name="Line 239"/>
            <p:cNvSpPr>
              <a:spLocks noChangeShapeType="1"/>
            </p:cNvSpPr>
            <p:nvPr/>
          </p:nvSpPr>
          <p:spPr bwMode="auto">
            <a:xfrm>
              <a:off x="3208" y="784"/>
              <a:ext cx="0" cy="10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240"/>
            <p:cNvSpPr>
              <a:spLocks noChangeShapeType="1"/>
            </p:cNvSpPr>
            <p:nvPr/>
          </p:nvSpPr>
          <p:spPr bwMode="auto">
            <a:xfrm rot="5400000">
              <a:off x="3771" y="1303"/>
              <a:ext cx="0" cy="11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Text Box 241"/>
            <p:cNvSpPr txBox="1">
              <a:spLocks noChangeArrowheads="1"/>
            </p:cNvSpPr>
            <p:nvPr/>
          </p:nvSpPr>
          <p:spPr bwMode="auto">
            <a:xfrm>
              <a:off x="2938" y="814"/>
              <a:ext cx="29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zh-CN" sz="1400">
                  <a:latin typeface="Arial" charset="0"/>
                  <a:cs typeface="Arial" charset="0"/>
                </a:rPr>
                <a:t>R/2</a:t>
              </a:r>
            </a:p>
          </p:txBody>
        </p:sp>
        <p:sp>
          <p:nvSpPr>
            <p:cNvPr id="87" name="Line 242"/>
            <p:cNvSpPr>
              <a:spLocks noChangeShapeType="1"/>
            </p:cNvSpPr>
            <p:nvPr/>
          </p:nvSpPr>
          <p:spPr bwMode="auto">
            <a:xfrm rot="5400000">
              <a:off x="4054" y="72"/>
              <a:ext cx="0" cy="1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Line 243"/>
            <p:cNvSpPr>
              <a:spLocks noChangeShapeType="1"/>
            </p:cNvSpPr>
            <p:nvPr/>
          </p:nvSpPr>
          <p:spPr bwMode="auto">
            <a:xfrm rot="10800000">
              <a:off x="4196" y="932"/>
              <a:ext cx="0" cy="9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Text Box 244"/>
            <p:cNvSpPr txBox="1">
              <a:spLocks noChangeArrowheads="1"/>
            </p:cNvSpPr>
            <p:nvPr/>
          </p:nvSpPr>
          <p:spPr bwMode="auto">
            <a:xfrm>
              <a:off x="4063" y="1846"/>
              <a:ext cx="29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zh-CN" sz="1400">
                  <a:latin typeface="Arial" charset="0"/>
                  <a:cs typeface="Arial" charset="0"/>
                </a:rPr>
                <a:t>R/2</a:t>
              </a:r>
            </a:p>
          </p:txBody>
        </p:sp>
        <p:sp>
          <p:nvSpPr>
            <p:cNvPr id="90" name="Freeform 245"/>
            <p:cNvSpPr>
              <a:spLocks/>
            </p:cNvSpPr>
            <p:nvPr/>
          </p:nvSpPr>
          <p:spPr bwMode="auto">
            <a:xfrm>
              <a:off x="3211" y="913"/>
              <a:ext cx="1636" cy="955"/>
            </a:xfrm>
            <a:custGeom>
              <a:avLst/>
              <a:gdLst>
                <a:gd name="T0" fmla="*/ 0 w 1636"/>
                <a:gd name="T1" fmla="*/ 955 h 955"/>
                <a:gd name="T2" fmla="*/ 758 w 1636"/>
                <a:gd name="T3" fmla="*/ 246 h 955"/>
                <a:gd name="T4" fmla="*/ 1636 w 1636"/>
                <a:gd name="T5" fmla="*/ 7 h 955"/>
                <a:gd name="T6" fmla="*/ 0 60000 65536"/>
                <a:gd name="T7" fmla="*/ 0 60000 65536"/>
                <a:gd name="T8" fmla="*/ 0 60000 65536"/>
                <a:gd name="T9" fmla="*/ 0 w 1636"/>
                <a:gd name="T10" fmla="*/ 0 h 955"/>
                <a:gd name="T11" fmla="*/ 1636 w 1636"/>
                <a:gd name="T12" fmla="*/ 955 h 9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36" h="955">
                  <a:moveTo>
                    <a:pt x="0" y="955"/>
                  </a:moveTo>
                  <a:cubicBezTo>
                    <a:pt x="126" y="837"/>
                    <a:pt x="27" y="927"/>
                    <a:pt x="758" y="246"/>
                  </a:cubicBezTo>
                  <a:cubicBezTo>
                    <a:pt x="1095" y="0"/>
                    <a:pt x="1453" y="57"/>
                    <a:pt x="1636" y="7"/>
                  </a:cubicBezTo>
                </a:path>
              </a:pathLst>
            </a:custGeom>
            <a:noFill/>
            <a:ln w="28575" cmpd="sng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1" name="Group 246"/>
            <p:cNvGrpSpPr>
              <a:grpSpLocks/>
            </p:cNvGrpSpPr>
            <p:nvPr/>
          </p:nvGrpSpPr>
          <p:grpSpPr bwMode="auto">
            <a:xfrm>
              <a:off x="3563" y="1861"/>
              <a:ext cx="269" cy="231"/>
              <a:chOff x="3655" y="1791"/>
              <a:chExt cx="269" cy="231"/>
            </a:xfrm>
          </p:grpSpPr>
          <p:sp>
            <p:nvSpPr>
              <p:cNvPr id="98" name="Text Box 247"/>
              <p:cNvSpPr txBox="1">
                <a:spLocks noChangeArrowheads="1"/>
              </p:cNvSpPr>
              <p:nvPr/>
            </p:nvSpPr>
            <p:spPr bwMode="auto">
              <a:xfrm>
                <a:off x="3655" y="1791"/>
                <a:ext cx="26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zh-CN" sz="1800">
                    <a:latin typeface="Symbol" pitchFamily="18" charset="2"/>
                    <a:cs typeface="Arial" charset="0"/>
                  </a:rPr>
                  <a:t>l</a:t>
                </a:r>
                <a:r>
                  <a:rPr lang="en-US" altLang="zh-CN" sz="1800" baseline="-25000">
                    <a:latin typeface="Arial" charset="0"/>
                    <a:cs typeface="Arial" charset="0"/>
                  </a:rPr>
                  <a:t>in</a:t>
                </a:r>
              </a:p>
            </p:txBody>
          </p:sp>
          <p:sp>
            <p:nvSpPr>
              <p:cNvPr id="99" name="Line 248"/>
              <p:cNvSpPr>
                <a:spLocks noChangeShapeType="1"/>
              </p:cNvSpPr>
              <p:nvPr/>
            </p:nvSpPr>
            <p:spPr bwMode="auto">
              <a:xfrm flipV="1">
                <a:off x="3810" y="1846"/>
                <a:ext cx="24" cy="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2" name="Text Box 249"/>
            <p:cNvSpPr txBox="1">
              <a:spLocks noChangeArrowheads="1"/>
            </p:cNvSpPr>
            <p:nvPr/>
          </p:nvSpPr>
          <p:spPr bwMode="auto">
            <a:xfrm rot="-5400000">
              <a:off x="2819" y="1277"/>
              <a:ext cx="38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 sz="1800">
                  <a:latin typeface="Symbol" pitchFamily="18" charset="2"/>
                  <a:cs typeface="Arial" charset="0"/>
                </a:rPr>
                <a:t>l</a:t>
              </a:r>
              <a:r>
                <a:rPr lang="en-US" altLang="zh-CN" sz="1800" baseline="-25000">
                  <a:latin typeface="Arial" charset="0"/>
                  <a:cs typeface="Arial" charset="0"/>
                </a:rPr>
                <a:t>out</a:t>
              </a:r>
            </a:p>
          </p:txBody>
        </p:sp>
        <p:sp>
          <p:nvSpPr>
            <p:cNvPr id="93" name="Line 250"/>
            <p:cNvSpPr>
              <a:spLocks noChangeShapeType="1"/>
            </p:cNvSpPr>
            <p:nvPr/>
          </p:nvSpPr>
          <p:spPr bwMode="auto">
            <a:xfrm rot="10800000" flipH="1">
              <a:off x="3182" y="922"/>
              <a:ext cx="1019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Oval 251"/>
            <p:cNvSpPr>
              <a:spLocks noChangeArrowheads="1"/>
            </p:cNvSpPr>
            <p:nvPr/>
          </p:nvSpPr>
          <p:spPr bwMode="auto">
            <a:xfrm>
              <a:off x="4173" y="1005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95" name="Text Box 252"/>
            <p:cNvSpPr txBox="1">
              <a:spLocks noChangeArrowheads="1"/>
            </p:cNvSpPr>
            <p:nvPr/>
          </p:nvSpPr>
          <p:spPr bwMode="auto">
            <a:xfrm>
              <a:off x="4426" y="1106"/>
              <a:ext cx="1185" cy="8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1400" dirty="0">
                  <a:latin typeface="Arial" charset="0"/>
                </a:rPr>
                <a:t>主机传输层超过</a:t>
              </a:r>
              <a:r>
                <a:rPr lang="en-US" altLang="zh-CN" sz="1400" dirty="0">
                  <a:latin typeface="Arial" charset="0"/>
                </a:rPr>
                <a:t>R/2</a:t>
              </a:r>
              <a:r>
                <a:rPr lang="zh-CN" altLang="en-US" sz="1400" dirty="0">
                  <a:latin typeface="Arial" charset="0"/>
                </a:rPr>
                <a:t>发送数据，尽管一些数据包需要重传，但是接收端的有效吞吐率（</a:t>
              </a:r>
              <a:r>
                <a:rPr lang="en-US" altLang="zh-CN" sz="1400" dirty="0" err="1">
                  <a:latin typeface="Arial" charset="0"/>
                </a:rPr>
                <a:t>goodput</a:t>
              </a:r>
              <a:r>
                <a:rPr lang="zh-CN" altLang="en-US" sz="1400" dirty="0">
                  <a:latin typeface="Arial" charset="0"/>
                </a:rPr>
                <a:t>）逼近</a:t>
              </a:r>
              <a:r>
                <a:rPr lang="en-US" altLang="zh-CN" sz="1400" dirty="0">
                  <a:latin typeface="Arial" charset="0"/>
                </a:rPr>
                <a:t>R/2 (</a:t>
              </a:r>
              <a:r>
                <a:rPr lang="zh-CN" altLang="en-US" sz="1400" dirty="0">
                  <a:latin typeface="Arial" charset="0"/>
                </a:rPr>
                <a:t>为什么</a:t>
              </a:r>
              <a:r>
                <a:rPr lang="en-US" altLang="zh-CN" sz="1400" dirty="0">
                  <a:latin typeface="Arial" charset="0"/>
                </a:rPr>
                <a:t>?)</a:t>
              </a:r>
            </a:p>
          </p:txBody>
        </p:sp>
        <p:sp>
          <p:nvSpPr>
            <p:cNvPr id="97" name="Line 265"/>
            <p:cNvSpPr>
              <a:spLocks noChangeShapeType="1"/>
            </p:cNvSpPr>
            <p:nvPr/>
          </p:nvSpPr>
          <p:spPr bwMode="auto">
            <a:xfrm flipH="1" flipV="1">
              <a:off x="4843" y="946"/>
              <a:ext cx="214" cy="1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00" name="Freeform 267"/>
          <p:cNvSpPr>
            <a:spLocks/>
          </p:cNvSpPr>
          <p:nvPr/>
        </p:nvSpPr>
        <p:spPr bwMode="auto">
          <a:xfrm flipH="1">
            <a:off x="1066800" y="5006652"/>
            <a:ext cx="250825" cy="120173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6"/>
              <a:gd name="T16" fmla="*/ 0 h 1284"/>
              <a:gd name="T17" fmla="*/ 366 w 366"/>
              <a:gd name="T18" fmla="*/ 1284 h 12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1" name="Freeform 273"/>
          <p:cNvSpPr>
            <a:spLocks/>
          </p:cNvSpPr>
          <p:nvPr/>
        </p:nvSpPr>
        <p:spPr bwMode="auto">
          <a:xfrm>
            <a:off x="7416800" y="4004940"/>
            <a:ext cx="250825" cy="1212850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6"/>
              <a:gd name="T16" fmla="*/ 0 h 1284"/>
              <a:gd name="T17" fmla="*/ 366 w 366"/>
              <a:gd name="T18" fmla="*/ 1284 h 12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" name="Freeform 276"/>
          <p:cNvSpPr>
            <a:spLocks/>
          </p:cNvSpPr>
          <p:nvPr/>
        </p:nvSpPr>
        <p:spPr bwMode="auto">
          <a:xfrm>
            <a:off x="6948488" y="5320977"/>
            <a:ext cx="250825" cy="1212850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6"/>
              <a:gd name="T16" fmla="*/ 0 h 1284"/>
              <a:gd name="T17" fmla="*/ 366 w 366"/>
              <a:gd name="T18" fmla="*/ 1284 h 12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" name="Text Box 278"/>
          <p:cNvSpPr txBox="1">
            <a:spLocks noChangeArrowheads="1"/>
          </p:cNvSpPr>
          <p:nvPr/>
        </p:nvSpPr>
        <p:spPr bwMode="auto">
          <a:xfrm>
            <a:off x="2298700" y="5044752"/>
            <a:ext cx="852488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dirty="0">
                <a:solidFill>
                  <a:schemeClr val="tx2"/>
                </a:solidFill>
                <a:latin typeface="Arial" charset="0"/>
              </a:rPr>
              <a:t>主机</a:t>
            </a:r>
            <a:r>
              <a:rPr lang="en-US" altLang="zh-CN" dirty="0">
                <a:solidFill>
                  <a:schemeClr val="tx2"/>
                </a:solidFill>
                <a:latin typeface="Arial" charset="0"/>
              </a:rPr>
              <a:t>A</a:t>
            </a:r>
            <a:endParaRPr lang="en-US" altLang="zh-CN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04" name="Text Box 279"/>
          <p:cNvSpPr txBox="1">
            <a:spLocks noChangeArrowheads="1"/>
          </p:cNvSpPr>
          <p:nvPr/>
        </p:nvSpPr>
        <p:spPr bwMode="auto">
          <a:xfrm>
            <a:off x="1168400" y="6413177"/>
            <a:ext cx="877888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dirty="0">
                <a:solidFill>
                  <a:schemeClr val="tx2"/>
                </a:solidFill>
                <a:latin typeface="Arial" charset="0"/>
              </a:rPr>
              <a:t>主机</a:t>
            </a:r>
            <a:r>
              <a:rPr lang="en-US" altLang="zh-CN" dirty="0">
                <a:solidFill>
                  <a:schemeClr val="tx2"/>
                </a:solidFill>
                <a:latin typeface="Arial" charset="0"/>
              </a:rPr>
              <a:t>B</a:t>
            </a:r>
            <a:endParaRPr lang="en-US" altLang="zh-CN" dirty="0">
              <a:solidFill>
                <a:schemeClr val="tx2"/>
              </a:solidFill>
              <a:latin typeface="Comic Sans MS" pitchFamily="66" charset="0"/>
            </a:endParaRPr>
          </a:p>
        </p:txBody>
      </p:sp>
      <p:grpSp>
        <p:nvGrpSpPr>
          <p:cNvPr id="105" name="Group 281"/>
          <p:cNvGrpSpPr>
            <a:grpSpLocks/>
          </p:cNvGrpSpPr>
          <p:nvPr/>
        </p:nvGrpSpPr>
        <p:grpSpPr bwMode="auto">
          <a:xfrm>
            <a:off x="7553325" y="4903465"/>
            <a:ext cx="231775" cy="441325"/>
            <a:chOff x="4140" y="429"/>
            <a:chExt cx="1425" cy="2396"/>
          </a:xfrm>
        </p:grpSpPr>
        <p:sp>
          <p:nvSpPr>
            <p:cNvPr id="106" name="Freeform 282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6 w 354"/>
                <a:gd name="T1" fmla="*/ 0 h 2742"/>
                <a:gd name="T2" fmla="*/ 30 w 354"/>
                <a:gd name="T3" fmla="*/ 46 h 2742"/>
                <a:gd name="T4" fmla="*/ 30 w 354"/>
                <a:gd name="T5" fmla="*/ 354 h 2742"/>
                <a:gd name="T6" fmla="*/ 0 w 354"/>
                <a:gd name="T7" fmla="*/ 371 h 2742"/>
                <a:gd name="T8" fmla="*/ 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Rectangle 283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8" name="Freeform 284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8 w 211"/>
                <a:gd name="T3" fmla="*/ 30 h 2537"/>
                <a:gd name="T4" fmla="*/ 2 w 211"/>
                <a:gd name="T5" fmla="*/ 338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Freeform 285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8 h 226"/>
                <a:gd name="T4" fmla="*/ 29 w 328"/>
                <a:gd name="T5" fmla="*/ 32 h 226"/>
                <a:gd name="T6" fmla="*/ 0 w 328"/>
                <a:gd name="T7" fmla="*/ 1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Rectangle 286"/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111" name="Group 287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36" name="AutoShape 288"/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37" name="AutoShape 289"/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112" name="Rectangle 290"/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113" name="Group 291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34" name="AutoShape 292"/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35" name="AutoShape 293"/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114" name="Rectangle 294"/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15" name="Rectangle 295"/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116" name="Group 296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32" name="AutoShape 297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33" name="AutoShape 298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117" name="Freeform 299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7 h 226"/>
                <a:gd name="T4" fmla="*/ 29 w 328"/>
                <a:gd name="T5" fmla="*/ 30 h 226"/>
                <a:gd name="T6" fmla="*/ 0 w 328"/>
                <a:gd name="T7" fmla="*/ 1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8" name="Group 300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30" name="AutoShape 301"/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31" name="AutoShape 302"/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119" name="Rectangle 303"/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20" name="Freeform 304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6 w 296"/>
                <a:gd name="T3" fmla="*/ 18 h 256"/>
                <a:gd name="T4" fmla="*/ 26 w 296"/>
                <a:gd name="T5" fmla="*/ 34 h 256"/>
                <a:gd name="T6" fmla="*/ 0 w 296"/>
                <a:gd name="T7" fmla="*/ 1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Freeform 305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7 w 304"/>
                <a:gd name="T3" fmla="*/ 22 h 288"/>
                <a:gd name="T4" fmla="*/ 25 w 304"/>
                <a:gd name="T5" fmla="*/ 40 h 288"/>
                <a:gd name="T6" fmla="*/ 2 w 304"/>
                <a:gd name="T7" fmla="*/ 1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Oval 306"/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23" name="Freeform 307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5 h 240"/>
                <a:gd name="T2" fmla="*/ 2 w 306"/>
                <a:gd name="T3" fmla="*/ 33 h 240"/>
                <a:gd name="T4" fmla="*/ 27 w 306"/>
                <a:gd name="T5" fmla="*/ 15 h 240"/>
                <a:gd name="T6" fmla="*/ 26 w 306"/>
                <a:gd name="T7" fmla="*/ 0 h 240"/>
                <a:gd name="T8" fmla="*/ 0 w 306"/>
                <a:gd name="T9" fmla="*/ 1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AutoShape 308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25" name="AutoShape 309"/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26" name="Oval 310"/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27" name="Oval 311"/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zh-CN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28" name="Oval 312"/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29" name="Rectangle 313"/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138" name="Group 314"/>
          <p:cNvGrpSpPr>
            <a:grpSpLocks/>
          </p:cNvGrpSpPr>
          <p:nvPr/>
        </p:nvGrpSpPr>
        <p:grpSpPr bwMode="auto">
          <a:xfrm>
            <a:off x="7135813" y="6206802"/>
            <a:ext cx="231775" cy="441325"/>
            <a:chOff x="4140" y="429"/>
            <a:chExt cx="1425" cy="2396"/>
          </a:xfrm>
        </p:grpSpPr>
        <p:sp>
          <p:nvSpPr>
            <p:cNvPr id="139" name="Freeform 315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6 w 354"/>
                <a:gd name="T1" fmla="*/ 0 h 2742"/>
                <a:gd name="T2" fmla="*/ 30 w 354"/>
                <a:gd name="T3" fmla="*/ 46 h 2742"/>
                <a:gd name="T4" fmla="*/ 30 w 354"/>
                <a:gd name="T5" fmla="*/ 354 h 2742"/>
                <a:gd name="T6" fmla="*/ 0 w 354"/>
                <a:gd name="T7" fmla="*/ 371 h 2742"/>
                <a:gd name="T8" fmla="*/ 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Rectangle 316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41" name="Freeform 317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8 w 211"/>
                <a:gd name="T3" fmla="*/ 30 h 2537"/>
                <a:gd name="T4" fmla="*/ 2 w 211"/>
                <a:gd name="T5" fmla="*/ 338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Freeform 318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8 h 226"/>
                <a:gd name="T4" fmla="*/ 29 w 328"/>
                <a:gd name="T5" fmla="*/ 32 h 226"/>
                <a:gd name="T6" fmla="*/ 0 w 328"/>
                <a:gd name="T7" fmla="*/ 1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Rectangle 319"/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144" name="Group 320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69" name="AutoShape 321"/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70" name="AutoShape 322"/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145" name="Rectangle 323"/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146" name="Group 324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67" name="AutoShape 325"/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68" name="AutoShape 326"/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147" name="Rectangle 327"/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48" name="Rectangle 328"/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149" name="Group 329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65" name="AutoShape 330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66" name="AutoShape 331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150" name="Freeform 332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7 h 226"/>
                <a:gd name="T4" fmla="*/ 29 w 328"/>
                <a:gd name="T5" fmla="*/ 30 h 226"/>
                <a:gd name="T6" fmla="*/ 0 w 328"/>
                <a:gd name="T7" fmla="*/ 1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1" name="Group 333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63" name="AutoShape 334"/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64" name="AutoShape 335"/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152" name="Rectangle 336"/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53" name="Freeform 337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6 w 296"/>
                <a:gd name="T3" fmla="*/ 18 h 256"/>
                <a:gd name="T4" fmla="*/ 26 w 296"/>
                <a:gd name="T5" fmla="*/ 34 h 256"/>
                <a:gd name="T6" fmla="*/ 0 w 296"/>
                <a:gd name="T7" fmla="*/ 1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Freeform 338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7 w 304"/>
                <a:gd name="T3" fmla="*/ 22 h 288"/>
                <a:gd name="T4" fmla="*/ 25 w 304"/>
                <a:gd name="T5" fmla="*/ 40 h 288"/>
                <a:gd name="T6" fmla="*/ 2 w 304"/>
                <a:gd name="T7" fmla="*/ 1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Oval 339"/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56" name="Freeform 340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5 h 240"/>
                <a:gd name="T2" fmla="*/ 2 w 306"/>
                <a:gd name="T3" fmla="*/ 33 h 240"/>
                <a:gd name="T4" fmla="*/ 27 w 306"/>
                <a:gd name="T5" fmla="*/ 15 h 240"/>
                <a:gd name="T6" fmla="*/ 26 w 306"/>
                <a:gd name="T7" fmla="*/ 0 h 240"/>
                <a:gd name="T8" fmla="*/ 0 w 306"/>
                <a:gd name="T9" fmla="*/ 1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AutoShape 341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58" name="AutoShape 342"/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59" name="Oval 343"/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60" name="Oval 344"/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zh-CN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61" name="Oval 345"/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62" name="Rectangle 346"/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171" name="Group 347"/>
          <p:cNvGrpSpPr>
            <a:grpSpLocks/>
          </p:cNvGrpSpPr>
          <p:nvPr/>
        </p:nvGrpSpPr>
        <p:grpSpPr bwMode="auto">
          <a:xfrm>
            <a:off x="661988" y="5944865"/>
            <a:ext cx="525462" cy="434975"/>
            <a:chOff x="-44" y="1473"/>
            <a:chExt cx="981" cy="1105"/>
          </a:xfrm>
        </p:grpSpPr>
        <p:pic>
          <p:nvPicPr>
            <p:cNvPr id="172" name="Picture 348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3" name="Freeform 34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74" name="Text Box 67"/>
          <p:cNvSpPr txBox="1">
            <a:spLocks noChangeArrowheads="1"/>
          </p:cNvSpPr>
          <p:nvPr/>
        </p:nvSpPr>
        <p:spPr bwMode="auto">
          <a:xfrm>
            <a:off x="3368675" y="3789040"/>
            <a:ext cx="188118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sz="2000" dirty="0" err="1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en-US" altLang="zh-CN" sz="2000" baseline="-25000" dirty="0" err="1">
                <a:solidFill>
                  <a:srgbClr val="FF0000"/>
                </a:solidFill>
                <a:latin typeface="Arial" charset="0"/>
              </a:rPr>
              <a:t>in</a:t>
            </a:r>
            <a:r>
              <a:rPr lang="en-US" altLang="zh-CN" baseline="-25000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</a:rPr>
              <a:t>: </a:t>
            </a:r>
            <a:r>
              <a:rPr lang="zh-CN" altLang="en-US" dirty="0">
                <a:solidFill>
                  <a:srgbClr val="FF0000"/>
                </a:solidFill>
                <a:latin typeface="Arial" charset="0"/>
              </a:rPr>
              <a:t>应用层速率</a:t>
            </a:r>
            <a:endParaRPr lang="en-US" altLang="zh-CN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75" name="Text Box 232"/>
          <p:cNvSpPr txBox="1">
            <a:spLocks noChangeArrowheads="1"/>
          </p:cNvSpPr>
          <p:nvPr/>
        </p:nvSpPr>
        <p:spPr bwMode="auto">
          <a:xfrm>
            <a:off x="3251200" y="4117652"/>
            <a:ext cx="2040880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r>
              <a:rPr lang="en-US" altLang="zh-CN" sz="2000" dirty="0" err="1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en-US" altLang="zh-CN" sz="2000" dirty="0" err="1">
                <a:solidFill>
                  <a:srgbClr val="FF0000"/>
                </a:solidFill>
                <a:latin typeface="Arial" charset="0"/>
              </a:rPr>
              <a:t>‘</a:t>
            </a:r>
            <a:r>
              <a:rPr lang="en-US" altLang="zh-CN" sz="2000" baseline="-25000" dirty="0" err="1">
                <a:solidFill>
                  <a:srgbClr val="FF0000"/>
                </a:solidFill>
                <a:latin typeface="Arial" charset="0"/>
              </a:rPr>
              <a:t>in</a:t>
            </a:r>
            <a:r>
              <a:rPr lang="en-US" altLang="zh-CN" sz="1800" dirty="0">
                <a:solidFill>
                  <a:srgbClr val="FF0000"/>
                </a:solidFill>
                <a:latin typeface="Arial" charset="0"/>
              </a:rPr>
              <a:t>:</a:t>
            </a:r>
            <a:r>
              <a:rPr lang="en-US" altLang="zh-CN" sz="1400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Arial" charset="0"/>
              </a:rPr>
              <a:t>应用层数据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</a:rPr>
              <a:t>+</a:t>
            </a:r>
            <a:r>
              <a:rPr lang="zh-CN" altLang="en-US" dirty="0">
                <a:solidFill>
                  <a:srgbClr val="FF0000"/>
                </a:solidFill>
                <a:latin typeface="Arial" charset="0"/>
              </a:rPr>
              <a:t>重传速率</a:t>
            </a:r>
            <a:endParaRPr lang="en-US" altLang="zh-CN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44444E-6 L 0.03333 4.44444E-6 L 0.03333 0.14583 L 0.1191 0.14583 L 0.07969 0.20625 L 0.22622 0.20625 " pathEditMode="relative" ptsTypes="AAAAAA">
                                      <p:cBhvr>
                                        <p:cTn id="6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622 0.20625 L 0.275 0.20648 " pathEditMode="relative" ptsTypes="AA">
                                      <p:cBhvr>
                                        <p:cTn id="13" dur="3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500"/>
                            </p:stCondLst>
                            <p:childTnLst>
                              <p:par>
                                <p:cTn id="15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9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5 0.20649 L 0.34289 0.20649 L 0.40834 0.11598 L 0.49775 0.12084 L 0.49775 -0.0111 " pathEditMode="relative" ptsTypes="AAAAA">
                                      <p:cBhvr>
                                        <p:cTn id="20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8000"/>
                            </p:stCondLst>
                            <p:childTnLst>
                              <p:par>
                                <p:cTn id="22" presetID="9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79" grpId="1" animBg="1"/>
      <p:bldP spid="79" grpId="2" animBg="1"/>
      <p:bldP spid="79" grpId="3" animBg="1"/>
      <p:bldP spid="80" grpId="0"/>
      <p:bldP spid="81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拥塞的原因和代价：场景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101</a:t>
            </a:fld>
            <a:endParaRPr lang="zh-CN" altLang="en-US"/>
          </a:p>
        </p:txBody>
      </p:sp>
      <p:sp>
        <p:nvSpPr>
          <p:cNvPr id="5" name="Freeform 273"/>
          <p:cNvSpPr>
            <a:spLocks/>
          </p:cNvSpPr>
          <p:nvPr/>
        </p:nvSpPr>
        <p:spPr bwMode="auto">
          <a:xfrm flipH="1">
            <a:off x="2111375" y="3882132"/>
            <a:ext cx="250825" cy="1201737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6"/>
              <a:gd name="T16" fmla="*/ 0 h 1284"/>
              <a:gd name="T17" fmla="*/ 366 w 366"/>
              <a:gd name="T18" fmla="*/ 1284 h 12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357"/>
          <p:cNvGrpSpPr>
            <a:grpSpLocks/>
          </p:cNvGrpSpPr>
          <p:nvPr/>
        </p:nvGrpSpPr>
        <p:grpSpPr bwMode="auto">
          <a:xfrm>
            <a:off x="1716088" y="4842569"/>
            <a:ext cx="525462" cy="434975"/>
            <a:chOff x="-44" y="1473"/>
            <a:chExt cx="981" cy="1105"/>
          </a:xfrm>
        </p:grpSpPr>
        <p:pic>
          <p:nvPicPr>
            <p:cNvPr id="7" name="Picture 358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Freeform 35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9" name="Oval 3"/>
          <p:cNvSpPr>
            <a:spLocks noChangeArrowheads="1"/>
          </p:cNvSpPr>
          <p:nvPr/>
        </p:nvSpPr>
        <p:spPr bwMode="auto">
          <a:xfrm>
            <a:off x="3795713" y="5764907"/>
            <a:ext cx="1304925" cy="303212"/>
          </a:xfrm>
          <a:prstGeom prst="ellipse">
            <a:avLst/>
          </a:prstGeom>
          <a:solidFill>
            <a:srgbClr val="80808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>
            <a:off x="3795713" y="5741094"/>
            <a:ext cx="0" cy="187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>
            <a:off x="5100638" y="5741094"/>
            <a:ext cx="0" cy="187325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3795713" y="5741094"/>
            <a:ext cx="309562" cy="184150"/>
          </a:xfrm>
          <a:prstGeom prst="rect">
            <a:avLst/>
          </a:prstGeom>
          <a:solidFill>
            <a:srgbClr val="808080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zh-CN" sz="20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4705350" y="5728394"/>
            <a:ext cx="395288" cy="184150"/>
          </a:xfrm>
          <a:prstGeom prst="rect">
            <a:avLst/>
          </a:prstGeom>
          <a:solidFill>
            <a:srgbClr val="808080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zh-CN" sz="20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4" name="Oval 8"/>
          <p:cNvSpPr>
            <a:spLocks noChangeArrowheads="1"/>
          </p:cNvSpPr>
          <p:nvPr/>
        </p:nvSpPr>
        <p:spPr bwMode="auto">
          <a:xfrm>
            <a:off x="3790950" y="5542657"/>
            <a:ext cx="1306513" cy="352425"/>
          </a:xfrm>
          <a:prstGeom prst="ellipse">
            <a:avLst/>
          </a:prstGeom>
          <a:solidFill>
            <a:srgbClr val="80808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grpSp>
        <p:nvGrpSpPr>
          <p:cNvPr id="15" name="Group 9"/>
          <p:cNvGrpSpPr>
            <a:grpSpLocks/>
          </p:cNvGrpSpPr>
          <p:nvPr/>
        </p:nvGrpSpPr>
        <p:grpSpPr bwMode="auto">
          <a:xfrm>
            <a:off x="4097338" y="5599807"/>
            <a:ext cx="647700" cy="206375"/>
            <a:chOff x="2848" y="848"/>
            <a:chExt cx="140" cy="98"/>
          </a:xfrm>
        </p:grpSpPr>
        <p:sp>
          <p:nvSpPr>
            <p:cNvPr id="16" name="Line 1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9" name="Line 13"/>
          <p:cNvSpPr>
            <a:spLocks noChangeShapeType="1"/>
          </p:cNvSpPr>
          <p:nvPr/>
        </p:nvSpPr>
        <p:spPr bwMode="auto">
          <a:xfrm>
            <a:off x="4097338" y="5798244"/>
            <a:ext cx="231775" cy="476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14"/>
          <p:cNvSpPr>
            <a:spLocks noChangeShapeType="1"/>
          </p:cNvSpPr>
          <p:nvPr/>
        </p:nvSpPr>
        <p:spPr bwMode="auto">
          <a:xfrm flipV="1">
            <a:off x="4541838" y="5598219"/>
            <a:ext cx="2032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 flipV="1">
            <a:off x="4310063" y="5598219"/>
            <a:ext cx="241300" cy="2000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16"/>
          <p:cNvSpPr>
            <a:spLocks noChangeShapeType="1"/>
          </p:cNvSpPr>
          <p:nvPr/>
        </p:nvSpPr>
        <p:spPr bwMode="auto">
          <a:xfrm flipH="1">
            <a:off x="2424113" y="5295007"/>
            <a:ext cx="1135062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" name="Line 17"/>
          <p:cNvSpPr>
            <a:spLocks noChangeShapeType="1"/>
          </p:cNvSpPr>
          <p:nvPr/>
        </p:nvSpPr>
        <p:spPr bwMode="auto">
          <a:xfrm flipH="1">
            <a:off x="3021013" y="5295007"/>
            <a:ext cx="538162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4" name="Group 58"/>
          <p:cNvGrpSpPr>
            <a:grpSpLocks/>
          </p:cNvGrpSpPr>
          <p:nvPr/>
        </p:nvGrpSpPr>
        <p:grpSpPr bwMode="auto">
          <a:xfrm>
            <a:off x="2351088" y="3980557"/>
            <a:ext cx="798512" cy="1166812"/>
            <a:chOff x="12762" y="10336"/>
            <a:chExt cx="1027" cy="1700"/>
          </a:xfrm>
        </p:grpSpPr>
        <p:sp>
          <p:nvSpPr>
            <p:cNvPr id="25" name="Rectangle 59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26" name="Rectangle 60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27" name="Line 61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62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63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64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" name="Text Box 65"/>
          <p:cNvSpPr txBox="1">
            <a:spLocks noChangeArrowheads="1"/>
          </p:cNvSpPr>
          <p:nvPr/>
        </p:nvSpPr>
        <p:spPr bwMode="auto">
          <a:xfrm>
            <a:off x="2298700" y="5121969"/>
            <a:ext cx="852488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dirty="0">
                <a:solidFill>
                  <a:schemeClr val="tx2"/>
                </a:solidFill>
                <a:latin typeface="Arial" charset="0"/>
              </a:rPr>
              <a:t>主机</a:t>
            </a:r>
            <a:r>
              <a:rPr lang="en-US" altLang="zh-CN" dirty="0">
                <a:solidFill>
                  <a:schemeClr val="tx2"/>
                </a:solidFill>
                <a:latin typeface="Arial" charset="0"/>
              </a:rPr>
              <a:t>A</a:t>
            </a:r>
            <a:endParaRPr lang="en-US" altLang="zh-CN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32" name="Text Box 66"/>
          <p:cNvSpPr txBox="1">
            <a:spLocks noChangeArrowheads="1"/>
          </p:cNvSpPr>
          <p:nvPr/>
        </p:nvSpPr>
        <p:spPr bwMode="auto">
          <a:xfrm>
            <a:off x="3368675" y="3866257"/>
            <a:ext cx="188118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sz="2000" dirty="0" err="1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en-US" altLang="zh-CN" sz="2000" baseline="-25000" dirty="0" err="1">
                <a:solidFill>
                  <a:srgbClr val="FF0000"/>
                </a:solidFill>
                <a:latin typeface="Arial" charset="0"/>
              </a:rPr>
              <a:t>in</a:t>
            </a:r>
            <a:endParaRPr lang="en-US" altLang="zh-CN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33" name="Line 67"/>
          <p:cNvSpPr>
            <a:spLocks noChangeShapeType="1"/>
          </p:cNvSpPr>
          <p:nvPr/>
        </p:nvSpPr>
        <p:spPr bwMode="auto">
          <a:xfrm flipH="1">
            <a:off x="1885950" y="6399907"/>
            <a:ext cx="538163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4" name="Group 108"/>
          <p:cNvGrpSpPr>
            <a:grpSpLocks/>
          </p:cNvGrpSpPr>
          <p:nvPr/>
        </p:nvGrpSpPr>
        <p:grpSpPr bwMode="auto">
          <a:xfrm>
            <a:off x="1298575" y="5134669"/>
            <a:ext cx="798513" cy="1166813"/>
            <a:chOff x="12762" y="10336"/>
            <a:chExt cx="1027" cy="1700"/>
          </a:xfrm>
        </p:grpSpPr>
        <p:sp>
          <p:nvSpPr>
            <p:cNvPr id="35" name="Rectangle 109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36" name="Rectangle 110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37" name="Line 111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112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113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114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" name="Line 116"/>
          <p:cNvSpPr>
            <a:spLocks noChangeShapeType="1"/>
          </p:cNvSpPr>
          <p:nvPr/>
        </p:nvSpPr>
        <p:spPr bwMode="auto">
          <a:xfrm flipH="1">
            <a:off x="3021013" y="5810944"/>
            <a:ext cx="749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" name="Line 117"/>
          <p:cNvSpPr>
            <a:spLocks noChangeShapeType="1"/>
          </p:cNvSpPr>
          <p:nvPr/>
        </p:nvSpPr>
        <p:spPr bwMode="auto">
          <a:xfrm flipH="1">
            <a:off x="5010150" y="5810944"/>
            <a:ext cx="7477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" name="Line 118"/>
          <p:cNvSpPr>
            <a:spLocks noChangeShapeType="1"/>
          </p:cNvSpPr>
          <p:nvPr/>
        </p:nvSpPr>
        <p:spPr bwMode="auto">
          <a:xfrm flipH="1">
            <a:off x="5160963" y="5295007"/>
            <a:ext cx="1135062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" name="Line 119"/>
          <p:cNvSpPr>
            <a:spLocks noChangeShapeType="1"/>
          </p:cNvSpPr>
          <p:nvPr/>
        </p:nvSpPr>
        <p:spPr bwMode="auto">
          <a:xfrm flipH="1">
            <a:off x="5149850" y="6412607"/>
            <a:ext cx="6778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" name="Line 120"/>
          <p:cNvSpPr>
            <a:spLocks noChangeShapeType="1"/>
          </p:cNvSpPr>
          <p:nvPr/>
        </p:nvSpPr>
        <p:spPr bwMode="auto">
          <a:xfrm flipH="1">
            <a:off x="6259513" y="5307707"/>
            <a:ext cx="5397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6" name="Group 161"/>
          <p:cNvGrpSpPr>
            <a:grpSpLocks/>
          </p:cNvGrpSpPr>
          <p:nvPr/>
        </p:nvGrpSpPr>
        <p:grpSpPr bwMode="auto">
          <a:xfrm>
            <a:off x="6643688" y="4115494"/>
            <a:ext cx="798512" cy="1166813"/>
            <a:chOff x="12762" y="10336"/>
            <a:chExt cx="1027" cy="1700"/>
          </a:xfrm>
        </p:grpSpPr>
        <p:sp>
          <p:nvSpPr>
            <p:cNvPr id="47" name="Rectangle 162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48" name="Rectangle 163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49" name="Line 164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165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166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167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3" name="Group 208"/>
          <p:cNvGrpSpPr>
            <a:grpSpLocks/>
          </p:cNvGrpSpPr>
          <p:nvPr/>
        </p:nvGrpSpPr>
        <p:grpSpPr bwMode="auto">
          <a:xfrm>
            <a:off x="6175375" y="5428357"/>
            <a:ext cx="798513" cy="1168400"/>
            <a:chOff x="12762" y="10336"/>
            <a:chExt cx="1027" cy="1700"/>
          </a:xfrm>
        </p:grpSpPr>
        <p:sp>
          <p:nvSpPr>
            <p:cNvPr id="54" name="Rectangle 209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55" name="Rectangle 210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56" name="Line 211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212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213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214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0" name="Oval 215"/>
          <p:cNvSpPr>
            <a:spLocks noChangeArrowheads="1"/>
          </p:cNvSpPr>
          <p:nvPr/>
        </p:nvSpPr>
        <p:spPr bwMode="auto">
          <a:xfrm>
            <a:off x="2763838" y="4055169"/>
            <a:ext cx="112712" cy="1158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  <p:sp>
        <p:nvSpPr>
          <p:cNvPr id="61" name="Oval 216"/>
          <p:cNvSpPr>
            <a:spLocks noChangeArrowheads="1"/>
          </p:cNvSpPr>
          <p:nvPr/>
        </p:nvSpPr>
        <p:spPr bwMode="auto">
          <a:xfrm>
            <a:off x="1604963" y="5183882"/>
            <a:ext cx="114300" cy="117475"/>
          </a:xfrm>
          <a:prstGeom prst="ellipse">
            <a:avLst/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  <p:sp>
        <p:nvSpPr>
          <p:cNvPr id="62" name="Text Box 217"/>
          <p:cNvSpPr txBox="1">
            <a:spLocks noChangeArrowheads="1"/>
          </p:cNvSpPr>
          <p:nvPr/>
        </p:nvSpPr>
        <p:spPr bwMode="auto">
          <a:xfrm>
            <a:off x="7583488" y="4067869"/>
            <a:ext cx="59055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sz="2000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en-US" altLang="zh-CN" sz="2000" baseline="-25000">
                <a:solidFill>
                  <a:srgbClr val="FF0000"/>
                </a:solidFill>
                <a:latin typeface="Arial" charset="0"/>
              </a:rPr>
              <a:t>out</a:t>
            </a:r>
            <a:endParaRPr lang="en-US" altLang="zh-CN" sz="2000">
              <a:solidFill>
                <a:schemeClr val="tx2"/>
              </a:solidFill>
              <a:latin typeface="Comic Sans MS" pitchFamily="66" charset="0"/>
            </a:endParaRPr>
          </a:p>
        </p:txBody>
      </p:sp>
      <p:grpSp>
        <p:nvGrpSpPr>
          <p:cNvPr id="63" name="Group 218"/>
          <p:cNvGrpSpPr>
            <a:grpSpLocks/>
          </p:cNvGrpSpPr>
          <p:nvPr/>
        </p:nvGrpSpPr>
        <p:grpSpPr bwMode="auto">
          <a:xfrm>
            <a:off x="4587875" y="5650607"/>
            <a:ext cx="385763" cy="319087"/>
            <a:chOff x="11283" y="10423"/>
            <a:chExt cx="475" cy="374"/>
          </a:xfrm>
        </p:grpSpPr>
        <p:sp>
          <p:nvSpPr>
            <p:cNvPr id="64" name="Rectangle 219"/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65" name="Line 220"/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221"/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222"/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223"/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224"/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225"/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" name="Line 226"/>
          <p:cNvSpPr>
            <a:spLocks noChangeShapeType="1"/>
          </p:cNvSpPr>
          <p:nvPr/>
        </p:nvSpPr>
        <p:spPr bwMode="auto">
          <a:xfrm>
            <a:off x="4845050" y="4434582"/>
            <a:ext cx="339725" cy="0"/>
          </a:xfrm>
          <a:prstGeom prst="line">
            <a:avLst/>
          </a:prstGeom>
          <a:noFill/>
          <a:ln w="38100">
            <a:solidFill>
              <a:srgbClr val="FFFFFF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" name="Freeform 227"/>
          <p:cNvSpPr>
            <a:spLocks/>
          </p:cNvSpPr>
          <p:nvPr/>
        </p:nvSpPr>
        <p:spPr bwMode="auto">
          <a:xfrm>
            <a:off x="1663700" y="5282307"/>
            <a:ext cx="4854575" cy="1228725"/>
          </a:xfrm>
          <a:custGeom>
            <a:avLst/>
            <a:gdLst>
              <a:gd name="T0" fmla="*/ 0 w 6225"/>
              <a:gd name="T1" fmla="*/ 0 h 1501"/>
              <a:gd name="T2" fmla="*/ 0 w 6225"/>
              <a:gd name="T3" fmla="*/ 2147483647 h 1501"/>
              <a:gd name="T4" fmla="*/ 2147483647 w 6225"/>
              <a:gd name="T5" fmla="*/ 2147483647 h 1501"/>
              <a:gd name="T6" fmla="*/ 2147483647 w 6225"/>
              <a:gd name="T7" fmla="*/ 2147483647 h 1501"/>
              <a:gd name="T8" fmla="*/ 2147483647 w 6225"/>
              <a:gd name="T9" fmla="*/ 2147483647 h 1501"/>
              <a:gd name="T10" fmla="*/ 2147483647 w 6225"/>
              <a:gd name="T11" fmla="*/ 2147483647 h 1501"/>
              <a:gd name="T12" fmla="*/ 2147483647 w 6225"/>
              <a:gd name="T13" fmla="*/ 2147483647 h 1501"/>
              <a:gd name="T14" fmla="*/ 2147483647 w 6225"/>
              <a:gd name="T15" fmla="*/ 2147483647 h 150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225"/>
              <a:gd name="T25" fmla="*/ 0 h 1501"/>
              <a:gd name="T26" fmla="*/ 6225 w 6225"/>
              <a:gd name="T27" fmla="*/ 1501 h 150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225" h="1501">
                <a:moveTo>
                  <a:pt x="0" y="0"/>
                </a:moveTo>
                <a:lnTo>
                  <a:pt x="0" y="1486"/>
                </a:lnTo>
                <a:lnTo>
                  <a:pt x="1005" y="1501"/>
                </a:lnTo>
                <a:lnTo>
                  <a:pt x="1860" y="706"/>
                </a:lnTo>
                <a:lnTo>
                  <a:pt x="5085" y="721"/>
                </a:lnTo>
                <a:lnTo>
                  <a:pt x="4305" y="1456"/>
                </a:lnTo>
                <a:lnTo>
                  <a:pt x="6225" y="1456"/>
                </a:lnTo>
                <a:lnTo>
                  <a:pt x="6220" y="391"/>
                </a:lnTo>
              </a:path>
            </a:pathLst>
          </a:custGeom>
          <a:noFill/>
          <a:ln w="38100" cmpd="sng">
            <a:solidFill>
              <a:srgbClr val="80808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3" name="Freeform 228"/>
          <p:cNvSpPr>
            <a:spLocks/>
          </p:cNvSpPr>
          <p:nvPr/>
        </p:nvSpPr>
        <p:spPr bwMode="auto">
          <a:xfrm>
            <a:off x="2822575" y="4115494"/>
            <a:ext cx="4210050" cy="1646238"/>
          </a:xfrm>
          <a:custGeom>
            <a:avLst/>
            <a:gdLst>
              <a:gd name="T0" fmla="*/ 0 w 5400"/>
              <a:gd name="T1" fmla="*/ 0 h 2010"/>
              <a:gd name="T2" fmla="*/ 0 w 5400"/>
              <a:gd name="T3" fmla="*/ 2147483647 h 2010"/>
              <a:gd name="T4" fmla="*/ 2147483647 w 5400"/>
              <a:gd name="T5" fmla="*/ 2147483647 h 2010"/>
              <a:gd name="T6" fmla="*/ 2147483647 w 5400"/>
              <a:gd name="T7" fmla="*/ 2147483647 h 2010"/>
              <a:gd name="T8" fmla="*/ 2147483647 w 5400"/>
              <a:gd name="T9" fmla="*/ 2147483647 h 2010"/>
              <a:gd name="T10" fmla="*/ 2147483647 w 5400"/>
              <a:gd name="T11" fmla="*/ 2147483647 h 2010"/>
              <a:gd name="T12" fmla="*/ 2147483647 w 5400"/>
              <a:gd name="T13" fmla="*/ 2147483647 h 2010"/>
              <a:gd name="T14" fmla="*/ 2147483647 w 5400"/>
              <a:gd name="T15" fmla="*/ 2147483647 h 201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400"/>
              <a:gd name="T25" fmla="*/ 0 h 2010"/>
              <a:gd name="T26" fmla="*/ 5400 w 5400"/>
              <a:gd name="T27" fmla="*/ 2010 h 201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400" h="2010">
                <a:moveTo>
                  <a:pt x="0" y="0"/>
                </a:moveTo>
                <a:lnTo>
                  <a:pt x="0" y="1485"/>
                </a:lnTo>
                <a:lnTo>
                  <a:pt x="1005" y="1500"/>
                </a:lnTo>
                <a:lnTo>
                  <a:pt x="540" y="2010"/>
                </a:lnTo>
                <a:lnTo>
                  <a:pt x="3615" y="2010"/>
                </a:lnTo>
                <a:lnTo>
                  <a:pt x="4350" y="1275"/>
                </a:lnTo>
                <a:lnTo>
                  <a:pt x="5400" y="1290"/>
                </a:lnTo>
                <a:lnTo>
                  <a:pt x="5400" y="120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" name="Oval 229"/>
          <p:cNvSpPr>
            <a:spLocks noChangeArrowheads="1"/>
          </p:cNvSpPr>
          <p:nvPr/>
        </p:nvSpPr>
        <p:spPr bwMode="auto">
          <a:xfrm>
            <a:off x="2763838" y="4288532"/>
            <a:ext cx="112712" cy="1158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  <p:sp>
        <p:nvSpPr>
          <p:cNvPr id="75" name="Text Box 230"/>
          <p:cNvSpPr txBox="1">
            <a:spLocks noChangeArrowheads="1"/>
          </p:cNvSpPr>
          <p:nvPr/>
        </p:nvSpPr>
        <p:spPr bwMode="auto">
          <a:xfrm>
            <a:off x="3362325" y="4194869"/>
            <a:ext cx="2349500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sz="2000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en-US" altLang="zh-CN" sz="2000">
                <a:solidFill>
                  <a:srgbClr val="FF0000"/>
                </a:solidFill>
                <a:latin typeface="Arial" charset="0"/>
              </a:rPr>
              <a:t>'</a:t>
            </a:r>
            <a:r>
              <a:rPr lang="en-US" altLang="zh-CN" sz="2000" baseline="-25000">
                <a:solidFill>
                  <a:srgbClr val="FF0000"/>
                </a:solidFill>
                <a:latin typeface="Arial" charset="0"/>
              </a:rPr>
              <a:t>in</a:t>
            </a:r>
            <a:endParaRPr lang="en-US" altLang="zh-CN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76" name="Line 231"/>
          <p:cNvSpPr>
            <a:spLocks noChangeShapeType="1"/>
          </p:cNvSpPr>
          <p:nvPr/>
        </p:nvSpPr>
        <p:spPr bwMode="auto">
          <a:xfrm>
            <a:off x="2909888" y="4355207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7" name="Line 232"/>
          <p:cNvSpPr>
            <a:spLocks noChangeShapeType="1"/>
          </p:cNvSpPr>
          <p:nvPr/>
        </p:nvSpPr>
        <p:spPr bwMode="auto">
          <a:xfrm>
            <a:off x="2905125" y="4121844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8" name="Line 233"/>
          <p:cNvSpPr>
            <a:spLocks noChangeShapeType="1"/>
          </p:cNvSpPr>
          <p:nvPr/>
        </p:nvSpPr>
        <p:spPr bwMode="auto">
          <a:xfrm>
            <a:off x="7116763" y="4274244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9" name="Rectangle 234"/>
          <p:cNvSpPr>
            <a:spLocks noChangeArrowheads="1"/>
          </p:cNvSpPr>
          <p:nvPr/>
        </p:nvSpPr>
        <p:spPr bwMode="auto">
          <a:xfrm>
            <a:off x="2711450" y="4029769"/>
            <a:ext cx="244475" cy="15557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80" name="Rectangle 235"/>
          <p:cNvSpPr>
            <a:spLocks noChangeArrowheads="1"/>
          </p:cNvSpPr>
          <p:nvPr/>
        </p:nvSpPr>
        <p:spPr bwMode="auto">
          <a:xfrm>
            <a:off x="2381250" y="4263132"/>
            <a:ext cx="244475" cy="15557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81" name="Text Box 236"/>
          <p:cNvSpPr txBox="1">
            <a:spLocks noChangeArrowheads="1"/>
          </p:cNvSpPr>
          <p:nvPr/>
        </p:nvSpPr>
        <p:spPr bwMode="auto">
          <a:xfrm>
            <a:off x="1757363" y="4153594"/>
            <a:ext cx="6463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6600"/>
                </a:solidFill>
                <a:latin typeface="Arial" charset="0"/>
              </a:rPr>
              <a:t>备份</a:t>
            </a:r>
            <a:endParaRPr lang="en-US" altLang="zh-CN" dirty="0">
              <a:solidFill>
                <a:srgbClr val="006600"/>
              </a:solidFill>
              <a:latin typeface="Arial" charset="0"/>
            </a:endParaRPr>
          </a:p>
        </p:txBody>
      </p:sp>
      <p:sp>
        <p:nvSpPr>
          <p:cNvPr id="82" name="Text Box 237"/>
          <p:cNvSpPr txBox="1">
            <a:spLocks noChangeArrowheads="1"/>
          </p:cNvSpPr>
          <p:nvPr/>
        </p:nvSpPr>
        <p:spPr bwMode="auto">
          <a:xfrm>
            <a:off x="3724275" y="5221982"/>
            <a:ext cx="163378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6600"/>
                </a:solidFill>
                <a:latin typeface="Arial" charset="0"/>
              </a:rPr>
              <a:t>空余缓冲空间</a:t>
            </a:r>
            <a:r>
              <a:rPr lang="en-US" altLang="zh-CN" dirty="0">
                <a:solidFill>
                  <a:srgbClr val="006600"/>
                </a:solidFill>
                <a:latin typeface="Arial" charset="0"/>
              </a:rPr>
              <a:t>!</a:t>
            </a:r>
          </a:p>
        </p:txBody>
      </p:sp>
      <p:grpSp>
        <p:nvGrpSpPr>
          <p:cNvPr id="83" name="Group 240"/>
          <p:cNvGrpSpPr>
            <a:grpSpLocks/>
          </p:cNvGrpSpPr>
          <p:nvPr/>
        </p:nvGrpSpPr>
        <p:grpSpPr bwMode="auto">
          <a:xfrm>
            <a:off x="1392015" y="3717032"/>
            <a:ext cx="947737" cy="869950"/>
            <a:chOff x="3283" y="2142"/>
            <a:chExt cx="597" cy="548"/>
          </a:xfrm>
        </p:grpSpPr>
        <p:grpSp>
          <p:nvGrpSpPr>
            <p:cNvPr id="84" name="Group 241"/>
            <p:cNvGrpSpPr>
              <a:grpSpLocks/>
            </p:cNvGrpSpPr>
            <p:nvPr/>
          </p:nvGrpSpPr>
          <p:grpSpPr bwMode="auto">
            <a:xfrm>
              <a:off x="3283" y="2387"/>
              <a:ext cx="597" cy="303"/>
              <a:chOff x="990" y="4570"/>
              <a:chExt cx="597" cy="380"/>
            </a:xfrm>
          </p:grpSpPr>
          <p:pic>
            <p:nvPicPr>
              <p:cNvPr id="87" name="Picture 24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990" y="4570"/>
                <a:ext cx="597" cy="3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8" name="Rectangle 243"/>
              <p:cNvSpPr>
                <a:spLocks noChangeArrowheads="1"/>
              </p:cNvSpPr>
              <p:nvPr/>
            </p:nvSpPr>
            <p:spPr bwMode="auto">
              <a:xfrm>
                <a:off x="1124" y="4679"/>
                <a:ext cx="360" cy="148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85" name="Text Box 244"/>
            <p:cNvSpPr txBox="1">
              <a:spLocks noChangeArrowheads="1"/>
            </p:cNvSpPr>
            <p:nvPr/>
          </p:nvSpPr>
          <p:spPr bwMode="auto">
            <a:xfrm>
              <a:off x="3343" y="2461"/>
              <a:ext cx="479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zh-CN" altLang="en-US" sz="1200" b="1" i="1" dirty="0">
                  <a:solidFill>
                    <a:srgbClr val="FF0000"/>
                  </a:solidFill>
                  <a:latin typeface="Comic Sans MS" pitchFamily="66" charset="0"/>
                </a:rPr>
                <a:t>超时</a:t>
              </a:r>
              <a:endParaRPr lang="en-US" altLang="zh-CN" sz="1200" b="1" i="1" dirty="0">
                <a:solidFill>
                  <a:srgbClr val="FF0000"/>
                </a:solidFill>
                <a:latin typeface="Comic Sans MS" pitchFamily="66" charset="0"/>
              </a:endParaRPr>
            </a:p>
          </p:txBody>
        </p:sp>
        <p:pic>
          <p:nvPicPr>
            <p:cNvPr id="86" name="Picture 24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3419" y="2142"/>
              <a:ext cx="262" cy="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9" name="Line 246"/>
          <p:cNvSpPr>
            <a:spLocks noChangeShapeType="1"/>
          </p:cNvSpPr>
          <p:nvPr/>
        </p:nvSpPr>
        <p:spPr bwMode="auto">
          <a:xfrm>
            <a:off x="5092700" y="1671463"/>
            <a:ext cx="0" cy="1716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0" name="Line 247"/>
          <p:cNvSpPr>
            <a:spLocks noChangeShapeType="1"/>
          </p:cNvSpPr>
          <p:nvPr/>
        </p:nvSpPr>
        <p:spPr bwMode="auto">
          <a:xfrm rot="5400000">
            <a:off x="5985669" y="2494582"/>
            <a:ext cx="0" cy="1798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1" name="Text Box 248"/>
          <p:cNvSpPr txBox="1">
            <a:spLocks noChangeArrowheads="1"/>
          </p:cNvSpPr>
          <p:nvPr/>
        </p:nvSpPr>
        <p:spPr bwMode="auto">
          <a:xfrm>
            <a:off x="4664075" y="1730201"/>
            <a:ext cx="460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zh-CN" sz="1400">
                <a:latin typeface="Arial" charset="0"/>
                <a:cs typeface="Arial" charset="0"/>
              </a:rPr>
              <a:t>R/2</a:t>
            </a:r>
          </a:p>
        </p:txBody>
      </p:sp>
      <p:sp>
        <p:nvSpPr>
          <p:cNvPr id="92" name="Line 249"/>
          <p:cNvSpPr>
            <a:spLocks noChangeShapeType="1"/>
          </p:cNvSpPr>
          <p:nvPr/>
        </p:nvSpPr>
        <p:spPr bwMode="auto">
          <a:xfrm rot="5400000">
            <a:off x="6435725" y="541163"/>
            <a:ext cx="0" cy="26987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" name="Text Box 251"/>
          <p:cNvSpPr txBox="1">
            <a:spLocks noChangeArrowheads="1"/>
          </p:cNvSpPr>
          <p:nvPr/>
        </p:nvSpPr>
        <p:spPr bwMode="auto">
          <a:xfrm>
            <a:off x="6450013" y="3346276"/>
            <a:ext cx="460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zh-CN" sz="1400">
                <a:latin typeface="Arial" charset="0"/>
                <a:cs typeface="Arial" charset="0"/>
              </a:rPr>
              <a:t>R/2</a:t>
            </a:r>
          </a:p>
        </p:txBody>
      </p:sp>
      <p:grpSp>
        <p:nvGrpSpPr>
          <p:cNvPr id="94" name="Group 253"/>
          <p:cNvGrpSpPr>
            <a:grpSpLocks/>
          </p:cNvGrpSpPr>
          <p:nvPr/>
        </p:nvGrpSpPr>
        <p:grpSpPr bwMode="auto">
          <a:xfrm>
            <a:off x="5656263" y="3381201"/>
            <a:ext cx="427037" cy="366712"/>
            <a:chOff x="3655" y="1791"/>
            <a:chExt cx="269" cy="231"/>
          </a:xfrm>
        </p:grpSpPr>
        <p:sp>
          <p:nvSpPr>
            <p:cNvPr id="95" name="Text Box 254"/>
            <p:cNvSpPr txBox="1">
              <a:spLocks noChangeArrowheads="1"/>
            </p:cNvSpPr>
            <p:nvPr/>
          </p:nvSpPr>
          <p:spPr bwMode="auto">
            <a:xfrm>
              <a:off x="3655" y="1791"/>
              <a:ext cx="26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zh-CN" sz="1800">
                  <a:latin typeface="Symbol" pitchFamily="18" charset="2"/>
                  <a:cs typeface="Arial" charset="0"/>
                </a:rPr>
                <a:t>l</a:t>
              </a:r>
              <a:r>
                <a:rPr lang="en-US" altLang="zh-CN" sz="1800" baseline="-25000">
                  <a:latin typeface="Arial" charset="0"/>
                  <a:cs typeface="Arial" charset="0"/>
                </a:rPr>
                <a:t>in</a:t>
              </a:r>
            </a:p>
          </p:txBody>
        </p:sp>
        <p:sp>
          <p:nvSpPr>
            <p:cNvPr id="96" name="Line 255"/>
            <p:cNvSpPr>
              <a:spLocks noChangeShapeType="1"/>
            </p:cNvSpPr>
            <p:nvPr/>
          </p:nvSpPr>
          <p:spPr bwMode="auto">
            <a:xfrm flipV="1">
              <a:off x="3810" y="1846"/>
              <a:ext cx="24" cy="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7" name="Text Box 256"/>
          <p:cNvSpPr txBox="1">
            <a:spLocks noChangeArrowheads="1"/>
          </p:cNvSpPr>
          <p:nvPr/>
        </p:nvSpPr>
        <p:spPr bwMode="auto">
          <a:xfrm rot="16200000">
            <a:off x="4475163" y="2454100"/>
            <a:ext cx="6175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/>
            <a:r>
              <a:rPr lang="en-US" altLang="zh-CN" sz="1800">
                <a:latin typeface="Symbol" pitchFamily="18" charset="2"/>
                <a:cs typeface="Arial" charset="0"/>
              </a:rPr>
              <a:t>l</a:t>
            </a:r>
            <a:r>
              <a:rPr lang="en-US" altLang="zh-CN" sz="1800" baseline="-25000">
                <a:latin typeface="Arial" charset="0"/>
                <a:cs typeface="Arial" charset="0"/>
              </a:rPr>
              <a:t>out</a:t>
            </a:r>
          </a:p>
        </p:txBody>
      </p:sp>
      <p:sp>
        <p:nvSpPr>
          <p:cNvPr id="98" name="Line 257"/>
          <p:cNvSpPr>
            <a:spLocks noChangeShapeType="1"/>
          </p:cNvSpPr>
          <p:nvPr/>
        </p:nvSpPr>
        <p:spPr bwMode="auto">
          <a:xfrm rot="10800000" flipH="1">
            <a:off x="5051425" y="1890538"/>
            <a:ext cx="1617663" cy="1524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99" name="Group 262"/>
          <p:cNvGrpSpPr>
            <a:grpSpLocks/>
          </p:cNvGrpSpPr>
          <p:nvPr/>
        </p:nvGrpSpPr>
        <p:grpSpPr bwMode="auto">
          <a:xfrm>
            <a:off x="6646863" y="1906413"/>
            <a:ext cx="2260600" cy="1479550"/>
            <a:chOff x="4187" y="932"/>
            <a:chExt cx="1424" cy="932"/>
          </a:xfrm>
        </p:grpSpPr>
        <p:sp>
          <p:nvSpPr>
            <p:cNvPr id="100" name="Line 250"/>
            <p:cNvSpPr>
              <a:spLocks noChangeShapeType="1"/>
            </p:cNvSpPr>
            <p:nvPr/>
          </p:nvSpPr>
          <p:spPr bwMode="auto">
            <a:xfrm rot="10800000">
              <a:off x="4196" y="932"/>
              <a:ext cx="0" cy="9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Oval 258"/>
            <p:cNvSpPr>
              <a:spLocks noChangeArrowheads="1"/>
            </p:cNvSpPr>
            <p:nvPr/>
          </p:nvSpPr>
          <p:spPr bwMode="auto">
            <a:xfrm>
              <a:off x="4187" y="1026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2" name="Text Box 259"/>
            <p:cNvSpPr txBox="1">
              <a:spLocks noChangeArrowheads="1"/>
            </p:cNvSpPr>
            <p:nvPr/>
          </p:nvSpPr>
          <p:spPr bwMode="auto">
            <a:xfrm>
              <a:off x="4426" y="1106"/>
              <a:ext cx="1185" cy="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1400" dirty="0">
                  <a:latin typeface="Arial" charset="0"/>
                </a:rPr>
                <a:t>当主机传输层以</a:t>
              </a:r>
              <a:r>
                <a:rPr lang="en-US" altLang="zh-CN" sz="1400" dirty="0">
                  <a:latin typeface="Arial" charset="0"/>
                </a:rPr>
                <a:t>R/2</a:t>
              </a:r>
              <a:r>
                <a:rPr lang="zh-CN" altLang="en-US" sz="1400" dirty="0">
                  <a:latin typeface="Arial" charset="0"/>
                </a:rPr>
                <a:t>发送数据，一些数据包被重传，包括被路由器丢弃的和没有被丢弃的包。</a:t>
              </a:r>
              <a:endParaRPr lang="en-US" altLang="zh-CN" sz="1400" dirty="0">
                <a:latin typeface="Arial" charset="0"/>
              </a:endParaRPr>
            </a:p>
          </p:txBody>
        </p:sp>
        <p:sp>
          <p:nvSpPr>
            <p:cNvPr id="103" name="Line 260"/>
            <p:cNvSpPr>
              <a:spLocks noChangeShapeType="1"/>
            </p:cNvSpPr>
            <p:nvPr/>
          </p:nvSpPr>
          <p:spPr bwMode="auto">
            <a:xfrm flipH="1" flipV="1">
              <a:off x="4201" y="1033"/>
              <a:ext cx="245" cy="1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04" name="Freeform 261"/>
          <p:cNvSpPr>
            <a:spLocks/>
          </p:cNvSpPr>
          <p:nvPr/>
        </p:nvSpPr>
        <p:spPr bwMode="auto">
          <a:xfrm>
            <a:off x="5089525" y="1998488"/>
            <a:ext cx="2535238" cy="1382713"/>
          </a:xfrm>
          <a:custGeom>
            <a:avLst/>
            <a:gdLst>
              <a:gd name="T0" fmla="*/ 0 w 1597"/>
              <a:gd name="T1" fmla="*/ 2147483647 h 871"/>
              <a:gd name="T2" fmla="*/ 2147483647 w 1597"/>
              <a:gd name="T3" fmla="*/ 2147483647 h 871"/>
              <a:gd name="T4" fmla="*/ 2147483647 w 1597"/>
              <a:gd name="T5" fmla="*/ 2147483647 h 871"/>
              <a:gd name="T6" fmla="*/ 2147483647 w 1597"/>
              <a:gd name="T7" fmla="*/ 2147483647 h 871"/>
              <a:gd name="T8" fmla="*/ 0 60000 65536"/>
              <a:gd name="T9" fmla="*/ 0 60000 65536"/>
              <a:gd name="T10" fmla="*/ 0 60000 65536"/>
              <a:gd name="T11" fmla="*/ 0 60000 65536"/>
              <a:gd name="T12" fmla="*/ 0 w 1597"/>
              <a:gd name="T13" fmla="*/ 0 h 871"/>
              <a:gd name="T14" fmla="*/ 1597 w 1597"/>
              <a:gd name="T15" fmla="*/ 871 h 87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97" h="871">
                <a:moveTo>
                  <a:pt x="0" y="871"/>
                </a:moveTo>
                <a:cubicBezTo>
                  <a:pt x="166" y="737"/>
                  <a:pt x="664" y="154"/>
                  <a:pt x="994" y="66"/>
                </a:cubicBezTo>
                <a:cubicBezTo>
                  <a:pt x="1172" y="20"/>
                  <a:pt x="1158" y="4"/>
                  <a:pt x="1466" y="2"/>
                </a:cubicBezTo>
                <a:cubicBezTo>
                  <a:pt x="1596" y="0"/>
                  <a:pt x="1570" y="3"/>
                  <a:pt x="1597" y="3"/>
                </a:cubicBez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05" name="Freeform 264"/>
          <p:cNvSpPr>
            <a:spLocks/>
          </p:cNvSpPr>
          <p:nvPr/>
        </p:nvSpPr>
        <p:spPr bwMode="auto">
          <a:xfrm>
            <a:off x="6937375" y="5398194"/>
            <a:ext cx="250825" cy="1212850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6"/>
              <a:gd name="T16" fmla="*/ 0 h 1284"/>
              <a:gd name="T17" fmla="*/ 366 w 366"/>
              <a:gd name="T18" fmla="*/ 1284 h 12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6" name="Freeform 267"/>
          <p:cNvSpPr>
            <a:spLocks/>
          </p:cNvSpPr>
          <p:nvPr/>
        </p:nvSpPr>
        <p:spPr bwMode="auto">
          <a:xfrm>
            <a:off x="7416800" y="4093269"/>
            <a:ext cx="250825" cy="1212850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6"/>
              <a:gd name="T16" fmla="*/ 0 h 1284"/>
              <a:gd name="T17" fmla="*/ 366 w 366"/>
              <a:gd name="T18" fmla="*/ 1284 h 12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7" name="Freeform 270"/>
          <p:cNvSpPr>
            <a:spLocks/>
          </p:cNvSpPr>
          <p:nvPr/>
        </p:nvSpPr>
        <p:spPr bwMode="auto">
          <a:xfrm flipH="1">
            <a:off x="1066800" y="5083869"/>
            <a:ext cx="250825" cy="120173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6"/>
              <a:gd name="T16" fmla="*/ 0 h 1284"/>
              <a:gd name="T17" fmla="*/ 366 w 366"/>
              <a:gd name="T18" fmla="*/ 1284 h 12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8" name="Text Box 275"/>
          <p:cNvSpPr txBox="1">
            <a:spLocks noChangeArrowheads="1"/>
          </p:cNvSpPr>
          <p:nvPr/>
        </p:nvSpPr>
        <p:spPr bwMode="auto">
          <a:xfrm>
            <a:off x="1168400" y="6490394"/>
            <a:ext cx="877888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dirty="0">
                <a:solidFill>
                  <a:schemeClr val="tx2"/>
                </a:solidFill>
                <a:latin typeface="Arial" charset="0"/>
              </a:rPr>
              <a:t>主机</a:t>
            </a:r>
            <a:r>
              <a:rPr lang="en-US" altLang="zh-CN" dirty="0">
                <a:solidFill>
                  <a:schemeClr val="tx2"/>
                </a:solidFill>
                <a:latin typeface="Arial" charset="0"/>
              </a:rPr>
              <a:t>B</a:t>
            </a:r>
            <a:endParaRPr lang="en-US" altLang="zh-CN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09" name="Rectangle 281"/>
          <p:cNvSpPr>
            <a:spLocks noChangeArrowheads="1"/>
          </p:cNvSpPr>
          <p:nvPr/>
        </p:nvSpPr>
        <p:spPr bwMode="auto">
          <a:xfrm>
            <a:off x="377825" y="1700808"/>
            <a:ext cx="4310063" cy="1681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zh-CN" altLang="en-US" sz="2400" dirty="0">
                <a:solidFill>
                  <a:srgbClr val="000099"/>
                </a:solidFill>
                <a:latin typeface="+mn-ea"/>
              </a:rPr>
              <a:t>真实情况</a:t>
            </a:r>
            <a:r>
              <a:rPr lang="en-US" altLang="zh-CN" sz="2400" dirty="0">
                <a:solidFill>
                  <a:srgbClr val="000099"/>
                </a:solidFill>
                <a:latin typeface="+mn-ea"/>
              </a:rPr>
              <a:t>: </a:t>
            </a:r>
            <a:r>
              <a:rPr lang="zh-CN" altLang="en-US" sz="2400" dirty="0">
                <a:solidFill>
                  <a:srgbClr val="000099"/>
                </a:solidFill>
                <a:latin typeface="+mn-ea"/>
              </a:rPr>
              <a:t>重复传输</a:t>
            </a:r>
            <a:endParaRPr lang="en-US" altLang="zh-CN" sz="2000" dirty="0">
              <a:solidFill>
                <a:srgbClr val="C00000"/>
              </a:solidFill>
              <a:latin typeface="+mn-ea"/>
            </a:endParaRPr>
          </a:p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zh-CN" altLang="en-US" sz="2400" dirty="0">
                <a:latin typeface="+mn-ea"/>
              </a:rPr>
              <a:t>数据包可能因为缓冲区满被路由器丢弃</a:t>
            </a:r>
            <a:endParaRPr lang="en-US" altLang="zh-CN" sz="2400" dirty="0">
              <a:latin typeface="+mn-ea"/>
            </a:endParaRPr>
          </a:p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zh-CN" altLang="en-US" sz="2400" dirty="0">
                <a:latin typeface="+mn-ea"/>
              </a:rPr>
              <a:t>发送端可能因为过早超时重传，向接收端先后发出两个副本</a:t>
            </a:r>
            <a:endParaRPr lang="en-US" altLang="zh-CN" sz="2400" dirty="0">
              <a:latin typeface="+mn-ea"/>
            </a:endParaRPr>
          </a:p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endParaRPr lang="en-US" altLang="zh-CN" sz="2400" dirty="0">
              <a:latin typeface="+mn-ea"/>
            </a:endParaRPr>
          </a:p>
        </p:txBody>
      </p:sp>
      <p:grpSp>
        <p:nvGrpSpPr>
          <p:cNvPr id="110" name="Group 288"/>
          <p:cNvGrpSpPr>
            <a:grpSpLocks/>
          </p:cNvGrpSpPr>
          <p:nvPr/>
        </p:nvGrpSpPr>
        <p:grpSpPr bwMode="auto">
          <a:xfrm>
            <a:off x="7553325" y="4980682"/>
            <a:ext cx="231775" cy="441325"/>
            <a:chOff x="4140" y="429"/>
            <a:chExt cx="1425" cy="2396"/>
          </a:xfrm>
        </p:grpSpPr>
        <p:sp>
          <p:nvSpPr>
            <p:cNvPr id="111" name="Freeform 289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6 w 354"/>
                <a:gd name="T1" fmla="*/ 0 h 2742"/>
                <a:gd name="T2" fmla="*/ 30 w 354"/>
                <a:gd name="T3" fmla="*/ 46 h 2742"/>
                <a:gd name="T4" fmla="*/ 30 w 354"/>
                <a:gd name="T5" fmla="*/ 354 h 2742"/>
                <a:gd name="T6" fmla="*/ 0 w 354"/>
                <a:gd name="T7" fmla="*/ 371 h 2742"/>
                <a:gd name="T8" fmla="*/ 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Rectangle 290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13" name="Freeform 291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8 w 211"/>
                <a:gd name="T3" fmla="*/ 30 h 2537"/>
                <a:gd name="T4" fmla="*/ 2 w 211"/>
                <a:gd name="T5" fmla="*/ 338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Freeform 292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8 h 226"/>
                <a:gd name="T4" fmla="*/ 29 w 328"/>
                <a:gd name="T5" fmla="*/ 32 h 226"/>
                <a:gd name="T6" fmla="*/ 0 w 328"/>
                <a:gd name="T7" fmla="*/ 1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Rectangle 293"/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116" name="Group 294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41" name="AutoShape 295"/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42" name="AutoShape 296"/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117" name="Rectangle 297"/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118" name="Group 298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39" name="AutoShape 299"/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40" name="AutoShape 300"/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119" name="Rectangle 301"/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20" name="Rectangle 302"/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121" name="Group 303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37" name="AutoShape 304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38" name="AutoShape 305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122" name="Freeform 306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7 h 226"/>
                <a:gd name="T4" fmla="*/ 29 w 328"/>
                <a:gd name="T5" fmla="*/ 30 h 226"/>
                <a:gd name="T6" fmla="*/ 0 w 328"/>
                <a:gd name="T7" fmla="*/ 1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3" name="Group 307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35" name="AutoShape 308"/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36" name="AutoShape 309"/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124" name="Rectangle 310"/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25" name="Freeform 311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6 w 296"/>
                <a:gd name="T3" fmla="*/ 18 h 256"/>
                <a:gd name="T4" fmla="*/ 26 w 296"/>
                <a:gd name="T5" fmla="*/ 34 h 256"/>
                <a:gd name="T6" fmla="*/ 0 w 296"/>
                <a:gd name="T7" fmla="*/ 1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Freeform 312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7 w 304"/>
                <a:gd name="T3" fmla="*/ 22 h 288"/>
                <a:gd name="T4" fmla="*/ 25 w 304"/>
                <a:gd name="T5" fmla="*/ 40 h 288"/>
                <a:gd name="T6" fmla="*/ 2 w 304"/>
                <a:gd name="T7" fmla="*/ 1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Oval 313"/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28" name="Freeform 314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5 h 240"/>
                <a:gd name="T2" fmla="*/ 2 w 306"/>
                <a:gd name="T3" fmla="*/ 33 h 240"/>
                <a:gd name="T4" fmla="*/ 27 w 306"/>
                <a:gd name="T5" fmla="*/ 15 h 240"/>
                <a:gd name="T6" fmla="*/ 26 w 306"/>
                <a:gd name="T7" fmla="*/ 0 h 240"/>
                <a:gd name="T8" fmla="*/ 0 w 306"/>
                <a:gd name="T9" fmla="*/ 1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AutoShape 315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30" name="AutoShape 316"/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31" name="Oval 317"/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32" name="Oval 318"/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zh-CN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33" name="Oval 319"/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34" name="Rectangle 320"/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143" name="Group 321"/>
          <p:cNvGrpSpPr>
            <a:grpSpLocks/>
          </p:cNvGrpSpPr>
          <p:nvPr/>
        </p:nvGrpSpPr>
        <p:grpSpPr bwMode="auto">
          <a:xfrm>
            <a:off x="7135813" y="6284019"/>
            <a:ext cx="231775" cy="441325"/>
            <a:chOff x="4140" y="429"/>
            <a:chExt cx="1425" cy="2396"/>
          </a:xfrm>
        </p:grpSpPr>
        <p:sp>
          <p:nvSpPr>
            <p:cNvPr id="144" name="Freeform 322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6 w 354"/>
                <a:gd name="T1" fmla="*/ 0 h 2742"/>
                <a:gd name="T2" fmla="*/ 30 w 354"/>
                <a:gd name="T3" fmla="*/ 46 h 2742"/>
                <a:gd name="T4" fmla="*/ 30 w 354"/>
                <a:gd name="T5" fmla="*/ 354 h 2742"/>
                <a:gd name="T6" fmla="*/ 0 w 354"/>
                <a:gd name="T7" fmla="*/ 371 h 2742"/>
                <a:gd name="T8" fmla="*/ 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Rectangle 323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46" name="Freeform 324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8 w 211"/>
                <a:gd name="T3" fmla="*/ 30 h 2537"/>
                <a:gd name="T4" fmla="*/ 2 w 211"/>
                <a:gd name="T5" fmla="*/ 338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Freeform 325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8 h 226"/>
                <a:gd name="T4" fmla="*/ 29 w 328"/>
                <a:gd name="T5" fmla="*/ 32 h 226"/>
                <a:gd name="T6" fmla="*/ 0 w 328"/>
                <a:gd name="T7" fmla="*/ 1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Rectangle 326"/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149" name="Group 327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74" name="AutoShape 328"/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75" name="AutoShape 329"/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150" name="Rectangle 330"/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151" name="Group 331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72" name="AutoShape 332"/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73" name="AutoShape 333"/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152" name="Rectangle 334"/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53" name="Rectangle 335"/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154" name="Group 336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70" name="AutoShape 337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71" name="AutoShape 338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155" name="Freeform 339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7 h 226"/>
                <a:gd name="T4" fmla="*/ 29 w 328"/>
                <a:gd name="T5" fmla="*/ 30 h 226"/>
                <a:gd name="T6" fmla="*/ 0 w 328"/>
                <a:gd name="T7" fmla="*/ 1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6" name="Group 340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68" name="AutoShape 341"/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69" name="AutoShape 342"/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157" name="Rectangle 343"/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58" name="Freeform 344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6 w 296"/>
                <a:gd name="T3" fmla="*/ 18 h 256"/>
                <a:gd name="T4" fmla="*/ 26 w 296"/>
                <a:gd name="T5" fmla="*/ 34 h 256"/>
                <a:gd name="T6" fmla="*/ 0 w 296"/>
                <a:gd name="T7" fmla="*/ 1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Freeform 345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7 w 304"/>
                <a:gd name="T3" fmla="*/ 22 h 288"/>
                <a:gd name="T4" fmla="*/ 25 w 304"/>
                <a:gd name="T5" fmla="*/ 40 h 288"/>
                <a:gd name="T6" fmla="*/ 2 w 304"/>
                <a:gd name="T7" fmla="*/ 1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Oval 346"/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61" name="Freeform 347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5 h 240"/>
                <a:gd name="T2" fmla="*/ 2 w 306"/>
                <a:gd name="T3" fmla="*/ 33 h 240"/>
                <a:gd name="T4" fmla="*/ 27 w 306"/>
                <a:gd name="T5" fmla="*/ 15 h 240"/>
                <a:gd name="T6" fmla="*/ 26 w 306"/>
                <a:gd name="T7" fmla="*/ 0 h 240"/>
                <a:gd name="T8" fmla="*/ 0 w 306"/>
                <a:gd name="T9" fmla="*/ 1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AutoShape 348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63" name="AutoShape 349"/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64" name="Oval 350"/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65" name="Oval 351"/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zh-CN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66" name="Oval 352"/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67" name="Rectangle 353"/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176" name="Group 354"/>
          <p:cNvGrpSpPr>
            <a:grpSpLocks/>
          </p:cNvGrpSpPr>
          <p:nvPr/>
        </p:nvGrpSpPr>
        <p:grpSpPr bwMode="auto">
          <a:xfrm>
            <a:off x="661988" y="6022082"/>
            <a:ext cx="525462" cy="434975"/>
            <a:chOff x="-44" y="1473"/>
            <a:chExt cx="981" cy="1105"/>
          </a:xfrm>
        </p:grpSpPr>
        <p:pic>
          <p:nvPicPr>
            <p:cNvPr id="177" name="Picture 355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8" name="Freeform 35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0255 L -5.55556E-7 0.0354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0.03542 L 0.0007 0.17802 L 0.08681 0.17894 L 0.04723 0.24191 L 0.19584 0.24191 " pathEditMode="relative" ptsTypes="AAAAA">
                                      <p:cBhvr>
                                        <p:cTn id="20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583 0.2419 L 0.23593 0.24144 " pathEditMode="relative" rAng="0" ptsTypes="AA">
                                      <p:cBhvr>
                                        <p:cTn id="30" dur="3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500"/>
                            </p:stCondLst>
                            <p:childTnLst>
                              <p:par>
                                <p:cTn id="32" presetID="0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281 0.24075 L 0.30833 0.24075 L 0.34982 0.18056 " pathEditMode="relative" rAng="0" ptsTypes="AAA">
                                      <p:cBhvr>
                                        <p:cTn id="33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-3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5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1000"/>
                            </p:stCondLst>
                            <p:childTnLst>
                              <p:par>
                                <p:cTn id="42" presetID="0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982 0.18056 L 0.3743 0.15278 L 0.46198 0.15278 L 0.46076 0.01621 " pathEditMode="relative" rAng="0" ptsTypes="AAAA">
                                      <p:cBhvr>
                                        <p:cTn id="43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" y="-8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1.11111E-6 L 0.03542 -1.11111E-6 L 0.03785 0.14306 L 0.11719 0.14468 L 0.0842 0.20648 L 0.34271 0.20648 L 0.4099 0.1169 L 0.49635 0.11852 L 0.49635 -0.01805 " pathEditMode="relative" ptsTypes="AAAAAAAAA">
                                      <p:cBhvr>
                                        <p:cTn id="48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3000"/>
                            </p:stCondLst>
                            <p:childTnLst>
                              <p:par>
                                <p:cTn id="50" presetID="9" presetClass="exit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79" grpId="1" animBg="1"/>
      <p:bldP spid="79" grpId="2" animBg="1"/>
      <p:bldP spid="79" grpId="3" animBg="1"/>
      <p:bldP spid="79" grpId="4" animBg="1"/>
      <p:bldP spid="79" grpId="5" animBg="1"/>
      <p:bldP spid="79" grpId="6" animBg="1"/>
      <p:bldP spid="80" grpId="0" animBg="1"/>
      <p:bldP spid="80" grpId="1" animBg="1"/>
      <p:bldP spid="81" grpId="0"/>
      <p:bldP spid="81" grpId="1"/>
      <p:bldP spid="82" grpId="0"/>
      <p:bldP spid="82" grpId="1"/>
      <p:bldP spid="89" grpId="0" animBg="1"/>
      <p:bldP spid="90" grpId="0" animBg="1"/>
      <p:bldP spid="91" grpId="0"/>
      <p:bldP spid="92" grpId="0" animBg="1"/>
      <p:bldP spid="93" grpId="0"/>
      <p:bldP spid="97" grpId="0"/>
      <p:bldP spid="98" grpId="0" animBg="1"/>
      <p:bldP spid="104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拥塞的原因和代价：场景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102</a:t>
            </a:fld>
            <a:endParaRPr lang="zh-CN" altLang="en-US"/>
          </a:p>
        </p:txBody>
      </p:sp>
      <p:sp>
        <p:nvSpPr>
          <p:cNvPr id="5" name="Line 246"/>
          <p:cNvSpPr>
            <a:spLocks noChangeShapeType="1"/>
          </p:cNvSpPr>
          <p:nvPr/>
        </p:nvSpPr>
        <p:spPr bwMode="auto">
          <a:xfrm>
            <a:off x="5092700" y="1671463"/>
            <a:ext cx="0" cy="1716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Line 247"/>
          <p:cNvSpPr>
            <a:spLocks noChangeShapeType="1"/>
          </p:cNvSpPr>
          <p:nvPr/>
        </p:nvSpPr>
        <p:spPr bwMode="auto">
          <a:xfrm rot="5400000">
            <a:off x="5985669" y="2494582"/>
            <a:ext cx="0" cy="1798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Text Box 248"/>
          <p:cNvSpPr txBox="1">
            <a:spLocks noChangeArrowheads="1"/>
          </p:cNvSpPr>
          <p:nvPr/>
        </p:nvSpPr>
        <p:spPr bwMode="auto">
          <a:xfrm>
            <a:off x="4664075" y="1730201"/>
            <a:ext cx="460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zh-CN" sz="1400">
                <a:latin typeface="Arial" charset="0"/>
                <a:cs typeface="Arial" charset="0"/>
              </a:rPr>
              <a:t>R/2</a:t>
            </a:r>
          </a:p>
        </p:txBody>
      </p:sp>
      <p:sp>
        <p:nvSpPr>
          <p:cNvPr id="8" name="Line 249"/>
          <p:cNvSpPr>
            <a:spLocks noChangeShapeType="1"/>
          </p:cNvSpPr>
          <p:nvPr/>
        </p:nvSpPr>
        <p:spPr bwMode="auto">
          <a:xfrm rot="5400000">
            <a:off x="6435725" y="541163"/>
            <a:ext cx="0" cy="26987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Text Box 251"/>
          <p:cNvSpPr txBox="1">
            <a:spLocks noChangeArrowheads="1"/>
          </p:cNvSpPr>
          <p:nvPr/>
        </p:nvSpPr>
        <p:spPr bwMode="auto">
          <a:xfrm>
            <a:off x="6450013" y="3346276"/>
            <a:ext cx="460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zh-CN" sz="1400">
                <a:latin typeface="Arial" charset="0"/>
                <a:cs typeface="Arial" charset="0"/>
              </a:rPr>
              <a:t>R/2</a:t>
            </a:r>
          </a:p>
        </p:txBody>
      </p:sp>
      <p:grpSp>
        <p:nvGrpSpPr>
          <p:cNvPr id="10" name="Group 253"/>
          <p:cNvGrpSpPr>
            <a:grpSpLocks/>
          </p:cNvGrpSpPr>
          <p:nvPr/>
        </p:nvGrpSpPr>
        <p:grpSpPr bwMode="auto">
          <a:xfrm>
            <a:off x="5656263" y="3381201"/>
            <a:ext cx="427037" cy="366712"/>
            <a:chOff x="3655" y="1791"/>
            <a:chExt cx="269" cy="231"/>
          </a:xfrm>
        </p:grpSpPr>
        <p:sp>
          <p:nvSpPr>
            <p:cNvPr id="11" name="Text Box 254"/>
            <p:cNvSpPr txBox="1">
              <a:spLocks noChangeArrowheads="1"/>
            </p:cNvSpPr>
            <p:nvPr/>
          </p:nvSpPr>
          <p:spPr bwMode="auto">
            <a:xfrm>
              <a:off x="3655" y="1791"/>
              <a:ext cx="26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zh-CN" sz="1800">
                  <a:latin typeface="Symbol" pitchFamily="18" charset="2"/>
                  <a:cs typeface="Arial" charset="0"/>
                </a:rPr>
                <a:t>l</a:t>
              </a:r>
              <a:r>
                <a:rPr lang="en-US" altLang="zh-CN" sz="1800" baseline="-25000">
                  <a:latin typeface="Arial" charset="0"/>
                  <a:cs typeface="Arial" charset="0"/>
                </a:rPr>
                <a:t>in</a:t>
              </a:r>
            </a:p>
          </p:txBody>
        </p:sp>
        <p:sp>
          <p:nvSpPr>
            <p:cNvPr id="12" name="Line 255"/>
            <p:cNvSpPr>
              <a:spLocks noChangeShapeType="1"/>
            </p:cNvSpPr>
            <p:nvPr/>
          </p:nvSpPr>
          <p:spPr bwMode="auto">
            <a:xfrm flipV="1">
              <a:off x="3810" y="1846"/>
              <a:ext cx="24" cy="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" name="Text Box 256"/>
          <p:cNvSpPr txBox="1">
            <a:spLocks noChangeArrowheads="1"/>
          </p:cNvSpPr>
          <p:nvPr/>
        </p:nvSpPr>
        <p:spPr bwMode="auto">
          <a:xfrm rot="16200000">
            <a:off x="4475163" y="2454100"/>
            <a:ext cx="6175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/>
            <a:r>
              <a:rPr lang="en-US" altLang="zh-CN" sz="1800" dirty="0">
                <a:latin typeface="Symbol" pitchFamily="18" charset="2"/>
                <a:cs typeface="Arial" charset="0"/>
              </a:rPr>
              <a:t>l</a:t>
            </a:r>
            <a:r>
              <a:rPr lang="en-US" altLang="zh-CN" sz="1800" baseline="-25000" dirty="0">
                <a:latin typeface="Arial" charset="0"/>
                <a:cs typeface="Arial" charset="0"/>
              </a:rPr>
              <a:t>out</a:t>
            </a:r>
          </a:p>
        </p:txBody>
      </p:sp>
      <p:sp>
        <p:nvSpPr>
          <p:cNvPr id="14" name="Line 257"/>
          <p:cNvSpPr>
            <a:spLocks noChangeShapeType="1"/>
          </p:cNvSpPr>
          <p:nvPr/>
        </p:nvSpPr>
        <p:spPr bwMode="auto">
          <a:xfrm rot="10800000" flipH="1">
            <a:off x="5051425" y="1890538"/>
            <a:ext cx="1617663" cy="1524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5" name="Group 262"/>
          <p:cNvGrpSpPr>
            <a:grpSpLocks/>
          </p:cNvGrpSpPr>
          <p:nvPr/>
        </p:nvGrpSpPr>
        <p:grpSpPr bwMode="auto">
          <a:xfrm>
            <a:off x="6646863" y="1906413"/>
            <a:ext cx="2260600" cy="1479550"/>
            <a:chOff x="4187" y="932"/>
            <a:chExt cx="1424" cy="932"/>
          </a:xfrm>
        </p:grpSpPr>
        <p:sp>
          <p:nvSpPr>
            <p:cNvPr id="16" name="Line 250"/>
            <p:cNvSpPr>
              <a:spLocks noChangeShapeType="1"/>
            </p:cNvSpPr>
            <p:nvPr/>
          </p:nvSpPr>
          <p:spPr bwMode="auto">
            <a:xfrm rot="10800000">
              <a:off x="4196" y="932"/>
              <a:ext cx="0" cy="9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Oval 258"/>
            <p:cNvSpPr>
              <a:spLocks noChangeArrowheads="1"/>
            </p:cNvSpPr>
            <p:nvPr/>
          </p:nvSpPr>
          <p:spPr bwMode="auto">
            <a:xfrm>
              <a:off x="4187" y="1026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8" name="Text Box 259"/>
            <p:cNvSpPr txBox="1">
              <a:spLocks noChangeArrowheads="1"/>
            </p:cNvSpPr>
            <p:nvPr/>
          </p:nvSpPr>
          <p:spPr bwMode="auto">
            <a:xfrm>
              <a:off x="4426" y="1106"/>
              <a:ext cx="1185" cy="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1400" dirty="0">
                  <a:latin typeface="Arial" charset="0"/>
                </a:rPr>
                <a:t>当主机传输层以</a:t>
              </a:r>
              <a:r>
                <a:rPr lang="en-US" altLang="zh-CN" sz="1400" dirty="0">
                  <a:latin typeface="Arial" charset="0"/>
                </a:rPr>
                <a:t>R/2</a:t>
              </a:r>
              <a:r>
                <a:rPr lang="zh-CN" altLang="en-US" sz="1400" dirty="0">
                  <a:latin typeface="Arial" charset="0"/>
                </a:rPr>
                <a:t>发送数据，一些数据包被重传，包括被路由器丢弃的和没有被丢弃的包。</a:t>
              </a:r>
              <a:endParaRPr lang="en-US" altLang="zh-CN" sz="1400" dirty="0">
                <a:latin typeface="Arial" charset="0"/>
              </a:endParaRPr>
            </a:p>
          </p:txBody>
        </p:sp>
        <p:sp>
          <p:nvSpPr>
            <p:cNvPr id="19" name="Line 260"/>
            <p:cNvSpPr>
              <a:spLocks noChangeShapeType="1"/>
            </p:cNvSpPr>
            <p:nvPr/>
          </p:nvSpPr>
          <p:spPr bwMode="auto">
            <a:xfrm flipH="1" flipV="1">
              <a:off x="4201" y="1033"/>
              <a:ext cx="245" cy="1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0" name="Freeform 261"/>
          <p:cNvSpPr>
            <a:spLocks/>
          </p:cNvSpPr>
          <p:nvPr/>
        </p:nvSpPr>
        <p:spPr bwMode="auto">
          <a:xfrm>
            <a:off x="5089525" y="1998488"/>
            <a:ext cx="2535238" cy="1382713"/>
          </a:xfrm>
          <a:custGeom>
            <a:avLst/>
            <a:gdLst>
              <a:gd name="T0" fmla="*/ 0 w 1597"/>
              <a:gd name="T1" fmla="*/ 2147483647 h 871"/>
              <a:gd name="T2" fmla="*/ 2147483647 w 1597"/>
              <a:gd name="T3" fmla="*/ 2147483647 h 871"/>
              <a:gd name="T4" fmla="*/ 2147483647 w 1597"/>
              <a:gd name="T5" fmla="*/ 2147483647 h 871"/>
              <a:gd name="T6" fmla="*/ 2147483647 w 1597"/>
              <a:gd name="T7" fmla="*/ 2147483647 h 871"/>
              <a:gd name="T8" fmla="*/ 0 60000 65536"/>
              <a:gd name="T9" fmla="*/ 0 60000 65536"/>
              <a:gd name="T10" fmla="*/ 0 60000 65536"/>
              <a:gd name="T11" fmla="*/ 0 60000 65536"/>
              <a:gd name="T12" fmla="*/ 0 w 1597"/>
              <a:gd name="T13" fmla="*/ 0 h 871"/>
              <a:gd name="T14" fmla="*/ 1597 w 1597"/>
              <a:gd name="T15" fmla="*/ 871 h 87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97" h="871">
                <a:moveTo>
                  <a:pt x="0" y="871"/>
                </a:moveTo>
                <a:cubicBezTo>
                  <a:pt x="166" y="737"/>
                  <a:pt x="664" y="154"/>
                  <a:pt x="994" y="66"/>
                </a:cubicBezTo>
                <a:cubicBezTo>
                  <a:pt x="1172" y="20"/>
                  <a:pt x="1158" y="4"/>
                  <a:pt x="1466" y="2"/>
                </a:cubicBezTo>
                <a:cubicBezTo>
                  <a:pt x="1596" y="0"/>
                  <a:pt x="1570" y="3"/>
                  <a:pt x="1597" y="3"/>
                </a:cubicBez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1" name="Rectangle 281"/>
          <p:cNvSpPr>
            <a:spLocks noChangeArrowheads="1"/>
          </p:cNvSpPr>
          <p:nvPr/>
        </p:nvSpPr>
        <p:spPr bwMode="auto">
          <a:xfrm>
            <a:off x="377825" y="1700808"/>
            <a:ext cx="4310063" cy="1681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zh-CN" altLang="en-US" sz="2000" dirty="0">
                <a:solidFill>
                  <a:srgbClr val="000099"/>
                </a:solidFill>
                <a:latin typeface="+mn-ea"/>
              </a:rPr>
              <a:t>真实情况</a:t>
            </a:r>
            <a:r>
              <a:rPr lang="en-US" altLang="zh-CN" sz="2000" dirty="0">
                <a:solidFill>
                  <a:srgbClr val="000099"/>
                </a:solidFill>
                <a:latin typeface="+mn-ea"/>
              </a:rPr>
              <a:t>: </a:t>
            </a:r>
            <a:r>
              <a:rPr lang="zh-CN" altLang="en-US" sz="2000" dirty="0">
                <a:solidFill>
                  <a:srgbClr val="000099"/>
                </a:solidFill>
                <a:latin typeface="+mn-ea"/>
              </a:rPr>
              <a:t>重复传输</a:t>
            </a:r>
            <a:endParaRPr lang="en-US" altLang="zh-CN" dirty="0">
              <a:solidFill>
                <a:srgbClr val="C00000"/>
              </a:solidFill>
              <a:latin typeface="+mn-ea"/>
            </a:endParaRPr>
          </a:p>
          <a:p>
            <a:pPr marL="342900" indent="-342900" algn="l"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zh-CN" altLang="en-US" sz="2000" dirty="0">
                <a:latin typeface="+mn-ea"/>
              </a:rPr>
              <a:t>数据包可能因为缓冲区满被路由器丢弃</a:t>
            </a:r>
            <a:endParaRPr lang="en-US" altLang="zh-CN" sz="2000" dirty="0">
              <a:latin typeface="+mn-ea"/>
            </a:endParaRPr>
          </a:p>
          <a:p>
            <a:pPr marL="342900" indent="-342900" algn="l"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zh-CN" altLang="en-US" sz="2000" dirty="0">
                <a:latin typeface="+mn-ea"/>
              </a:rPr>
              <a:t>发送端可能因为过早超时重传，向接收端先后发出两个副本</a:t>
            </a:r>
            <a:endParaRPr lang="en-US" altLang="zh-CN" sz="2000" dirty="0">
              <a:latin typeface="+mn-ea"/>
            </a:endParaRPr>
          </a:p>
          <a:p>
            <a:pPr marL="342900" indent="-342900" algn="l"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endParaRPr lang="en-US" altLang="zh-CN" sz="2000" dirty="0">
              <a:latin typeface="+mn-ea"/>
            </a:endParaRPr>
          </a:p>
        </p:txBody>
      </p:sp>
      <p:sp>
        <p:nvSpPr>
          <p:cNvPr id="22" name="Rectangle 261"/>
          <p:cNvSpPr>
            <a:spLocks noChangeArrowheads="1"/>
          </p:cNvSpPr>
          <p:nvPr/>
        </p:nvSpPr>
        <p:spPr bwMode="auto">
          <a:xfrm>
            <a:off x="627063" y="4022576"/>
            <a:ext cx="725730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zh-CN" altLang="en-US" sz="2800" dirty="0">
                <a:solidFill>
                  <a:srgbClr val="CC0000"/>
                </a:solidFill>
                <a:latin typeface="Gill Sans MT" pitchFamily="34" charset="0"/>
              </a:rPr>
              <a:t>拥塞的代价：</a:t>
            </a:r>
            <a:r>
              <a:rPr lang="en-US" altLang="ja-JP" sz="2800" dirty="0">
                <a:latin typeface="Gill Sans MT" pitchFamily="34" charset="0"/>
              </a:rPr>
              <a:t> </a:t>
            </a:r>
          </a:p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zh-CN" altLang="en-US" sz="2400" dirty="0">
                <a:latin typeface="Gill Sans MT" pitchFamily="34" charset="0"/>
              </a:rPr>
              <a:t>为实现给定的有效吞吐率（</a:t>
            </a:r>
            <a:r>
              <a:rPr lang="en-US" altLang="zh-CN" sz="2400" dirty="0" err="1">
                <a:latin typeface="Gill Sans MT" pitchFamily="34" charset="0"/>
              </a:rPr>
              <a:t>goodput</a:t>
            </a:r>
            <a:r>
              <a:rPr lang="zh-CN" altLang="en-US" sz="2400" dirty="0">
                <a:latin typeface="Gill Sans MT" pitchFamily="34" charset="0"/>
              </a:rPr>
              <a:t>），需要做额外的重传</a:t>
            </a:r>
            <a:endParaRPr lang="en-US" altLang="zh-CN" sz="2400" dirty="0">
              <a:latin typeface="Gill Sans MT" pitchFamily="34" charset="0"/>
            </a:endParaRPr>
          </a:p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zh-CN" altLang="en-US" sz="2400" dirty="0">
                <a:latin typeface="Gill Sans MT" pitchFamily="34" charset="0"/>
              </a:rPr>
              <a:t>不必要的重传，导致一个数据包的多个副本被送到接收端</a:t>
            </a:r>
            <a:endParaRPr lang="en-US" altLang="zh-CN" sz="2400" dirty="0">
              <a:latin typeface="Gill Sans MT" pitchFamily="34" charset="0"/>
            </a:endParaRPr>
          </a:p>
          <a:p>
            <a:pPr marL="800100" lvl="1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zh-CN" altLang="en-US" sz="2400" dirty="0">
                <a:latin typeface="Gill Sans MT" pitchFamily="34" charset="0"/>
              </a:rPr>
              <a:t>降低</a:t>
            </a:r>
            <a:r>
              <a:rPr lang="en-US" altLang="zh-CN" sz="2400" dirty="0" err="1">
                <a:latin typeface="Gill Sans MT" pitchFamily="34" charset="0"/>
              </a:rPr>
              <a:t>goodput</a:t>
            </a:r>
            <a:endParaRPr lang="en-US" altLang="zh-CN" sz="2400" dirty="0">
              <a:latin typeface="Gill Sans MT" pitchFamily="34" charset="0"/>
            </a:endParaRPr>
          </a:p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endParaRPr lang="en-US" altLang="zh-CN" sz="2400" dirty="0">
              <a:latin typeface="Gill Sans MT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 animBg="1"/>
      <p:bldP spid="9" grpId="0"/>
      <p:bldP spid="13" grpId="0"/>
      <p:bldP spid="14" grpId="0" animBg="1"/>
      <p:bldP spid="20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拥塞的原因和代价：场景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103</a:t>
            </a:fld>
            <a:endParaRPr lang="zh-CN" altLang="en-US"/>
          </a:p>
        </p:txBody>
      </p:sp>
      <p:sp>
        <p:nvSpPr>
          <p:cNvPr id="5" name="Freeform 354"/>
          <p:cNvSpPr>
            <a:spLocks/>
          </p:cNvSpPr>
          <p:nvPr/>
        </p:nvSpPr>
        <p:spPr bwMode="auto">
          <a:xfrm flipH="1">
            <a:off x="2568575" y="3348509"/>
            <a:ext cx="236538" cy="1014413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6"/>
              <a:gd name="T16" fmla="*/ 0 h 1284"/>
              <a:gd name="T17" fmla="*/ 366 w 366"/>
              <a:gd name="T18" fmla="*/ 1284 h 12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Freeform 350"/>
          <p:cNvSpPr>
            <a:spLocks/>
          </p:cNvSpPr>
          <p:nvPr/>
        </p:nvSpPr>
        <p:spPr bwMode="auto">
          <a:xfrm flipH="1">
            <a:off x="552450" y="5329709"/>
            <a:ext cx="236538" cy="1014413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6"/>
              <a:gd name="T16" fmla="*/ 0 h 1284"/>
              <a:gd name="T17" fmla="*/ 366 w 366"/>
              <a:gd name="T18" fmla="*/ 1284 h 12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Freeform 347"/>
          <p:cNvSpPr>
            <a:spLocks/>
          </p:cNvSpPr>
          <p:nvPr/>
        </p:nvSpPr>
        <p:spPr bwMode="auto">
          <a:xfrm>
            <a:off x="6810375" y="5528147"/>
            <a:ext cx="236538" cy="1014412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6"/>
              <a:gd name="T16" fmla="*/ 0 h 1284"/>
              <a:gd name="T17" fmla="*/ 366 w 366"/>
              <a:gd name="T18" fmla="*/ 1284 h 12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Freeform 344"/>
          <p:cNvSpPr>
            <a:spLocks/>
          </p:cNvSpPr>
          <p:nvPr/>
        </p:nvSpPr>
        <p:spPr bwMode="auto">
          <a:xfrm>
            <a:off x="7243763" y="3513609"/>
            <a:ext cx="236537" cy="1014413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6"/>
              <a:gd name="T16" fmla="*/ 0 h 1284"/>
              <a:gd name="T17" fmla="*/ 366 w 366"/>
              <a:gd name="T18" fmla="*/ 1284 h 12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06425" y="1605161"/>
            <a:ext cx="833437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4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个发送端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多跳路径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超时</a:t>
            </a:r>
            <a:r>
              <a:rPr lang="en-US" altLang="zh-CN" sz="2400" kern="0" dirty="0">
                <a:latin typeface="+mn-ea"/>
              </a:rPr>
              <a:t>-</a:t>
            </a:r>
            <a:r>
              <a:rPr lang="zh-CN" altLang="en-US" sz="2400" kern="0" dirty="0">
                <a:latin typeface="+mn-ea"/>
              </a:rPr>
              <a:t>重传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4171950" y="4034309"/>
            <a:ext cx="1912938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zh-CN" altLang="en-US" dirty="0">
                <a:solidFill>
                  <a:schemeClr val="tx2"/>
                </a:solidFill>
                <a:latin typeface="Comic Sans MS" pitchFamily="66" charset="0"/>
              </a:rPr>
              <a:t>有限的出端口</a:t>
            </a:r>
            <a:br>
              <a:rPr lang="en-US" altLang="zh-CN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zh-CN" altLang="en-US" dirty="0">
                <a:solidFill>
                  <a:schemeClr val="tx2"/>
                </a:solidFill>
                <a:latin typeface="Comic Sans MS" pitchFamily="66" charset="0"/>
              </a:rPr>
              <a:t>缓冲区</a:t>
            </a:r>
            <a:endParaRPr lang="en-US" altLang="zh-CN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 flipH="1">
            <a:off x="2859088" y="4415309"/>
            <a:ext cx="923925" cy="8667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Line 16"/>
          <p:cNvSpPr>
            <a:spLocks noChangeShapeType="1"/>
          </p:cNvSpPr>
          <p:nvPr/>
        </p:nvSpPr>
        <p:spPr bwMode="auto">
          <a:xfrm flipH="1">
            <a:off x="3344863" y="4415309"/>
            <a:ext cx="43815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3" name="Group 58"/>
          <p:cNvGrpSpPr>
            <a:grpSpLocks/>
          </p:cNvGrpSpPr>
          <p:nvPr/>
        </p:nvGrpSpPr>
        <p:grpSpPr bwMode="auto">
          <a:xfrm>
            <a:off x="2798763" y="3396134"/>
            <a:ext cx="650875" cy="904875"/>
            <a:chOff x="12762" y="10336"/>
            <a:chExt cx="1027" cy="1700"/>
          </a:xfrm>
        </p:grpSpPr>
        <p:sp>
          <p:nvSpPr>
            <p:cNvPr id="14" name="Rectangle 59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15" name="Rectangle 60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16" name="Line 61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62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63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64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" name="Text Box 65"/>
          <p:cNvSpPr txBox="1">
            <a:spLocks noChangeArrowheads="1"/>
          </p:cNvSpPr>
          <p:nvPr/>
        </p:nvSpPr>
        <p:spPr bwMode="auto">
          <a:xfrm>
            <a:off x="2700338" y="3081809"/>
            <a:ext cx="735012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sz="1400" dirty="0">
                <a:solidFill>
                  <a:schemeClr val="tx2"/>
                </a:solidFill>
                <a:latin typeface="Arial" charset="0"/>
              </a:rPr>
              <a:t>主机</a:t>
            </a:r>
            <a:r>
              <a:rPr lang="en-US" altLang="zh-CN" sz="1400" dirty="0">
                <a:solidFill>
                  <a:schemeClr val="tx2"/>
                </a:solidFill>
                <a:latin typeface="Arial" charset="0"/>
              </a:rPr>
              <a:t>A</a:t>
            </a:r>
          </a:p>
        </p:txBody>
      </p:sp>
      <p:sp>
        <p:nvSpPr>
          <p:cNvPr id="21" name="Line 67"/>
          <p:cNvSpPr>
            <a:spLocks noChangeShapeType="1"/>
          </p:cNvSpPr>
          <p:nvPr/>
        </p:nvSpPr>
        <p:spPr bwMode="auto">
          <a:xfrm flipH="1">
            <a:off x="1504950" y="6396509"/>
            <a:ext cx="1458913" cy="111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2" name="Group 109"/>
          <p:cNvGrpSpPr>
            <a:grpSpLocks/>
          </p:cNvGrpSpPr>
          <p:nvPr/>
        </p:nvGrpSpPr>
        <p:grpSpPr bwMode="auto">
          <a:xfrm>
            <a:off x="788988" y="5367809"/>
            <a:ext cx="650875" cy="904875"/>
            <a:chOff x="12762" y="10336"/>
            <a:chExt cx="1027" cy="1700"/>
          </a:xfrm>
        </p:grpSpPr>
        <p:sp>
          <p:nvSpPr>
            <p:cNvPr id="23" name="Rectangle 110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24" name="Rectangle 111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25" name="Line 112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113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114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115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" name="Line 117"/>
          <p:cNvSpPr>
            <a:spLocks noChangeShapeType="1"/>
          </p:cNvSpPr>
          <p:nvPr/>
        </p:nvSpPr>
        <p:spPr bwMode="auto">
          <a:xfrm flipH="1">
            <a:off x="3344863" y="4843934"/>
            <a:ext cx="72390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" name="Line 118"/>
          <p:cNvSpPr>
            <a:spLocks noChangeShapeType="1"/>
          </p:cNvSpPr>
          <p:nvPr/>
        </p:nvSpPr>
        <p:spPr bwMode="auto">
          <a:xfrm flipH="1" flipV="1">
            <a:off x="5126038" y="4862984"/>
            <a:ext cx="779462" cy="9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" name="Line 119"/>
          <p:cNvSpPr>
            <a:spLocks noChangeShapeType="1"/>
          </p:cNvSpPr>
          <p:nvPr/>
        </p:nvSpPr>
        <p:spPr bwMode="auto">
          <a:xfrm flipH="1">
            <a:off x="5068888" y="4434359"/>
            <a:ext cx="1296987" cy="1295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" name="Line 120"/>
          <p:cNvSpPr>
            <a:spLocks noChangeShapeType="1"/>
          </p:cNvSpPr>
          <p:nvPr/>
        </p:nvSpPr>
        <p:spPr bwMode="auto">
          <a:xfrm flipH="1">
            <a:off x="6324600" y="4453409"/>
            <a:ext cx="43973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" name="Freeform 123"/>
          <p:cNvSpPr>
            <a:spLocks/>
          </p:cNvSpPr>
          <p:nvPr/>
        </p:nvSpPr>
        <p:spPr bwMode="auto">
          <a:xfrm>
            <a:off x="6750050" y="3870797"/>
            <a:ext cx="315913" cy="360362"/>
          </a:xfrm>
          <a:custGeom>
            <a:avLst/>
            <a:gdLst>
              <a:gd name="T0" fmla="*/ 2147483647 w 650"/>
              <a:gd name="T1" fmla="*/ 2147483647 h 735"/>
              <a:gd name="T2" fmla="*/ 2147483647 w 650"/>
              <a:gd name="T3" fmla="*/ 2147483647 h 735"/>
              <a:gd name="T4" fmla="*/ 2147483647 w 650"/>
              <a:gd name="T5" fmla="*/ 2147483647 h 735"/>
              <a:gd name="T6" fmla="*/ 2147483647 w 650"/>
              <a:gd name="T7" fmla="*/ 2147483647 h 735"/>
              <a:gd name="T8" fmla="*/ 2147483647 w 650"/>
              <a:gd name="T9" fmla="*/ 2147483647 h 735"/>
              <a:gd name="T10" fmla="*/ 2147483647 w 650"/>
              <a:gd name="T11" fmla="*/ 2147483647 h 735"/>
              <a:gd name="T12" fmla="*/ 2147483647 w 650"/>
              <a:gd name="T13" fmla="*/ 2147483647 h 735"/>
              <a:gd name="T14" fmla="*/ 2147483647 w 650"/>
              <a:gd name="T15" fmla="*/ 2147483647 h 735"/>
              <a:gd name="T16" fmla="*/ 2147483647 w 650"/>
              <a:gd name="T17" fmla="*/ 2147483647 h 735"/>
              <a:gd name="T18" fmla="*/ 2147483647 w 650"/>
              <a:gd name="T19" fmla="*/ 0 h 735"/>
              <a:gd name="T20" fmla="*/ 2147483647 w 650"/>
              <a:gd name="T21" fmla="*/ 2147483647 h 735"/>
              <a:gd name="T22" fmla="*/ 2147483647 w 650"/>
              <a:gd name="T23" fmla="*/ 2147483647 h 735"/>
              <a:gd name="T24" fmla="*/ 2147483647 w 650"/>
              <a:gd name="T25" fmla="*/ 2147483647 h 735"/>
              <a:gd name="T26" fmla="*/ 2147483647 w 650"/>
              <a:gd name="T27" fmla="*/ 2147483647 h 735"/>
              <a:gd name="T28" fmla="*/ 2147483647 w 650"/>
              <a:gd name="T29" fmla="*/ 2147483647 h 735"/>
              <a:gd name="T30" fmla="*/ 2147483647 w 650"/>
              <a:gd name="T31" fmla="*/ 2147483647 h 735"/>
              <a:gd name="T32" fmla="*/ 2147483647 w 650"/>
              <a:gd name="T33" fmla="*/ 2147483647 h 735"/>
              <a:gd name="T34" fmla="*/ 2147483647 w 650"/>
              <a:gd name="T35" fmla="*/ 2147483647 h 735"/>
              <a:gd name="T36" fmla="*/ 2147483647 w 650"/>
              <a:gd name="T37" fmla="*/ 2147483647 h 735"/>
              <a:gd name="T38" fmla="*/ 2147483647 w 650"/>
              <a:gd name="T39" fmla="*/ 2147483647 h 735"/>
              <a:gd name="T40" fmla="*/ 2147483647 w 650"/>
              <a:gd name="T41" fmla="*/ 2147483647 h 735"/>
              <a:gd name="T42" fmla="*/ 0 w 650"/>
              <a:gd name="T43" fmla="*/ 2147483647 h 735"/>
              <a:gd name="T44" fmla="*/ 2147483647 w 650"/>
              <a:gd name="T45" fmla="*/ 2147483647 h 735"/>
              <a:gd name="T46" fmla="*/ 2147483647 w 650"/>
              <a:gd name="T47" fmla="*/ 2147483647 h 735"/>
              <a:gd name="T48" fmla="*/ 2147483647 w 650"/>
              <a:gd name="T49" fmla="*/ 2147483647 h 735"/>
              <a:gd name="T50" fmla="*/ 2147483647 w 650"/>
              <a:gd name="T51" fmla="*/ 2147483647 h 735"/>
              <a:gd name="T52" fmla="*/ 2147483647 w 650"/>
              <a:gd name="T53" fmla="*/ 2147483647 h 735"/>
              <a:gd name="T54" fmla="*/ 2147483647 w 650"/>
              <a:gd name="T55" fmla="*/ 2147483647 h 735"/>
              <a:gd name="T56" fmla="*/ 2147483647 w 650"/>
              <a:gd name="T57" fmla="*/ 2147483647 h 735"/>
              <a:gd name="T58" fmla="*/ 2147483647 w 650"/>
              <a:gd name="T59" fmla="*/ 2147483647 h 735"/>
              <a:gd name="T60" fmla="*/ 2147483647 w 650"/>
              <a:gd name="T61" fmla="*/ 2147483647 h 735"/>
              <a:gd name="T62" fmla="*/ 2147483647 w 650"/>
              <a:gd name="T63" fmla="*/ 2147483647 h 735"/>
              <a:gd name="T64" fmla="*/ 2147483647 w 650"/>
              <a:gd name="T65" fmla="*/ 2147483647 h 735"/>
              <a:gd name="T66" fmla="*/ 2147483647 w 650"/>
              <a:gd name="T67" fmla="*/ 2147483647 h 735"/>
              <a:gd name="T68" fmla="*/ 2147483647 w 650"/>
              <a:gd name="T69" fmla="*/ 2147483647 h 735"/>
              <a:gd name="T70" fmla="*/ 2147483647 w 650"/>
              <a:gd name="T71" fmla="*/ 2147483647 h 735"/>
              <a:gd name="T72" fmla="*/ 2147483647 w 650"/>
              <a:gd name="T73" fmla="*/ 2147483647 h 735"/>
              <a:gd name="T74" fmla="*/ 2147483647 w 650"/>
              <a:gd name="T75" fmla="*/ 2147483647 h 735"/>
              <a:gd name="T76" fmla="*/ 2147483647 w 650"/>
              <a:gd name="T77" fmla="*/ 2147483647 h 735"/>
              <a:gd name="T78" fmla="*/ 2147483647 w 650"/>
              <a:gd name="T79" fmla="*/ 2147483647 h 735"/>
              <a:gd name="T80" fmla="*/ 2147483647 w 650"/>
              <a:gd name="T81" fmla="*/ 2147483647 h 735"/>
              <a:gd name="T82" fmla="*/ 2147483647 w 650"/>
              <a:gd name="T83" fmla="*/ 2147483647 h 735"/>
              <a:gd name="T84" fmla="*/ 2147483647 w 650"/>
              <a:gd name="T85" fmla="*/ 2147483647 h 735"/>
              <a:gd name="T86" fmla="*/ 2147483647 w 650"/>
              <a:gd name="T87" fmla="*/ 2147483647 h 735"/>
              <a:gd name="T88" fmla="*/ 2147483647 w 650"/>
              <a:gd name="T89" fmla="*/ 2147483647 h 735"/>
              <a:gd name="T90" fmla="*/ 2147483647 w 650"/>
              <a:gd name="T91" fmla="*/ 2147483647 h 735"/>
              <a:gd name="T92" fmla="*/ 2147483647 w 650"/>
              <a:gd name="T93" fmla="*/ 2147483647 h 735"/>
              <a:gd name="T94" fmla="*/ 2147483647 w 650"/>
              <a:gd name="T95" fmla="*/ 2147483647 h 735"/>
              <a:gd name="T96" fmla="*/ 2147483647 w 650"/>
              <a:gd name="T97" fmla="*/ 2147483647 h 735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650"/>
              <a:gd name="T148" fmla="*/ 0 h 735"/>
              <a:gd name="T149" fmla="*/ 650 w 650"/>
              <a:gd name="T150" fmla="*/ 735 h 735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650" h="735">
                <a:moveTo>
                  <a:pt x="645" y="27"/>
                </a:moveTo>
                <a:lnTo>
                  <a:pt x="642" y="26"/>
                </a:lnTo>
                <a:lnTo>
                  <a:pt x="631" y="23"/>
                </a:lnTo>
                <a:lnTo>
                  <a:pt x="615" y="19"/>
                </a:lnTo>
                <a:lnTo>
                  <a:pt x="592" y="15"/>
                </a:lnTo>
                <a:lnTo>
                  <a:pt x="565" y="10"/>
                </a:lnTo>
                <a:lnTo>
                  <a:pt x="533" y="6"/>
                </a:lnTo>
                <a:lnTo>
                  <a:pt x="496" y="3"/>
                </a:lnTo>
                <a:lnTo>
                  <a:pt x="456" y="1"/>
                </a:lnTo>
                <a:lnTo>
                  <a:pt x="411" y="0"/>
                </a:lnTo>
                <a:lnTo>
                  <a:pt x="364" y="2"/>
                </a:lnTo>
                <a:lnTo>
                  <a:pt x="315" y="6"/>
                </a:lnTo>
                <a:lnTo>
                  <a:pt x="262" y="15"/>
                </a:lnTo>
                <a:lnTo>
                  <a:pt x="209" y="26"/>
                </a:lnTo>
                <a:lnTo>
                  <a:pt x="154" y="42"/>
                </a:lnTo>
                <a:lnTo>
                  <a:pt x="98" y="61"/>
                </a:lnTo>
                <a:lnTo>
                  <a:pt x="42" y="87"/>
                </a:lnTo>
                <a:lnTo>
                  <a:pt x="38" y="101"/>
                </a:lnTo>
                <a:lnTo>
                  <a:pt x="28" y="141"/>
                </a:lnTo>
                <a:lnTo>
                  <a:pt x="17" y="203"/>
                </a:lnTo>
                <a:lnTo>
                  <a:pt x="6" y="283"/>
                </a:lnTo>
                <a:lnTo>
                  <a:pt x="0" y="378"/>
                </a:lnTo>
                <a:lnTo>
                  <a:pt x="5" y="484"/>
                </a:lnTo>
                <a:lnTo>
                  <a:pt x="21" y="599"/>
                </a:lnTo>
                <a:lnTo>
                  <a:pt x="54" y="716"/>
                </a:lnTo>
                <a:lnTo>
                  <a:pt x="58" y="716"/>
                </a:lnTo>
                <a:lnTo>
                  <a:pt x="66" y="715"/>
                </a:lnTo>
                <a:lnTo>
                  <a:pt x="80" y="713"/>
                </a:lnTo>
                <a:lnTo>
                  <a:pt x="99" y="712"/>
                </a:lnTo>
                <a:lnTo>
                  <a:pt x="124" y="710"/>
                </a:lnTo>
                <a:lnTo>
                  <a:pt x="153" y="708"/>
                </a:lnTo>
                <a:lnTo>
                  <a:pt x="188" y="707"/>
                </a:lnTo>
                <a:lnTo>
                  <a:pt x="225" y="706"/>
                </a:lnTo>
                <a:lnTo>
                  <a:pt x="267" y="705"/>
                </a:lnTo>
                <a:lnTo>
                  <a:pt x="313" y="706"/>
                </a:lnTo>
                <a:lnTo>
                  <a:pt x="362" y="707"/>
                </a:lnTo>
                <a:lnTo>
                  <a:pt x="415" y="709"/>
                </a:lnTo>
                <a:lnTo>
                  <a:pt x="470" y="713"/>
                </a:lnTo>
                <a:lnTo>
                  <a:pt x="528" y="719"/>
                </a:lnTo>
                <a:lnTo>
                  <a:pt x="588" y="726"/>
                </a:lnTo>
                <a:lnTo>
                  <a:pt x="650" y="735"/>
                </a:lnTo>
                <a:lnTo>
                  <a:pt x="647" y="713"/>
                </a:lnTo>
                <a:lnTo>
                  <a:pt x="641" y="655"/>
                </a:lnTo>
                <a:lnTo>
                  <a:pt x="631" y="568"/>
                </a:lnTo>
                <a:lnTo>
                  <a:pt x="623" y="462"/>
                </a:lnTo>
                <a:lnTo>
                  <a:pt x="618" y="345"/>
                </a:lnTo>
                <a:lnTo>
                  <a:pt x="618" y="229"/>
                </a:lnTo>
                <a:lnTo>
                  <a:pt x="627" y="119"/>
                </a:lnTo>
                <a:lnTo>
                  <a:pt x="645" y="27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" name="Freeform 124"/>
          <p:cNvSpPr>
            <a:spLocks/>
          </p:cNvSpPr>
          <p:nvPr/>
        </p:nvSpPr>
        <p:spPr bwMode="auto">
          <a:xfrm>
            <a:off x="6784975" y="3969222"/>
            <a:ext cx="519113" cy="357187"/>
          </a:xfrm>
          <a:custGeom>
            <a:avLst/>
            <a:gdLst>
              <a:gd name="T0" fmla="*/ 2147483647 w 1071"/>
              <a:gd name="T1" fmla="*/ 2147483647 h 731"/>
              <a:gd name="T2" fmla="*/ 0 w 1071"/>
              <a:gd name="T3" fmla="*/ 2147483647 h 731"/>
              <a:gd name="T4" fmla="*/ 2147483647 w 1071"/>
              <a:gd name="T5" fmla="*/ 2147483647 h 731"/>
              <a:gd name="T6" fmla="*/ 2147483647 w 1071"/>
              <a:gd name="T7" fmla="*/ 2147483647 h 731"/>
              <a:gd name="T8" fmla="*/ 2147483647 w 1071"/>
              <a:gd name="T9" fmla="*/ 2147483647 h 731"/>
              <a:gd name="T10" fmla="*/ 2147483647 w 1071"/>
              <a:gd name="T11" fmla="*/ 2147483647 h 731"/>
              <a:gd name="T12" fmla="*/ 2147483647 w 1071"/>
              <a:gd name="T13" fmla="*/ 2147483647 h 731"/>
              <a:gd name="T14" fmla="*/ 2147483647 w 1071"/>
              <a:gd name="T15" fmla="*/ 2147483647 h 731"/>
              <a:gd name="T16" fmla="*/ 2147483647 w 1071"/>
              <a:gd name="T17" fmla="*/ 2147483647 h 731"/>
              <a:gd name="T18" fmla="*/ 2147483647 w 1071"/>
              <a:gd name="T19" fmla="*/ 2147483647 h 731"/>
              <a:gd name="T20" fmla="*/ 2147483647 w 1071"/>
              <a:gd name="T21" fmla="*/ 2147483647 h 731"/>
              <a:gd name="T22" fmla="*/ 2147483647 w 1071"/>
              <a:gd name="T23" fmla="*/ 2147483647 h 731"/>
              <a:gd name="T24" fmla="*/ 2147483647 w 1071"/>
              <a:gd name="T25" fmla="*/ 2147483647 h 731"/>
              <a:gd name="T26" fmla="*/ 2147483647 w 1071"/>
              <a:gd name="T27" fmla="*/ 2147483647 h 731"/>
              <a:gd name="T28" fmla="*/ 2147483647 w 1071"/>
              <a:gd name="T29" fmla="*/ 2147483647 h 731"/>
              <a:gd name="T30" fmla="*/ 2147483647 w 1071"/>
              <a:gd name="T31" fmla="*/ 2147483647 h 731"/>
              <a:gd name="T32" fmla="*/ 2147483647 w 1071"/>
              <a:gd name="T33" fmla="*/ 2147483647 h 731"/>
              <a:gd name="T34" fmla="*/ 2147483647 w 1071"/>
              <a:gd name="T35" fmla="*/ 2147483647 h 731"/>
              <a:gd name="T36" fmla="*/ 2147483647 w 1071"/>
              <a:gd name="T37" fmla="*/ 2147483647 h 731"/>
              <a:gd name="T38" fmla="*/ 2147483647 w 1071"/>
              <a:gd name="T39" fmla="*/ 2147483647 h 731"/>
              <a:gd name="T40" fmla="*/ 2147483647 w 1071"/>
              <a:gd name="T41" fmla="*/ 2147483647 h 731"/>
              <a:gd name="T42" fmla="*/ 2147483647 w 1071"/>
              <a:gd name="T43" fmla="*/ 2147483647 h 731"/>
              <a:gd name="T44" fmla="*/ 2147483647 w 1071"/>
              <a:gd name="T45" fmla="*/ 2147483647 h 731"/>
              <a:gd name="T46" fmla="*/ 2147483647 w 1071"/>
              <a:gd name="T47" fmla="*/ 2147483647 h 731"/>
              <a:gd name="T48" fmla="*/ 2147483647 w 1071"/>
              <a:gd name="T49" fmla="*/ 2147483647 h 731"/>
              <a:gd name="T50" fmla="*/ 2147483647 w 1071"/>
              <a:gd name="T51" fmla="*/ 2147483647 h 731"/>
              <a:gd name="T52" fmla="*/ 2147483647 w 1071"/>
              <a:gd name="T53" fmla="*/ 0 h 731"/>
              <a:gd name="T54" fmla="*/ 2147483647 w 1071"/>
              <a:gd name="T55" fmla="*/ 2147483647 h 731"/>
              <a:gd name="T56" fmla="*/ 2147483647 w 1071"/>
              <a:gd name="T57" fmla="*/ 2147483647 h 731"/>
              <a:gd name="T58" fmla="*/ 2147483647 w 1071"/>
              <a:gd name="T59" fmla="*/ 2147483647 h 731"/>
              <a:gd name="T60" fmla="*/ 2147483647 w 1071"/>
              <a:gd name="T61" fmla="*/ 2147483647 h 731"/>
              <a:gd name="T62" fmla="*/ 2147483647 w 1071"/>
              <a:gd name="T63" fmla="*/ 2147483647 h 731"/>
              <a:gd name="T64" fmla="*/ 2147483647 w 1071"/>
              <a:gd name="T65" fmla="*/ 2147483647 h 731"/>
              <a:gd name="T66" fmla="*/ 2147483647 w 1071"/>
              <a:gd name="T67" fmla="*/ 2147483647 h 731"/>
              <a:gd name="T68" fmla="*/ 2147483647 w 1071"/>
              <a:gd name="T69" fmla="*/ 2147483647 h 731"/>
              <a:gd name="T70" fmla="*/ 2147483647 w 1071"/>
              <a:gd name="T71" fmla="*/ 2147483647 h 731"/>
              <a:gd name="T72" fmla="*/ 2147483647 w 1071"/>
              <a:gd name="T73" fmla="*/ 2147483647 h 731"/>
              <a:gd name="T74" fmla="*/ 2147483647 w 1071"/>
              <a:gd name="T75" fmla="*/ 2147483647 h 731"/>
              <a:gd name="T76" fmla="*/ 2147483647 w 1071"/>
              <a:gd name="T77" fmla="*/ 2147483647 h 731"/>
              <a:gd name="T78" fmla="*/ 2147483647 w 1071"/>
              <a:gd name="T79" fmla="*/ 2147483647 h 731"/>
              <a:gd name="T80" fmla="*/ 2147483647 w 1071"/>
              <a:gd name="T81" fmla="*/ 2147483647 h 731"/>
              <a:gd name="T82" fmla="*/ 2147483647 w 1071"/>
              <a:gd name="T83" fmla="*/ 2147483647 h 731"/>
              <a:gd name="T84" fmla="*/ 2147483647 w 1071"/>
              <a:gd name="T85" fmla="*/ 2147483647 h 731"/>
              <a:gd name="T86" fmla="*/ 2147483647 w 1071"/>
              <a:gd name="T87" fmla="*/ 2147483647 h 731"/>
              <a:gd name="T88" fmla="*/ 2147483647 w 1071"/>
              <a:gd name="T89" fmla="*/ 2147483647 h 731"/>
              <a:gd name="T90" fmla="*/ 2147483647 w 1071"/>
              <a:gd name="T91" fmla="*/ 2147483647 h 731"/>
              <a:gd name="T92" fmla="*/ 2147483647 w 1071"/>
              <a:gd name="T93" fmla="*/ 2147483647 h 731"/>
              <a:gd name="T94" fmla="*/ 2147483647 w 1071"/>
              <a:gd name="T95" fmla="*/ 2147483647 h 731"/>
              <a:gd name="T96" fmla="*/ 2147483647 w 1071"/>
              <a:gd name="T97" fmla="*/ 2147483647 h 731"/>
              <a:gd name="T98" fmla="*/ 2147483647 w 1071"/>
              <a:gd name="T99" fmla="*/ 2147483647 h 731"/>
              <a:gd name="T100" fmla="*/ 2147483647 w 1071"/>
              <a:gd name="T101" fmla="*/ 2147483647 h 731"/>
              <a:gd name="T102" fmla="*/ 2147483647 w 1071"/>
              <a:gd name="T103" fmla="*/ 2147483647 h 731"/>
              <a:gd name="T104" fmla="*/ 2147483647 w 1071"/>
              <a:gd name="T105" fmla="*/ 2147483647 h 731"/>
              <a:gd name="T106" fmla="*/ 2147483647 w 1071"/>
              <a:gd name="T107" fmla="*/ 2147483647 h 731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1071"/>
              <a:gd name="T163" fmla="*/ 0 h 731"/>
              <a:gd name="T164" fmla="*/ 1071 w 1071"/>
              <a:gd name="T165" fmla="*/ 731 h 731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1071" h="731">
                <a:moveTo>
                  <a:pt x="6" y="552"/>
                </a:moveTo>
                <a:lnTo>
                  <a:pt x="0" y="642"/>
                </a:lnTo>
                <a:lnTo>
                  <a:pt x="698" y="731"/>
                </a:lnTo>
                <a:lnTo>
                  <a:pt x="703" y="729"/>
                </a:lnTo>
                <a:lnTo>
                  <a:pt x="717" y="722"/>
                </a:lnTo>
                <a:lnTo>
                  <a:pt x="740" y="710"/>
                </a:lnTo>
                <a:lnTo>
                  <a:pt x="768" y="694"/>
                </a:lnTo>
                <a:lnTo>
                  <a:pt x="801" y="672"/>
                </a:lnTo>
                <a:lnTo>
                  <a:pt x="838" y="645"/>
                </a:lnTo>
                <a:lnTo>
                  <a:pt x="876" y="614"/>
                </a:lnTo>
                <a:lnTo>
                  <a:pt x="915" y="577"/>
                </a:lnTo>
                <a:lnTo>
                  <a:pt x="953" y="536"/>
                </a:lnTo>
                <a:lnTo>
                  <a:pt x="988" y="491"/>
                </a:lnTo>
                <a:lnTo>
                  <a:pt x="1018" y="439"/>
                </a:lnTo>
                <a:lnTo>
                  <a:pt x="1043" y="383"/>
                </a:lnTo>
                <a:lnTo>
                  <a:pt x="1061" y="322"/>
                </a:lnTo>
                <a:lnTo>
                  <a:pt x="1071" y="255"/>
                </a:lnTo>
                <a:lnTo>
                  <a:pt x="1070" y="185"/>
                </a:lnTo>
                <a:lnTo>
                  <a:pt x="1057" y="108"/>
                </a:lnTo>
                <a:lnTo>
                  <a:pt x="1055" y="104"/>
                </a:lnTo>
                <a:lnTo>
                  <a:pt x="1049" y="92"/>
                </a:lnTo>
                <a:lnTo>
                  <a:pt x="1037" y="76"/>
                </a:lnTo>
                <a:lnTo>
                  <a:pt x="1022" y="57"/>
                </a:lnTo>
                <a:lnTo>
                  <a:pt x="1002" y="37"/>
                </a:lnTo>
                <a:lnTo>
                  <a:pt x="979" y="20"/>
                </a:lnTo>
                <a:lnTo>
                  <a:pt x="951" y="7"/>
                </a:lnTo>
                <a:lnTo>
                  <a:pt x="919" y="0"/>
                </a:lnTo>
                <a:lnTo>
                  <a:pt x="924" y="12"/>
                </a:lnTo>
                <a:lnTo>
                  <a:pt x="934" y="44"/>
                </a:lnTo>
                <a:lnTo>
                  <a:pt x="947" y="94"/>
                </a:lnTo>
                <a:lnTo>
                  <a:pt x="958" y="159"/>
                </a:lnTo>
                <a:lnTo>
                  <a:pt x="961" y="238"/>
                </a:lnTo>
                <a:lnTo>
                  <a:pt x="953" y="324"/>
                </a:lnTo>
                <a:lnTo>
                  <a:pt x="928" y="418"/>
                </a:lnTo>
                <a:lnTo>
                  <a:pt x="884" y="516"/>
                </a:lnTo>
                <a:lnTo>
                  <a:pt x="883" y="518"/>
                </a:lnTo>
                <a:lnTo>
                  <a:pt x="879" y="521"/>
                </a:lnTo>
                <a:lnTo>
                  <a:pt x="872" y="526"/>
                </a:lnTo>
                <a:lnTo>
                  <a:pt x="862" y="534"/>
                </a:lnTo>
                <a:lnTo>
                  <a:pt x="851" y="541"/>
                </a:lnTo>
                <a:lnTo>
                  <a:pt x="837" y="550"/>
                </a:lnTo>
                <a:lnTo>
                  <a:pt x="819" y="559"/>
                </a:lnTo>
                <a:lnTo>
                  <a:pt x="800" y="567"/>
                </a:lnTo>
                <a:lnTo>
                  <a:pt x="778" y="575"/>
                </a:lnTo>
                <a:lnTo>
                  <a:pt x="754" y="582"/>
                </a:lnTo>
                <a:lnTo>
                  <a:pt x="727" y="588"/>
                </a:lnTo>
                <a:lnTo>
                  <a:pt x="697" y="592"/>
                </a:lnTo>
                <a:lnTo>
                  <a:pt x="666" y="593"/>
                </a:lnTo>
                <a:lnTo>
                  <a:pt x="631" y="592"/>
                </a:lnTo>
                <a:lnTo>
                  <a:pt x="593" y="589"/>
                </a:lnTo>
                <a:lnTo>
                  <a:pt x="555" y="581"/>
                </a:lnTo>
                <a:lnTo>
                  <a:pt x="555" y="677"/>
                </a:lnTo>
                <a:lnTo>
                  <a:pt x="24" y="623"/>
                </a:lnTo>
                <a:lnTo>
                  <a:pt x="6" y="55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" name="Freeform 125"/>
          <p:cNvSpPr>
            <a:spLocks/>
          </p:cNvSpPr>
          <p:nvPr/>
        </p:nvSpPr>
        <p:spPr bwMode="auto">
          <a:xfrm>
            <a:off x="6718300" y="4321647"/>
            <a:ext cx="382588" cy="123825"/>
          </a:xfrm>
          <a:custGeom>
            <a:avLst/>
            <a:gdLst>
              <a:gd name="T0" fmla="*/ 2147483647 w 787"/>
              <a:gd name="T1" fmla="*/ 2147483647 h 253"/>
              <a:gd name="T2" fmla="*/ 2147483647 w 787"/>
              <a:gd name="T3" fmla="*/ 0 h 253"/>
              <a:gd name="T4" fmla="*/ 0 w 787"/>
              <a:gd name="T5" fmla="*/ 2147483647 h 253"/>
              <a:gd name="T6" fmla="*/ 2147483647 w 787"/>
              <a:gd name="T7" fmla="*/ 2147483647 h 253"/>
              <a:gd name="T8" fmla="*/ 2147483647 w 787"/>
              <a:gd name="T9" fmla="*/ 2147483647 h 2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87"/>
              <a:gd name="T16" fmla="*/ 0 h 253"/>
              <a:gd name="T17" fmla="*/ 787 w 787"/>
              <a:gd name="T18" fmla="*/ 253 h 25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87" h="253">
                <a:moveTo>
                  <a:pt x="787" y="91"/>
                </a:moveTo>
                <a:lnTo>
                  <a:pt x="12" y="0"/>
                </a:lnTo>
                <a:lnTo>
                  <a:pt x="0" y="91"/>
                </a:lnTo>
                <a:lnTo>
                  <a:pt x="764" y="253"/>
                </a:lnTo>
                <a:lnTo>
                  <a:pt x="787" y="91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" name="Freeform 126"/>
          <p:cNvSpPr>
            <a:spLocks/>
          </p:cNvSpPr>
          <p:nvPr/>
        </p:nvSpPr>
        <p:spPr bwMode="auto">
          <a:xfrm>
            <a:off x="6908800" y="4361334"/>
            <a:ext cx="163513" cy="55563"/>
          </a:xfrm>
          <a:custGeom>
            <a:avLst/>
            <a:gdLst>
              <a:gd name="T0" fmla="*/ 2147483647 w 336"/>
              <a:gd name="T1" fmla="*/ 2147483647 h 115"/>
              <a:gd name="T2" fmla="*/ 2147483647 w 336"/>
              <a:gd name="T3" fmla="*/ 0 h 115"/>
              <a:gd name="T4" fmla="*/ 0 w 336"/>
              <a:gd name="T5" fmla="*/ 2147483647 h 115"/>
              <a:gd name="T6" fmla="*/ 2147483647 w 336"/>
              <a:gd name="T7" fmla="*/ 2147483647 h 115"/>
              <a:gd name="T8" fmla="*/ 2147483647 w 336"/>
              <a:gd name="T9" fmla="*/ 2147483647 h 1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6"/>
              <a:gd name="T16" fmla="*/ 0 h 115"/>
              <a:gd name="T17" fmla="*/ 336 w 336"/>
              <a:gd name="T18" fmla="*/ 115 h 1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6" h="115">
                <a:moveTo>
                  <a:pt x="336" y="50"/>
                </a:moveTo>
                <a:lnTo>
                  <a:pt x="4" y="0"/>
                </a:lnTo>
                <a:lnTo>
                  <a:pt x="0" y="48"/>
                </a:lnTo>
                <a:lnTo>
                  <a:pt x="327" y="115"/>
                </a:lnTo>
                <a:lnTo>
                  <a:pt x="336" y="50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" name="Freeform 127"/>
          <p:cNvSpPr>
            <a:spLocks/>
          </p:cNvSpPr>
          <p:nvPr/>
        </p:nvSpPr>
        <p:spPr bwMode="auto">
          <a:xfrm>
            <a:off x="6743700" y="4332759"/>
            <a:ext cx="107950" cy="41275"/>
          </a:xfrm>
          <a:custGeom>
            <a:avLst/>
            <a:gdLst>
              <a:gd name="T0" fmla="*/ 2147483647 w 225"/>
              <a:gd name="T1" fmla="*/ 2147483647 h 85"/>
              <a:gd name="T2" fmla="*/ 0 w 225"/>
              <a:gd name="T3" fmla="*/ 0 h 85"/>
              <a:gd name="T4" fmla="*/ 2147483647 w 225"/>
              <a:gd name="T5" fmla="*/ 2147483647 h 85"/>
              <a:gd name="T6" fmla="*/ 2147483647 w 225"/>
              <a:gd name="T7" fmla="*/ 2147483647 h 85"/>
              <a:gd name="T8" fmla="*/ 2147483647 w 225"/>
              <a:gd name="T9" fmla="*/ 2147483647 h 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5"/>
              <a:gd name="T16" fmla="*/ 0 h 85"/>
              <a:gd name="T17" fmla="*/ 225 w 225"/>
              <a:gd name="T18" fmla="*/ 85 h 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5" h="85">
                <a:moveTo>
                  <a:pt x="225" y="39"/>
                </a:moveTo>
                <a:lnTo>
                  <a:pt x="0" y="0"/>
                </a:lnTo>
                <a:lnTo>
                  <a:pt x="3" y="41"/>
                </a:lnTo>
                <a:lnTo>
                  <a:pt x="218" y="85"/>
                </a:lnTo>
                <a:lnTo>
                  <a:pt x="225" y="39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" name="Freeform 128"/>
          <p:cNvSpPr>
            <a:spLocks/>
          </p:cNvSpPr>
          <p:nvPr/>
        </p:nvSpPr>
        <p:spPr bwMode="auto">
          <a:xfrm>
            <a:off x="6469063" y="4374034"/>
            <a:ext cx="642937" cy="215900"/>
          </a:xfrm>
          <a:custGeom>
            <a:avLst/>
            <a:gdLst>
              <a:gd name="T0" fmla="*/ 0 w 1325"/>
              <a:gd name="T1" fmla="*/ 2147483647 h 439"/>
              <a:gd name="T2" fmla="*/ 2147483647 w 1325"/>
              <a:gd name="T3" fmla="*/ 2147483647 h 439"/>
              <a:gd name="T4" fmla="*/ 2147483647 w 1325"/>
              <a:gd name="T5" fmla="*/ 2147483647 h 439"/>
              <a:gd name="T6" fmla="*/ 2147483647 w 1325"/>
              <a:gd name="T7" fmla="*/ 2147483647 h 439"/>
              <a:gd name="T8" fmla="*/ 2147483647 w 1325"/>
              <a:gd name="T9" fmla="*/ 2147483647 h 439"/>
              <a:gd name="T10" fmla="*/ 2147483647 w 1325"/>
              <a:gd name="T11" fmla="*/ 2147483647 h 439"/>
              <a:gd name="T12" fmla="*/ 2147483647 w 1325"/>
              <a:gd name="T13" fmla="*/ 2147483647 h 439"/>
              <a:gd name="T14" fmla="*/ 2147483647 w 1325"/>
              <a:gd name="T15" fmla="*/ 2147483647 h 439"/>
              <a:gd name="T16" fmla="*/ 2147483647 w 1325"/>
              <a:gd name="T17" fmla="*/ 2147483647 h 439"/>
              <a:gd name="T18" fmla="*/ 2147483647 w 1325"/>
              <a:gd name="T19" fmla="*/ 2147483647 h 439"/>
              <a:gd name="T20" fmla="*/ 2147483647 w 1325"/>
              <a:gd name="T21" fmla="*/ 2147483647 h 439"/>
              <a:gd name="T22" fmla="*/ 2147483647 w 1325"/>
              <a:gd name="T23" fmla="*/ 2147483647 h 439"/>
              <a:gd name="T24" fmla="*/ 2147483647 w 1325"/>
              <a:gd name="T25" fmla="*/ 2147483647 h 439"/>
              <a:gd name="T26" fmla="*/ 2147483647 w 1325"/>
              <a:gd name="T27" fmla="*/ 2147483647 h 439"/>
              <a:gd name="T28" fmla="*/ 2147483647 w 1325"/>
              <a:gd name="T29" fmla="*/ 2147483647 h 439"/>
              <a:gd name="T30" fmla="*/ 2147483647 w 1325"/>
              <a:gd name="T31" fmla="*/ 2147483647 h 439"/>
              <a:gd name="T32" fmla="*/ 2147483647 w 1325"/>
              <a:gd name="T33" fmla="*/ 0 h 439"/>
              <a:gd name="T34" fmla="*/ 2147483647 w 1325"/>
              <a:gd name="T35" fmla="*/ 2147483647 h 439"/>
              <a:gd name="T36" fmla="*/ 2147483647 w 1325"/>
              <a:gd name="T37" fmla="*/ 2147483647 h 439"/>
              <a:gd name="T38" fmla="*/ 2147483647 w 1325"/>
              <a:gd name="T39" fmla="*/ 2147483647 h 439"/>
              <a:gd name="T40" fmla="*/ 2147483647 w 1325"/>
              <a:gd name="T41" fmla="*/ 2147483647 h 439"/>
              <a:gd name="T42" fmla="*/ 2147483647 w 1325"/>
              <a:gd name="T43" fmla="*/ 2147483647 h 439"/>
              <a:gd name="T44" fmla="*/ 2147483647 w 1325"/>
              <a:gd name="T45" fmla="*/ 2147483647 h 439"/>
              <a:gd name="T46" fmla="*/ 2147483647 w 1325"/>
              <a:gd name="T47" fmla="*/ 2147483647 h 439"/>
              <a:gd name="T48" fmla="*/ 2147483647 w 1325"/>
              <a:gd name="T49" fmla="*/ 2147483647 h 439"/>
              <a:gd name="T50" fmla="*/ 2147483647 w 1325"/>
              <a:gd name="T51" fmla="*/ 2147483647 h 439"/>
              <a:gd name="T52" fmla="*/ 2147483647 w 1325"/>
              <a:gd name="T53" fmla="*/ 2147483647 h 439"/>
              <a:gd name="T54" fmla="*/ 2147483647 w 1325"/>
              <a:gd name="T55" fmla="*/ 2147483647 h 439"/>
              <a:gd name="T56" fmla="*/ 2147483647 w 1325"/>
              <a:gd name="T57" fmla="*/ 2147483647 h 439"/>
              <a:gd name="T58" fmla="*/ 2147483647 w 1325"/>
              <a:gd name="T59" fmla="*/ 2147483647 h 439"/>
              <a:gd name="T60" fmla="*/ 2147483647 w 1325"/>
              <a:gd name="T61" fmla="*/ 2147483647 h 439"/>
              <a:gd name="T62" fmla="*/ 2147483647 w 1325"/>
              <a:gd name="T63" fmla="*/ 2147483647 h 439"/>
              <a:gd name="T64" fmla="*/ 2147483647 w 1325"/>
              <a:gd name="T65" fmla="*/ 2147483647 h 439"/>
              <a:gd name="T66" fmla="*/ 2147483647 w 1325"/>
              <a:gd name="T67" fmla="*/ 2147483647 h 439"/>
              <a:gd name="T68" fmla="*/ 0 w 1325"/>
              <a:gd name="T69" fmla="*/ 2147483647 h 439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1325"/>
              <a:gd name="T106" fmla="*/ 0 h 439"/>
              <a:gd name="T107" fmla="*/ 1325 w 1325"/>
              <a:gd name="T108" fmla="*/ 439 h 439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1325" h="439">
                <a:moveTo>
                  <a:pt x="0" y="132"/>
                </a:moveTo>
                <a:lnTo>
                  <a:pt x="3" y="132"/>
                </a:lnTo>
                <a:lnTo>
                  <a:pt x="10" y="130"/>
                </a:lnTo>
                <a:lnTo>
                  <a:pt x="24" y="128"/>
                </a:lnTo>
                <a:lnTo>
                  <a:pt x="42" y="125"/>
                </a:lnTo>
                <a:lnTo>
                  <a:pt x="62" y="121"/>
                </a:lnTo>
                <a:lnTo>
                  <a:pt x="86" y="116"/>
                </a:lnTo>
                <a:lnTo>
                  <a:pt x="113" y="109"/>
                </a:lnTo>
                <a:lnTo>
                  <a:pt x="141" y="102"/>
                </a:lnTo>
                <a:lnTo>
                  <a:pt x="170" y="94"/>
                </a:lnTo>
                <a:lnTo>
                  <a:pt x="199" y="85"/>
                </a:lnTo>
                <a:lnTo>
                  <a:pt x="228" y="74"/>
                </a:lnTo>
                <a:lnTo>
                  <a:pt x="257" y="62"/>
                </a:lnTo>
                <a:lnTo>
                  <a:pt x="285" y="48"/>
                </a:lnTo>
                <a:lnTo>
                  <a:pt x="309" y="34"/>
                </a:lnTo>
                <a:lnTo>
                  <a:pt x="333" y="18"/>
                </a:lnTo>
                <a:lnTo>
                  <a:pt x="352" y="0"/>
                </a:lnTo>
                <a:lnTo>
                  <a:pt x="1325" y="223"/>
                </a:lnTo>
                <a:lnTo>
                  <a:pt x="1323" y="225"/>
                </a:lnTo>
                <a:lnTo>
                  <a:pt x="1318" y="230"/>
                </a:lnTo>
                <a:lnTo>
                  <a:pt x="1309" y="239"/>
                </a:lnTo>
                <a:lnTo>
                  <a:pt x="1297" y="250"/>
                </a:lnTo>
                <a:lnTo>
                  <a:pt x="1282" y="263"/>
                </a:lnTo>
                <a:lnTo>
                  <a:pt x="1265" y="278"/>
                </a:lnTo>
                <a:lnTo>
                  <a:pt x="1247" y="295"/>
                </a:lnTo>
                <a:lnTo>
                  <a:pt x="1225" y="312"/>
                </a:lnTo>
                <a:lnTo>
                  <a:pt x="1202" y="331"/>
                </a:lnTo>
                <a:lnTo>
                  <a:pt x="1179" y="349"/>
                </a:lnTo>
                <a:lnTo>
                  <a:pt x="1154" y="367"/>
                </a:lnTo>
                <a:lnTo>
                  <a:pt x="1128" y="385"/>
                </a:lnTo>
                <a:lnTo>
                  <a:pt x="1102" y="401"/>
                </a:lnTo>
                <a:lnTo>
                  <a:pt x="1077" y="415"/>
                </a:lnTo>
                <a:lnTo>
                  <a:pt x="1051" y="428"/>
                </a:lnTo>
                <a:lnTo>
                  <a:pt x="1026" y="439"/>
                </a:lnTo>
                <a:lnTo>
                  <a:pt x="0" y="132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" name="Freeform 129"/>
          <p:cNvSpPr>
            <a:spLocks/>
          </p:cNvSpPr>
          <p:nvPr/>
        </p:nvSpPr>
        <p:spPr bwMode="auto">
          <a:xfrm>
            <a:off x="7110413" y="4350222"/>
            <a:ext cx="228600" cy="103187"/>
          </a:xfrm>
          <a:custGeom>
            <a:avLst/>
            <a:gdLst>
              <a:gd name="T0" fmla="*/ 2147483647 w 472"/>
              <a:gd name="T1" fmla="*/ 2147483647 h 209"/>
              <a:gd name="T2" fmla="*/ 2147483647 w 472"/>
              <a:gd name="T3" fmla="*/ 2147483647 h 209"/>
              <a:gd name="T4" fmla="*/ 2147483647 w 472"/>
              <a:gd name="T5" fmla="*/ 0 h 209"/>
              <a:gd name="T6" fmla="*/ 2147483647 w 472"/>
              <a:gd name="T7" fmla="*/ 2147483647 h 209"/>
              <a:gd name="T8" fmla="*/ 0 w 472"/>
              <a:gd name="T9" fmla="*/ 2147483647 h 209"/>
              <a:gd name="T10" fmla="*/ 2147483647 w 472"/>
              <a:gd name="T11" fmla="*/ 2147483647 h 20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72"/>
              <a:gd name="T19" fmla="*/ 0 h 209"/>
              <a:gd name="T20" fmla="*/ 472 w 472"/>
              <a:gd name="T21" fmla="*/ 209 h 20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72" h="209">
                <a:moveTo>
                  <a:pt x="47" y="209"/>
                </a:moveTo>
                <a:lnTo>
                  <a:pt x="472" y="84"/>
                </a:lnTo>
                <a:lnTo>
                  <a:pt x="215" y="0"/>
                </a:lnTo>
                <a:lnTo>
                  <a:pt x="5" y="24"/>
                </a:lnTo>
                <a:lnTo>
                  <a:pt x="0" y="197"/>
                </a:lnTo>
                <a:lnTo>
                  <a:pt x="47" y="209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" name="Freeform 130"/>
          <p:cNvSpPr>
            <a:spLocks/>
          </p:cNvSpPr>
          <p:nvPr/>
        </p:nvSpPr>
        <p:spPr bwMode="auto">
          <a:xfrm>
            <a:off x="6518275" y="3910484"/>
            <a:ext cx="122238" cy="490538"/>
          </a:xfrm>
          <a:custGeom>
            <a:avLst/>
            <a:gdLst>
              <a:gd name="T0" fmla="*/ 2147483647 w 251"/>
              <a:gd name="T1" fmla="*/ 2147483647 h 999"/>
              <a:gd name="T2" fmla="*/ 2147483647 w 251"/>
              <a:gd name="T3" fmla="*/ 2147483647 h 999"/>
              <a:gd name="T4" fmla="*/ 2147483647 w 251"/>
              <a:gd name="T5" fmla="*/ 2147483647 h 999"/>
              <a:gd name="T6" fmla="*/ 2147483647 w 251"/>
              <a:gd name="T7" fmla="*/ 2147483647 h 999"/>
              <a:gd name="T8" fmla="*/ 2147483647 w 251"/>
              <a:gd name="T9" fmla="*/ 2147483647 h 999"/>
              <a:gd name="T10" fmla="*/ 2147483647 w 251"/>
              <a:gd name="T11" fmla="*/ 2147483647 h 999"/>
              <a:gd name="T12" fmla="*/ 2147483647 w 251"/>
              <a:gd name="T13" fmla="*/ 2147483647 h 999"/>
              <a:gd name="T14" fmla="*/ 2147483647 w 251"/>
              <a:gd name="T15" fmla="*/ 2147483647 h 999"/>
              <a:gd name="T16" fmla="*/ 2147483647 w 251"/>
              <a:gd name="T17" fmla="*/ 2147483647 h 999"/>
              <a:gd name="T18" fmla="*/ 2147483647 w 251"/>
              <a:gd name="T19" fmla="*/ 0 h 999"/>
              <a:gd name="T20" fmla="*/ 2147483647 w 251"/>
              <a:gd name="T21" fmla="*/ 0 h 999"/>
              <a:gd name="T22" fmla="*/ 2147483647 w 251"/>
              <a:gd name="T23" fmla="*/ 2147483647 h 999"/>
              <a:gd name="T24" fmla="*/ 2147483647 w 251"/>
              <a:gd name="T25" fmla="*/ 2147483647 h 999"/>
              <a:gd name="T26" fmla="*/ 2147483647 w 251"/>
              <a:gd name="T27" fmla="*/ 2147483647 h 999"/>
              <a:gd name="T28" fmla="*/ 2147483647 w 251"/>
              <a:gd name="T29" fmla="*/ 2147483647 h 999"/>
              <a:gd name="T30" fmla="*/ 2147483647 w 251"/>
              <a:gd name="T31" fmla="*/ 2147483647 h 999"/>
              <a:gd name="T32" fmla="*/ 0 w 251"/>
              <a:gd name="T33" fmla="*/ 2147483647 h 999"/>
              <a:gd name="T34" fmla="*/ 0 w 251"/>
              <a:gd name="T35" fmla="*/ 2147483647 h 999"/>
              <a:gd name="T36" fmla="*/ 2147483647 w 251"/>
              <a:gd name="T37" fmla="*/ 2147483647 h 999"/>
              <a:gd name="T38" fmla="*/ 2147483647 w 251"/>
              <a:gd name="T39" fmla="*/ 2147483647 h 999"/>
              <a:gd name="T40" fmla="*/ 2147483647 w 251"/>
              <a:gd name="T41" fmla="*/ 2147483647 h 999"/>
              <a:gd name="T42" fmla="*/ 2147483647 w 251"/>
              <a:gd name="T43" fmla="*/ 2147483647 h 999"/>
              <a:gd name="T44" fmla="*/ 2147483647 w 251"/>
              <a:gd name="T45" fmla="*/ 2147483647 h 999"/>
              <a:gd name="T46" fmla="*/ 2147483647 w 251"/>
              <a:gd name="T47" fmla="*/ 2147483647 h 999"/>
              <a:gd name="T48" fmla="*/ 2147483647 w 251"/>
              <a:gd name="T49" fmla="*/ 2147483647 h 999"/>
              <a:gd name="T50" fmla="*/ 2147483647 w 251"/>
              <a:gd name="T51" fmla="*/ 2147483647 h 999"/>
              <a:gd name="T52" fmla="*/ 2147483647 w 251"/>
              <a:gd name="T53" fmla="*/ 2147483647 h 999"/>
              <a:gd name="T54" fmla="*/ 2147483647 w 251"/>
              <a:gd name="T55" fmla="*/ 2147483647 h 999"/>
              <a:gd name="T56" fmla="*/ 2147483647 w 251"/>
              <a:gd name="T57" fmla="*/ 2147483647 h 999"/>
              <a:gd name="T58" fmla="*/ 2147483647 w 251"/>
              <a:gd name="T59" fmla="*/ 2147483647 h 999"/>
              <a:gd name="T60" fmla="*/ 2147483647 w 251"/>
              <a:gd name="T61" fmla="*/ 2147483647 h 999"/>
              <a:gd name="T62" fmla="*/ 2147483647 w 251"/>
              <a:gd name="T63" fmla="*/ 2147483647 h 999"/>
              <a:gd name="T64" fmla="*/ 2147483647 w 251"/>
              <a:gd name="T65" fmla="*/ 2147483647 h 999"/>
              <a:gd name="T66" fmla="*/ 2147483647 w 251"/>
              <a:gd name="T67" fmla="*/ 2147483647 h 999"/>
              <a:gd name="T68" fmla="*/ 2147483647 w 251"/>
              <a:gd name="T69" fmla="*/ 2147483647 h 999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51"/>
              <a:gd name="T106" fmla="*/ 0 h 999"/>
              <a:gd name="T107" fmla="*/ 251 w 251"/>
              <a:gd name="T108" fmla="*/ 999 h 999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51" h="999">
                <a:moveTo>
                  <a:pt x="251" y="23"/>
                </a:moveTo>
                <a:lnTo>
                  <a:pt x="250" y="22"/>
                </a:lnTo>
                <a:lnTo>
                  <a:pt x="246" y="20"/>
                </a:lnTo>
                <a:lnTo>
                  <a:pt x="239" y="18"/>
                </a:lnTo>
                <a:lnTo>
                  <a:pt x="230" y="15"/>
                </a:lnTo>
                <a:lnTo>
                  <a:pt x="218" y="11"/>
                </a:lnTo>
                <a:lnTo>
                  <a:pt x="205" y="7"/>
                </a:lnTo>
                <a:lnTo>
                  <a:pt x="190" y="4"/>
                </a:lnTo>
                <a:lnTo>
                  <a:pt x="173" y="1"/>
                </a:lnTo>
                <a:lnTo>
                  <a:pt x="155" y="0"/>
                </a:lnTo>
                <a:lnTo>
                  <a:pt x="134" y="0"/>
                </a:lnTo>
                <a:lnTo>
                  <a:pt x="114" y="2"/>
                </a:lnTo>
                <a:lnTo>
                  <a:pt x="92" y="5"/>
                </a:lnTo>
                <a:lnTo>
                  <a:pt x="70" y="12"/>
                </a:lnTo>
                <a:lnTo>
                  <a:pt x="47" y="20"/>
                </a:lnTo>
                <a:lnTo>
                  <a:pt x="23" y="32"/>
                </a:lnTo>
                <a:lnTo>
                  <a:pt x="0" y="47"/>
                </a:lnTo>
                <a:lnTo>
                  <a:pt x="0" y="999"/>
                </a:lnTo>
                <a:lnTo>
                  <a:pt x="1" y="999"/>
                </a:lnTo>
                <a:lnTo>
                  <a:pt x="6" y="999"/>
                </a:lnTo>
                <a:lnTo>
                  <a:pt x="14" y="998"/>
                </a:lnTo>
                <a:lnTo>
                  <a:pt x="23" y="997"/>
                </a:lnTo>
                <a:lnTo>
                  <a:pt x="35" y="995"/>
                </a:lnTo>
                <a:lnTo>
                  <a:pt x="49" y="993"/>
                </a:lnTo>
                <a:lnTo>
                  <a:pt x="65" y="990"/>
                </a:lnTo>
                <a:lnTo>
                  <a:pt x="83" y="985"/>
                </a:lnTo>
                <a:lnTo>
                  <a:pt x="102" y="980"/>
                </a:lnTo>
                <a:lnTo>
                  <a:pt x="121" y="973"/>
                </a:lnTo>
                <a:lnTo>
                  <a:pt x="143" y="966"/>
                </a:lnTo>
                <a:lnTo>
                  <a:pt x="164" y="956"/>
                </a:lnTo>
                <a:lnTo>
                  <a:pt x="186" y="945"/>
                </a:lnTo>
                <a:lnTo>
                  <a:pt x="208" y="934"/>
                </a:lnTo>
                <a:lnTo>
                  <a:pt x="230" y="919"/>
                </a:lnTo>
                <a:lnTo>
                  <a:pt x="251" y="903"/>
                </a:lnTo>
                <a:lnTo>
                  <a:pt x="251" y="23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" name="Freeform 131"/>
          <p:cNvSpPr>
            <a:spLocks/>
          </p:cNvSpPr>
          <p:nvPr/>
        </p:nvSpPr>
        <p:spPr bwMode="auto">
          <a:xfrm>
            <a:off x="6521450" y="3915247"/>
            <a:ext cx="104775" cy="412750"/>
          </a:xfrm>
          <a:custGeom>
            <a:avLst/>
            <a:gdLst>
              <a:gd name="T0" fmla="*/ 2147483647 w 215"/>
              <a:gd name="T1" fmla="*/ 2147483647 h 843"/>
              <a:gd name="T2" fmla="*/ 2147483647 w 215"/>
              <a:gd name="T3" fmla="*/ 2147483647 h 843"/>
              <a:gd name="T4" fmla="*/ 2147483647 w 215"/>
              <a:gd name="T5" fmla="*/ 2147483647 h 843"/>
              <a:gd name="T6" fmla="*/ 2147483647 w 215"/>
              <a:gd name="T7" fmla="*/ 2147483647 h 843"/>
              <a:gd name="T8" fmla="*/ 2147483647 w 215"/>
              <a:gd name="T9" fmla="*/ 2147483647 h 843"/>
              <a:gd name="T10" fmla="*/ 2147483647 w 215"/>
              <a:gd name="T11" fmla="*/ 2147483647 h 843"/>
              <a:gd name="T12" fmla="*/ 2147483647 w 215"/>
              <a:gd name="T13" fmla="*/ 2147483647 h 843"/>
              <a:gd name="T14" fmla="*/ 2147483647 w 215"/>
              <a:gd name="T15" fmla="*/ 2147483647 h 843"/>
              <a:gd name="T16" fmla="*/ 2147483647 w 215"/>
              <a:gd name="T17" fmla="*/ 2147483647 h 843"/>
              <a:gd name="T18" fmla="*/ 2147483647 w 215"/>
              <a:gd name="T19" fmla="*/ 0 h 843"/>
              <a:gd name="T20" fmla="*/ 2147483647 w 215"/>
              <a:gd name="T21" fmla="*/ 0 h 843"/>
              <a:gd name="T22" fmla="*/ 2147483647 w 215"/>
              <a:gd name="T23" fmla="*/ 2147483647 h 843"/>
              <a:gd name="T24" fmla="*/ 2147483647 w 215"/>
              <a:gd name="T25" fmla="*/ 2147483647 h 843"/>
              <a:gd name="T26" fmla="*/ 2147483647 w 215"/>
              <a:gd name="T27" fmla="*/ 2147483647 h 843"/>
              <a:gd name="T28" fmla="*/ 2147483647 w 215"/>
              <a:gd name="T29" fmla="*/ 2147483647 h 843"/>
              <a:gd name="T30" fmla="*/ 2147483647 w 215"/>
              <a:gd name="T31" fmla="*/ 2147483647 h 843"/>
              <a:gd name="T32" fmla="*/ 0 w 215"/>
              <a:gd name="T33" fmla="*/ 2147483647 h 843"/>
              <a:gd name="T34" fmla="*/ 0 w 215"/>
              <a:gd name="T35" fmla="*/ 2147483647 h 843"/>
              <a:gd name="T36" fmla="*/ 2147483647 w 215"/>
              <a:gd name="T37" fmla="*/ 2147483647 h 843"/>
              <a:gd name="T38" fmla="*/ 2147483647 w 215"/>
              <a:gd name="T39" fmla="*/ 2147483647 h 843"/>
              <a:gd name="T40" fmla="*/ 2147483647 w 215"/>
              <a:gd name="T41" fmla="*/ 2147483647 h 843"/>
              <a:gd name="T42" fmla="*/ 2147483647 w 215"/>
              <a:gd name="T43" fmla="*/ 2147483647 h 843"/>
              <a:gd name="T44" fmla="*/ 2147483647 w 215"/>
              <a:gd name="T45" fmla="*/ 2147483647 h 843"/>
              <a:gd name="T46" fmla="*/ 2147483647 w 215"/>
              <a:gd name="T47" fmla="*/ 2147483647 h 843"/>
              <a:gd name="T48" fmla="*/ 2147483647 w 215"/>
              <a:gd name="T49" fmla="*/ 2147483647 h 843"/>
              <a:gd name="T50" fmla="*/ 2147483647 w 215"/>
              <a:gd name="T51" fmla="*/ 2147483647 h 843"/>
              <a:gd name="T52" fmla="*/ 2147483647 w 215"/>
              <a:gd name="T53" fmla="*/ 2147483647 h 843"/>
              <a:gd name="T54" fmla="*/ 2147483647 w 215"/>
              <a:gd name="T55" fmla="*/ 2147483647 h 843"/>
              <a:gd name="T56" fmla="*/ 2147483647 w 215"/>
              <a:gd name="T57" fmla="*/ 2147483647 h 843"/>
              <a:gd name="T58" fmla="*/ 2147483647 w 215"/>
              <a:gd name="T59" fmla="*/ 2147483647 h 843"/>
              <a:gd name="T60" fmla="*/ 2147483647 w 215"/>
              <a:gd name="T61" fmla="*/ 2147483647 h 843"/>
              <a:gd name="T62" fmla="*/ 2147483647 w 215"/>
              <a:gd name="T63" fmla="*/ 2147483647 h 843"/>
              <a:gd name="T64" fmla="*/ 2147483647 w 215"/>
              <a:gd name="T65" fmla="*/ 2147483647 h 843"/>
              <a:gd name="T66" fmla="*/ 2147483647 w 215"/>
              <a:gd name="T67" fmla="*/ 2147483647 h 843"/>
              <a:gd name="T68" fmla="*/ 2147483647 w 215"/>
              <a:gd name="T69" fmla="*/ 2147483647 h 843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15"/>
              <a:gd name="T106" fmla="*/ 0 h 843"/>
              <a:gd name="T107" fmla="*/ 215 w 215"/>
              <a:gd name="T108" fmla="*/ 843 h 843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15" h="843">
                <a:moveTo>
                  <a:pt x="215" y="20"/>
                </a:moveTo>
                <a:lnTo>
                  <a:pt x="214" y="19"/>
                </a:lnTo>
                <a:lnTo>
                  <a:pt x="211" y="18"/>
                </a:lnTo>
                <a:lnTo>
                  <a:pt x="205" y="15"/>
                </a:lnTo>
                <a:lnTo>
                  <a:pt x="197" y="12"/>
                </a:lnTo>
                <a:lnTo>
                  <a:pt x="187" y="9"/>
                </a:lnTo>
                <a:lnTo>
                  <a:pt x="176" y="6"/>
                </a:lnTo>
                <a:lnTo>
                  <a:pt x="163" y="4"/>
                </a:lnTo>
                <a:lnTo>
                  <a:pt x="149" y="1"/>
                </a:lnTo>
                <a:lnTo>
                  <a:pt x="133" y="0"/>
                </a:lnTo>
                <a:lnTo>
                  <a:pt x="115" y="0"/>
                </a:lnTo>
                <a:lnTo>
                  <a:pt x="98" y="1"/>
                </a:lnTo>
                <a:lnTo>
                  <a:pt x="79" y="5"/>
                </a:lnTo>
                <a:lnTo>
                  <a:pt x="60" y="10"/>
                </a:lnTo>
                <a:lnTo>
                  <a:pt x="40" y="18"/>
                </a:lnTo>
                <a:lnTo>
                  <a:pt x="21" y="27"/>
                </a:lnTo>
                <a:lnTo>
                  <a:pt x="0" y="40"/>
                </a:lnTo>
                <a:lnTo>
                  <a:pt x="0" y="843"/>
                </a:lnTo>
                <a:lnTo>
                  <a:pt x="1" y="843"/>
                </a:lnTo>
                <a:lnTo>
                  <a:pt x="6" y="843"/>
                </a:lnTo>
                <a:lnTo>
                  <a:pt x="12" y="842"/>
                </a:lnTo>
                <a:lnTo>
                  <a:pt x="21" y="841"/>
                </a:lnTo>
                <a:lnTo>
                  <a:pt x="30" y="840"/>
                </a:lnTo>
                <a:lnTo>
                  <a:pt x="43" y="838"/>
                </a:lnTo>
                <a:lnTo>
                  <a:pt x="56" y="835"/>
                </a:lnTo>
                <a:lnTo>
                  <a:pt x="71" y="831"/>
                </a:lnTo>
                <a:lnTo>
                  <a:pt x="87" y="826"/>
                </a:lnTo>
                <a:lnTo>
                  <a:pt x="105" y="821"/>
                </a:lnTo>
                <a:lnTo>
                  <a:pt x="123" y="814"/>
                </a:lnTo>
                <a:lnTo>
                  <a:pt x="141" y="806"/>
                </a:lnTo>
                <a:lnTo>
                  <a:pt x="159" y="797"/>
                </a:lnTo>
                <a:lnTo>
                  <a:pt x="179" y="786"/>
                </a:lnTo>
                <a:lnTo>
                  <a:pt x="197" y="774"/>
                </a:lnTo>
                <a:lnTo>
                  <a:pt x="215" y="760"/>
                </a:lnTo>
                <a:lnTo>
                  <a:pt x="215" y="20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" name="Freeform 132"/>
          <p:cNvSpPr>
            <a:spLocks/>
          </p:cNvSpPr>
          <p:nvPr/>
        </p:nvSpPr>
        <p:spPr bwMode="auto">
          <a:xfrm>
            <a:off x="6524625" y="3920009"/>
            <a:ext cx="87313" cy="334963"/>
          </a:xfrm>
          <a:custGeom>
            <a:avLst/>
            <a:gdLst>
              <a:gd name="T0" fmla="*/ 2147483647 w 180"/>
              <a:gd name="T1" fmla="*/ 2147483647 h 685"/>
              <a:gd name="T2" fmla="*/ 2147483647 w 180"/>
              <a:gd name="T3" fmla="*/ 2147483647 h 685"/>
              <a:gd name="T4" fmla="*/ 2147483647 w 180"/>
              <a:gd name="T5" fmla="*/ 2147483647 h 685"/>
              <a:gd name="T6" fmla="*/ 2147483647 w 180"/>
              <a:gd name="T7" fmla="*/ 2147483647 h 685"/>
              <a:gd name="T8" fmla="*/ 2147483647 w 180"/>
              <a:gd name="T9" fmla="*/ 2147483647 h 685"/>
              <a:gd name="T10" fmla="*/ 2147483647 w 180"/>
              <a:gd name="T11" fmla="*/ 2147483647 h 685"/>
              <a:gd name="T12" fmla="*/ 2147483647 w 180"/>
              <a:gd name="T13" fmla="*/ 2147483647 h 685"/>
              <a:gd name="T14" fmla="*/ 2147483647 w 180"/>
              <a:gd name="T15" fmla="*/ 2147483647 h 685"/>
              <a:gd name="T16" fmla="*/ 2147483647 w 180"/>
              <a:gd name="T17" fmla="*/ 0 h 685"/>
              <a:gd name="T18" fmla="*/ 2147483647 w 180"/>
              <a:gd name="T19" fmla="*/ 0 h 685"/>
              <a:gd name="T20" fmla="*/ 2147483647 w 180"/>
              <a:gd name="T21" fmla="*/ 0 h 685"/>
              <a:gd name="T22" fmla="*/ 2147483647 w 180"/>
              <a:gd name="T23" fmla="*/ 2147483647 h 685"/>
              <a:gd name="T24" fmla="*/ 2147483647 w 180"/>
              <a:gd name="T25" fmla="*/ 2147483647 h 685"/>
              <a:gd name="T26" fmla="*/ 2147483647 w 180"/>
              <a:gd name="T27" fmla="*/ 2147483647 h 685"/>
              <a:gd name="T28" fmla="*/ 2147483647 w 180"/>
              <a:gd name="T29" fmla="*/ 2147483647 h 685"/>
              <a:gd name="T30" fmla="*/ 2147483647 w 180"/>
              <a:gd name="T31" fmla="*/ 2147483647 h 685"/>
              <a:gd name="T32" fmla="*/ 0 w 180"/>
              <a:gd name="T33" fmla="*/ 2147483647 h 685"/>
              <a:gd name="T34" fmla="*/ 0 w 180"/>
              <a:gd name="T35" fmla="*/ 2147483647 h 685"/>
              <a:gd name="T36" fmla="*/ 2147483647 w 180"/>
              <a:gd name="T37" fmla="*/ 2147483647 h 685"/>
              <a:gd name="T38" fmla="*/ 2147483647 w 180"/>
              <a:gd name="T39" fmla="*/ 2147483647 h 685"/>
              <a:gd name="T40" fmla="*/ 2147483647 w 180"/>
              <a:gd name="T41" fmla="*/ 2147483647 h 685"/>
              <a:gd name="T42" fmla="*/ 2147483647 w 180"/>
              <a:gd name="T43" fmla="*/ 2147483647 h 685"/>
              <a:gd name="T44" fmla="*/ 2147483647 w 180"/>
              <a:gd name="T45" fmla="*/ 2147483647 h 685"/>
              <a:gd name="T46" fmla="*/ 2147483647 w 180"/>
              <a:gd name="T47" fmla="*/ 2147483647 h 685"/>
              <a:gd name="T48" fmla="*/ 2147483647 w 180"/>
              <a:gd name="T49" fmla="*/ 2147483647 h 685"/>
              <a:gd name="T50" fmla="*/ 2147483647 w 180"/>
              <a:gd name="T51" fmla="*/ 2147483647 h 685"/>
              <a:gd name="T52" fmla="*/ 2147483647 w 180"/>
              <a:gd name="T53" fmla="*/ 2147483647 h 685"/>
              <a:gd name="T54" fmla="*/ 2147483647 w 180"/>
              <a:gd name="T55" fmla="*/ 2147483647 h 685"/>
              <a:gd name="T56" fmla="*/ 2147483647 w 180"/>
              <a:gd name="T57" fmla="*/ 2147483647 h 685"/>
              <a:gd name="T58" fmla="*/ 2147483647 w 180"/>
              <a:gd name="T59" fmla="*/ 2147483647 h 685"/>
              <a:gd name="T60" fmla="*/ 2147483647 w 180"/>
              <a:gd name="T61" fmla="*/ 2147483647 h 685"/>
              <a:gd name="T62" fmla="*/ 2147483647 w 180"/>
              <a:gd name="T63" fmla="*/ 2147483647 h 685"/>
              <a:gd name="T64" fmla="*/ 2147483647 w 180"/>
              <a:gd name="T65" fmla="*/ 2147483647 h 685"/>
              <a:gd name="T66" fmla="*/ 2147483647 w 180"/>
              <a:gd name="T67" fmla="*/ 2147483647 h 685"/>
              <a:gd name="T68" fmla="*/ 2147483647 w 180"/>
              <a:gd name="T69" fmla="*/ 2147483647 h 685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180"/>
              <a:gd name="T106" fmla="*/ 0 h 685"/>
              <a:gd name="T107" fmla="*/ 180 w 180"/>
              <a:gd name="T108" fmla="*/ 685 h 685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180" h="685">
                <a:moveTo>
                  <a:pt x="180" y="16"/>
                </a:moveTo>
                <a:lnTo>
                  <a:pt x="179" y="16"/>
                </a:lnTo>
                <a:lnTo>
                  <a:pt x="176" y="14"/>
                </a:lnTo>
                <a:lnTo>
                  <a:pt x="172" y="12"/>
                </a:lnTo>
                <a:lnTo>
                  <a:pt x="165" y="10"/>
                </a:lnTo>
                <a:lnTo>
                  <a:pt x="157" y="8"/>
                </a:lnTo>
                <a:lnTo>
                  <a:pt x="147" y="4"/>
                </a:lnTo>
                <a:lnTo>
                  <a:pt x="136" y="2"/>
                </a:lnTo>
                <a:lnTo>
                  <a:pt x="125" y="0"/>
                </a:lnTo>
                <a:lnTo>
                  <a:pt x="111" y="0"/>
                </a:lnTo>
                <a:lnTo>
                  <a:pt x="97" y="0"/>
                </a:lnTo>
                <a:lnTo>
                  <a:pt x="81" y="1"/>
                </a:lnTo>
                <a:lnTo>
                  <a:pt x="66" y="3"/>
                </a:lnTo>
                <a:lnTo>
                  <a:pt x="50" y="8"/>
                </a:lnTo>
                <a:lnTo>
                  <a:pt x="33" y="14"/>
                </a:lnTo>
                <a:lnTo>
                  <a:pt x="17" y="23"/>
                </a:lnTo>
                <a:lnTo>
                  <a:pt x="0" y="33"/>
                </a:lnTo>
                <a:lnTo>
                  <a:pt x="0" y="685"/>
                </a:lnTo>
                <a:lnTo>
                  <a:pt x="1" y="685"/>
                </a:lnTo>
                <a:lnTo>
                  <a:pt x="4" y="685"/>
                </a:lnTo>
                <a:lnTo>
                  <a:pt x="9" y="684"/>
                </a:lnTo>
                <a:lnTo>
                  <a:pt x="17" y="683"/>
                </a:lnTo>
                <a:lnTo>
                  <a:pt x="26" y="682"/>
                </a:lnTo>
                <a:lnTo>
                  <a:pt x="35" y="681"/>
                </a:lnTo>
                <a:lnTo>
                  <a:pt x="47" y="678"/>
                </a:lnTo>
                <a:lnTo>
                  <a:pt x="60" y="676"/>
                </a:lnTo>
                <a:lnTo>
                  <a:pt x="73" y="671"/>
                </a:lnTo>
                <a:lnTo>
                  <a:pt x="87" y="667"/>
                </a:lnTo>
                <a:lnTo>
                  <a:pt x="102" y="662"/>
                </a:lnTo>
                <a:lnTo>
                  <a:pt x="118" y="655"/>
                </a:lnTo>
                <a:lnTo>
                  <a:pt x="133" y="648"/>
                </a:lnTo>
                <a:lnTo>
                  <a:pt x="149" y="639"/>
                </a:lnTo>
                <a:lnTo>
                  <a:pt x="165" y="628"/>
                </a:lnTo>
                <a:lnTo>
                  <a:pt x="180" y="617"/>
                </a:lnTo>
                <a:lnTo>
                  <a:pt x="180" y="16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" name="Freeform 133"/>
          <p:cNvSpPr>
            <a:spLocks/>
          </p:cNvSpPr>
          <p:nvPr/>
        </p:nvSpPr>
        <p:spPr bwMode="auto">
          <a:xfrm>
            <a:off x="6527800" y="3923184"/>
            <a:ext cx="71438" cy="260350"/>
          </a:xfrm>
          <a:custGeom>
            <a:avLst/>
            <a:gdLst>
              <a:gd name="T0" fmla="*/ 2147483647 w 146"/>
              <a:gd name="T1" fmla="*/ 2147483647 h 530"/>
              <a:gd name="T2" fmla="*/ 2147483647 w 146"/>
              <a:gd name="T3" fmla="*/ 2147483647 h 530"/>
              <a:gd name="T4" fmla="*/ 2147483647 w 146"/>
              <a:gd name="T5" fmla="*/ 2147483647 h 530"/>
              <a:gd name="T6" fmla="*/ 2147483647 w 146"/>
              <a:gd name="T7" fmla="*/ 2147483647 h 530"/>
              <a:gd name="T8" fmla="*/ 2147483647 w 146"/>
              <a:gd name="T9" fmla="*/ 2147483647 h 530"/>
              <a:gd name="T10" fmla="*/ 2147483647 w 146"/>
              <a:gd name="T11" fmla="*/ 0 h 530"/>
              <a:gd name="T12" fmla="*/ 2147483647 w 146"/>
              <a:gd name="T13" fmla="*/ 2147483647 h 530"/>
              <a:gd name="T14" fmla="*/ 2147483647 w 146"/>
              <a:gd name="T15" fmla="*/ 2147483647 h 530"/>
              <a:gd name="T16" fmla="*/ 0 w 146"/>
              <a:gd name="T17" fmla="*/ 2147483647 h 530"/>
              <a:gd name="T18" fmla="*/ 0 w 146"/>
              <a:gd name="T19" fmla="*/ 2147483647 h 530"/>
              <a:gd name="T20" fmla="*/ 2147483647 w 146"/>
              <a:gd name="T21" fmla="*/ 2147483647 h 530"/>
              <a:gd name="T22" fmla="*/ 2147483647 w 146"/>
              <a:gd name="T23" fmla="*/ 2147483647 h 530"/>
              <a:gd name="T24" fmla="*/ 2147483647 w 146"/>
              <a:gd name="T25" fmla="*/ 2147483647 h 530"/>
              <a:gd name="T26" fmla="*/ 2147483647 w 146"/>
              <a:gd name="T27" fmla="*/ 2147483647 h 530"/>
              <a:gd name="T28" fmla="*/ 2147483647 w 146"/>
              <a:gd name="T29" fmla="*/ 2147483647 h 530"/>
              <a:gd name="T30" fmla="*/ 2147483647 w 146"/>
              <a:gd name="T31" fmla="*/ 2147483647 h 530"/>
              <a:gd name="T32" fmla="*/ 2147483647 w 146"/>
              <a:gd name="T33" fmla="*/ 2147483647 h 530"/>
              <a:gd name="T34" fmla="*/ 2147483647 w 146"/>
              <a:gd name="T35" fmla="*/ 2147483647 h 530"/>
              <a:gd name="T36" fmla="*/ 2147483647 w 146"/>
              <a:gd name="T37" fmla="*/ 2147483647 h 53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46"/>
              <a:gd name="T58" fmla="*/ 0 h 530"/>
              <a:gd name="T59" fmla="*/ 146 w 146"/>
              <a:gd name="T60" fmla="*/ 530 h 530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46" h="530">
                <a:moveTo>
                  <a:pt x="146" y="14"/>
                </a:moveTo>
                <a:lnTo>
                  <a:pt x="143" y="12"/>
                </a:lnTo>
                <a:lnTo>
                  <a:pt x="134" y="8"/>
                </a:lnTo>
                <a:lnTo>
                  <a:pt x="120" y="4"/>
                </a:lnTo>
                <a:lnTo>
                  <a:pt x="101" y="1"/>
                </a:lnTo>
                <a:lnTo>
                  <a:pt x="79" y="0"/>
                </a:lnTo>
                <a:lnTo>
                  <a:pt x="54" y="3"/>
                </a:lnTo>
                <a:lnTo>
                  <a:pt x="27" y="11"/>
                </a:lnTo>
                <a:lnTo>
                  <a:pt x="0" y="27"/>
                </a:lnTo>
                <a:lnTo>
                  <a:pt x="0" y="530"/>
                </a:lnTo>
                <a:lnTo>
                  <a:pt x="3" y="530"/>
                </a:lnTo>
                <a:lnTo>
                  <a:pt x="14" y="529"/>
                </a:lnTo>
                <a:lnTo>
                  <a:pt x="29" y="526"/>
                </a:lnTo>
                <a:lnTo>
                  <a:pt x="49" y="521"/>
                </a:lnTo>
                <a:lnTo>
                  <a:pt x="71" y="514"/>
                </a:lnTo>
                <a:lnTo>
                  <a:pt x="96" y="505"/>
                </a:lnTo>
                <a:lnTo>
                  <a:pt x="121" y="492"/>
                </a:lnTo>
                <a:lnTo>
                  <a:pt x="146" y="475"/>
                </a:lnTo>
                <a:lnTo>
                  <a:pt x="146" y="14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" name="Freeform 134"/>
          <p:cNvSpPr>
            <a:spLocks/>
          </p:cNvSpPr>
          <p:nvPr/>
        </p:nvSpPr>
        <p:spPr bwMode="auto">
          <a:xfrm>
            <a:off x="6532563" y="3926359"/>
            <a:ext cx="52387" cy="184150"/>
          </a:xfrm>
          <a:custGeom>
            <a:avLst/>
            <a:gdLst>
              <a:gd name="T0" fmla="*/ 2147483647 w 109"/>
              <a:gd name="T1" fmla="*/ 2147483647 h 373"/>
              <a:gd name="T2" fmla="*/ 2147483647 w 109"/>
              <a:gd name="T3" fmla="*/ 2147483647 h 373"/>
              <a:gd name="T4" fmla="*/ 2147483647 w 109"/>
              <a:gd name="T5" fmla="*/ 2147483647 h 373"/>
              <a:gd name="T6" fmla="*/ 2147483647 w 109"/>
              <a:gd name="T7" fmla="*/ 2147483647 h 373"/>
              <a:gd name="T8" fmla="*/ 2147483647 w 109"/>
              <a:gd name="T9" fmla="*/ 0 h 373"/>
              <a:gd name="T10" fmla="*/ 2147483647 w 109"/>
              <a:gd name="T11" fmla="*/ 0 h 373"/>
              <a:gd name="T12" fmla="*/ 2147483647 w 109"/>
              <a:gd name="T13" fmla="*/ 2147483647 h 373"/>
              <a:gd name="T14" fmla="*/ 2147483647 w 109"/>
              <a:gd name="T15" fmla="*/ 2147483647 h 373"/>
              <a:gd name="T16" fmla="*/ 0 w 109"/>
              <a:gd name="T17" fmla="*/ 2147483647 h 373"/>
              <a:gd name="T18" fmla="*/ 0 w 109"/>
              <a:gd name="T19" fmla="*/ 2147483647 h 373"/>
              <a:gd name="T20" fmla="*/ 2147483647 w 109"/>
              <a:gd name="T21" fmla="*/ 2147483647 h 373"/>
              <a:gd name="T22" fmla="*/ 2147483647 w 109"/>
              <a:gd name="T23" fmla="*/ 2147483647 h 373"/>
              <a:gd name="T24" fmla="*/ 2147483647 w 109"/>
              <a:gd name="T25" fmla="*/ 2147483647 h 373"/>
              <a:gd name="T26" fmla="*/ 2147483647 w 109"/>
              <a:gd name="T27" fmla="*/ 2147483647 h 373"/>
              <a:gd name="T28" fmla="*/ 2147483647 w 109"/>
              <a:gd name="T29" fmla="*/ 2147483647 h 373"/>
              <a:gd name="T30" fmla="*/ 2147483647 w 109"/>
              <a:gd name="T31" fmla="*/ 2147483647 h 373"/>
              <a:gd name="T32" fmla="*/ 2147483647 w 109"/>
              <a:gd name="T33" fmla="*/ 2147483647 h 373"/>
              <a:gd name="T34" fmla="*/ 2147483647 w 109"/>
              <a:gd name="T35" fmla="*/ 2147483647 h 373"/>
              <a:gd name="T36" fmla="*/ 2147483647 w 109"/>
              <a:gd name="T37" fmla="*/ 2147483647 h 373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09"/>
              <a:gd name="T58" fmla="*/ 0 h 373"/>
              <a:gd name="T59" fmla="*/ 109 w 109"/>
              <a:gd name="T60" fmla="*/ 373 h 373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09" h="373">
                <a:moveTo>
                  <a:pt x="109" y="10"/>
                </a:moveTo>
                <a:lnTo>
                  <a:pt x="107" y="9"/>
                </a:lnTo>
                <a:lnTo>
                  <a:pt x="100" y="6"/>
                </a:lnTo>
                <a:lnTo>
                  <a:pt x="89" y="2"/>
                </a:lnTo>
                <a:lnTo>
                  <a:pt x="75" y="0"/>
                </a:lnTo>
                <a:lnTo>
                  <a:pt x="59" y="0"/>
                </a:lnTo>
                <a:lnTo>
                  <a:pt x="39" y="2"/>
                </a:lnTo>
                <a:lnTo>
                  <a:pt x="20" y="9"/>
                </a:lnTo>
                <a:lnTo>
                  <a:pt x="0" y="21"/>
                </a:lnTo>
                <a:lnTo>
                  <a:pt x="0" y="373"/>
                </a:lnTo>
                <a:lnTo>
                  <a:pt x="2" y="373"/>
                </a:lnTo>
                <a:lnTo>
                  <a:pt x="9" y="372"/>
                </a:lnTo>
                <a:lnTo>
                  <a:pt x="21" y="369"/>
                </a:lnTo>
                <a:lnTo>
                  <a:pt x="36" y="366"/>
                </a:lnTo>
                <a:lnTo>
                  <a:pt x="53" y="362"/>
                </a:lnTo>
                <a:lnTo>
                  <a:pt x="72" y="354"/>
                </a:lnTo>
                <a:lnTo>
                  <a:pt x="90" y="343"/>
                </a:lnTo>
                <a:lnTo>
                  <a:pt x="109" y="331"/>
                </a:lnTo>
                <a:lnTo>
                  <a:pt x="109" y="10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" name="Freeform 135"/>
          <p:cNvSpPr>
            <a:spLocks/>
          </p:cNvSpPr>
          <p:nvPr/>
        </p:nvSpPr>
        <p:spPr bwMode="auto">
          <a:xfrm>
            <a:off x="6535738" y="3931122"/>
            <a:ext cx="34925" cy="106362"/>
          </a:xfrm>
          <a:custGeom>
            <a:avLst/>
            <a:gdLst>
              <a:gd name="T0" fmla="*/ 2147483647 w 75"/>
              <a:gd name="T1" fmla="*/ 2147483647 h 216"/>
              <a:gd name="T2" fmla="*/ 2147483647 w 75"/>
              <a:gd name="T3" fmla="*/ 2147483647 h 216"/>
              <a:gd name="T4" fmla="*/ 2147483647 w 75"/>
              <a:gd name="T5" fmla="*/ 2147483647 h 216"/>
              <a:gd name="T6" fmla="*/ 2147483647 w 75"/>
              <a:gd name="T7" fmla="*/ 2147483647 h 216"/>
              <a:gd name="T8" fmla="*/ 2147483647 w 75"/>
              <a:gd name="T9" fmla="*/ 0 h 216"/>
              <a:gd name="T10" fmla="*/ 2147483647 w 75"/>
              <a:gd name="T11" fmla="*/ 0 h 216"/>
              <a:gd name="T12" fmla="*/ 2147483647 w 75"/>
              <a:gd name="T13" fmla="*/ 2147483647 h 216"/>
              <a:gd name="T14" fmla="*/ 2147483647 w 75"/>
              <a:gd name="T15" fmla="*/ 2147483647 h 216"/>
              <a:gd name="T16" fmla="*/ 0 w 75"/>
              <a:gd name="T17" fmla="*/ 2147483647 h 216"/>
              <a:gd name="T18" fmla="*/ 0 w 75"/>
              <a:gd name="T19" fmla="*/ 2147483647 h 216"/>
              <a:gd name="T20" fmla="*/ 2147483647 w 75"/>
              <a:gd name="T21" fmla="*/ 2147483647 h 216"/>
              <a:gd name="T22" fmla="*/ 2147483647 w 75"/>
              <a:gd name="T23" fmla="*/ 2147483647 h 216"/>
              <a:gd name="T24" fmla="*/ 2147483647 w 75"/>
              <a:gd name="T25" fmla="*/ 2147483647 h 216"/>
              <a:gd name="T26" fmla="*/ 2147483647 w 75"/>
              <a:gd name="T27" fmla="*/ 2147483647 h 216"/>
              <a:gd name="T28" fmla="*/ 2147483647 w 75"/>
              <a:gd name="T29" fmla="*/ 2147483647 h 216"/>
              <a:gd name="T30" fmla="*/ 2147483647 w 75"/>
              <a:gd name="T31" fmla="*/ 2147483647 h 216"/>
              <a:gd name="T32" fmla="*/ 2147483647 w 75"/>
              <a:gd name="T33" fmla="*/ 2147483647 h 216"/>
              <a:gd name="T34" fmla="*/ 2147483647 w 75"/>
              <a:gd name="T35" fmla="*/ 2147483647 h 216"/>
              <a:gd name="T36" fmla="*/ 2147483647 w 75"/>
              <a:gd name="T37" fmla="*/ 2147483647 h 21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75"/>
              <a:gd name="T58" fmla="*/ 0 h 216"/>
              <a:gd name="T59" fmla="*/ 75 w 75"/>
              <a:gd name="T60" fmla="*/ 216 h 21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75" h="216">
                <a:moveTo>
                  <a:pt x="75" y="6"/>
                </a:moveTo>
                <a:lnTo>
                  <a:pt x="73" y="5"/>
                </a:lnTo>
                <a:lnTo>
                  <a:pt x="69" y="4"/>
                </a:lnTo>
                <a:lnTo>
                  <a:pt x="61" y="2"/>
                </a:lnTo>
                <a:lnTo>
                  <a:pt x="52" y="0"/>
                </a:lnTo>
                <a:lnTo>
                  <a:pt x="41" y="0"/>
                </a:lnTo>
                <a:lnTo>
                  <a:pt x="28" y="1"/>
                </a:lnTo>
                <a:lnTo>
                  <a:pt x="14" y="6"/>
                </a:lnTo>
                <a:lnTo>
                  <a:pt x="0" y="14"/>
                </a:lnTo>
                <a:lnTo>
                  <a:pt x="0" y="216"/>
                </a:lnTo>
                <a:lnTo>
                  <a:pt x="2" y="216"/>
                </a:lnTo>
                <a:lnTo>
                  <a:pt x="7" y="215"/>
                </a:lnTo>
                <a:lnTo>
                  <a:pt x="15" y="214"/>
                </a:lnTo>
                <a:lnTo>
                  <a:pt x="25" y="211"/>
                </a:lnTo>
                <a:lnTo>
                  <a:pt x="37" y="208"/>
                </a:lnTo>
                <a:lnTo>
                  <a:pt x="50" y="203"/>
                </a:lnTo>
                <a:lnTo>
                  <a:pt x="63" y="195"/>
                </a:lnTo>
                <a:lnTo>
                  <a:pt x="75" y="187"/>
                </a:lnTo>
                <a:lnTo>
                  <a:pt x="75" y="6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" name="Freeform 136"/>
          <p:cNvSpPr>
            <a:spLocks/>
          </p:cNvSpPr>
          <p:nvPr/>
        </p:nvSpPr>
        <p:spPr bwMode="auto">
          <a:xfrm>
            <a:off x="6973888" y="4234334"/>
            <a:ext cx="53975" cy="55563"/>
          </a:xfrm>
          <a:custGeom>
            <a:avLst/>
            <a:gdLst>
              <a:gd name="T0" fmla="*/ 2147483647 w 110"/>
              <a:gd name="T1" fmla="*/ 2147483647 h 111"/>
              <a:gd name="T2" fmla="*/ 2147483647 w 110"/>
              <a:gd name="T3" fmla="*/ 2147483647 h 111"/>
              <a:gd name="T4" fmla="*/ 2147483647 w 110"/>
              <a:gd name="T5" fmla="*/ 2147483647 h 111"/>
              <a:gd name="T6" fmla="*/ 2147483647 w 110"/>
              <a:gd name="T7" fmla="*/ 2147483647 h 111"/>
              <a:gd name="T8" fmla="*/ 2147483647 w 110"/>
              <a:gd name="T9" fmla="*/ 2147483647 h 111"/>
              <a:gd name="T10" fmla="*/ 2147483647 w 110"/>
              <a:gd name="T11" fmla="*/ 2147483647 h 111"/>
              <a:gd name="T12" fmla="*/ 2147483647 w 110"/>
              <a:gd name="T13" fmla="*/ 2147483647 h 111"/>
              <a:gd name="T14" fmla="*/ 2147483647 w 110"/>
              <a:gd name="T15" fmla="*/ 2147483647 h 111"/>
              <a:gd name="T16" fmla="*/ 2147483647 w 110"/>
              <a:gd name="T17" fmla="*/ 2147483647 h 111"/>
              <a:gd name="T18" fmla="*/ 2147483647 w 110"/>
              <a:gd name="T19" fmla="*/ 2147483647 h 111"/>
              <a:gd name="T20" fmla="*/ 2147483647 w 110"/>
              <a:gd name="T21" fmla="*/ 2147483647 h 111"/>
              <a:gd name="T22" fmla="*/ 2147483647 w 110"/>
              <a:gd name="T23" fmla="*/ 2147483647 h 111"/>
              <a:gd name="T24" fmla="*/ 2147483647 w 110"/>
              <a:gd name="T25" fmla="*/ 2147483647 h 111"/>
              <a:gd name="T26" fmla="*/ 2147483647 w 110"/>
              <a:gd name="T27" fmla="*/ 2147483647 h 111"/>
              <a:gd name="T28" fmla="*/ 2147483647 w 110"/>
              <a:gd name="T29" fmla="*/ 2147483647 h 111"/>
              <a:gd name="T30" fmla="*/ 2147483647 w 110"/>
              <a:gd name="T31" fmla="*/ 2147483647 h 111"/>
              <a:gd name="T32" fmla="*/ 2147483647 w 110"/>
              <a:gd name="T33" fmla="*/ 0 h 111"/>
              <a:gd name="T34" fmla="*/ 2147483647 w 110"/>
              <a:gd name="T35" fmla="*/ 2147483647 h 111"/>
              <a:gd name="T36" fmla="*/ 2147483647 w 110"/>
              <a:gd name="T37" fmla="*/ 2147483647 h 111"/>
              <a:gd name="T38" fmla="*/ 2147483647 w 110"/>
              <a:gd name="T39" fmla="*/ 2147483647 h 111"/>
              <a:gd name="T40" fmla="*/ 2147483647 w 110"/>
              <a:gd name="T41" fmla="*/ 2147483647 h 111"/>
              <a:gd name="T42" fmla="*/ 2147483647 w 110"/>
              <a:gd name="T43" fmla="*/ 2147483647 h 111"/>
              <a:gd name="T44" fmla="*/ 2147483647 w 110"/>
              <a:gd name="T45" fmla="*/ 2147483647 h 111"/>
              <a:gd name="T46" fmla="*/ 2147483647 w 110"/>
              <a:gd name="T47" fmla="*/ 2147483647 h 111"/>
              <a:gd name="T48" fmla="*/ 0 w 110"/>
              <a:gd name="T49" fmla="*/ 2147483647 h 111"/>
              <a:gd name="T50" fmla="*/ 2147483647 w 110"/>
              <a:gd name="T51" fmla="*/ 2147483647 h 111"/>
              <a:gd name="T52" fmla="*/ 2147483647 w 110"/>
              <a:gd name="T53" fmla="*/ 2147483647 h 111"/>
              <a:gd name="T54" fmla="*/ 2147483647 w 110"/>
              <a:gd name="T55" fmla="*/ 2147483647 h 111"/>
              <a:gd name="T56" fmla="*/ 2147483647 w 110"/>
              <a:gd name="T57" fmla="*/ 2147483647 h 111"/>
              <a:gd name="T58" fmla="*/ 2147483647 w 110"/>
              <a:gd name="T59" fmla="*/ 2147483647 h 111"/>
              <a:gd name="T60" fmla="*/ 2147483647 w 110"/>
              <a:gd name="T61" fmla="*/ 2147483647 h 111"/>
              <a:gd name="T62" fmla="*/ 2147483647 w 110"/>
              <a:gd name="T63" fmla="*/ 2147483647 h 111"/>
              <a:gd name="T64" fmla="*/ 2147483647 w 110"/>
              <a:gd name="T65" fmla="*/ 2147483647 h 11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10"/>
              <a:gd name="T100" fmla="*/ 0 h 111"/>
              <a:gd name="T101" fmla="*/ 110 w 110"/>
              <a:gd name="T102" fmla="*/ 111 h 11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10" h="111">
                <a:moveTo>
                  <a:pt x="55" y="111"/>
                </a:moveTo>
                <a:lnTo>
                  <a:pt x="66" y="110"/>
                </a:lnTo>
                <a:lnTo>
                  <a:pt x="76" y="106"/>
                </a:lnTo>
                <a:lnTo>
                  <a:pt x="85" y="101"/>
                </a:lnTo>
                <a:lnTo>
                  <a:pt x="94" y="94"/>
                </a:lnTo>
                <a:lnTo>
                  <a:pt x="100" y="86"/>
                </a:lnTo>
                <a:lnTo>
                  <a:pt x="106" y="77"/>
                </a:lnTo>
                <a:lnTo>
                  <a:pt x="109" y="66"/>
                </a:lnTo>
                <a:lnTo>
                  <a:pt x="110" y="56"/>
                </a:lnTo>
                <a:lnTo>
                  <a:pt x="109" y="44"/>
                </a:lnTo>
                <a:lnTo>
                  <a:pt x="106" y="34"/>
                </a:lnTo>
                <a:lnTo>
                  <a:pt x="100" y="24"/>
                </a:lnTo>
                <a:lnTo>
                  <a:pt x="94" y="17"/>
                </a:lnTo>
                <a:lnTo>
                  <a:pt x="85" y="9"/>
                </a:lnTo>
                <a:lnTo>
                  <a:pt x="76" y="5"/>
                </a:lnTo>
                <a:lnTo>
                  <a:pt x="66" y="2"/>
                </a:lnTo>
                <a:lnTo>
                  <a:pt x="55" y="0"/>
                </a:lnTo>
                <a:lnTo>
                  <a:pt x="44" y="2"/>
                </a:lnTo>
                <a:lnTo>
                  <a:pt x="33" y="5"/>
                </a:lnTo>
                <a:lnTo>
                  <a:pt x="25" y="9"/>
                </a:lnTo>
                <a:lnTo>
                  <a:pt x="16" y="17"/>
                </a:lnTo>
                <a:lnTo>
                  <a:pt x="10" y="24"/>
                </a:lnTo>
                <a:lnTo>
                  <a:pt x="4" y="34"/>
                </a:lnTo>
                <a:lnTo>
                  <a:pt x="1" y="44"/>
                </a:lnTo>
                <a:lnTo>
                  <a:pt x="0" y="56"/>
                </a:lnTo>
                <a:lnTo>
                  <a:pt x="1" y="66"/>
                </a:lnTo>
                <a:lnTo>
                  <a:pt x="4" y="77"/>
                </a:lnTo>
                <a:lnTo>
                  <a:pt x="10" y="86"/>
                </a:lnTo>
                <a:lnTo>
                  <a:pt x="16" y="94"/>
                </a:lnTo>
                <a:lnTo>
                  <a:pt x="25" y="101"/>
                </a:lnTo>
                <a:lnTo>
                  <a:pt x="33" y="106"/>
                </a:lnTo>
                <a:lnTo>
                  <a:pt x="44" y="110"/>
                </a:lnTo>
                <a:lnTo>
                  <a:pt x="55" y="111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" name="Freeform 137"/>
          <p:cNvSpPr>
            <a:spLocks/>
          </p:cNvSpPr>
          <p:nvPr/>
        </p:nvSpPr>
        <p:spPr bwMode="auto">
          <a:xfrm>
            <a:off x="6810375" y="4235922"/>
            <a:ext cx="26988" cy="26987"/>
          </a:xfrm>
          <a:custGeom>
            <a:avLst/>
            <a:gdLst>
              <a:gd name="T0" fmla="*/ 2147483647 w 55"/>
              <a:gd name="T1" fmla="*/ 2147483647 h 55"/>
              <a:gd name="T2" fmla="*/ 2147483647 w 55"/>
              <a:gd name="T3" fmla="*/ 2147483647 h 55"/>
              <a:gd name="T4" fmla="*/ 2147483647 w 55"/>
              <a:gd name="T5" fmla="*/ 2147483647 h 55"/>
              <a:gd name="T6" fmla="*/ 2147483647 w 55"/>
              <a:gd name="T7" fmla="*/ 2147483647 h 55"/>
              <a:gd name="T8" fmla="*/ 2147483647 w 55"/>
              <a:gd name="T9" fmla="*/ 2147483647 h 55"/>
              <a:gd name="T10" fmla="*/ 2147483647 w 55"/>
              <a:gd name="T11" fmla="*/ 2147483647 h 55"/>
              <a:gd name="T12" fmla="*/ 2147483647 w 55"/>
              <a:gd name="T13" fmla="*/ 2147483647 h 55"/>
              <a:gd name="T14" fmla="*/ 2147483647 w 55"/>
              <a:gd name="T15" fmla="*/ 2147483647 h 55"/>
              <a:gd name="T16" fmla="*/ 2147483647 w 55"/>
              <a:gd name="T17" fmla="*/ 0 h 55"/>
              <a:gd name="T18" fmla="*/ 2147483647 w 55"/>
              <a:gd name="T19" fmla="*/ 2147483647 h 55"/>
              <a:gd name="T20" fmla="*/ 2147483647 w 55"/>
              <a:gd name="T21" fmla="*/ 2147483647 h 55"/>
              <a:gd name="T22" fmla="*/ 2147483647 w 55"/>
              <a:gd name="T23" fmla="*/ 2147483647 h 55"/>
              <a:gd name="T24" fmla="*/ 0 w 55"/>
              <a:gd name="T25" fmla="*/ 2147483647 h 55"/>
              <a:gd name="T26" fmla="*/ 2147483647 w 55"/>
              <a:gd name="T27" fmla="*/ 2147483647 h 55"/>
              <a:gd name="T28" fmla="*/ 2147483647 w 55"/>
              <a:gd name="T29" fmla="*/ 2147483647 h 55"/>
              <a:gd name="T30" fmla="*/ 2147483647 w 55"/>
              <a:gd name="T31" fmla="*/ 2147483647 h 55"/>
              <a:gd name="T32" fmla="*/ 2147483647 w 55"/>
              <a:gd name="T33" fmla="*/ 2147483647 h 5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55"/>
              <a:gd name="T52" fmla="*/ 0 h 55"/>
              <a:gd name="T53" fmla="*/ 55 w 55"/>
              <a:gd name="T54" fmla="*/ 55 h 5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55" h="55">
                <a:moveTo>
                  <a:pt x="27" y="55"/>
                </a:moveTo>
                <a:lnTo>
                  <a:pt x="38" y="53"/>
                </a:lnTo>
                <a:lnTo>
                  <a:pt x="48" y="46"/>
                </a:lnTo>
                <a:lnTo>
                  <a:pt x="53" y="37"/>
                </a:lnTo>
                <a:lnTo>
                  <a:pt x="55" y="27"/>
                </a:lnTo>
                <a:lnTo>
                  <a:pt x="53" y="16"/>
                </a:lnTo>
                <a:lnTo>
                  <a:pt x="48" y="7"/>
                </a:lnTo>
                <a:lnTo>
                  <a:pt x="38" y="2"/>
                </a:lnTo>
                <a:lnTo>
                  <a:pt x="27" y="0"/>
                </a:lnTo>
                <a:lnTo>
                  <a:pt x="16" y="2"/>
                </a:lnTo>
                <a:lnTo>
                  <a:pt x="8" y="7"/>
                </a:lnTo>
                <a:lnTo>
                  <a:pt x="2" y="16"/>
                </a:lnTo>
                <a:lnTo>
                  <a:pt x="0" y="27"/>
                </a:lnTo>
                <a:lnTo>
                  <a:pt x="2" y="37"/>
                </a:lnTo>
                <a:lnTo>
                  <a:pt x="8" y="46"/>
                </a:lnTo>
                <a:lnTo>
                  <a:pt x="16" y="53"/>
                </a:lnTo>
                <a:lnTo>
                  <a:pt x="27" y="55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" name="Freeform 138"/>
          <p:cNvSpPr>
            <a:spLocks/>
          </p:cNvSpPr>
          <p:nvPr/>
        </p:nvSpPr>
        <p:spPr bwMode="auto">
          <a:xfrm>
            <a:off x="6856413" y="4237509"/>
            <a:ext cx="26987" cy="26988"/>
          </a:xfrm>
          <a:custGeom>
            <a:avLst/>
            <a:gdLst>
              <a:gd name="T0" fmla="*/ 2147483647 w 55"/>
              <a:gd name="T1" fmla="*/ 2147483647 h 55"/>
              <a:gd name="T2" fmla="*/ 2147483647 w 55"/>
              <a:gd name="T3" fmla="*/ 2147483647 h 55"/>
              <a:gd name="T4" fmla="*/ 2147483647 w 55"/>
              <a:gd name="T5" fmla="*/ 2147483647 h 55"/>
              <a:gd name="T6" fmla="*/ 2147483647 w 55"/>
              <a:gd name="T7" fmla="*/ 2147483647 h 55"/>
              <a:gd name="T8" fmla="*/ 2147483647 w 55"/>
              <a:gd name="T9" fmla="*/ 2147483647 h 55"/>
              <a:gd name="T10" fmla="*/ 2147483647 w 55"/>
              <a:gd name="T11" fmla="*/ 2147483647 h 55"/>
              <a:gd name="T12" fmla="*/ 2147483647 w 55"/>
              <a:gd name="T13" fmla="*/ 2147483647 h 55"/>
              <a:gd name="T14" fmla="*/ 2147483647 w 55"/>
              <a:gd name="T15" fmla="*/ 2147483647 h 55"/>
              <a:gd name="T16" fmla="*/ 2147483647 w 55"/>
              <a:gd name="T17" fmla="*/ 0 h 55"/>
              <a:gd name="T18" fmla="*/ 2147483647 w 55"/>
              <a:gd name="T19" fmla="*/ 2147483647 h 55"/>
              <a:gd name="T20" fmla="*/ 2147483647 w 55"/>
              <a:gd name="T21" fmla="*/ 2147483647 h 55"/>
              <a:gd name="T22" fmla="*/ 2147483647 w 55"/>
              <a:gd name="T23" fmla="*/ 2147483647 h 55"/>
              <a:gd name="T24" fmla="*/ 0 w 55"/>
              <a:gd name="T25" fmla="*/ 2147483647 h 55"/>
              <a:gd name="T26" fmla="*/ 2147483647 w 55"/>
              <a:gd name="T27" fmla="*/ 2147483647 h 55"/>
              <a:gd name="T28" fmla="*/ 2147483647 w 55"/>
              <a:gd name="T29" fmla="*/ 2147483647 h 55"/>
              <a:gd name="T30" fmla="*/ 2147483647 w 55"/>
              <a:gd name="T31" fmla="*/ 2147483647 h 55"/>
              <a:gd name="T32" fmla="*/ 2147483647 w 55"/>
              <a:gd name="T33" fmla="*/ 2147483647 h 5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55"/>
              <a:gd name="T52" fmla="*/ 0 h 55"/>
              <a:gd name="T53" fmla="*/ 55 w 55"/>
              <a:gd name="T54" fmla="*/ 55 h 5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55" h="55">
                <a:moveTo>
                  <a:pt x="28" y="55"/>
                </a:moveTo>
                <a:lnTo>
                  <a:pt x="39" y="53"/>
                </a:lnTo>
                <a:lnTo>
                  <a:pt x="47" y="47"/>
                </a:lnTo>
                <a:lnTo>
                  <a:pt x="53" y="39"/>
                </a:lnTo>
                <a:lnTo>
                  <a:pt x="55" y="28"/>
                </a:lnTo>
                <a:lnTo>
                  <a:pt x="53" y="17"/>
                </a:lnTo>
                <a:lnTo>
                  <a:pt x="47" y="8"/>
                </a:lnTo>
                <a:lnTo>
                  <a:pt x="39" y="2"/>
                </a:lnTo>
                <a:lnTo>
                  <a:pt x="28" y="0"/>
                </a:lnTo>
                <a:lnTo>
                  <a:pt x="17" y="2"/>
                </a:lnTo>
                <a:lnTo>
                  <a:pt x="9" y="8"/>
                </a:lnTo>
                <a:lnTo>
                  <a:pt x="2" y="17"/>
                </a:lnTo>
                <a:lnTo>
                  <a:pt x="0" y="28"/>
                </a:lnTo>
                <a:lnTo>
                  <a:pt x="2" y="39"/>
                </a:lnTo>
                <a:lnTo>
                  <a:pt x="9" y="47"/>
                </a:lnTo>
                <a:lnTo>
                  <a:pt x="17" y="53"/>
                </a:lnTo>
                <a:lnTo>
                  <a:pt x="28" y="55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" name="Freeform 139"/>
          <p:cNvSpPr>
            <a:spLocks/>
          </p:cNvSpPr>
          <p:nvPr/>
        </p:nvSpPr>
        <p:spPr bwMode="auto">
          <a:xfrm>
            <a:off x="6677025" y="3867622"/>
            <a:ext cx="76200" cy="368300"/>
          </a:xfrm>
          <a:custGeom>
            <a:avLst/>
            <a:gdLst>
              <a:gd name="T0" fmla="*/ 2147483647 w 156"/>
              <a:gd name="T1" fmla="*/ 2147483647 h 752"/>
              <a:gd name="T2" fmla="*/ 2147483647 w 156"/>
              <a:gd name="T3" fmla="*/ 2147483647 h 752"/>
              <a:gd name="T4" fmla="*/ 2147483647 w 156"/>
              <a:gd name="T5" fmla="*/ 2147483647 h 752"/>
              <a:gd name="T6" fmla="*/ 2147483647 w 156"/>
              <a:gd name="T7" fmla="*/ 2147483647 h 752"/>
              <a:gd name="T8" fmla="*/ 2147483647 w 156"/>
              <a:gd name="T9" fmla="*/ 2147483647 h 752"/>
              <a:gd name="T10" fmla="*/ 0 w 156"/>
              <a:gd name="T11" fmla="*/ 2147483647 h 752"/>
              <a:gd name="T12" fmla="*/ 2147483647 w 156"/>
              <a:gd name="T13" fmla="*/ 2147483647 h 752"/>
              <a:gd name="T14" fmla="*/ 2147483647 w 156"/>
              <a:gd name="T15" fmla="*/ 2147483647 h 752"/>
              <a:gd name="T16" fmla="*/ 2147483647 w 156"/>
              <a:gd name="T17" fmla="*/ 2147483647 h 752"/>
              <a:gd name="T18" fmla="*/ 2147483647 w 156"/>
              <a:gd name="T19" fmla="*/ 2147483647 h 752"/>
              <a:gd name="T20" fmla="*/ 2147483647 w 156"/>
              <a:gd name="T21" fmla="*/ 2147483647 h 752"/>
              <a:gd name="T22" fmla="*/ 2147483647 w 156"/>
              <a:gd name="T23" fmla="*/ 2147483647 h 752"/>
              <a:gd name="T24" fmla="*/ 2147483647 w 156"/>
              <a:gd name="T25" fmla="*/ 2147483647 h 752"/>
              <a:gd name="T26" fmla="*/ 2147483647 w 156"/>
              <a:gd name="T27" fmla="*/ 2147483647 h 752"/>
              <a:gd name="T28" fmla="*/ 2147483647 w 156"/>
              <a:gd name="T29" fmla="*/ 2147483647 h 752"/>
              <a:gd name="T30" fmla="*/ 2147483647 w 156"/>
              <a:gd name="T31" fmla="*/ 2147483647 h 752"/>
              <a:gd name="T32" fmla="*/ 2147483647 w 156"/>
              <a:gd name="T33" fmla="*/ 2147483647 h 752"/>
              <a:gd name="T34" fmla="*/ 2147483647 w 156"/>
              <a:gd name="T35" fmla="*/ 2147483647 h 752"/>
              <a:gd name="T36" fmla="*/ 2147483647 w 156"/>
              <a:gd name="T37" fmla="*/ 2147483647 h 752"/>
              <a:gd name="T38" fmla="*/ 2147483647 w 156"/>
              <a:gd name="T39" fmla="*/ 2147483647 h 752"/>
              <a:gd name="T40" fmla="*/ 2147483647 w 156"/>
              <a:gd name="T41" fmla="*/ 2147483647 h 752"/>
              <a:gd name="T42" fmla="*/ 2147483647 w 156"/>
              <a:gd name="T43" fmla="*/ 0 h 752"/>
              <a:gd name="T44" fmla="*/ 2147483647 w 156"/>
              <a:gd name="T45" fmla="*/ 0 h 752"/>
              <a:gd name="T46" fmla="*/ 2147483647 w 156"/>
              <a:gd name="T47" fmla="*/ 2147483647 h 752"/>
              <a:gd name="T48" fmla="*/ 2147483647 w 156"/>
              <a:gd name="T49" fmla="*/ 2147483647 h 752"/>
              <a:gd name="T50" fmla="*/ 2147483647 w 156"/>
              <a:gd name="T51" fmla="*/ 2147483647 h 752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156"/>
              <a:gd name="T79" fmla="*/ 0 h 752"/>
              <a:gd name="T80" fmla="*/ 156 w 156"/>
              <a:gd name="T81" fmla="*/ 752 h 752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156" h="752">
                <a:moveTo>
                  <a:pt x="48" y="15"/>
                </a:moveTo>
                <a:lnTo>
                  <a:pt x="44" y="30"/>
                </a:lnTo>
                <a:lnTo>
                  <a:pt x="33" y="73"/>
                </a:lnTo>
                <a:lnTo>
                  <a:pt x="19" y="140"/>
                </a:lnTo>
                <a:lnTo>
                  <a:pt x="7" y="229"/>
                </a:lnTo>
                <a:lnTo>
                  <a:pt x="0" y="337"/>
                </a:lnTo>
                <a:lnTo>
                  <a:pt x="1" y="462"/>
                </a:lnTo>
                <a:lnTo>
                  <a:pt x="14" y="602"/>
                </a:lnTo>
                <a:lnTo>
                  <a:pt x="43" y="752"/>
                </a:lnTo>
                <a:lnTo>
                  <a:pt x="150" y="746"/>
                </a:lnTo>
                <a:lnTo>
                  <a:pt x="146" y="724"/>
                </a:lnTo>
                <a:lnTo>
                  <a:pt x="135" y="663"/>
                </a:lnTo>
                <a:lnTo>
                  <a:pt x="123" y="574"/>
                </a:lnTo>
                <a:lnTo>
                  <a:pt x="111" y="463"/>
                </a:lnTo>
                <a:lnTo>
                  <a:pt x="104" y="342"/>
                </a:lnTo>
                <a:lnTo>
                  <a:pt x="107" y="220"/>
                </a:lnTo>
                <a:lnTo>
                  <a:pt x="124" y="106"/>
                </a:lnTo>
                <a:lnTo>
                  <a:pt x="156" y="9"/>
                </a:lnTo>
                <a:lnTo>
                  <a:pt x="156" y="8"/>
                </a:lnTo>
                <a:lnTo>
                  <a:pt x="156" y="6"/>
                </a:lnTo>
                <a:lnTo>
                  <a:pt x="154" y="4"/>
                </a:lnTo>
                <a:lnTo>
                  <a:pt x="147" y="0"/>
                </a:lnTo>
                <a:lnTo>
                  <a:pt x="134" y="0"/>
                </a:lnTo>
                <a:lnTo>
                  <a:pt x="115" y="1"/>
                </a:lnTo>
                <a:lnTo>
                  <a:pt x="87" y="7"/>
                </a:lnTo>
                <a:lnTo>
                  <a:pt x="48" y="15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" name="Freeform 140"/>
          <p:cNvSpPr>
            <a:spLocks/>
          </p:cNvSpPr>
          <p:nvPr/>
        </p:nvSpPr>
        <p:spPr bwMode="auto">
          <a:xfrm>
            <a:off x="7067550" y="3821584"/>
            <a:ext cx="103188" cy="411163"/>
          </a:xfrm>
          <a:custGeom>
            <a:avLst/>
            <a:gdLst>
              <a:gd name="T0" fmla="*/ 2147483647 w 212"/>
              <a:gd name="T1" fmla="*/ 2147483647 h 839"/>
              <a:gd name="T2" fmla="*/ 2147483647 w 212"/>
              <a:gd name="T3" fmla="*/ 2147483647 h 839"/>
              <a:gd name="T4" fmla="*/ 2147483647 w 212"/>
              <a:gd name="T5" fmla="*/ 2147483647 h 839"/>
              <a:gd name="T6" fmla="*/ 2147483647 w 212"/>
              <a:gd name="T7" fmla="*/ 2147483647 h 839"/>
              <a:gd name="T8" fmla="*/ 2147483647 w 212"/>
              <a:gd name="T9" fmla="*/ 2147483647 h 839"/>
              <a:gd name="T10" fmla="*/ 2147483647 w 212"/>
              <a:gd name="T11" fmla="*/ 2147483647 h 839"/>
              <a:gd name="T12" fmla="*/ 2147483647 w 212"/>
              <a:gd name="T13" fmla="*/ 2147483647 h 839"/>
              <a:gd name="T14" fmla="*/ 2147483647 w 212"/>
              <a:gd name="T15" fmla="*/ 2147483647 h 839"/>
              <a:gd name="T16" fmla="*/ 2147483647 w 212"/>
              <a:gd name="T17" fmla="*/ 2147483647 h 839"/>
              <a:gd name="T18" fmla="*/ 2147483647 w 212"/>
              <a:gd name="T19" fmla="*/ 2147483647 h 839"/>
              <a:gd name="T20" fmla="*/ 2147483647 w 212"/>
              <a:gd name="T21" fmla="*/ 2147483647 h 839"/>
              <a:gd name="T22" fmla="*/ 2147483647 w 212"/>
              <a:gd name="T23" fmla="*/ 2147483647 h 839"/>
              <a:gd name="T24" fmla="*/ 2147483647 w 212"/>
              <a:gd name="T25" fmla="*/ 2147483647 h 839"/>
              <a:gd name="T26" fmla="*/ 2147483647 w 212"/>
              <a:gd name="T27" fmla="*/ 2147483647 h 839"/>
              <a:gd name="T28" fmla="*/ 0 w 212"/>
              <a:gd name="T29" fmla="*/ 2147483647 h 839"/>
              <a:gd name="T30" fmla="*/ 2147483647 w 212"/>
              <a:gd name="T31" fmla="*/ 2147483647 h 839"/>
              <a:gd name="T32" fmla="*/ 2147483647 w 212"/>
              <a:gd name="T33" fmla="*/ 2147483647 h 839"/>
              <a:gd name="T34" fmla="*/ 2147483647 w 212"/>
              <a:gd name="T35" fmla="*/ 0 h 839"/>
              <a:gd name="T36" fmla="*/ 2147483647 w 212"/>
              <a:gd name="T37" fmla="*/ 2147483647 h 839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212"/>
              <a:gd name="T58" fmla="*/ 0 h 839"/>
              <a:gd name="T59" fmla="*/ 212 w 212"/>
              <a:gd name="T60" fmla="*/ 839 h 839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212" h="839">
                <a:moveTo>
                  <a:pt x="212" y="6"/>
                </a:moveTo>
                <a:lnTo>
                  <a:pt x="206" y="11"/>
                </a:lnTo>
                <a:lnTo>
                  <a:pt x="192" y="33"/>
                </a:lnTo>
                <a:lnTo>
                  <a:pt x="174" y="77"/>
                </a:lnTo>
                <a:lnTo>
                  <a:pt x="156" y="148"/>
                </a:lnTo>
                <a:lnTo>
                  <a:pt x="141" y="254"/>
                </a:lnTo>
                <a:lnTo>
                  <a:pt x="133" y="401"/>
                </a:lnTo>
                <a:lnTo>
                  <a:pt x="137" y="593"/>
                </a:lnTo>
                <a:lnTo>
                  <a:pt x="158" y="839"/>
                </a:lnTo>
                <a:lnTo>
                  <a:pt x="38" y="839"/>
                </a:lnTo>
                <a:lnTo>
                  <a:pt x="34" y="814"/>
                </a:lnTo>
                <a:lnTo>
                  <a:pt x="24" y="746"/>
                </a:lnTo>
                <a:lnTo>
                  <a:pt x="12" y="645"/>
                </a:lnTo>
                <a:lnTo>
                  <a:pt x="3" y="521"/>
                </a:lnTo>
                <a:lnTo>
                  <a:pt x="0" y="384"/>
                </a:lnTo>
                <a:lnTo>
                  <a:pt x="6" y="244"/>
                </a:lnTo>
                <a:lnTo>
                  <a:pt x="29" y="114"/>
                </a:lnTo>
                <a:lnTo>
                  <a:pt x="68" y="0"/>
                </a:lnTo>
                <a:lnTo>
                  <a:pt x="212" y="6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" name="Freeform 141"/>
          <p:cNvSpPr>
            <a:spLocks/>
          </p:cNvSpPr>
          <p:nvPr/>
        </p:nvSpPr>
        <p:spPr bwMode="auto">
          <a:xfrm>
            <a:off x="6680200" y="3889847"/>
            <a:ext cx="66675" cy="322262"/>
          </a:xfrm>
          <a:custGeom>
            <a:avLst/>
            <a:gdLst>
              <a:gd name="T0" fmla="*/ 2147483647 w 137"/>
              <a:gd name="T1" fmla="*/ 2147483647 h 656"/>
              <a:gd name="T2" fmla="*/ 2147483647 w 137"/>
              <a:gd name="T3" fmla="*/ 2147483647 h 656"/>
              <a:gd name="T4" fmla="*/ 2147483647 w 137"/>
              <a:gd name="T5" fmla="*/ 2147483647 h 656"/>
              <a:gd name="T6" fmla="*/ 2147483647 w 137"/>
              <a:gd name="T7" fmla="*/ 2147483647 h 656"/>
              <a:gd name="T8" fmla="*/ 2147483647 w 137"/>
              <a:gd name="T9" fmla="*/ 2147483647 h 656"/>
              <a:gd name="T10" fmla="*/ 0 w 137"/>
              <a:gd name="T11" fmla="*/ 2147483647 h 656"/>
              <a:gd name="T12" fmla="*/ 2147483647 w 137"/>
              <a:gd name="T13" fmla="*/ 2147483647 h 656"/>
              <a:gd name="T14" fmla="*/ 2147483647 w 137"/>
              <a:gd name="T15" fmla="*/ 2147483647 h 656"/>
              <a:gd name="T16" fmla="*/ 2147483647 w 137"/>
              <a:gd name="T17" fmla="*/ 2147483647 h 656"/>
              <a:gd name="T18" fmla="*/ 2147483647 w 137"/>
              <a:gd name="T19" fmla="*/ 2147483647 h 656"/>
              <a:gd name="T20" fmla="*/ 2147483647 w 137"/>
              <a:gd name="T21" fmla="*/ 2147483647 h 656"/>
              <a:gd name="T22" fmla="*/ 2147483647 w 137"/>
              <a:gd name="T23" fmla="*/ 2147483647 h 656"/>
              <a:gd name="T24" fmla="*/ 2147483647 w 137"/>
              <a:gd name="T25" fmla="*/ 2147483647 h 656"/>
              <a:gd name="T26" fmla="*/ 2147483647 w 137"/>
              <a:gd name="T27" fmla="*/ 2147483647 h 656"/>
              <a:gd name="T28" fmla="*/ 2147483647 w 137"/>
              <a:gd name="T29" fmla="*/ 2147483647 h 656"/>
              <a:gd name="T30" fmla="*/ 2147483647 w 137"/>
              <a:gd name="T31" fmla="*/ 2147483647 h 656"/>
              <a:gd name="T32" fmla="*/ 2147483647 w 137"/>
              <a:gd name="T33" fmla="*/ 2147483647 h 656"/>
              <a:gd name="T34" fmla="*/ 2147483647 w 137"/>
              <a:gd name="T35" fmla="*/ 2147483647 h 656"/>
              <a:gd name="T36" fmla="*/ 2147483647 w 137"/>
              <a:gd name="T37" fmla="*/ 2147483647 h 656"/>
              <a:gd name="T38" fmla="*/ 2147483647 w 137"/>
              <a:gd name="T39" fmla="*/ 2147483647 h 656"/>
              <a:gd name="T40" fmla="*/ 2147483647 w 137"/>
              <a:gd name="T41" fmla="*/ 2147483647 h 656"/>
              <a:gd name="T42" fmla="*/ 2147483647 w 137"/>
              <a:gd name="T43" fmla="*/ 0 h 656"/>
              <a:gd name="T44" fmla="*/ 2147483647 w 137"/>
              <a:gd name="T45" fmla="*/ 0 h 656"/>
              <a:gd name="T46" fmla="*/ 2147483647 w 137"/>
              <a:gd name="T47" fmla="*/ 2147483647 h 656"/>
              <a:gd name="T48" fmla="*/ 2147483647 w 137"/>
              <a:gd name="T49" fmla="*/ 2147483647 h 656"/>
              <a:gd name="T50" fmla="*/ 2147483647 w 137"/>
              <a:gd name="T51" fmla="*/ 2147483647 h 65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137"/>
              <a:gd name="T79" fmla="*/ 0 h 656"/>
              <a:gd name="T80" fmla="*/ 137 w 137"/>
              <a:gd name="T81" fmla="*/ 656 h 65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137" h="656">
                <a:moveTo>
                  <a:pt x="43" y="12"/>
                </a:moveTo>
                <a:lnTo>
                  <a:pt x="39" y="25"/>
                </a:lnTo>
                <a:lnTo>
                  <a:pt x="30" y="62"/>
                </a:lnTo>
                <a:lnTo>
                  <a:pt x="19" y="122"/>
                </a:lnTo>
                <a:lnTo>
                  <a:pt x="7" y="199"/>
                </a:lnTo>
                <a:lnTo>
                  <a:pt x="0" y="294"/>
                </a:lnTo>
                <a:lnTo>
                  <a:pt x="1" y="403"/>
                </a:lnTo>
                <a:lnTo>
                  <a:pt x="12" y="524"/>
                </a:lnTo>
                <a:lnTo>
                  <a:pt x="38" y="656"/>
                </a:lnTo>
                <a:lnTo>
                  <a:pt x="132" y="650"/>
                </a:lnTo>
                <a:lnTo>
                  <a:pt x="127" y="631"/>
                </a:lnTo>
                <a:lnTo>
                  <a:pt x="119" y="578"/>
                </a:lnTo>
                <a:lnTo>
                  <a:pt x="107" y="499"/>
                </a:lnTo>
                <a:lnTo>
                  <a:pt x="97" y="403"/>
                </a:lnTo>
                <a:lnTo>
                  <a:pt x="92" y="297"/>
                </a:lnTo>
                <a:lnTo>
                  <a:pt x="94" y="192"/>
                </a:lnTo>
                <a:lnTo>
                  <a:pt x="108" y="91"/>
                </a:lnTo>
                <a:lnTo>
                  <a:pt x="137" y="7"/>
                </a:lnTo>
                <a:lnTo>
                  <a:pt x="137" y="6"/>
                </a:lnTo>
                <a:lnTo>
                  <a:pt x="137" y="4"/>
                </a:lnTo>
                <a:lnTo>
                  <a:pt x="135" y="2"/>
                </a:lnTo>
                <a:lnTo>
                  <a:pt x="129" y="0"/>
                </a:lnTo>
                <a:lnTo>
                  <a:pt x="119" y="0"/>
                </a:lnTo>
                <a:lnTo>
                  <a:pt x="101" y="1"/>
                </a:lnTo>
                <a:lnTo>
                  <a:pt x="77" y="5"/>
                </a:lnTo>
                <a:lnTo>
                  <a:pt x="43" y="12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" name="Freeform 142"/>
          <p:cNvSpPr>
            <a:spLocks/>
          </p:cNvSpPr>
          <p:nvPr/>
        </p:nvSpPr>
        <p:spPr bwMode="auto">
          <a:xfrm>
            <a:off x="6683375" y="3912072"/>
            <a:ext cx="55563" cy="273050"/>
          </a:xfrm>
          <a:custGeom>
            <a:avLst/>
            <a:gdLst>
              <a:gd name="T0" fmla="*/ 2147483647 w 116"/>
              <a:gd name="T1" fmla="*/ 2147483647 h 560"/>
              <a:gd name="T2" fmla="*/ 2147483647 w 116"/>
              <a:gd name="T3" fmla="*/ 2147483647 h 560"/>
              <a:gd name="T4" fmla="*/ 2147483647 w 116"/>
              <a:gd name="T5" fmla="*/ 2147483647 h 560"/>
              <a:gd name="T6" fmla="*/ 2147483647 w 116"/>
              <a:gd name="T7" fmla="*/ 2147483647 h 560"/>
              <a:gd name="T8" fmla="*/ 2147483647 w 116"/>
              <a:gd name="T9" fmla="*/ 2147483647 h 560"/>
              <a:gd name="T10" fmla="*/ 0 w 116"/>
              <a:gd name="T11" fmla="*/ 2147483647 h 560"/>
              <a:gd name="T12" fmla="*/ 2147483647 w 116"/>
              <a:gd name="T13" fmla="*/ 2147483647 h 560"/>
              <a:gd name="T14" fmla="*/ 2147483647 w 116"/>
              <a:gd name="T15" fmla="*/ 2147483647 h 560"/>
              <a:gd name="T16" fmla="*/ 2147483647 w 116"/>
              <a:gd name="T17" fmla="*/ 2147483647 h 560"/>
              <a:gd name="T18" fmla="*/ 2147483647 w 116"/>
              <a:gd name="T19" fmla="*/ 2147483647 h 560"/>
              <a:gd name="T20" fmla="*/ 2147483647 w 116"/>
              <a:gd name="T21" fmla="*/ 2147483647 h 560"/>
              <a:gd name="T22" fmla="*/ 2147483647 w 116"/>
              <a:gd name="T23" fmla="*/ 2147483647 h 560"/>
              <a:gd name="T24" fmla="*/ 2147483647 w 116"/>
              <a:gd name="T25" fmla="*/ 2147483647 h 560"/>
              <a:gd name="T26" fmla="*/ 2147483647 w 116"/>
              <a:gd name="T27" fmla="*/ 2147483647 h 560"/>
              <a:gd name="T28" fmla="*/ 2147483647 w 116"/>
              <a:gd name="T29" fmla="*/ 2147483647 h 560"/>
              <a:gd name="T30" fmla="*/ 2147483647 w 116"/>
              <a:gd name="T31" fmla="*/ 2147483647 h 560"/>
              <a:gd name="T32" fmla="*/ 2147483647 w 116"/>
              <a:gd name="T33" fmla="*/ 2147483647 h 560"/>
              <a:gd name="T34" fmla="*/ 2147483647 w 116"/>
              <a:gd name="T35" fmla="*/ 2147483647 h 560"/>
              <a:gd name="T36" fmla="*/ 2147483647 w 116"/>
              <a:gd name="T37" fmla="*/ 2147483647 h 560"/>
              <a:gd name="T38" fmla="*/ 2147483647 w 116"/>
              <a:gd name="T39" fmla="*/ 2147483647 h 560"/>
              <a:gd name="T40" fmla="*/ 2147483647 w 116"/>
              <a:gd name="T41" fmla="*/ 2147483647 h 560"/>
              <a:gd name="T42" fmla="*/ 2147483647 w 116"/>
              <a:gd name="T43" fmla="*/ 0 h 560"/>
              <a:gd name="T44" fmla="*/ 2147483647 w 116"/>
              <a:gd name="T45" fmla="*/ 0 h 560"/>
              <a:gd name="T46" fmla="*/ 2147483647 w 116"/>
              <a:gd name="T47" fmla="*/ 2147483647 h 560"/>
              <a:gd name="T48" fmla="*/ 2147483647 w 116"/>
              <a:gd name="T49" fmla="*/ 2147483647 h 560"/>
              <a:gd name="T50" fmla="*/ 2147483647 w 116"/>
              <a:gd name="T51" fmla="*/ 2147483647 h 56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116"/>
              <a:gd name="T79" fmla="*/ 0 h 560"/>
              <a:gd name="T80" fmla="*/ 116 w 116"/>
              <a:gd name="T81" fmla="*/ 560 h 560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116" h="560">
                <a:moveTo>
                  <a:pt x="36" y="11"/>
                </a:moveTo>
                <a:lnTo>
                  <a:pt x="33" y="21"/>
                </a:lnTo>
                <a:lnTo>
                  <a:pt x="24" y="53"/>
                </a:lnTo>
                <a:lnTo>
                  <a:pt x="15" y="103"/>
                </a:lnTo>
                <a:lnTo>
                  <a:pt x="5" y="169"/>
                </a:lnTo>
                <a:lnTo>
                  <a:pt x="0" y="250"/>
                </a:lnTo>
                <a:lnTo>
                  <a:pt x="1" y="344"/>
                </a:lnTo>
                <a:lnTo>
                  <a:pt x="10" y="448"/>
                </a:lnTo>
                <a:lnTo>
                  <a:pt x="32" y="560"/>
                </a:lnTo>
                <a:lnTo>
                  <a:pt x="112" y="555"/>
                </a:lnTo>
                <a:lnTo>
                  <a:pt x="108" y="538"/>
                </a:lnTo>
                <a:lnTo>
                  <a:pt x="101" y="493"/>
                </a:lnTo>
                <a:lnTo>
                  <a:pt x="91" y="426"/>
                </a:lnTo>
                <a:lnTo>
                  <a:pt x="82" y="344"/>
                </a:lnTo>
                <a:lnTo>
                  <a:pt x="77" y="255"/>
                </a:lnTo>
                <a:lnTo>
                  <a:pt x="79" y="164"/>
                </a:lnTo>
                <a:lnTo>
                  <a:pt x="91" y="79"/>
                </a:lnTo>
                <a:lnTo>
                  <a:pt x="116" y="6"/>
                </a:lnTo>
                <a:lnTo>
                  <a:pt x="116" y="5"/>
                </a:lnTo>
                <a:lnTo>
                  <a:pt x="116" y="4"/>
                </a:lnTo>
                <a:lnTo>
                  <a:pt x="114" y="2"/>
                </a:lnTo>
                <a:lnTo>
                  <a:pt x="109" y="0"/>
                </a:lnTo>
                <a:lnTo>
                  <a:pt x="100" y="0"/>
                </a:lnTo>
                <a:lnTo>
                  <a:pt x="86" y="1"/>
                </a:lnTo>
                <a:lnTo>
                  <a:pt x="65" y="4"/>
                </a:lnTo>
                <a:lnTo>
                  <a:pt x="36" y="11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" name="Freeform 143"/>
          <p:cNvSpPr>
            <a:spLocks/>
          </p:cNvSpPr>
          <p:nvPr/>
        </p:nvSpPr>
        <p:spPr bwMode="auto">
          <a:xfrm>
            <a:off x="6684963" y="3932709"/>
            <a:ext cx="47625" cy="227013"/>
          </a:xfrm>
          <a:custGeom>
            <a:avLst/>
            <a:gdLst>
              <a:gd name="T0" fmla="*/ 2147483647 w 97"/>
              <a:gd name="T1" fmla="*/ 2147483647 h 463"/>
              <a:gd name="T2" fmla="*/ 2147483647 w 97"/>
              <a:gd name="T3" fmla="*/ 2147483647 h 463"/>
              <a:gd name="T4" fmla="*/ 2147483647 w 97"/>
              <a:gd name="T5" fmla="*/ 2147483647 h 463"/>
              <a:gd name="T6" fmla="*/ 2147483647 w 97"/>
              <a:gd name="T7" fmla="*/ 2147483647 h 463"/>
              <a:gd name="T8" fmla="*/ 2147483647 w 97"/>
              <a:gd name="T9" fmla="*/ 2147483647 h 463"/>
              <a:gd name="T10" fmla="*/ 0 w 97"/>
              <a:gd name="T11" fmla="*/ 2147483647 h 463"/>
              <a:gd name="T12" fmla="*/ 0 w 97"/>
              <a:gd name="T13" fmla="*/ 2147483647 h 463"/>
              <a:gd name="T14" fmla="*/ 2147483647 w 97"/>
              <a:gd name="T15" fmla="*/ 2147483647 h 463"/>
              <a:gd name="T16" fmla="*/ 2147483647 w 97"/>
              <a:gd name="T17" fmla="*/ 2147483647 h 463"/>
              <a:gd name="T18" fmla="*/ 2147483647 w 97"/>
              <a:gd name="T19" fmla="*/ 2147483647 h 463"/>
              <a:gd name="T20" fmla="*/ 2147483647 w 97"/>
              <a:gd name="T21" fmla="*/ 2147483647 h 463"/>
              <a:gd name="T22" fmla="*/ 2147483647 w 97"/>
              <a:gd name="T23" fmla="*/ 2147483647 h 463"/>
              <a:gd name="T24" fmla="*/ 2147483647 w 97"/>
              <a:gd name="T25" fmla="*/ 2147483647 h 463"/>
              <a:gd name="T26" fmla="*/ 2147483647 w 97"/>
              <a:gd name="T27" fmla="*/ 2147483647 h 463"/>
              <a:gd name="T28" fmla="*/ 2147483647 w 97"/>
              <a:gd name="T29" fmla="*/ 2147483647 h 463"/>
              <a:gd name="T30" fmla="*/ 2147483647 w 97"/>
              <a:gd name="T31" fmla="*/ 2147483647 h 463"/>
              <a:gd name="T32" fmla="*/ 2147483647 w 97"/>
              <a:gd name="T33" fmla="*/ 2147483647 h 463"/>
              <a:gd name="T34" fmla="*/ 2147483647 w 97"/>
              <a:gd name="T35" fmla="*/ 2147483647 h 463"/>
              <a:gd name="T36" fmla="*/ 2147483647 w 97"/>
              <a:gd name="T37" fmla="*/ 2147483647 h 463"/>
              <a:gd name="T38" fmla="*/ 2147483647 w 97"/>
              <a:gd name="T39" fmla="*/ 2147483647 h 463"/>
              <a:gd name="T40" fmla="*/ 2147483647 w 97"/>
              <a:gd name="T41" fmla="*/ 2147483647 h 463"/>
              <a:gd name="T42" fmla="*/ 2147483647 w 97"/>
              <a:gd name="T43" fmla="*/ 0 h 463"/>
              <a:gd name="T44" fmla="*/ 2147483647 w 97"/>
              <a:gd name="T45" fmla="*/ 0 h 463"/>
              <a:gd name="T46" fmla="*/ 2147483647 w 97"/>
              <a:gd name="T47" fmla="*/ 0 h 463"/>
              <a:gd name="T48" fmla="*/ 2147483647 w 97"/>
              <a:gd name="T49" fmla="*/ 2147483647 h 463"/>
              <a:gd name="T50" fmla="*/ 2147483647 w 97"/>
              <a:gd name="T51" fmla="*/ 2147483647 h 463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97"/>
              <a:gd name="T79" fmla="*/ 0 h 463"/>
              <a:gd name="T80" fmla="*/ 97 w 97"/>
              <a:gd name="T81" fmla="*/ 463 h 463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97" h="463">
                <a:moveTo>
                  <a:pt x="30" y="9"/>
                </a:moveTo>
                <a:lnTo>
                  <a:pt x="27" y="17"/>
                </a:lnTo>
                <a:lnTo>
                  <a:pt x="20" y="44"/>
                </a:lnTo>
                <a:lnTo>
                  <a:pt x="12" y="85"/>
                </a:lnTo>
                <a:lnTo>
                  <a:pt x="4" y="140"/>
                </a:lnTo>
                <a:lnTo>
                  <a:pt x="0" y="207"/>
                </a:lnTo>
                <a:lnTo>
                  <a:pt x="0" y="285"/>
                </a:lnTo>
                <a:lnTo>
                  <a:pt x="9" y="370"/>
                </a:lnTo>
                <a:lnTo>
                  <a:pt x="26" y="463"/>
                </a:lnTo>
                <a:lnTo>
                  <a:pt x="93" y="460"/>
                </a:lnTo>
                <a:lnTo>
                  <a:pt x="89" y="446"/>
                </a:lnTo>
                <a:lnTo>
                  <a:pt x="83" y="408"/>
                </a:lnTo>
                <a:lnTo>
                  <a:pt x="75" y="353"/>
                </a:lnTo>
                <a:lnTo>
                  <a:pt x="68" y="285"/>
                </a:lnTo>
                <a:lnTo>
                  <a:pt x="65" y="211"/>
                </a:lnTo>
                <a:lnTo>
                  <a:pt x="67" y="136"/>
                </a:lnTo>
                <a:lnTo>
                  <a:pt x="76" y="65"/>
                </a:lnTo>
                <a:lnTo>
                  <a:pt x="97" y="5"/>
                </a:lnTo>
                <a:lnTo>
                  <a:pt x="97" y="4"/>
                </a:lnTo>
                <a:lnTo>
                  <a:pt x="97" y="3"/>
                </a:lnTo>
                <a:lnTo>
                  <a:pt x="95" y="1"/>
                </a:lnTo>
                <a:lnTo>
                  <a:pt x="91" y="0"/>
                </a:lnTo>
                <a:lnTo>
                  <a:pt x="84" y="0"/>
                </a:lnTo>
                <a:lnTo>
                  <a:pt x="71" y="0"/>
                </a:lnTo>
                <a:lnTo>
                  <a:pt x="54" y="3"/>
                </a:lnTo>
                <a:lnTo>
                  <a:pt x="30" y="9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" name="Freeform 144"/>
          <p:cNvSpPr>
            <a:spLocks/>
          </p:cNvSpPr>
          <p:nvPr/>
        </p:nvSpPr>
        <p:spPr bwMode="auto">
          <a:xfrm>
            <a:off x="6688138" y="3954934"/>
            <a:ext cx="36512" cy="179388"/>
          </a:xfrm>
          <a:custGeom>
            <a:avLst/>
            <a:gdLst>
              <a:gd name="T0" fmla="*/ 2147483647 w 77"/>
              <a:gd name="T1" fmla="*/ 2147483647 h 367"/>
              <a:gd name="T2" fmla="*/ 2147483647 w 77"/>
              <a:gd name="T3" fmla="*/ 2147483647 h 367"/>
              <a:gd name="T4" fmla="*/ 2147483647 w 77"/>
              <a:gd name="T5" fmla="*/ 2147483647 h 367"/>
              <a:gd name="T6" fmla="*/ 2147483647 w 77"/>
              <a:gd name="T7" fmla="*/ 2147483647 h 367"/>
              <a:gd name="T8" fmla="*/ 2147483647 w 77"/>
              <a:gd name="T9" fmla="*/ 2147483647 h 367"/>
              <a:gd name="T10" fmla="*/ 0 w 77"/>
              <a:gd name="T11" fmla="*/ 2147483647 h 367"/>
              <a:gd name="T12" fmla="*/ 0 w 77"/>
              <a:gd name="T13" fmla="*/ 2147483647 h 367"/>
              <a:gd name="T14" fmla="*/ 2147483647 w 77"/>
              <a:gd name="T15" fmla="*/ 2147483647 h 367"/>
              <a:gd name="T16" fmla="*/ 2147483647 w 77"/>
              <a:gd name="T17" fmla="*/ 2147483647 h 367"/>
              <a:gd name="T18" fmla="*/ 2147483647 w 77"/>
              <a:gd name="T19" fmla="*/ 2147483647 h 367"/>
              <a:gd name="T20" fmla="*/ 2147483647 w 77"/>
              <a:gd name="T21" fmla="*/ 2147483647 h 367"/>
              <a:gd name="T22" fmla="*/ 2147483647 w 77"/>
              <a:gd name="T23" fmla="*/ 2147483647 h 367"/>
              <a:gd name="T24" fmla="*/ 2147483647 w 77"/>
              <a:gd name="T25" fmla="*/ 2147483647 h 367"/>
              <a:gd name="T26" fmla="*/ 2147483647 w 77"/>
              <a:gd name="T27" fmla="*/ 2147483647 h 367"/>
              <a:gd name="T28" fmla="*/ 2147483647 w 77"/>
              <a:gd name="T29" fmla="*/ 2147483647 h 367"/>
              <a:gd name="T30" fmla="*/ 2147483647 w 77"/>
              <a:gd name="T31" fmla="*/ 2147483647 h 367"/>
              <a:gd name="T32" fmla="*/ 2147483647 w 77"/>
              <a:gd name="T33" fmla="*/ 2147483647 h 367"/>
              <a:gd name="T34" fmla="*/ 2147483647 w 77"/>
              <a:gd name="T35" fmla="*/ 2147483647 h 367"/>
              <a:gd name="T36" fmla="*/ 2147483647 w 77"/>
              <a:gd name="T37" fmla="*/ 2147483647 h 367"/>
              <a:gd name="T38" fmla="*/ 2147483647 w 77"/>
              <a:gd name="T39" fmla="*/ 2147483647 h 367"/>
              <a:gd name="T40" fmla="*/ 2147483647 w 77"/>
              <a:gd name="T41" fmla="*/ 2147483647 h 367"/>
              <a:gd name="T42" fmla="*/ 2147483647 w 77"/>
              <a:gd name="T43" fmla="*/ 0 h 367"/>
              <a:gd name="T44" fmla="*/ 2147483647 w 77"/>
              <a:gd name="T45" fmla="*/ 0 h 367"/>
              <a:gd name="T46" fmla="*/ 2147483647 w 77"/>
              <a:gd name="T47" fmla="*/ 2147483647 h 367"/>
              <a:gd name="T48" fmla="*/ 2147483647 w 77"/>
              <a:gd name="T49" fmla="*/ 2147483647 h 367"/>
              <a:gd name="T50" fmla="*/ 2147483647 w 77"/>
              <a:gd name="T51" fmla="*/ 2147483647 h 367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77"/>
              <a:gd name="T79" fmla="*/ 0 h 367"/>
              <a:gd name="T80" fmla="*/ 77 w 77"/>
              <a:gd name="T81" fmla="*/ 367 h 367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77" h="367">
                <a:moveTo>
                  <a:pt x="24" y="8"/>
                </a:moveTo>
                <a:lnTo>
                  <a:pt x="22" y="15"/>
                </a:lnTo>
                <a:lnTo>
                  <a:pt x="17" y="36"/>
                </a:lnTo>
                <a:lnTo>
                  <a:pt x="10" y="68"/>
                </a:lnTo>
                <a:lnTo>
                  <a:pt x="4" y="112"/>
                </a:lnTo>
                <a:lnTo>
                  <a:pt x="0" y="164"/>
                </a:lnTo>
                <a:lnTo>
                  <a:pt x="0" y="226"/>
                </a:lnTo>
                <a:lnTo>
                  <a:pt x="7" y="294"/>
                </a:lnTo>
                <a:lnTo>
                  <a:pt x="21" y="367"/>
                </a:lnTo>
                <a:lnTo>
                  <a:pt x="74" y="364"/>
                </a:lnTo>
                <a:lnTo>
                  <a:pt x="71" y="353"/>
                </a:lnTo>
                <a:lnTo>
                  <a:pt x="66" y="323"/>
                </a:lnTo>
                <a:lnTo>
                  <a:pt x="60" y="280"/>
                </a:lnTo>
                <a:lnTo>
                  <a:pt x="54" y="226"/>
                </a:lnTo>
                <a:lnTo>
                  <a:pt x="51" y="168"/>
                </a:lnTo>
                <a:lnTo>
                  <a:pt x="53" y="107"/>
                </a:lnTo>
                <a:lnTo>
                  <a:pt x="61" y="52"/>
                </a:lnTo>
                <a:lnTo>
                  <a:pt x="77" y="5"/>
                </a:lnTo>
                <a:lnTo>
                  <a:pt x="77" y="2"/>
                </a:lnTo>
                <a:lnTo>
                  <a:pt x="76" y="1"/>
                </a:lnTo>
                <a:lnTo>
                  <a:pt x="72" y="0"/>
                </a:lnTo>
                <a:lnTo>
                  <a:pt x="66" y="0"/>
                </a:lnTo>
                <a:lnTo>
                  <a:pt x="56" y="1"/>
                </a:lnTo>
                <a:lnTo>
                  <a:pt x="43" y="4"/>
                </a:lnTo>
                <a:lnTo>
                  <a:pt x="24" y="8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" name="Freeform 145"/>
          <p:cNvSpPr>
            <a:spLocks/>
          </p:cNvSpPr>
          <p:nvPr/>
        </p:nvSpPr>
        <p:spPr bwMode="auto">
          <a:xfrm>
            <a:off x="6691313" y="3977159"/>
            <a:ext cx="26987" cy="131763"/>
          </a:xfrm>
          <a:custGeom>
            <a:avLst/>
            <a:gdLst>
              <a:gd name="T0" fmla="*/ 2147483647 w 56"/>
              <a:gd name="T1" fmla="*/ 2147483647 h 271"/>
              <a:gd name="T2" fmla="*/ 2147483647 w 56"/>
              <a:gd name="T3" fmla="*/ 2147483647 h 271"/>
              <a:gd name="T4" fmla="*/ 2147483647 w 56"/>
              <a:gd name="T5" fmla="*/ 2147483647 h 271"/>
              <a:gd name="T6" fmla="*/ 2147483647 w 56"/>
              <a:gd name="T7" fmla="*/ 2147483647 h 271"/>
              <a:gd name="T8" fmla="*/ 2147483647 w 56"/>
              <a:gd name="T9" fmla="*/ 2147483647 h 271"/>
              <a:gd name="T10" fmla="*/ 0 w 56"/>
              <a:gd name="T11" fmla="*/ 2147483647 h 271"/>
              <a:gd name="T12" fmla="*/ 0 w 56"/>
              <a:gd name="T13" fmla="*/ 2147483647 h 271"/>
              <a:gd name="T14" fmla="*/ 2147483647 w 56"/>
              <a:gd name="T15" fmla="*/ 2147483647 h 271"/>
              <a:gd name="T16" fmla="*/ 2147483647 w 56"/>
              <a:gd name="T17" fmla="*/ 2147483647 h 271"/>
              <a:gd name="T18" fmla="*/ 2147483647 w 56"/>
              <a:gd name="T19" fmla="*/ 2147483647 h 271"/>
              <a:gd name="T20" fmla="*/ 2147483647 w 56"/>
              <a:gd name="T21" fmla="*/ 2147483647 h 271"/>
              <a:gd name="T22" fmla="*/ 2147483647 w 56"/>
              <a:gd name="T23" fmla="*/ 2147483647 h 271"/>
              <a:gd name="T24" fmla="*/ 2147483647 w 56"/>
              <a:gd name="T25" fmla="*/ 2147483647 h 271"/>
              <a:gd name="T26" fmla="*/ 2147483647 w 56"/>
              <a:gd name="T27" fmla="*/ 2147483647 h 271"/>
              <a:gd name="T28" fmla="*/ 2147483647 w 56"/>
              <a:gd name="T29" fmla="*/ 2147483647 h 271"/>
              <a:gd name="T30" fmla="*/ 2147483647 w 56"/>
              <a:gd name="T31" fmla="*/ 2147483647 h 271"/>
              <a:gd name="T32" fmla="*/ 2147483647 w 56"/>
              <a:gd name="T33" fmla="*/ 2147483647 h 271"/>
              <a:gd name="T34" fmla="*/ 2147483647 w 56"/>
              <a:gd name="T35" fmla="*/ 2147483647 h 271"/>
              <a:gd name="T36" fmla="*/ 2147483647 w 56"/>
              <a:gd name="T37" fmla="*/ 2147483647 h 271"/>
              <a:gd name="T38" fmla="*/ 2147483647 w 56"/>
              <a:gd name="T39" fmla="*/ 2147483647 h 271"/>
              <a:gd name="T40" fmla="*/ 2147483647 w 56"/>
              <a:gd name="T41" fmla="*/ 2147483647 h 271"/>
              <a:gd name="T42" fmla="*/ 2147483647 w 56"/>
              <a:gd name="T43" fmla="*/ 0 h 271"/>
              <a:gd name="T44" fmla="*/ 2147483647 w 56"/>
              <a:gd name="T45" fmla="*/ 0 h 271"/>
              <a:gd name="T46" fmla="*/ 2147483647 w 56"/>
              <a:gd name="T47" fmla="*/ 0 h 271"/>
              <a:gd name="T48" fmla="*/ 2147483647 w 56"/>
              <a:gd name="T49" fmla="*/ 2147483647 h 271"/>
              <a:gd name="T50" fmla="*/ 2147483647 w 56"/>
              <a:gd name="T51" fmla="*/ 2147483647 h 271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56"/>
              <a:gd name="T79" fmla="*/ 0 h 271"/>
              <a:gd name="T80" fmla="*/ 56 w 56"/>
              <a:gd name="T81" fmla="*/ 271 h 271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56" h="271">
                <a:moveTo>
                  <a:pt x="17" y="5"/>
                </a:moveTo>
                <a:lnTo>
                  <a:pt x="16" y="10"/>
                </a:lnTo>
                <a:lnTo>
                  <a:pt x="12" y="25"/>
                </a:lnTo>
                <a:lnTo>
                  <a:pt x="6" y="49"/>
                </a:lnTo>
                <a:lnTo>
                  <a:pt x="2" y="82"/>
                </a:lnTo>
                <a:lnTo>
                  <a:pt x="0" y="122"/>
                </a:lnTo>
                <a:lnTo>
                  <a:pt x="0" y="166"/>
                </a:lnTo>
                <a:lnTo>
                  <a:pt x="4" y="217"/>
                </a:lnTo>
                <a:lnTo>
                  <a:pt x="15" y="271"/>
                </a:lnTo>
                <a:lnTo>
                  <a:pt x="54" y="268"/>
                </a:lnTo>
                <a:lnTo>
                  <a:pt x="52" y="261"/>
                </a:lnTo>
                <a:lnTo>
                  <a:pt x="48" y="238"/>
                </a:lnTo>
                <a:lnTo>
                  <a:pt x="44" y="206"/>
                </a:lnTo>
                <a:lnTo>
                  <a:pt x="40" y="166"/>
                </a:lnTo>
                <a:lnTo>
                  <a:pt x="37" y="123"/>
                </a:lnTo>
                <a:lnTo>
                  <a:pt x="39" y="78"/>
                </a:lnTo>
                <a:lnTo>
                  <a:pt x="44" y="37"/>
                </a:lnTo>
                <a:lnTo>
                  <a:pt x="56" y="3"/>
                </a:lnTo>
                <a:lnTo>
                  <a:pt x="56" y="2"/>
                </a:lnTo>
                <a:lnTo>
                  <a:pt x="55" y="1"/>
                </a:lnTo>
                <a:lnTo>
                  <a:pt x="52" y="0"/>
                </a:lnTo>
                <a:lnTo>
                  <a:pt x="48" y="0"/>
                </a:lnTo>
                <a:lnTo>
                  <a:pt x="42" y="0"/>
                </a:lnTo>
                <a:lnTo>
                  <a:pt x="31" y="2"/>
                </a:lnTo>
                <a:lnTo>
                  <a:pt x="17" y="5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" name="Freeform 146"/>
          <p:cNvSpPr>
            <a:spLocks/>
          </p:cNvSpPr>
          <p:nvPr/>
        </p:nvSpPr>
        <p:spPr bwMode="auto">
          <a:xfrm>
            <a:off x="7070725" y="3846984"/>
            <a:ext cx="90488" cy="358775"/>
          </a:xfrm>
          <a:custGeom>
            <a:avLst/>
            <a:gdLst>
              <a:gd name="T0" fmla="*/ 2147483647 w 186"/>
              <a:gd name="T1" fmla="*/ 2147483647 h 732"/>
              <a:gd name="T2" fmla="*/ 2147483647 w 186"/>
              <a:gd name="T3" fmla="*/ 2147483647 h 732"/>
              <a:gd name="T4" fmla="*/ 2147483647 w 186"/>
              <a:gd name="T5" fmla="*/ 2147483647 h 732"/>
              <a:gd name="T6" fmla="*/ 2147483647 w 186"/>
              <a:gd name="T7" fmla="*/ 2147483647 h 732"/>
              <a:gd name="T8" fmla="*/ 2147483647 w 186"/>
              <a:gd name="T9" fmla="*/ 2147483647 h 732"/>
              <a:gd name="T10" fmla="*/ 2147483647 w 186"/>
              <a:gd name="T11" fmla="*/ 2147483647 h 732"/>
              <a:gd name="T12" fmla="*/ 2147483647 w 186"/>
              <a:gd name="T13" fmla="*/ 2147483647 h 732"/>
              <a:gd name="T14" fmla="*/ 2147483647 w 186"/>
              <a:gd name="T15" fmla="*/ 2147483647 h 732"/>
              <a:gd name="T16" fmla="*/ 2147483647 w 186"/>
              <a:gd name="T17" fmla="*/ 2147483647 h 732"/>
              <a:gd name="T18" fmla="*/ 2147483647 w 186"/>
              <a:gd name="T19" fmla="*/ 2147483647 h 732"/>
              <a:gd name="T20" fmla="*/ 2147483647 w 186"/>
              <a:gd name="T21" fmla="*/ 2147483647 h 732"/>
              <a:gd name="T22" fmla="*/ 2147483647 w 186"/>
              <a:gd name="T23" fmla="*/ 2147483647 h 732"/>
              <a:gd name="T24" fmla="*/ 2147483647 w 186"/>
              <a:gd name="T25" fmla="*/ 2147483647 h 732"/>
              <a:gd name="T26" fmla="*/ 2147483647 w 186"/>
              <a:gd name="T27" fmla="*/ 2147483647 h 732"/>
              <a:gd name="T28" fmla="*/ 0 w 186"/>
              <a:gd name="T29" fmla="*/ 2147483647 h 732"/>
              <a:gd name="T30" fmla="*/ 2147483647 w 186"/>
              <a:gd name="T31" fmla="*/ 2147483647 h 732"/>
              <a:gd name="T32" fmla="*/ 2147483647 w 186"/>
              <a:gd name="T33" fmla="*/ 2147483647 h 732"/>
              <a:gd name="T34" fmla="*/ 2147483647 w 186"/>
              <a:gd name="T35" fmla="*/ 0 h 732"/>
              <a:gd name="T36" fmla="*/ 2147483647 w 186"/>
              <a:gd name="T37" fmla="*/ 2147483647 h 73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86"/>
              <a:gd name="T58" fmla="*/ 0 h 732"/>
              <a:gd name="T59" fmla="*/ 186 w 186"/>
              <a:gd name="T60" fmla="*/ 732 h 732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86" h="732">
                <a:moveTo>
                  <a:pt x="186" y="6"/>
                </a:moveTo>
                <a:lnTo>
                  <a:pt x="182" y="11"/>
                </a:lnTo>
                <a:lnTo>
                  <a:pt x="169" y="29"/>
                </a:lnTo>
                <a:lnTo>
                  <a:pt x="153" y="67"/>
                </a:lnTo>
                <a:lnTo>
                  <a:pt x="137" y="130"/>
                </a:lnTo>
                <a:lnTo>
                  <a:pt x="124" y="221"/>
                </a:lnTo>
                <a:lnTo>
                  <a:pt x="117" y="350"/>
                </a:lnTo>
                <a:lnTo>
                  <a:pt x="122" y="517"/>
                </a:lnTo>
                <a:lnTo>
                  <a:pt x="139" y="732"/>
                </a:lnTo>
                <a:lnTo>
                  <a:pt x="34" y="732"/>
                </a:lnTo>
                <a:lnTo>
                  <a:pt x="31" y="711"/>
                </a:lnTo>
                <a:lnTo>
                  <a:pt x="22" y="651"/>
                </a:lnTo>
                <a:lnTo>
                  <a:pt x="12" y="563"/>
                </a:lnTo>
                <a:lnTo>
                  <a:pt x="3" y="454"/>
                </a:lnTo>
                <a:lnTo>
                  <a:pt x="0" y="335"/>
                </a:lnTo>
                <a:lnTo>
                  <a:pt x="6" y="213"/>
                </a:lnTo>
                <a:lnTo>
                  <a:pt x="25" y="98"/>
                </a:lnTo>
                <a:lnTo>
                  <a:pt x="60" y="0"/>
                </a:lnTo>
                <a:lnTo>
                  <a:pt x="186" y="6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" name="Freeform 147"/>
          <p:cNvSpPr>
            <a:spLocks/>
          </p:cNvSpPr>
          <p:nvPr/>
        </p:nvSpPr>
        <p:spPr bwMode="auto">
          <a:xfrm>
            <a:off x="7073900" y="3872384"/>
            <a:ext cx="76200" cy="306388"/>
          </a:xfrm>
          <a:custGeom>
            <a:avLst/>
            <a:gdLst>
              <a:gd name="T0" fmla="*/ 2147483647 w 158"/>
              <a:gd name="T1" fmla="*/ 2147483647 h 625"/>
              <a:gd name="T2" fmla="*/ 2147483647 w 158"/>
              <a:gd name="T3" fmla="*/ 2147483647 h 625"/>
              <a:gd name="T4" fmla="*/ 2147483647 w 158"/>
              <a:gd name="T5" fmla="*/ 2147483647 h 625"/>
              <a:gd name="T6" fmla="*/ 2147483647 w 158"/>
              <a:gd name="T7" fmla="*/ 2147483647 h 625"/>
              <a:gd name="T8" fmla="*/ 2147483647 w 158"/>
              <a:gd name="T9" fmla="*/ 2147483647 h 625"/>
              <a:gd name="T10" fmla="*/ 2147483647 w 158"/>
              <a:gd name="T11" fmla="*/ 2147483647 h 625"/>
              <a:gd name="T12" fmla="*/ 2147483647 w 158"/>
              <a:gd name="T13" fmla="*/ 2147483647 h 625"/>
              <a:gd name="T14" fmla="*/ 2147483647 w 158"/>
              <a:gd name="T15" fmla="*/ 2147483647 h 625"/>
              <a:gd name="T16" fmla="*/ 2147483647 w 158"/>
              <a:gd name="T17" fmla="*/ 2147483647 h 625"/>
              <a:gd name="T18" fmla="*/ 2147483647 w 158"/>
              <a:gd name="T19" fmla="*/ 2147483647 h 625"/>
              <a:gd name="T20" fmla="*/ 2147483647 w 158"/>
              <a:gd name="T21" fmla="*/ 2147483647 h 625"/>
              <a:gd name="T22" fmla="*/ 2147483647 w 158"/>
              <a:gd name="T23" fmla="*/ 2147483647 h 625"/>
              <a:gd name="T24" fmla="*/ 2147483647 w 158"/>
              <a:gd name="T25" fmla="*/ 2147483647 h 625"/>
              <a:gd name="T26" fmla="*/ 2147483647 w 158"/>
              <a:gd name="T27" fmla="*/ 2147483647 h 625"/>
              <a:gd name="T28" fmla="*/ 0 w 158"/>
              <a:gd name="T29" fmla="*/ 2147483647 h 625"/>
              <a:gd name="T30" fmla="*/ 2147483647 w 158"/>
              <a:gd name="T31" fmla="*/ 2147483647 h 625"/>
              <a:gd name="T32" fmla="*/ 2147483647 w 158"/>
              <a:gd name="T33" fmla="*/ 2147483647 h 625"/>
              <a:gd name="T34" fmla="*/ 2147483647 w 158"/>
              <a:gd name="T35" fmla="*/ 0 h 625"/>
              <a:gd name="T36" fmla="*/ 2147483647 w 158"/>
              <a:gd name="T37" fmla="*/ 2147483647 h 62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58"/>
              <a:gd name="T58" fmla="*/ 0 h 625"/>
              <a:gd name="T59" fmla="*/ 158 w 158"/>
              <a:gd name="T60" fmla="*/ 625 h 625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58" h="625">
                <a:moveTo>
                  <a:pt x="158" y="4"/>
                </a:moveTo>
                <a:lnTo>
                  <a:pt x="153" y="9"/>
                </a:lnTo>
                <a:lnTo>
                  <a:pt x="144" y="25"/>
                </a:lnTo>
                <a:lnTo>
                  <a:pt x="130" y="57"/>
                </a:lnTo>
                <a:lnTo>
                  <a:pt x="116" y="110"/>
                </a:lnTo>
                <a:lnTo>
                  <a:pt x="105" y="189"/>
                </a:lnTo>
                <a:lnTo>
                  <a:pt x="100" y="298"/>
                </a:lnTo>
                <a:lnTo>
                  <a:pt x="103" y="441"/>
                </a:lnTo>
                <a:lnTo>
                  <a:pt x="118" y="625"/>
                </a:lnTo>
                <a:lnTo>
                  <a:pt x="29" y="625"/>
                </a:lnTo>
                <a:lnTo>
                  <a:pt x="25" y="607"/>
                </a:lnTo>
                <a:lnTo>
                  <a:pt x="18" y="556"/>
                </a:lnTo>
                <a:lnTo>
                  <a:pt x="9" y="480"/>
                </a:lnTo>
                <a:lnTo>
                  <a:pt x="2" y="387"/>
                </a:lnTo>
                <a:lnTo>
                  <a:pt x="0" y="286"/>
                </a:lnTo>
                <a:lnTo>
                  <a:pt x="5" y="182"/>
                </a:lnTo>
                <a:lnTo>
                  <a:pt x="21" y="84"/>
                </a:lnTo>
                <a:lnTo>
                  <a:pt x="51" y="0"/>
                </a:lnTo>
                <a:lnTo>
                  <a:pt x="158" y="4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8" name="Freeform 148"/>
          <p:cNvSpPr>
            <a:spLocks/>
          </p:cNvSpPr>
          <p:nvPr/>
        </p:nvSpPr>
        <p:spPr bwMode="auto">
          <a:xfrm>
            <a:off x="7077075" y="3897784"/>
            <a:ext cx="63500" cy="252413"/>
          </a:xfrm>
          <a:custGeom>
            <a:avLst/>
            <a:gdLst>
              <a:gd name="T0" fmla="*/ 2147483647 w 131"/>
              <a:gd name="T1" fmla="*/ 2147483647 h 517"/>
              <a:gd name="T2" fmla="*/ 2147483647 w 131"/>
              <a:gd name="T3" fmla="*/ 2147483647 h 517"/>
              <a:gd name="T4" fmla="*/ 2147483647 w 131"/>
              <a:gd name="T5" fmla="*/ 2147483647 h 517"/>
              <a:gd name="T6" fmla="*/ 2147483647 w 131"/>
              <a:gd name="T7" fmla="*/ 2147483647 h 517"/>
              <a:gd name="T8" fmla="*/ 2147483647 w 131"/>
              <a:gd name="T9" fmla="*/ 2147483647 h 517"/>
              <a:gd name="T10" fmla="*/ 2147483647 w 131"/>
              <a:gd name="T11" fmla="*/ 2147483647 h 517"/>
              <a:gd name="T12" fmla="*/ 2147483647 w 131"/>
              <a:gd name="T13" fmla="*/ 2147483647 h 517"/>
              <a:gd name="T14" fmla="*/ 2147483647 w 131"/>
              <a:gd name="T15" fmla="*/ 2147483647 h 517"/>
              <a:gd name="T16" fmla="*/ 2147483647 w 131"/>
              <a:gd name="T17" fmla="*/ 2147483647 h 517"/>
              <a:gd name="T18" fmla="*/ 2147483647 w 131"/>
              <a:gd name="T19" fmla="*/ 2147483647 h 517"/>
              <a:gd name="T20" fmla="*/ 2147483647 w 131"/>
              <a:gd name="T21" fmla="*/ 2147483647 h 517"/>
              <a:gd name="T22" fmla="*/ 2147483647 w 131"/>
              <a:gd name="T23" fmla="*/ 2147483647 h 517"/>
              <a:gd name="T24" fmla="*/ 2147483647 w 131"/>
              <a:gd name="T25" fmla="*/ 2147483647 h 517"/>
              <a:gd name="T26" fmla="*/ 2147483647 w 131"/>
              <a:gd name="T27" fmla="*/ 2147483647 h 517"/>
              <a:gd name="T28" fmla="*/ 0 w 131"/>
              <a:gd name="T29" fmla="*/ 2147483647 h 517"/>
              <a:gd name="T30" fmla="*/ 2147483647 w 131"/>
              <a:gd name="T31" fmla="*/ 2147483647 h 517"/>
              <a:gd name="T32" fmla="*/ 2147483647 w 131"/>
              <a:gd name="T33" fmla="*/ 2147483647 h 517"/>
              <a:gd name="T34" fmla="*/ 2147483647 w 131"/>
              <a:gd name="T35" fmla="*/ 0 h 517"/>
              <a:gd name="T36" fmla="*/ 2147483647 w 131"/>
              <a:gd name="T37" fmla="*/ 2147483647 h 51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31"/>
              <a:gd name="T58" fmla="*/ 0 h 517"/>
              <a:gd name="T59" fmla="*/ 131 w 131"/>
              <a:gd name="T60" fmla="*/ 517 h 517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31" h="517">
                <a:moveTo>
                  <a:pt x="131" y="4"/>
                </a:moveTo>
                <a:lnTo>
                  <a:pt x="128" y="7"/>
                </a:lnTo>
                <a:lnTo>
                  <a:pt x="119" y="21"/>
                </a:lnTo>
                <a:lnTo>
                  <a:pt x="109" y="47"/>
                </a:lnTo>
                <a:lnTo>
                  <a:pt x="97" y="91"/>
                </a:lnTo>
                <a:lnTo>
                  <a:pt x="88" y="156"/>
                </a:lnTo>
                <a:lnTo>
                  <a:pt x="84" y="247"/>
                </a:lnTo>
                <a:lnTo>
                  <a:pt x="86" y="366"/>
                </a:lnTo>
                <a:lnTo>
                  <a:pt x="99" y="517"/>
                </a:lnTo>
                <a:lnTo>
                  <a:pt x="25" y="517"/>
                </a:lnTo>
                <a:lnTo>
                  <a:pt x="23" y="502"/>
                </a:lnTo>
                <a:lnTo>
                  <a:pt x="16" y="460"/>
                </a:lnTo>
                <a:lnTo>
                  <a:pt x="9" y="397"/>
                </a:lnTo>
                <a:lnTo>
                  <a:pt x="2" y="320"/>
                </a:lnTo>
                <a:lnTo>
                  <a:pt x="0" y="236"/>
                </a:lnTo>
                <a:lnTo>
                  <a:pt x="4" y="151"/>
                </a:lnTo>
                <a:lnTo>
                  <a:pt x="18" y="70"/>
                </a:lnTo>
                <a:lnTo>
                  <a:pt x="43" y="0"/>
                </a:lnTo>
                <a:lnTo>
                  <a:pt x="131" y="4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" name="Freeform 149"/>
          <p:cNvSpPr>
            <a:spLocks/>
          </p:cNvSpPr>
          <p:nvPr/>
        </p:nvSpPr>
        <p:spPr bwMode="auto">
          <a:xfrm>
            <a:off x="7080250" y="3921597"/>
            <a:ext cx="50800" cy="201612"/>
          </a:xfrm>
          <a:custGeom>
            <a:avLst/>
            <a:gdLst>
              <a:gd name="T0" fmla="*/ 2147483647 w 104"/>
              <a:gd name="T1" fmla="*/ 2147483647 h 411"/>
              <a:gd name="T2" fmla="*/ 2147483647 w 104"/>
              <a:gd name="T3" fmla="*/ 2147483647 h 411"/>
              <a:gd name="T4" fmla="*/ 2147483647 w 104"/>
              <a:gd name="T5" fmla="*/ 2147483647 h 411"/>
              <a:gd name="T6" fmla="*/ 2147483647 w 104"/>
              <a:gd name="T7" fmla="*/ 2147483647 h 411"/>
              <a:gd name="T8" fmla="*/ 2147483647 w 104"/>
              <a:gd name="T9" fmla="*/ 2147483647 h 411"/>
              <a:gd name="T10" fmla="*/ 2147483647 w 104"/>
              <a:gd name="T11" fmla="*/ 2147483647 h 411"/>
              <a:gd name="T12" fmla="*/ 2147483647 w 104"/>
              <a:gd name="T13" fmla="*/ 2147483647 h 411"/>
              <a:gd name="T14" fmla="*/ 2147483647 w 104"/>
              <a:gd name="T15" fmla="*/ 2147483647 h 411"/>
              <a:gd name="T16" fmla="*/ 2147483647 w 104"/>
              <a:gd name="T17" fmla="*/ 2147483647 h 411"/>
              <a:gd name="T18" fmla="*/ 2147483647 w 104"/>
              <a:gd name="T19" fmla="*/ 2147483647 h 411"/>
              <a:gd name="T20" fmla="*/ 2147483647 w 104"/>
              <a:gd name="T21" fmla="*/ 2147483647 h 411"/>
              <a:gd name="T22" fmla="*/ 2147483647 w 104"/>
              <a:gd name="T23" fmla="*/ 2147483647 h 411"/>
              <a:gd name="T24" fmla="*/ 2147483647 w 104"/>
              <a:gd name="T25" fmla="*/ 2147483647 h 411"/>
              <a:gd name="T26" fmla="*/ 2147483647 w 104"/>
              <a:gd name="T27" fmla="*/ 2147483647 h 411"/>
              <a:gd name="T28" fmla="*/ 0 w 104"/>
              <a:gd name="T29" fmla="*/ 2147483647 h 411"/>
              <a:gd name="T30" fmla="*/ 2147483647 w 104"/>
              <a:gd name="T31" fmla="*/ 2147483647 h 411"/>
              <a:gd name="T32" fmla="*/ 2147483647 w 104"/>
              <a:gd name="T33" fmla="*/ 2147483647 h 411"/>
              <a:gd name="T34" fmla="*/ 2147483647 w 104"/>
              <a:gd name="T35" fmla="*/ 0 h 411"/>
              <a:gd name="T36" fmla="*/ 2147483647 w 104"/>
              <a:gd name="T37" fmla="*/ 2147483647 h 411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04"/>
              <a:gd name="T58" fmla="*/ 0 h 411"/>
              <a:gd name="T59" fmla="*/ 104 w 104"/>
              <a:gd name="T60" fmla="*/ 411 h 411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04" h="411">
                <a:moveTo>
                  <a:pt x="104" y="4"/>
                </a:moveTo>
                <a:lnTo>
                  <a:pt x="101" y="7"/>
                </a:lnTo>
                <a:lnTo>
                  <a:pt x="94" y="17"/>
                </a:lnTo>
                <a:lnTo>
                  <a:pt x="86" y="38"/>
                </a:lnTo>
                <a:lnTo>
                  <a:pt x="76" y="73"/>
                </a:lnTo>
                <a:lnTo>
                  <a:pt x="69" y="125"/>
                </a:lnTo>
                <a:lnTo>
                  <a:pt x="65" y="196"/>
                </a:lnTo>
                <a:lnTo>
                  <a:pt x="67" y="291"/>
                </a:lnTo>
                <a:lnTo>
                  <a:pt x="77" y="411"/>
                </a:lnTo>
                <a:lnTo>
                  <a:pt x="19" y="411"/>
                </a:lnTo>
                <a:lnTo>
                  <a:pt x="17" y="399"/>
                </a:lnTo>
                <a:lnTo>
                  <a:pt x="11" y="365"/>
                </a:lnTo>
                <a:lnTo>
                  <a:pt x="6" y="316"/>
                </a:lnTo>
                <a:lnTo>
                  <a:pt x="2" y="255"/>
                </a:lnTo>
                <a:lnTo>
                  <a:pt x="0" y="188"/>
                </a:lnTo>
                <a:lnTo>
                  <a:pt x="4" y="120"/>
                </a:lnTo>
                <a:lnTo>
                  <a:pt x="15" y="55"/>
                </a:lnTo>
                <a:lnTo>
                  <a:pt x="34" y="0"/>
                </a:lnTo>
                <a:lnTo>
                  <a:pt x="104" y="4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" name="Freeform 150"/>
          <p:cNvSpPr>
            <a:spLocks/>
          </p:cNvSpPr>
          <p:nvPr/>
        </p:nvSpPr>
        <p:spPr bwMode="auto">
          <a:xfrm>
            <a:off x="7085013" y="3946997"/>
            <a:ext cx="36512" cy="147637"/>
          </a:xfrm>
          <a:custGeom>
            <a:avLst/>
            <a:gdLst>
              <a:gd name="T0" fmla="*/ 2147483647 w 76"/>
              <a:gd name="T1" fmla="*/ 2147483647 h 302"/>
              <a:gd name="T2" fmla="*/ 2147483647 w 76"/>
              <a:gd name="T3" fmla="*/ 2147483647 h 302"/>
              <a:gd name="T4" fmla="*/ 2147483647 w 76"/>
              <a:gd name="T5" fmla="*/ 2147483647 h 302"/>
              <a:gd name="T6" fmla="*/ 2147483647 w 76"/>
              <a:gd name="T7" fmla="*/ 2147483647 h 302"/>
              <a:gd name="T8" fmla="*/ 2147483647 w 76"/>
              <a:gd name="T9" fmla="*/ 2147483647 h 302"/>
              <a:gd name="T10" fmla="*/ 2147483647 w 76"/>
              <a:gd name="T11" fmla="*/ 2147483647 h 302"/>
              <a:gd name="T12" fmla="*/ 2147483647 w 76"/>
              <a:gd name="T13" fmla="*/ 2147483647 h 302"/>
              <a:gd name="T14" fmla="*/ 2147483647 w 76"/>
              <a:gd name="T15" fmla="*/ 2147483647 h 302"/>
              <a:gd name="T16" fmla="*/ 2147483647 w 76"/>
              <a:gd name="T17" fmla="*/ 2147483647 h 302"/>
              <a:gd name="T18" fmla="*/ 2147483647 w 76"/>
              <a:gd name="T19" fmla="*/ 2147483647 h 302"/>
              <a:gd name="T20" fmla="*/ 2147483647 w 76"/>
              <a:gd name="T21" fmla="*/ 2147483647 h 302"/>
              <a:gd name="T22" fmla="*/ 2147483647 w 76"/>
              <a:gd name="T23" fmla="*/ 2147483647 h 302"/>
              <a:gd name="T24" fmla="*/ 2147483647 w 76"/>
              <a:gd name="T25" fmla="*/ 2147483647 h 302"/>
              <a:gd name="T26" fmla="*/ 2147483647 w 76"/>
              <a:gd name="T27" fmla="*/ 2147483647 h 302"/>
              <a:gd name="T28" fmla="*/ 0 w 76"/>
              <a:gd name="T29" fmla="*/ 2147483647 h 302"/>
              <a:gd name="T30" fmla="*/ 2147483647 w 76"/>
              <a:gd name="T31" fmla="*/ 2147483647 h 302"/>
              <a:gd name="T32" fmla="*/ 2147483647 w 76"/>
              <a:gd name="T33" fmla="*/ 2147483647 h 302"/>
              <a:gd name="T34" fmla="*/ 2147483647 w 76"/>
              <a:gd name="T35" fmla="*/ 0 h 302"/>
              <a:gd name="T36" fmla="*/ 2147483647 w 76"/>
              <a:gd name="T37" fmla="*/ 2147483647 h 30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76"/>
              <a:gd name="T58" fmla="*/ 0 h 302"/>
              <a:gd name="T59" fmla="*/ 76 w 76"/>
              <a:gd name="T60" fmla="*/ 302 h 302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76" h="302">
                <a:moveTo>
                  <a:pt x="76" y="2"/>
                </a:moveTo>
                <a:lnTo>
                  <a:pt x="74" y="4"/>
                </a:lnTo>
                <a:lnTo>
                  <a:pt x="70" y="12"/>
                </a:lnTo>
                <a:lnTo>
                  <a:pt x="62" y="28"/>
                </a:lnTo>
                <a:lnTo>
                  <a:pt x="56" y="53"/>
                </a:lnTo>
                <a:lnTo>
                  <a:pt x="51" y="92"/>
                </a:lnTo>
                <a:lnTo>
                  <a:pt x="49" y="145"/>
                </a:lnTo>
                <a:lnTo>
                  <a:pt x="50" y="214"/>
                </a:lnTo>
                <a:lnTo>
                  <a:pt x="57" y="302"/>
                </a:lnTo>
                <a:lnTo>
                  <a:pt x="14" y="302"/>
                </a:lnTo>
                <a:lnTo>
                  <a:pt x="13" y="294"/>
                </a:lnTo>
                <a:lnTo>
                  <a:pt x="9" y="269"/>
                </a:lnTo>
                <a:lnTo>
                  <a:pt x="4" y="232"/>
                </a:lnTo>
                <a:lnTo>
                  <a:pt x="1" y="188"/>
                </a:lnTo>
                <a:lnTo>
                  <a:pt x="0" y="138"/>
                </a:lnTo>
                <a:lnTo>
                  <a:pt x="2" y="89"/>
                </a:lnTo>
                <a:lnTo>
                  <a:pt x="10" y="41"/>
                </a:lnTo>
                <a:lnTo>
                  <a:pt x="25" y="0"/>
                </a:lnTo>
                <a:lnTo>
                  <a:pt x="76" y="2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" name="Rectangle 151"/>
          <p:cNvSpPr>
            <a:spLocks noChangeArrowheads="1"/>
          </p:cNvSpPr>
          <p:nvPr/>
        </p:nvSpPr>
        <p:spPr bwMode="auto">
          <a:xfrm>
            <a:off x="6599238" y="3910484"/>
            <a:ext cx="11112" cy="4699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  <p:sp>
        <p:nvSpPr>
          <p:cNvPr id="62" name="Freeform 152"/>
          <p:cNvSpPr>
            <a:spLocks/>
          </p:cNvSpPr>
          <p:nvPr/>
        </p:nvSpPr>
        <p:spPr bwMode="auto">
          <a:xfrm>
            <a:off x="6764338" y="3904134"/>
            <a:ext cx="180975" cy="214313"/>
          </a:xfrm>
          <a:custGeom>
            <a:avLst/>
            <a:gdLst>
              <a:gd name="T0" fmla="*/ 2147483647 w 375"/>
              <a:gd name="T1" fmla="*/ 2147483647 h 440"/>
              <a:gd name="T2" fmla="*/ 2147483647 w 375"/>
              <a:gd name="T3" fmla="*/ 2147483647 h 440"/>
              <a:gd name="T4" fmla="*/ 2147483647 w 375"/>
              <a:gd name="T5" fmla="*/ 2147483647 h 440"/>
              <a:gd name="T6" fmla="*/ 2147483647 w 375"/>
              <a:gd name="T7" fmla="*/ 2147483647 h 440"/>
              <a:gd name="T8" fmla="*/ 2147483647 w 375"/>
              <a:gd name="T9" fmla="*/ 2147483647 h 440"/>
              <a:gd name="T10" fmla="*/ 2147483647 w 375"/>
              <a:gd name="T11" fmla="*/ 2147483647 h 440"/>
              <a:gd name="T12" fmla="*/ 0 w 375"/>
              <a:gd name="T13" fmla="*/ 2147483647 h 440"/>
              <a:gd name="T14" fmla="*/ 2147483647 w 375"/>
              <a:gd name="T15" fmla="*/ 2147483647 h 440"/>
              <a:gd name="T16" fmla="*/ 2147483647 w 375"/>
              <a:gd name="T17" fmla="*/ 2147483647 h 440"/>
              <a:gd name="T18" fmla="*/ 2147483647 w 375"/>
              <a:gd name="T19" fmla="*/ 2147483647 h 440"/>
              <a:gd name="T20" fmla="*/ 2147483647 w 375"/>
              <a:gd name="T21" fmla="*/ 2147483647 h 440"/>
              <a:gd name="T22" fmla="*/ 2147483647 w 375"/>
              <a:gd name="T23" fmla="*/ 2147483647 h 440"/>
              <a:gd name="T24" fmla="*/ 2147483647 w 375"/>
              <a:gd name="T25" fmla="*/ 2147483647 h 440"/>
              <a:gd name="T26" fmla="*/ 2147483647 w 375"/>
              <a:gd name="T27" fmla="*/ 2147483647 h 440"/>
              <a:gd name="T28" fmla="*/ 2147483647 w 375"/>
              <a:gd name="T29" fmla="*/ 2147483647 h 440"/>
              <a:gd name="T30" fmla="*/ 2147483647 w 375"/>
              <a:gd name="T31" fmla="*/ 2147483647 h 440"/>
              <a:gd name="T32" fmla="*/ 2147483647 w 375"/>
              <a:gd name="T33" fmla="*/ 2147483647 h 440"/>
              <a:gd name="T34" fmla="*/ 2147483647 w 375"/>
              <a:gd name="T35" fmla="*/ 2147483647 h 440"/>
              <a:gd name="T36" fmla="*/ 2147483647 w 375"/>
              <a:gd name="T37" fmla="*/ 2147483647 h 440"/>
              <a:gd name="T38" fmla="*/ 2147483647 w 375"/>
              <a:gd name="T39" fmla="*/ 2147483647 h 440"/>
              <a:gd name="T40" fmla="*/ 2147483647 w 375"/>
              <a:gd name="T41" fmla="*/ 2147483647 h 440"/>
              <a:gd name="T42" fmla="*/ 2147483647 w 375"/>
              <a:gd name="T43" fmla="*/ 2147483647 h 440"/>
              <a:gd name="T44" fmla="*/ 2147483647 w 375"/>
              <a:gd name="T45" fmla="*/ 2147483647 h 440"/>
              <a:gd name="T46" fmla="*/ 2147483647 w 375"/>
              <a:gd name="T47" fmla="*/ 2147483647 h 440"/>
              <a:gd name="T48" fmla="*/ 2147483647 w 375"/>
              <a:gd name="T49" fmla="*/ 2147483647 h 440"/>
              <a:gd name="T50" fmla="*/ 2147483647 w 375"/>
              <a:gd name="T51" fmla="*/ 2147483647 h 440"/>
              <a:gd name="T52" fmla="*/ 2147483647 w 375"/>
              <a:gd name="T53" fmla="*/ 2147483647 h 440"/>
              <a:gd name="T54" fmla="*/ 2147483647 w 375"/>
              <a:gd name="T55" fmla="*/ 2147483647 h 440"/>
              <a:gd name="T56" fmla="*/ 2147483647 w 375"/>
              <a:gd name="T57" fmla="*/ 2147483647 h 440"/>
              <a:gd name="T58" fmla="*/ 2147483647 w 375"/>
              <a:gd name="T59" fmla="*/ 2147483647 h 440"/>
              <a:gd name="T60" fmla="*/ 2147483647 w 375"/>
              <a:gd name="T61" fmla="*/ 2147483647 h 440"/>
              <a:gd name="T62" fmla="*/ 2147483647 w 375"/>
              <a:gd name="T63" fmla="*/ 2147483647 h 440"/>
              <a:gd name="T64" fmla="*/ 2147483647 w 375"/>
              <a:gd name="T65" fmla="*/ 2147483647 h 440"/>
              <a:gd name="T66" fmla="*/ 2147483647 w 375"/>
              <a:gd name="T67" fmla="*/ 2147483647 h 440"/>
              <a:gd name="T68" fmla="*/ 2147483647 w 375"/>
              <a:gd name="T69" fmla="*/ 2147483647 h 440"/>
              <a:gd name="T70" fmla="*/ 2147483647 w 375"/>
              <a:gd name="T71" fmla="*/ 2147483647 h 440"/>
              <a:gd name="T72" fmla="*/ 2147483647 w 375"/>
              <a:gd name="T73" fmla="*/ 2147483647 h 440"/>
              <a:gd name="T74" fmla="*/ 2147483647 w 375"/>
              <a:gd name="T75" fmla="*/ 2147483647 h 440"/>
              <a:gd name="T76" fmla="*/ 2147483647 w 375"/>
              <a:gd name="T77" fmla="*/ 2147483647 h 440"/>
              <a:gd name="T78" fmla="*/ 2147483647 w 375"/>
              <a:gd name="T79" fmla="*/ 2147483647 h 440"/>
              <a:gd name="T80" fmla="*/ 2147483647 w 375"/>
              <a:gd name="T81" fmla="*/ 2147483647 h 440"/>
              <a:gd name="T82" fmla="*/ 2147483647 w 375"/>
              <a:gd name="T83" fmla="*/ 0 h 440"/>
              <a:gd name="T84" fmla="*/ 2147483647 w 375"/>
              <a:gd name="T85" fmla="*/ 2147483647 h 440"/>
              <a:gd name="T86" fmla="*/ 2147483647 w 375"/>
              <a:gd name="T87" fmla="*/ 2147483647 h 440"/>
              <a:gd name="T88" fmla="*/ 2147483647 w 375"/>
              <a:gd name="T89" fmla="*/ 2147483647 h 440"/>
              <a:gd name="T90" fmla="*/ 2147483647 w 375"/>
              <a:gd name="T91" fmla="*/ 2147483647 h 440"/>
              <a:gd name="T92" fmla="*/ 2147483647 w 375"/>
              <a:gd name="T93" fmla="*/ 2147483647 h 440"/>
              <a:gd name="T94" fmla="*/ 2147483647 w 375"/>
              <a:gd name="T95" fmla="*/ 2147483647 h 440"/>
              <a:gd name="T96" fmla="*/ 2147483647 w 375"/>
              <a:gd name="T97" fmla="*/ 2147483647 h 44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375"/>
              <a:gd name="T148" fmla="*/ 0 h 440"/>
              <a:gd name="T149" fmla="*/ 375 w 375"/>
              <a:gd name="T150" fmla="*/ 440 h 440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375" h="440">
                <a:moveTo>
                  <a:pt x="35" y="41"/>
                </a:moveTo>
                <a:lnTo>
                  <a:pt x="32" y="49"/>
                </a:lnTo>
                <a:lnTo>
                  <a:pt x="25" y="74"/>
                </a:lnTo>
                <a:lnTo>
                  <a:pt x="17" y="112"/>
                </a:lnTo>
                <a:lnTo>
                  <a:pt x="8" y="163"/>
                </a:lnTo>
                <a:lnTo>
                  <a:pt x="2" y="223"/>
                </a:lnTo>
                <a:lnTo>
                  <a:pt x="0" y="290"/>
                </a:lnTo>
                <a:lnTo>
                  <a:pt x="7" y="363"/>
                </a:lnTo>
                <a:lnTo>
                  <a:pt x="23" y="440"/>
                </a:lnTo>
                <a:lnTo>
                  <a:pt x="23" y="437"/>
                </a:lnTo>
                <a:lnTo>
                  <a:pt x="23" y="427"/>
                </a:lnTo>
                <a:lnTo>
                  <a:pt x="23" y="411"/>
                </a:lnTo>
                <a:lnTo>
                  <a:pt x="23" y="391"/>
                </a:lnTo>
                <a:lnTo>
                  <a:pt x="25" y="367"/>
                </a:lnTo>
                <a:lnTo>
                  <a:pt x="28" y="341"/>
                </a:lnTo>
                <a:lnTo>
                  <a:pt x="33" y="312"/>
                </a:lnTo>
                <a:lnTo>
                  <a:pt x="39" y="281"/>
                </a:lnTo>
                <a:lnTo>
                  <a:pt x="49" y="251"/>
                </a:lnTo>
                <a:lnTo>
                  <a:pt x="61" y="222"/>
                </a:lnTo>
                <a:lnTo>
                  <a:pt x="75" y="194"/>
                </a:lnTo>
                <a:lnTo>
                  <a:pt x="93" y="168"/>
                </a:lnTo>
                <a:lnTo>
                  <a:pt x="116" y="145"/>
                </a:lnTo>
                <a:lnTo>
                  <a:pt x="141" y="127"/>
                </a:lnTo>
                <a:lnTo>
                  <a:pt x="173" y="114"/>
                </a:lnTo>
                <a:lnTo>
                  <a:pt x="208" y="106"/>
                </a:lnTo>
                <a:lnTo>
                  <a:pt x="210" y="104"/>
                </a:lnTo>
                <a:lnTo>
                  <a:pt x="217" y="100"/>
                </a:lnTo>
                <a:lnTo>
                  <a:pt x="227" y="92"/>
                </a:lnTo>
                <a:lnTo>
                  <a:pt x="245" y="82"/>
                </a:lnTo>
                <a:lnTo>
                  <a:pt x="267" y="69"/>
                </a:lnTo>
                <a:lnTo>
                  <a:pt x="296" y="54"/>
                </a:lnTo>
                <a:lnTo>
                  <a:pt x="332" y="36"/>
                </a:lnTo>
                <a:lnTo>
                  <a:pt x="375" y="17"/>
                </a:lnTo>
                <a:lnTo>
                  <a:pt x="373" y="16"/>
                </a:lnTo>
                <a:lnTo>
                  <a:pt x="366" y="15"/>
                </a:lnTo>
                <a:lnTo>
                  <a:pt x="357" y="13"/>
                </a:lnTo>
                <a:lnTo>
                  <a:pt x="343" y="10"/>
                </a:lnTo>
                <a:lnTo>
                  <a:pt x="326" y="7"/>
                </a:lnTo>
                <a:lnTo>
                  <a:pt x="307" y="5"/>
                </a:lnTo>
                <a:lnTo>
                  <a:pt x="285" y="3"/>
                </a:lnTo>
                <a:lnTo>
                  <a:pt x="261" y="1"/>
                </a:lnTo>
                <a:lnTo>
                  <a:pt x="235" y="0"/>
                </a:lnTo>
                <a:lnTo>
                  <a:pt x="208" y="1"/>
                </a:lnTo>
                <a:lnTo>
                  <a:pt x="180" y="2"/>
                </a:lnTo>
                <a:lnTo>
                  <a:pt x="151" y="5"/>
                </a:lnTo>
                <a:lnTo>
                  <a:pt x="122" y="10"/>
                </a:lnTo>
                <a:lnTo>
                  <a:pt x="92" y="18"/>
                </a:lnTo>
                <a:lnTo>
                  <a:pt x="63" y="28"/>
                </a:lnTo>
                <a:lnTo>
                  <a:pt x="35" y="41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" name="Freeform 153"/>
          <p:cNvSpPr>
            <a:spLocks/>
          </p:cNvSpPr>
          <p:nvPr/>
        </p:nvSpPr>
        <p:spPr bwMode="auto">
          <a:xfrm>
            <a:off x="6511925" y="4064472"/>
            <a:ext cx="149225" cy="39687"/>
          </a:xfrm>
          <a:custGeom>
            <a:avLst/>
            <a:gdLst>
              <a:gd name="T0" fmla="*/ 0 w 305"/>
              <a:gd name="T1" fmla="*/ 2147483647 h 83"/>
              <a:gd name="T2" fmla="*/ 0 w 305"/>
              <a:gd name="T3" fmla="*/ 2147483647 h 83"/>
              <a:gd name="T4" fmla="*/ 2147483647 w 305"/>
              <a:gd name="T5" fmla="*/ 2147483647 h 83"/>
              <a:gd name="T6" fmla="*/ 2147483647 w 305"/>
              <a:gd name="T7" fmla="*/ 2147483647 h 83"/>
              <a:gd name="T8" fmla="*/ 2147483647 w 305"/>
              <a:gd name="T9" fmla="*/ 2147483647 h 83"/>
              <a:gd name="T10" fmla="*/ 2147483647 w 305"/>
              <a:gd name="T11" fmla="*/ 2147483647 h 83"/>
              <a:gd name="T12" fmla="*/ 2147483647 w 305"/>
              <a:gd name="T13" fmla="*/ 2147483647 h 83"/>
              <a:gd name="T14" fmla="*/ 2147483647 w 305"/>
              <a:gd name="T15" fmla="*/ 2147483647 h 83"/>
              <a:gd name="T16" fmla="*/ 2147483647 w 305"/>
              <a:gd name="T17" fmla="*/ 2147483647 h 83"/>
              <a:gd name="T18" fmla="*/ 2147483647 w 305"/>
              <a:gd name="T19" fmla="*/ 2147483647 h 83"/>
              <a:gd name="T20" fmla="*/ 2147483647 w 305"/>
              <a:gd name="T21" fmla="*/ 2147483647 h 83"/>
              <a:gd name="T22" fmla="*/ 2147483647 w 305"/>
              <a:gd name="T23" fmla="*/ 0 h 83"/>
              <a:gd name="T24" fmla="*/ 2147483647 w 305"/>
              <a:gd name="T25" fmla="*/ 0 h 83"/>
              <a:gd name="T26" fmla="*/ 2147483647 w 305"/>
              <a:gd name="T27" fmla="*/ 2147483647 h 83"/>
              <a:gd name="T28" fmla="*/ 2147483647 w 305"/>
              <a:gd name="T29" fmla="*/ 2147483647 h 83"/>
              <a:gd name="T30" fmla="*/ 2147483647 w 305"/>
              <a:gd name="T31" fmla="*/ 2147483647 h 83"/>
              <a:gd name="T32" fmla="*/ 2147483647 w 305"/>
              <a:gd name="T33" fmla="*/ 2147483647 h 83"/>
              <a:gd name="T34" fmla="*/ 2147483647 w 305"/>
              <a:gd name="T35" fmla="*/ 2147483647 h 83"/>
              <a:gd name="T36" fmla="*/ 2147483647 w 305"/>
              <a:gd name="T37" fmla="*/ 2147483647 h 83"/>
              <a:gd name="T38" fmla="*/ 2147483647 w 305"/>
              <a:gd name="T39" fmla="*/ 2147483647 h 83"/>
              <a:gd name="T40" fmla="*/ 2147483647 w 305"/>
              <a:gd name="T41" fmla="*/ 2147483647 h 83"/>
              <a:gd name="T42" fmla="*/ 2147483647 w 305"/>
              <a:gd name="T43" fmla="*/ 2147483647 h 83"/>
              <a:gd name="T44" fmla="*/ 2147483647 w 305"/>
              <a:gd name="T45" fmla="*/ 2147483647 h 83"/>
              <a:gd name="T46" fmla="*/ 2147483647 w 305"/>
              <a:gd name="T47" fmla="*/ 2147483647 h 83"/>
              <a:gd name="T48" fmla="*/ 2147483647 w 305"/>
              <a:gd name="T49" fmla="*/ 2147483647 h 83"/>
              <a:gd name="T50" fmla="*/ 2147483647 w 305"/>
              <a:gd name="T51" fmla="*/ 2147483647 h 83"/>
              <a:gd name="T52" fmla="*/ 2147483647 w 305"/>
              <a:gd name="T53" fmla="*/ 2147483647 h 83"/>
              <a:gd name="T54" fmla="*/ 2147483647 w 305"/>
              <a:gd name="T55" fmla="*/ 2147483647 h 83"/>
              <a:gd name="T56" fmla="*/ 2147483647 w 305"/>
              <a:gd name="T57" fmla="*/ 2147483647 h 83"/>
              <a:gd name="T58" fmla="*/ 2147483647 w 305"/>
              <a:gd name="T59" fmla="*/ 2147483647 h 83"/>
              <a:gd name="T60" fmla="*/ 2147483647 w 305"/>
              <a:gd name="T61" fmla="*/ 2147483647 h 83"/>
              <a:gd name="T62" fmla="*/ 2147483647 w 305"/>
              <a:gd name="T63" fmla="*/ 2147483647 h 83"/>
              <a:gd name="T64" fmla="*/ 2147483647 w 305"/>
              <a:gd name="T65" fmla="*/ 2147483647 h 83"/>
              <a:gd name="T66" fmla="*/ 0 w 305"/>
              <a:gd name="T67" fmla="*/ 2147483647 h 83"/>
              <a:gd name="T68" fmla="*/ 0 w 305"/>
              <a:gd name="T69" fmla="*/ 2147483647 h 83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05"/>
              <a:gd name="T106" fmla="*/ 0 h 83"/>
              <a:gd name="T107" fmla="*/ 305 w 305"/>
              <a:gd name="T108" fmla="*/ 83 h 83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05" h="83">
                <a:moveTo>
                  <a:pt x="0" y="53"/>
                </a:moveTo>
                <a:lnTo>
                  <a:pt x="0" y="52"/>
                </a:lnTo>
                <a:lnTo>
                  <a:pt x="2" y="48"/>
                </a:lnTo>
                <a:lnTo>
                  <a:pt x="5" y="44"/>
                </a:lnTo>
                <a:lnTo>
                  <a:pt x="11" y="37"/>
                </a:lnTo>
                <a:lnTo>
                  <a:pt x="18" y="31"/>
                </a:lnTo>
                <a:lnTo>
                  <a:pt x="27" y="25"/>
                </a:lnTo>
                <a:lnTo>
                  <a:pt x="39" y="18"/>
                </a:lnTo>
                <a:lnTo>
                  <a:pt x="54" y="12"/>
                </a:lnTo>
                <a:lnTo>
                  <a:pt x="72" y="6"/>
                </a:lnTo>
                <a:lnTo>
                  <a:pt x="92" y="2"/>
                </a:lnTo>
                <a:lnTo>
                  <a:pt x="118" y="0"/>
                </a:lnTo>
                <a:lnTo>
                  <a:pt x="146" y="0"/>
                </a:lnTo>
                <a:lnTo>
                  <a:pt x="180" y="2"/>
                </a:lnTo>
                <a:lnTo>
                  <a:pt x="216" y="7"/>
                </a:lnTo>
                <a:lnTo>
                  <a:pt x="258" y="16"/>
                </a:lnTo>
                <a:lnTo>
                  <a:pt x="305" y="29"/>
                </a:lnTo>
                <a:lnTo>
                  <a:pt x="299" y="47"/>
                </a:lnTo>
                <a:lnTo>
                  <a:pt x="297" y="46"/>
                </a:lnTo>
                <a:lnTo>
                  <a:pt x="289" y="44"/>
                </a:lnTo>
                <a:lnTo>
                  <a:pt x="277" y="41"/>
                </a:lnTo>
                <a:lnTo>
                  <a:pt x="262" y="36"/>
                </a:lnTo>
                <a:lnTo>
                  <a:pt x="244" y="32"/>
                </a:lnTo>
                <a:lnTo>
                  <a:pt x="224" y="28"/>
                </a:lnTo>
                <a:lnTo>
                  <a:pt x="201" y="25"/>
                </a:lnTo>
                <a:lnTo>
                  <a:pt x="176" y="22"/>
                </a:lnTo>
                <a:lnTo>
                  <a:pt x="152" y="21"/>
                </a:lnTo>
                <a:lnTo>
                  <a:pt x="126" y="21"/>
                </a:lnTo>
                <a:lnTo>
                  <a:pt x="101" y="23"/>
                </a:lnTo>
                <a:lnTo>
                  <a:pt x="77" y="29"/>
                </a:lnTo>
                <a:lnTo>
                  <a:pt x="55" y="37"/>
                </a:lnTo>
                <a:lnTo>
                  <a:pt x="33" y="48"/>
                </a:lnTo>
                <a:lnTo>
                  <a:pt x="15" y="63"/>
                </a:lnTo>
                <a:lnTo>
                  <a:pt x="0" y="83"/>
                </a:lnTo>
                <a:lnTo>
                  <a:pt x="0" y="53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4" name="Freeform 154"/>
          <p:cNvSpPr>
            <a:spLocks/>
          </p:cNvSpPr>
          <p:nvPr/>
        </p:nvSpPr>
        <p:spPr bwMode="auto">
          <a:xfrm>
            <a:off x="6511925" y="3966047"/>
            <a:ext cx="149225" cy="41275"/>
          </a:xfrm>
          <a:custGeom>
            <a:avLst/>
            <a:gdLst>
              <a:gd name="T0" fmla="*/ 0 w 305"/>
              <a:gd name="T1" fmla="*/ 2147483647 h 83"/>
              <a:gd name="T2" fmla="*/ 0 w 305"/>
              <a:gd name="T3" fmla="*/ 2147483647 h 83"/>
              <a:gd name="T4" fmla="*/ 2147483647 w 305"/>
              <a:gd name="T5" fmla="*/ 2147483647 h 83"/>
              <a:gd name="T6" fmla="*/ 2147483647 w 305"/>
              <a:gd name="T7" fmla="*/ 2147483647 h 83"/>
              <a:gd name="T8" fmla="*/ 2147483647 w 305"/>
              <a:gd name="T9" fmla="*/ 2147483647 h 83"/>
              <a:gd name="T10" fmla="*/ 2147483647 w 305"/>
              <a:gd name="T11" fmla="*/ 2147483647 h 83"/>
              <a:gd name="T12" fmla="*/ 2147483647 w 305"/>
              <a:gd name="T13" fmla="*/ 2147483647 h 83"/>
              <a:gd name="T14" fmla="*/ 2147483647 w 305"/>
              <a:gd name="T15" fmla="*/ 2147483647 h 83"/>
              <a:gd name="T16" fmla="*/ 2147483647 w 305"/>
              <a:gd name="T17" fmla="*/ 2147483647 h 83"/>
              <a:gd name="T18" fmla="*/ 2147483647 w 305"/>
              <a:gd name="T19" fmla="*/ 2147483647 h 83"/>
              <a:gd name="T20" fmla="*/ 2147483647 w 305"/>
              <a:gd name="T21" fmla="*/ 2147483647 h 83"/>
              <a:gd name="T22" fmla="*/ 2147483647 w 305"/>
              <a:gd name="T23" fmla="*/ 0 h 83"/>
              <a:gd name="T24" fmla="*/ 2147483647 w 305"/>
              <a:gd name="T25" fmla="*/ 0 h 83"/>
              <a:gd name="T26" fmla="*/ 2147483647 w 305"/>
              <a:gd name="T27" fmla="*/ 2147483647 h 83"/>
              <a:gd name="T28" fmla="*/ 2147483647 w 305"/>
              <a:gd name="T29" fmla="*/ 2147483647 h 83"/>
              <a:gd name="T30" fmla="*/ 2147483647 w 305"/>
              <a:gd name="T31" fmla="*/ 2147483647 h 83"/>
              <a:gd name="T32" fmla="*/ 2147483647 w 305"/>
              <a:gd name="T33" fmla="*/ 2147483647 h 83"/>
              <a:gd name="T34" fmla="*/ 2147483647 w 305"/>
              <a:gd name="T35" fmla="*/ 2147483647 h 83"/>
              <a:gd name="T36" fmla="*/ 2147483647 w 305"/>
              <a:gd name="T37" fmla="*/ 2147483647 h 83"/>
              <a:gd name="T38" fmla="*/ 2147483647 w 305"/>
              <a:gd name="T39" fmla="*/ 2147483647 h 83"/>
              <a:gd name="T40" fmla="*/ 2147483647 w 305"/>
              <a:gd name="T41" fmla="*/ 2147483647 h 83"/>
              <a:gd name="T42" fmla="*/ 2147483647 w 305"/>
              <a:gd name="T43" fmla="*/ 2147483647 h 83"/>
              <a:gd name="T44" fmla="*/ 2147483647 w 305"/>
              <a:gd name="T45" fmla="*/ 2147483647 h 83"/>
              <a:gd name="T46" fmla="*/ 2147483647 w 305"/>
              <a:gd name="T47" fmla="*/ 2147483647 h 83"/>
              <a:gd name="T48" fmla="*/ 2147483647 w 305"/>
              <a:gd name="T49" fmla="*/ 2147483647 h 83"/>
              <a:gd name="T50" fmla="*/ 2147483647 w 305"/>
              <a:gd name="T51" fmla="*/ 2147483647 h 83"/>
              <a:gd name="T52" fmla="*/ 2147483647 w 305"/>
              <a:gd name="T53" fmla="*/ 2147483647 h 83"/>
              <a:gd name="T54" fmla="*/ 2147483647 w 305"/>
              <a:gd name="T55" fmla="*/ 2147483647 h 83"/>
              <a:gd name="T56" fmla="*/ 2147483647 w 305"/>
              <a:gd name="T57" fmla="*/ 2147483647 h 83"/>
              <a:gd name="T58" fmla="*/ 2147483647 w 305"/>
              <a:gd name="T59" fmla="*/ 2147483647 h 83"/>
              <a:gd name="T60" fmla="*/ 2147483647 w 305"/>
              <a:gd name="T61" fmla="*/ 2147483647 h 83"/>
              <a:gd name="T62" fmla="*/ 2147483647 w 305"/>
              <a:gd name="T63" fmla="*/ 2147483647 h 83"/>
              <a:gd name="T64" fmla="*/ 2147483647 w 305"/>
              <a:gd name="T65" fmla="*/ 2147483647 h 83"/>
              <a:gd name="T66" fmla="*/ 0 w 305"/>
              <a:gd name="T67" fmla="*/ 2147483647 h 83"/>
              <a:gd name="T68" fmla="*/ 0 w 305"/>
              <a:gd name="T69" fmla="*/ 2147483647 h 83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05"/>
              <a:gd name="T106" fmla="*/ 0 h 83"/>
              <a:gd name="T107" fmla="*/ 305 w 305"/>
              <a:gd name="T108" fmla="*/ 83 h 83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05" h="83">
                <a:moveTo>
                  <a:pt x="0" y="53"/>
                </a:moveTo>
                <a:lnTo>
                  <a:pt x="0" y="52"/>
                </a:lnTo>
                <a:lnTo>
                  <a:pt x="2" y="49"/>
                </a:lnTo>
                <a:lnTo>
                  <a:pt x="5" y="44"/>
                </a:lnTo>
                <a:lnTo>
                  <a:pt x="11" y="38"/>
                </a:lnTo>
                <a:lnTo>
                  <a:pt x="18" y="31"/>
                </a:lnTo>
                <a:lnTo>
                  <a:pt x="27" y="25"/>
                </a:lnTo>
                <a:lnTo>
                  <a:pt x="39" y="17"/>
                </a:lnTo>
                <a:lnTo>
                  <a:pt x="54" y="12"/>
                </a:lnTo>
                <a:lnTo>
                  <a:pt x="72" y="7"/>
                </a:lnTo>
                <a:lnTo>
                  <a:pt x="92" y="2"/>
                </a:lnTo>
                <a:lnTo>
                  <a:pt x="118" y="0"/>
                </a:lnTo>
                <a:lnTo>
                  <a:pt x="146" y="0"/>
                </a:lnTo>
                <a:lnTo>
                  <a:pt x="180" y="2"/>
                </a:lnTo>
                <a:lnTo>
                  <a:pt x="216" y="8"/>
                </a:lnTo>
                <a:lnTo>
                  <a:pt x="258" y="16"/>
                </a:lnTo>
                <a:lnTo>
                  <a:pt x="305" y="29"/>
                </a:lnTo>
                <a:lnTo>
                  <a:pt x="299" y="47"/>
                </a:lnTo>
                <a:lnTo>
                  <a:pt x="297" y="45"/>
                </a:lnTo>
                <a:lnTo>
                  <a:pt x="289" y="43"/>
                </a:lnTo>
                <a:lnTo>
                  <a:pt x="277" y="40"/>
                </a:lnTo>
                <a:lnTo>
                  <a:pt x="262" y="36"/>
                </a:lnTo>
                <a:lnTo>
                  <a:pt x="244" y="33"/>
                </a:lnTo>
                <a:lnTo>
                  <a:pt x="224" y="28"/>
                </a:lnTo>
                <a:lnTo>
                  <a:pt x="201" y="25"/>
                </a:lnTo>
                <a:lnTo>
                  <a:pt x="176" y="22"/>
                </a:lnTo>
                <a:lnTo>
                  <a:pt x="152" y="21"/>
                </a:lnTo>
                <a:lnTo>
                  <a:pt x="126" y="22"/>
                </a:lnTo>
                <a:lnTo>
                  <a:pt x="101" y="24"/>
                </a:lnTo>
                <a:lnTo>
                  <a:pt x="77" y="29"/>
                </a:lnTo>
                <a:lnTo>
                  <a:pt x="55" y="38"/>
                </a:lnTo>
                <a:lnTo>
                  <a:pt x="33" y="49"/>
                </a:lnTo>
                <a:lnTo>
                  <a:pt x="15" y="64"/>
                </a:lnTo>
                <a:lnTo>
                  <a:pt x="0" y="83"/>
                </a:lnTo>
                <a:lnTo>
                  <a:pt x="0" y="53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5" name="Freeform 155"/>
          <p:cNvSpPr>
            <a:spLocks/>
          </p:cNvSpPr>
          <p:nvPr/>
        </p:nvSpPr>
        <p:spPr bwMode="auto">
          <a:xfrm>
            <a:off x="6651625" y="3920009"/>
            <a:ext cx="241300" cy="449263"/>
          </a:xfrm>
          <a:custGeom>
            <a:avLst/>
            <a:gdLst>
              <a:gd name="T0" fmla="*/ 0 w 496"/>
              <a:gd name="T1" fmla="*/ 0 h 917"/>
              <a:gd name="T2" fmla="*/ 0 w 496"/>
              <a:gd name="T3" fmla="*/ 2147483647 h 917"/>
              <a:gd name="T4" fmla="*/ 2147483647 w 496"/>
              <a:gd name="T5" fmla="*/ 2147483647 h 917"/>
              <a:gd name="T6" fmla="*/ 2147483647 w 496"/>
              <a:gd name="T7" fmla="*/ 2147483647 h 917"/>
              <a:gd name="T8" fmla="*/ 2147483647 w 496"/>
              <a:gd name="T9" fmla="*/ 2147483647 h 917"/>
              <a:gd name="T10" fmla="*/ 2147483647 w 496"/>
              <a:gd name="T11" fmla="*/ 2147483647 h 917"/>
              <a:gd name="T12" fmla="*/ 2147483647 w 496"/>
              <a:gd name="T13" fmla="*/ 2147483647 h 917"/>
              <a:gd name="T14" fmla="*/ 2147483647 w 496"/>
              <a:gd name="T15" fmla="*/ 2147483647 h 917"/>
              <a:gd name="T16" fmla="*/ 2147483647 w 496"/>
              <a:gd name="T17" fmla="*/ 2147483647 h 917"/>
              <a:gd name="T18" fmla="*/ 2147483647 w 496"/>
              <a:gd name="T19" fmla="*/ 2147483647 h 917"/>
              <a:gd name="T20" fmla="*/ 2147483647 w 496"/>
              <a:gd name="T21" fmla="*/ 2147483647 h 917"/>
              <a:gd name="T22" fmla="*/ 2147483647 w 496"/>
              <a:gd name="T23" fmla="*/ 2147483647 h 917"/>
              <a:gd name="T24" fmla="*/ 2147483647 w 496"/>
              <a:gd name="T25" fmla="*/ 2147483647 h 917"/>
              <a:gd name="T26" fmla="*/ 2147483647 w 496"/>
              <a:gd name="T27" fmla="*/ 2147483647 h 917"/>
              <a:gd name="T28" fmla="*/ 2147483647 w 496"/>
              <a:gd name="T29" fmla="*/ 2147483647 h 917"/>
              <a:gd name="T30" fmla="*/ 2147483647 w 496"/>
              <a:gd name="T31" fmla="*/ 2147483647 h 917"/>
              <a:gd name="T32" fmla="*/ 2147483647 w 496"/>
              <a:gd name="T33" fmla="*/ 2147483647 h 917"/>
              <a:gd name="T34" fmla="*/ 0 w 496"/>
              <a:gd name="T35" fmla="*/ 0 h 917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496"/>
              <a:gd name="T55" fmla="*/ 0 h 917"/>
              <a:gd name="T56" fmla="*/ 496 w 496"/>
              <a:gd name="T57" fmla="*/ 917 h 917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496" h="917">
                <a:moveTo>
                  <a:pt x="0" y="0"/>
                </a:moveTo>
                <a:lnTo>
                  <a:pt x="0" y="886"/>
                </a:lnTo>
                <a:lnTo>
                  <a:pt x="150" y="917"/>
                </a:lnTo>
                <a:lnTo>
                  <a:pt x="143" y="797"/>
                </a:lnTo>
                <a:lnTo>
                  <a:pt x="496" y="851"/>
                </a:lnTo>
                <a:lnTo>
                  <a:pt x="490" y="803"/>
                </a:lnTo>
                <a:lnTo>
                  <a:pt x="245" y="773"/>
                </a:lnTo>
                <a:lnTo>
                  <a:pt x="239" y="670"/>
                </a:lnTo>
                <a:lnTo>
                  <a:pt x="72" y="670"/>
                </a:lnTo>
                <a:lnTo>
                  <a:pt x="68" y="657"/>
                </a:lnTo>
                <a:lnTo>
                  <a:pt x="56" y="620"/>
                </a:lnTo>
                <a:lnTo>
                  <a:pt x="41" y="559"/>
                </a:lnTo>
                <a:lnTo>
                  <a:pt x="26" y="480"/>
                </a:lnTo>
                <a:lnTo>
                  <a:pt x="15" y="385"/>
                </a:lnTo>
                <a:lnTo>
                  <a:pt x="11" y="276"/>
                </a:lnTo>
                <a:lnTo>
                  <a:pt x="20" y="158"/>
                </a:lnTo>
                <a:lnTo>
                  <a:pt x="42" y="3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6" name="Freeform 156"/>
          <p:cNvSpPr>
            <a:spLocks/>
          </p:cNvSpPr>
          <p:nvPr/>
        </p:nvSpPr>
        <p:spPr bwMode="auto">
          <a:xfrm>
            <a:off x="6770688" y="3816822"/>
            <a:ext cx="309562" cy="61912"/>
          </a:xfrm>
          <a:custGeom>
            <a:avLst/>
            <a:gdLst>
              <a:gd name="T0" fmla="*/ 0 w 638"/>
              <a:gd name="T1" fmla="*/ 2147483647 h 125"/>
              <a:gd name="T2" fmla="*/ 2147483647 w 638"/>
              <a:gd name="T3" fmla="*/ 2147483647 h 125"/>
              <a:gd name="T4" fmla="*/ 2147483647 w 638"/>
              <a:gd name="T5" fmla="*/ 2147483647 h 125"/>
              <a:gd name="T6" fmla="*/ 2147483647 w 638"/>
              <a:gd name="T7" fmla="*/ 2147483647 h 125"/>
              <a:gd name="T8" fmla="*/ 2147483647 w 638"/>
              <a:gd name="T9" fmla="*/ 2147483647 h 125"/>
              <a:gd name="T10" fmla="*/ 2147483647 w 638"/>
              <a:gd name="T11" fmla="*/ 2147483647 h 125"/>
              <a:gd name="T12" fmla="*/ 2147483647 w 638"/>
              <a:gd name="T13" fmla="*/ 2147483647 h 125"/>
              <a:gd name="T14" fmla="*/ 2147483647 w 638"/>
              <a:gd name="T15" fmla="*/ 2147483647 h 125"/>
              <a:gd name="T16" fmla="*/ 2147483647 w 638"/>
              <a:gd name="T17" fmla="*/ 2147483647 h 125"/>
              <a:gd name="T18" fmla="*/ 2147483647 w 638"/>
              <a:gd name="T19" fmla="*/ 2147483647 h 125"/>
              <a:gd name="T20" fmla="*/ 2147483647 w 638"/>
              <a:gd name="T21" fmla="*/ 2147483647 h 125"/>
              <a:gd name="T22" fmla="*/ 2147483647 w 638"/>
              <a:gd name="T23" fmla="*/ 2147483647 h 125"/>
              <a:gd name="T24" fmla="*/ 2147483647 w 638"/>
              <a:gd name="T25" fmla="*/ 2147483647 h 125"/>
              <a:gd name="T26" fmla="*/ 2147483647 w 638"/>
              <a:gd name="T27" fmla="*/ 2147483647 h 125"/>
              <a:gd name="T28" fmla="*/ 2147483647 w 638"/>
              <a:gd name="T29" fmla="*/ 2147483647 h 125"/>
              <a:gd name="T30" fmla="*/ 2147483647 w 638"/>
              <a:gd name="T31" fmla="*/ 2147483647 h 125"/>
              <a:gd name="T32" fmla="*/ 2147483647 w 638"/>
              <a:gd name="T33" fmla="*/ 2147483647 h 125"/>
              <a:gd name="T34" fmla="*/ 2147483647 w 638"/>
              <a:gd name="T35" fmla="*/ 0 h 125"/>
              <a:gd name="T36" fmla="*/ 2147483647 w 638"/>
              <a:gd name="T37" fmla="*/ 0 h 125"/>
              <a:gd name="T38" fmla="*/ 2147483647 w 638"/>
              <a:gd name="T39" fmla="*/ 0 h 125"/>
              <a:gd name="T40" fmla="*/ 2147483647 w 638"/>
              <a:gd name="T41" fmla="*/ 0 h 125"/>
              <a:gd name="T42" fmla="*/ 2147483647 w 638"/>
              <a:gd name="T43" fmla="*/ 2147483647 h 125"/>
              <a:gd name="T44" fmla="*/ 2147483647 w 638"/>
              <a:gd name="T45" fmla="*/ 2147483647 h 125"/>
              <a:gd name="T46" fmla="*/ 2147483647 w 638"/>
              <a:gd name="T47" fmla="*/ 2147483647 h 125"/>
              <a:gd name="T48" fmla="*/ 2147483647 w 638"/>
              <a:gd name="T49" fmla="*/ 2147483647 h 125"/>
              <a:gd name="T50" fmla="*/ 2147483647 w 638"/>
              <a:gd name="T51" fmla="*/ 2147483647 h 125"/>
              <a:gd name="T52" fmla="*/ 2147483647 w 638"/>
              <a:gd name="T53" fmla="*/ 2147483647 h 125"/>
              <a:gd name="T54" fmla="*/ 2147483647 w 638"/>
              <a:gd name="T55" fmla="*/ 2147483647 h 125"/>
              <a:gd name="T56" fmla="*/ 2147483647 w 638"/>
              <a:gd name="T57" fmla="*/ 2147483647 h 125"/>
              <a:gd name="T58" fmla="*/ 2147483647 w 638"/>
              <a:gd name="T59" fmla="*/ 2147483647 h 125"/>
              <a:gd name="T60" fmla="*/ 2147483647 w 638"/>
              <a:gd name="T61" fmla="*/ 2147483647 h 125"/>
              <a:gd name="T62" fmla="*/ 2147483647 w 638"/>
              <a:gd name="T63" fmla="*/ 2147483647 h 125"/>
              <a:gd name="T64" fmla="*/ 2147483647 w 638"/>
              <a:gd name="T65" fmla="*/ 2147483647 h 125"/>
              <a:gd name="T66" fmla="*/ 0 w 638"/>
              <a:gd name="T67" fmla="*/ 2147483647 h 125"/>
              <a:gd name="T68" fmla="*/ 0 w 638"/>
              <a:gd name="T69" fmla="*/ 2147483647 h 125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638"/>
              <a:gd name="T106" fmla="*/ 0 h 125"/>
              <a:gd name="T107" fmla="*/ 638 w 638"/>
              <a:gd name="T108" fmla="*/ 125 h 125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638" h="125">
                <a:moveTo>
                  <a:pt x="0" y="125"/>
                </a:moveTo>
                <a:lnTo>
                  <a:pt x="4" y="124"/>
                </a:lnTo>
                <a:lnTo>
                  <a:pt x="14" y="119"/>
                </a:lnTo>
                <a:lnTo>
                  <a:pt x="31" y="114"/>
                </a:lnTo>
                <a:lnTo>
                  <a:pt x="53" y="106"/>
                </a:lnTo>
                <a:lnTo>
                  <a:pt x="81" y="98"/>
                </a:lnTo>
                <a:lnTo>
                  <a:pt x="113" y="89"/>
                </a:lnTo>
                <a:lnTo>
                  <a:pt x="151" y="81"/>
                </a:lnTo>
                <a:lnTo>
                  <a:pt x="192" y="73"/>
                </a:lnTo>
                <a:lnTo>
                  <a:pt x="237" y="65"/>
                </a:lnTo>
                <a:lnTo>
                  <a:pt x="286" y="60"/>
                </a:lnTo>
                <a:lnTo>
                  <a:pt x="337" y="56"/>
                </a:lnTo>
                <a:lnTo>
                  <a:pt x="390" y="55"/>
                </a:lnTo>
                <a:lnTo>
                  <a:pt x="446" y="56"/>
                </a:lnTo>
                <a:lnTo>
                  <a:pt x="503" y="61"/>
                </a:lnTo>
                <a:lnTo>
                  <a:pt x="561" y="70"/>
                </a:lnTo>
                <a:lnTo>
                  <a:pt x="620" y="83"/>
                </a:lnTo>
                <a:lnTo>
                  <a:pt x="638" y="0"/>
                </a:lnTo>
                <a:lnTo>
                  <a:pt x="634" y="0"/>
                </a:lnTo>
                <a:lnTo>
                  <a:pt x="620" y="0"/>
                </a:lnTo>
                <a:lnTo>
                  <a:pt x="599" y="0"/>
                </a:lnTo>
                <a:lnTo>
                  <a:pt x="571" y="1"/>
                </a:lnTo>
                <a:lnTo>
                  <a:pt x="536" y="2"/>
                </a:lnTo>
                <a:lnTo>
                  <a:pt x="496" y="3"/>
                </a:lnTo>
                <a:lnTo>
                  <a:pt x="452" y="6"/>
                </a:lnTo>
                <a:lnTo>
                  <a:pt x="405" y="8"/>
                </a:lnTo>
                <a:lnTo>
                  <a:pt x="354" y="13"/>
                </a:lnTo>
                <a:lnTo>
                  <a:pt x="302" y="17"/>
                </a:lnTo>
                <a:lnTo>
                  <a:pt x="249" y="22"/>
                </a:lnTo>
                <a:lnTo>
                  <a:pt x="196" y="30"/>
                </a:lnTo>
                <a:lnTo>
                  <a:pt x="144" y="37"/>
                </a:lnTo>
                <a:lnTo>
                  <a:pt x="93" y="47"/>
                </a:lnTo>
                <a:lnTo>
                  <a:pt x="45" y="58"/>
                </a:lnTo>
                <a:lnTo>
                  <a:pt x="0" y="71"/>
                </a:lnTo>
                <a:lnTo>
                  <a:pt x="0" y="125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7" name="Freeform 157"/>
          <p:cNvSpPr>
            <a:spLocks/>
          </p:cNvSpPr>
          <p:nvPr/>
        </p:nvSpPr>
        <p:spPr bwMode="auto">
          <a:xfrm>
            <a:off x="6588125" y="4378797"/>
            <a:ext cx="522288" cy="174625"/>
          </a:xfrm>
          <a:custGeom>
            <a:avLst/>
            <a:gdLst>
              <a:gd name="T0" fmla="*/ 2147483647 w 1075"/>
              <a:gd name="T1" fmla="*/ 2147483647 h 356"/>
              <a:gd name="T2" fmla="*/ 2147483647 w 1075"/>
              <a:gd name="T3" fmla="*/ 2147483647 h 356"/>
              <a:gd name="T4" fmla="*/ 2147483647 w 1075"/>
              <a:gd name="T5" fmla="*/ 2147483647 h 356"/>
              <a:gd name="T6" fmla="*/ 2147483647 w 1075"/>
              <a:gd name="T7" fmla="*/ 2147483647 h 356"/>
              <a:gd name="T8" fmla="*/ 2147483647 w 1075"/>
              <a:gd name="T9" fmla="*/ 2147483647 h 356"/>
              <a:gd name="T10" fmla="*/ 2147483647 w 1075"/>
              <a:gd name="T11" fmla="*/ 2147483647 h 356"/>
              <a:gd name="T12" fmla="*/ 2147483647 w 1075"/>
              <a:gd name="T13" fmla="*/ 2147483647 h 356"/>
              <a:gd name="T14" fmla="*/ 2147483647 w 1075"/>
              <a:gd name="T15" fmla="*/ 2147483647 h 356"/>
              <a:gd name="T16" fmla="*/ 2147483647 w 1075"/>
              <a:gd name="T17" fmla="*/ 2147483647 h 356"/>
              <a:gd name="T18" fmla="*/ 2147483647 w 1075"/>
              <a:gd name="T19" fmla="*/ 2147483647 h 356"/>
              <a:gd name="T20" fmla="*/ 2147483647 w 1075"/>
              <a:gd name="T21" fmla="*/ 2147483647 h 356"/>
              <a:gd name="T22" fmla="*/ 2147483647 w 1075"/>
              <a:gd name="T23" fmla="*/ 2147483647 h 356"/>
              <a:gd name="T24" fmla="*/ 2147483647 w 1075"/>
              <a:gd name="T25" fmla="*/ 2147483647 h 356"/>
              <a:gd name="T26" fmla="*/ 2147483647 w 1075"/>
              <a:gd name="T27" fmla="*/ 2147483647 h 356"/>
              <a:gd name="T28" fmla="*/ 2147483647 w 1075"/>
              <a:gd name="T29" fmla="*/ 2147483647 h 356"/>
              <a:gd name="T30" fmla="*/ 2147483647 w 1075"/>
              <a:gd name="T31" fmla="*/ 2147483647 h 356"/>
              <a:gd name="T32" fmla="*/ 2147483647 w 1075"/>
              <a:gd name="T33" fmla="*/ 2147483647 h 356"/>
              <a:gd name="T34" fmla="*/ 0 w 1075"/>
              <a:gd name="T35" fmla="*/ 2147483647 h 356"/>
              <a:gd name="T36" fmla="*/ 2147483647 w 1075"/>
              <a:gd name="T37" fmla="*/ 0 h 356"/>
              <a:gd name="T38" fmla="*/ 2147483647 w 1075"/>
              <a:gd name="T39" fmla="*/ 2147483647 h 356"/>
              <a:gd name="T40" fmla="*/ 2147483647 w 1075"/>
              <a:gd name="T41" fmla="*/ 2147483647 h 356"/>
              <a:gd name="T42" fmla="*/ 2147483647 w 1075"/>
              <a:gd name="T43" fmla="*/ 2147483647 h 356"/>
              <a:gd name="T44" fmla="*/ 2147483647 w 1075"/>
              <a:gd name="T45" fmla="*/ 2147483647 h 356"/>
              <a:gd name="T46" fmla="*/ 2147483647 w 1075"/>
              <a:gd name="T47" fmla="*/ 2147483647 h 356"/>
              <a:gd name="T48" fmla="*/ 2147483647 w 1075"/>
              <a:gd name="T49" fmla="*/ 2147483647 h 356"/>
              <a:gd name="T50" fmla="*/ 2147483647 w 1075"/>
              <a:gd name="T51" fmla="*/ 2147483647 h 356"/>
              <a:gd name="T52" fmla="*/ 2147483647 w 1075"/>
              <a:gd name="T53" fmla="*/ 2147483647 h 356"/>
              <a:gd name="T54" fmla="*/ 2147483647 w 1075"/>
              <a:gd name="T55" fmla="*/ 2147483647 h 356"/>
              <a:gd name="T56" fmla="*/ 2147483647 w 1075"/>
              <a:gd name="T57" fmla="*/ 2147483647 h 356"/>
              <a:gd name="T58" fmla="*/ 2147483647 w 1075"/>
              <a:gd name="T59" fmla="*/ 2147483647 h 356"/>
              <a:gd name="T60" fmla="*/ 2147483647 w 1075"/>
              <a:gd name="T61" fmla="*/ 2147483647 h 356"/>
              <a:gd name="T62" fmla="*/ 2147483647 w 1075"/>
              <a:gd name="T63" fmla="*/ 2147483647 h 356"/>
              <a:gd name="T64" fmla="*/ 2147483647 w 1075"/>
              <a:gd name="T65" fmla="*/ 2147483647 h 356"/>
              <a:gd name="T66" fmla="*/ 2147483647 w 1075"/>
              <a:gd name="T67" fmla="*/ 2147483647 h 356"/>
              <a:gd name="T68" fmla="*/ 2147483647 w 1075"/>
              <a:gd name="T69" fmla="*/ 2147483647 h 356"/>
              <a:gd name="T70" fmla="*/ 2147483647 w 1075"/>
              <a:gd name="T71" fmla="*/ 2147483647 h 356"/>
              <a:gd name="T72" fmla="*/ 2147483647 w 1075"/>
              <a:gd name="T73" fmla="*/ 2147483647 h 356"/>
              <a:gd name="T74" fmla="*/ 2147483647 w 1075"/>
              <a:gd name="T75" fmla="*/ 2147483647 h 356"/>
              <a:gd name="T76" fmla="*/ 2147483647 w 1075"/>
              <a:gd name="T77" fmla="*/ 2147483647 h 35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1075"/>
              <a:gd name="T118" fmla="*/ 0 h 356"/>
              <a:gd name="T119" fmla="*/ 1075 w 1075"/>
              <a:gd name="T120" fmla="*/ 356 h 35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1075" h="356">
                <a:moveTo>
                  <a:pt x="454" y="344"/>
                </a:moveTo>
                <a:lnTo>
                  <a:pt x="456" y="343"/>
                </a:lnTo>
                <a:lnTo>
                  <a:pt x="463" y="341"/>
                </a:lnTo>
                <a:lnTo>
                  <a:pt x="472" y="337"/>
                </a:lnTo>
                <a:lnTo>
                  <a:pt x="485" y="332"/>
                </a:lnTo>
                <a:lnTo>
                  <a:pt x="501" y="325"/>
                </a:lnTo>
                <a:lnTo>
                  <a:pt x="518" y="317"/>
                </a:lnTo>
                <a:lnTo>
                  <a:pt x="538" y="308"/>
                </a:lnTo>
                <a:lnTo>
                  <a:pt x="558" y="298"/>
                </a:lnTo>
                <a:lnTo>
                  <a:pt x="580" y="287"/>
                </a:lnTo>
                <a:lnTo>
                  <a:pt x="600" y="274"/>
                </a:lnTo>
                <a:lnTo>
                  <a:pt x="621" y="262"/>
                </a:lnTo>
                <a:lnTo>
                  <a:pt x="640" y="248"/>
                </a:lnTo>
                <a:lnTo>
                  <a:pt x="658" y="234"/>
                </a:lnTo>
                <a:lnTo>
                  <a:pt x="674" y="219"/>
                </a:lnTo>
                <a:lnTo>
                  <a:pt x="688" y="204"/>
                </a:lnTo>
                <a:lnTo>
                  <a:pt x="699" y="189"/>
                </a:lnTo>
                <a:lnTo>
                  <a:pt x="0" y="18"/>
                </a:lnTo>
                <a:lnTo>
                  <a:pt x="54" y="0"/>
                </a:lnTo>
                <a:lnTo>
                  <a:pt x="1075" y="251"/>
                </a:lnTo>
                <a:lnTo>
                  <a:pt x="1033" y="274"/>
                </a:lnTo>
                <a:lnTo>
                  <a:pt x="738" y="199"/>
                </a:lnTo>
                <a:lnTo>
                  <a:pt x="737" y="200"/>
                </a:lnTo>
                <a:lnTo>
                  <a:pt x="735" y="203"/>
                </a:lnTo>
                <a:lnTo>
                  <a:pt x="730" y="207"/>
                </a:lnTo>
                <a:lnTo>
                  <a:pt x="724" y="214"/>
                </a:lnTo>
                <a:lnTo>
                  <a:pt x="716" y="222"/>
                </a:lnTo>
                <a:lnTo>
                  <a:pt x="706" y="231"/>
                </a:lnTo>
                <a:lnTo>
                  <a:pt x="694" y="242"/>
                </a:lnTo>
                <a:lnTo>
                  <a:pt x="679" y="253"/>
                </a:lnTo>
                <a:lnTo>
                  <a:pt x="662" y="265"/>
                </a:lnTo>
                <a:lnTo>
                  <a:pt x="643" y="278"/>
                </a:lnTo>
                <a:lnTo>
                  <a:pt x="621" y="291"/>
                </a:lnTo>
                <a:lnTo>
                  <a:pt x="597" y="303"/>
                </a:lnTo>
                <a:lnTo>
                  <a:pt x="570" y="317"/>
                </a:lnTo>
                <a:lnTo>
                  <a:pt x="540" y="330"/>
                </a:lnTo>
                <a:lnTo>
                  <a:pt x="508" y="343"/>
                </a:lnTo>
                <a:lnTo>
                  <a:pt x="472" y="356"/>
                </a:lnTo>
                <a:lnTo>
                  <a:pt x="454" y="34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8" name="Freeform 158"/>
          <p:cNvSpPr>
            <a:spLocks/>
          </p:cNvSpPr>
          <p:nvPr/>
        </p:nvSpPr>
        <p:spPr bwMode="auto">
          <a:xfrm>
            <a:off x="6481763" y="4424834"/>
            <a:ext cx="530225" cy="155575"/>
          </a:xfrm>
          <a:custGeom>
            <a:avLst/>
            <a:gdLst>
              <a:gd name="T0" fmla="*/ 0 w 1095"/>
              <a:gd name="T1" fmla="*/ 0 h 319"/>
              <a:gd name="T2" fmla="*/ 2147483647 w 1095"/>
              <a:gd name="T3" fmla="*/ 2147483647 h 319"/>
              <a:gd name="T4" fmla="*/ 2147483647 w 1095"/>
              <a:gd name="T5" fmla="*/ 2147483647 h 319"/>
              <a:gd name="T6" fmla="*/ 2147483647 w 1095"/>
              <a:gd name="T7" fmla="*/ 0 h 319"/>
              <a:gd name="T8" fmla="*/ 0 w 1095"/>
              <a:gd name="T9" fmla="*/ 0 h 3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95"/>
              <a:gd name="T16" fmla="*/ 0 h 319"/>
              <a:gd name="T17" fmla="*/ 1095 w 1095"/>
              <a:gd name="T18" fmla="*/ 319 h 31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95" h="319">
                <a:moveTo>
                  <a:pt x="0" y="0"/>
                </a:moveTo>
                <a:lnTo>
                  <a:pt x="1071" y="319"/>
                </a:lnTo>
                <a:lnTo>
                  <a:pt x="1095" y="319"/>
                </a:lnTo>
                <a:lnTo>
                  <a:pt x="3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9" name="Freeform 159"/>
          <p:cNvSpPr>
            <a:spLocks/>
          </p:cNvSpPr>
          <p:nvPr/>
        </p:nvSpPr>
        <p:spPr bwMode="auto">
          <a:xfrm>
            <a:off x="6570663" y="4404197"/>
            <a:ext cx="525462" cy="138112"/>
          </a:xfrm>
          <a:custGeom>
            <a:avLst/>
            <a:gdLst>
              <a:gd name="T0" fmla="*/ 0 w 1082"/>
              <a:gd name="T1" fmla="*/ 2147483647 h 285"/>
              <a:gd name="T2" fmla="*/ 2147483647 w 1082"/>
              <a:gd name="T3" fmla="*/ 2147483647 h 285"/>
              <a:gd name="T4" fmla="*/ 2147483647 w 1082"/>
              <a:gd name="T5" fmla="*/ 2147483647 h 285"/>
              <a:gd name="T6" fmla="*/ 2147483647 w 1082"/>
              <a:gd name="T7" fmla="*/ 0 h 285"/>
              <a:gd name="T8" fmla="*/ 0 w 1082"/>
              <a:gd name="T9" fmla="*/ 2147483647 h 2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2"/>
              <a:gd name="T16" fmla="*/ 0 h 285"/>
              <a:gd name="T17" fmla="*/ 1082 w 1082"/>
              <a:gd name="T18" fmla="*/ 285 h 2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2" h="285">
                <a:moveTo>
                  <a:pt x="0" y="1"/>
                </a:moveTo>
                <a:lnTo>
                  <a:pt x="1058" y="285"/>
                </a:lnTo>
                <a:lnTo>
                  <a:pt x="1082" y="284"/>
                </a:lnTo>
                <a:lnTo>
                  <a:pt x="33" y="0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" name="Freeform 160"/>
          <p:cNvSpPr>
            <a:spLocks/>
          </p:cNvSpPr>
          <p:nvPr/>
        </p:nvSpPr>
        <p:spPr bwMode="auto">
          <a:xfrm>
            <a:off x="6527800" y="4410547"/>
            <a:ext cx="527050" cy="153987"/>
          </a:xfrm>
          <a:custGeom>
            <a:avLst/>
            <a:gdLst>
              <a:gd name="T0" fmla="*/ 0 w 1087"/>
              <a:gd name="T1" fmla="*/ 0 h 315"/>
              <a:gd name="T2" fmla="*/ 2147483647 w 1087"/>
              <a:gd name="T3" fmla="*/ 2147483647 h 315"/>
              <a:gd name="T4" fmla="*/ 2147483647 w 1087"/>
              <a:gd name="T5" fmla="*/ 2147483647 h 315"/>
              <a:gd name="T6" fmla="*/ 2147483647 w 1087"/>
              <a:gd name="T7" fmla="*/ 0 h 315"/>
              <a:gd name="T8" fmla="*/ 0 w 1087"/>
              <a:gd name="T9" fmla="*/ 0 h 3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7"/>
              <a:gd name="T16" fmla="*/ 0 h 315"/>
              <a:gd name="T17" fmla="*/ 1087 w 1087"/>
              <a:gd name="T18" fmla="*/ 315 h 3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7" h="315">
                <a:moveTo>
                  <a:pt x="0" y="0"/>
                </a:moveTo>
                <a:lnTo>
                  <a:pt x="1066" y="315"/>
                </a:lnTo>
                <a:lnTo>
                  <a:pt x="1087" y="308"/>
                </a:lnTo>
                <a:lnTo>
                  <a:pt x="3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71" name="Group 161"/>
          <p:cNvGrpSpPr>
            <a:grpSpLocks/>
          </p:cNvGrpSpPr>
          <p:nvPr/>
        </p:nvGrpSpPr>
        <p:grpSpPr bwMode="auto">
          <a:xfrm>
            <a:off x="6638925" y="3529484"/>
            <a:ext cx="649288" cy="904875"/>
            <a:chOff x="12762" y="10336"/>
            <a:chExt cx="1027" cy="1700"/>
          </a:xfrm>
        </p:grpSpPr>
        <p:sp>
          <p:nvSpPr>
            <p:cNvPr id="72" name="Rectangle 162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73" name="Rectangle 163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74" name="Line 164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165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166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167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8" name="Group 208"/>
          <p:cNvGrpSpPr>
            <a:grpSpLocks/>
          </p:cNvGrpSpPr>
          <p:nvPr/>
        </p:nvGrpSpPr>
        <p:grpSpPr bwMode="auto">
          <a:xfrm>
            <a:off x="6153150" y="5604347"/>
            <a:ext cx="647700" cy="906462"/>
            <a:chOff x="12762" y="10336"/>
            <a:chExt cx="1027" cy="1700"/>
          </a:xfrm>
        </p:grpSpPr>
        <p:sp>
          <p:nvSpPr>
            <p:cNvPr id="79" name="Rectangle 209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80" name="Rectangle 210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81" name="Line 211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Line 212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Line 213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Line 214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5" name="Line 215"/>
          <p:cNvSpPr>
            <a:spLocks noChangeShapeType="1"/>
          </p:cNvSpPr>
          <p:nvPr/>
        </p:nvSpPr>
        <p:spPr bwMode="auto">
          <a:xfrm flipH="1">
            <a:off x="3249613" y="3358034"/>
            <a:ext cx="295275" cy="104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" name="Text Box 216"/>
          <p:cNvSpPr txBox="1">
            <a:spLocks noChangeArrowheads="1"/>
          </p:cNvSpPr>
          <p:nvPr/>
        </p:nvSpPr>
        <p:spPr bwMode="auto">
          <a:xfrm>
            <a:off x="6145213" y="3057997"/>
            <a:ext cx="6175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sz="2000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en-US" altLang="zh-CN" sz="2000" baseline="-25000">
                <a:solidFill>
                  <a:srgbClr val="FF0000"/>
                </a:solidFill>
                <a:latin typeface="Arial" charset="0"/>
              </a:rPr>
              <a:t>out</a:t>
            </a:r>
            <a:endParaRPr lang="en-US" altLang="zh-CN" sz="20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87" name="Line 217"/>
          <p:cNvSpPr>
            <a:spLocks noChangeShapeType="1"/>
          </p:cNvSpPr>
          <p:nvPr/>
        </p:nvSpPr>
        <p:spPr bwMode="auto">
          <a:xfrm>
            <a:off x="6650038" y="3405659"/>
            <a:ext cx="200025" cy="219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" name="Line 218"/>
          <p:cNvSpPr>
            <a:spLocks noChangeShapeType="1"/>
          </p:cNvSpPr>
          <p:nvPr/>
        </p:nvSpPr>
        <p:spPr bwMode="auto">
          <a:xfrm flipH="1">
            <a:off x="4957763" y="4469284"/>
            <a:ext cx="247650" cy="2381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89" name="Group 219"/>
          <p:cNvGrpSpPr>
            <a:grpSpLocks/>
          </p:cNvGrpSpPr>
          <p:nvPr/>
        </p:nvGrpSpPr>
        <p:grpSpPr bwMode="auto">
          <a:xfrm>
            <a:off x="4041775" y="4612159"/>
            <a:ext cx="1073150" cy="422275"/>
            <a:chOff x="9542" y="11900"/>
            <a:chExt cx="1624" cy="640"/>
          </a:xfrm>
        </p:grpSpPr>
        <p:sp>
          <p:nvSpPr>
            <p:cNvPr id="90" name="Oval 220"/>
            <p:cNvSpPr>
              <a:spLocks noChangeArrowheads="1"/>
            </p:cNvSpPr>
            <p:nvPr/>
          </p:nvSpPr>
          <p:spPr bwMode="auto">
            <a:xfrm>
              <a:off x="9557" y="12185"/>
              <a:ext cx="1608" cy="355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91" name="Line 221"/>
            <p:cNvSpPr>
              <a:spLocks noChangeShapeType="1"/>
            </p:cNvSpPr>
            <p:nvPr/>
          </p:nvSpPr>
          <p:spPr bwMode="auto">
            <a:xfrm>
              <a:off x="9557" y="12156"/>
              <a:ext cx="1" cy="2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" name="Line 222"/>
            <p:cNvSpPr>
              <a:spLocks noChangeShapeType="1"/>
            </p:cNvSpPr>
            <p:nvPr/>
          </p:nvSpPr>
          <p:spPr bwMode="auto">
            <a:xfrm>
              <a:off x="11165" y="12156"/>
              <a:ext cx="1" cy="219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" name="Rectangle 223"/>
            <p:cNvSpPr>
              <a:spLocks noChangeArrowheads="1"/>
            </p:cNvSpPr>
            <p:nvPr/>
          </p:nvSpPr>
          <p:spPr bwMode="auto">
            <a:xfrm>
              <a:off x="9557" y="12156"/>
              <a:ext cx="381" cy="215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eaLnBrk="1" hangingPunct="1"/>
              <a:endParaRPr lang="zh-CN" altLang="zh-CN" sz="2000">
                <a:solidFill>
                  <a:schemeClr val="tx2"/>
                </a:solidFill>
                <a:latin typeface="Comic Sans MS" pitchFamily="66" charset="0"/>
              </a:endParaRPr>
            </a:p>
          </p:txBody>
        </p:sp>
        <p:sp>
          <p:nvSpPr>
            <p:cNvPr id="94" name="Rectangle 224"/>
            <p:cNvSpPr>
              <a:spLocks noChangeArrowheads="1"/>
            </p:cNvSpPr>
            <p:nvPr/>
          </p:nvSpPr>
          <p:spPr bwMode="auto">
            <a:xfrm>
              <a:off x="10679" y="12141"/>
              <a:ext cx="486" cy="215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eaLnBrk="1" hangingPunct="1"/>
              <a:endParaRPr lang="zh-CN" altLang="zh-CN" sz="2000">
                <a:solidFill>
                  <a:schemeClr val="tx2"/>
                </a:solidFill>
                <a:latin typeface="Comic Sans MS" pitchFamily="66" charset="0"/>
              </a:endParaRPr>
            </a:p>
          </p:txBody>
        </p:sp>
        <p:sp>
          <p:nvSpPr>
            <p:cNvPr id="95" name="Oval 225"/>
            <p:cNvSpPr>
              <a:spLocks noChangeArrowheads="1"/>
            </p:cNvSpPr>
            <p:nvPr/>
          </p:nvSpPr>
          <p:spPr bwMode="auto">
            <a:xfrm>
              <a:off x="9542" y="11900"/>
              <a:ext cx="1608" cy="414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96" name="Group 226"/>
            <p:cNvGrpSpPr>
              <a:grpSpLocks/>
            </p:cNvGrpSpPr>
            <p:nvPr/>
          </p:nvGrpSpPr>
          <p:grpSpPr bwMode="auto">
            <a:xfrm>
              <a:off x="9930" y="11991"/>
              <a:ext cx="796" cy="242"/>
              <a:chOff x="2848" y="848"/>
              <a:chExt cx="140" cy="98"/>
            </a:xfrm>
          </p:grpSpPr>
          <p:sp>
            <p:nvSpPr>
              <p:cNvPr id="109" name="Line 22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" name="Line 22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1" name="Line 22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7" name="Group 230"/>
            <p:cNvGrpSpPr>
              <a:grpSpLocks/>
            </p:cNvGrpSpPr>
            <p:nvPr/>
          </p:nvGrpSpPr>
          <p:grpSpPr bwMode="auto">
            <a:xfrm flipV="1">
              <a:off x="9930" y="11987"/>
              <a:ext cx="796" cy="242"/>
              <a:chOff x="2848" y="848"/>
              <a:chExt cx="140" cy="98"/>
            </a:xfrm>
          </p:grpSpPr>
          <p:sp>
            <p:nvSpPr>
              <p:cNvPr id="106" name="Line 23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" name="Line 23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" name="Line 23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8" name="Group 234"/>
            <p:cNvGrpSpPr>
              <a:grpSpLocks/>
            </p:cNvGrpSpPr>
            <p:nvPr/>
          </p:nvGrpSpPr>
          <p:grpSpPr bwMode="auto">
            <a:xfrm>
              <a:off x="10534" y="12050"/>
              <a:ext cx="476" cy="374"/>
              <a:chOff x="11283" y="10423"/>
              <a:chExt cx="475" cy="374"/>
            </a:xfrm>
          </p:grpSpPr>
          <p:sp>
            <p:nvSpPr>
              <p:cNvPr id="99" name="Rectangle 235"/>
              <p:cNvSpPr>
                <a:spLocks noChangeArrowheads="1"/>
              </p:cNvSpPr>
              <p:nvPr/>
            </p:nvSpPr>
            <p:spPr bwMode="auto">
              <a:xfrm>
                <a:off x="11283" y="10423"/>
                <a:ext cx="475" cy="37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zh-CN"/>
              </a:p>
            </p:txBody>
          </p:sp>
          <p:sp>
            <p:nvSpPr>
              <p:cNvPr id="100" name="Line 236"/>
              <p:cNvSpPr>
                <a:spLocks noChangeShapeType="1"/>
              </p:cNvSpPr>
              <p:nvPr/>
            </p:nvSpPr>
            <p:spPr bwMode="auto">
              <a:xfrm>
                <a:off x="11686" y="10502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" name="Line 237"/>
              <p:cNvSpPr>
                <a:spLocks noChangeShapeType="1"/>
              </p:cNvSpPr>
              <p:nvPr/>
            </p:nvSpPr>
            <p:spPr bwMode="auto">
              <a:xfrm>
                <a:off x="11621" y="10502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" name="Line 238"/>
              <p:cNvSpPr>
                <a:spLocks noChangeShapeType="1"/>
              </p:cNvSpPr>
              <p:nvPr/>
            </p:nvSpPr>
            <p:spPr bwMode="auto">
              <a:xfrm>
                <a:off x="11556" y="10502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" name="Line 239"/>
              <p:cNvSpPr>
                <a:spLocks noChangeShapeType="1"/>
              </p:cNvSpPr>
              <p:nvPr/>
            </p:nvSpPr>
            <p:spPr bwMode="auto">
              <a:xfrm>
                <a:off x="11491" y="10495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" name="Line 240"/>
              <p:cNvSpPr>
                <a:spLocks noChangeShapeType="1"/>
              </p:cNvSpPr>
              <p:nvPr/>
            </p:nvSpPr>
            <p:spPr bwMode="auto">
              <a:xfrm>
                <a:off x="11426" y="10495"/>
                <a:ext cx="2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" name="Line 241"/>
              <p:cNvSpPr>
                <a:spLocks noChangeShapeType="1"/>
              </p:cNvSpPr>
              <p:nvPr/>
            </p:nvSpPr>
            <p:spPr bwMode="auto">
              <a:xfrm>
                <a:off x="11360" y="10495"/>
                <a:ext cx="3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12" name="Line 242"/>
          <p:cNvSpPr>
            <a:spLocks noChangeShapeType="1"/>
          </p:cNvSpPr>
          <p:nvPr/>
        </p:nvSpPr>
        <p:spPr bwMode="auto">
          <a:xfrm>
            <a:off x="5173663" y="3777134"/>
            <a:ext cx="276225" cy="1588"/>
          </a:xfrm>
          <a:prstGeom prst="line">
            <a:avLst/>
          </a:prstGeom>
          <a:noFill/>
          <a:ln w="38100">
            <a:solidFill>
              <a:srgbClr val="FFFFFF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13" name="Group 243"/>
          <p:cNvGrpSpPr>
            <a:grpSpLocks/>
          </p:cNvGrpSpPr>
          <p:nvPr/>
        </p:nvGrpSpPr>
        <p:grpSpPr bwMode="auto">
          <a:xfrm>
            <a:off x="3125788" y="3453284"/>
            <a:ext cx="90487" cy="271463"/>
            <a:chOff x="10104" y="10005"/>
            <a:chExt cx="137" cy="411"/>
          </a:xfrm>
        </p:grpSpPr>
        <p:sp>
          <p:nvSpPr>
            <p:cNvPr id="114" name="Oval 244"/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115" name="Oval 245"/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</p:grpSp>
      <p:sp>
        <p:nvSpPr>
          <p:cNvPr id="116" name="Line 247"/>
          <p:cNvSpPr>
            <a:spLocks noChangeShapeType="1"/>
          </p:cNvSpPr>
          <p:nvPr/>
        </p:nvSpPr>
        <p:spPr bwMode="auto">
          <a:xfrm flipH="1">
            <a:off x="3259138" y="3624734"/>
            <a:ext cx="304800" cy="38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" name="Oval 248"/>
          <p:cNvSpPr>
            <a:spLocks noChangeArrowheads="1"/>
          </p:cNvSpPr>
          <p:nvPr/>
        </p:nvSpPr>
        <p:spPr bwMode="auto">
          <a:xfrm>
            <a:off x="4735513" y="5523384"/>
            <a:ext cx="1065212" cy="234950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18" name="Line 249"/>
          <p:cNvSpPr>
            <a:spLocks noChangeShapeType="1"/>
          </p:cNvSpPr>
          <p:nvPr/>
        </p:nvSpPr>
        <p:spPr bwMode="auto">
          <a:xfrm>
            <a:off x="4735513" y="5504334"/>
            <a:ext cx="1587" cy="146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" name="Line 250"/>
          <p:cNvSpPr>
            <a:spLocks noChangeShapeType="1"/>
          </p:cNvSpPr>
          <p:nvPr/>
        </p:nvSpPr>
        <p:spPr bwMode="auto">
          <a:xfrm>
            <a:off x="5800725" y="5504334"/>
            <a:ext cx="0" cy="14605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" name="Rectangle 251"/>
          <p:cNvSpPr>
            <a:spLocks noChangeArrowheads="1"/>
          </p:cNvSpPr>
          <p:nvPr/>
        </p:nvSpPr>
        <p:spPr bwMode="auto">
          <a:xfrm>
            <a:off x="4735513" y="5504334"/>
            <a:ext cx="252412" cy="142875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zh-CN" sz="20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21" name="Rectangle 252"/>
          <p:cNvSpPr>
            <a:spLocks noChangeArrowheads="1"/>
          </p:cNvSpPr>
          <p:nvPr/>
        </p:nvSpPr>
        <p:spPr bwMode="auto">
          <a:xfrm>
            <a:off x="5478463" y="5494809"/>
            <a:ext cx="322262" cy="142875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zh-CN" sz="20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22" name="Oval 253"/>
          <p:cNvSpPr>
            <a:spLocks noChangeArrowheads="1"/>
          </p:cNvSpPr>
          <p:nvPr/>
        </p:nvSpPr>
        <p:spPr bwMode="auto">
          <a:xfrm>
            <a:off x="4716463" y="5336059"/>
            <a:ext cx="1063625" cy="273050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grpSp>
        <p:nvGrpSpPr>
          <p:cNvPr id="123" name="Group 254"/>
          <p:cNvGrpSpPr>
            <a:grpSpLocks/>
          </p:cNvGrpSpPr>
          <p:nvPr/>
        </p:nvGrpSpPr>
        <p:grpSpPr bwMode="auto">
          <a:xfrm>
            <a:off x="4983163" y="5396384"/>
            <a:ext cx="527050" cy="158750"/>
            <a:chOff x="2848" y="848"/>
            <a:chExt cx="140" cy="98"/>
          </a:xfrm>
        </p:grpSpPr>
        <p:sp>
          <p:nvSpPr>
            <p:cNvPr id="124" name="Line 255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" name="Line 256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6" name="Line 257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7" name="Group 258"/>
          <p:cNvGrpSpPr>
            <a:grpSpLocks/>
          </p:cNvGrpSpPr>
          <p:nvPr/>
        </p:nvGrpSpPr>
        <p:grpSpPr bwMode="auto">
          <a:xfrm flipV="1">
            <a:off x="4983163" y="5393209"/>
            <a:ext cx="527050" cy="160338"/>
            <a:chOff x="2848" y="848"/>
            <a:chExt cx="140" cy="98"/>
          </a:xfrm>
        </p:grpSpPr>
        <p:sp>
          <p:nvSpPr>
            <p:cNvPr id="128" name="Line 259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" name="Line 260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" name="Line 261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1" name="Group 262"/>
          <p:cNvGrpSpPr>
            <a:grpSpLocks/>
          </p:cNvGrpSpPr>
          <p:nvPr/>
        </p:nvGrpSpPr>
        <p:grpSpPr bwMode="auto">
          <a:xfrm rot="7844936">
            <a:off x="4983163" y="5524972"/>
            <a:ext cx="322262" cy="239712"/>
            <a:chOff x="11283" y="10423"/>
            <a:chExt cx="475" cy="374"/>
          </a:xfrm>
        </p:grpSpPr>
        <p:sp>
          <p:nvSpPr>
            <p:cNvPr id="132" name="Rectangle 263"/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133" name="Line 264"/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Line 265"/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Line 266"/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Line 267"/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Line 268"/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Line 269"/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9" name="Line 270"/>
          <p:cNvSpPr>
            <a:spLocks noChangeShapeType="1"/>
          </p:cNvSpPr>
          <p:nvPr/>
        </p:nvSpPr>
        <p:spPr bwMode="auto">
          <a:xfrm flipH="1" flipV="1">
            <a:off x="3800475" y="6386984"/>
            <a:ext cx="1981200" cy="190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0" name="Line 271"/>
          <p:cNvSpPr>
            <a:spLocks noChangeShapeType="1"/>
          </p:cNvSpPr>
          <p:nvPr/>
        </p:nvSpPr>
        <p:spPr bwMode="auto">
          <a:xfrm flipH="1">
            <a:off x="4419600" y="5739284"/>
            <a:ext cx="620713" cy="657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1" name="Freeform 272"/>
          <p:cNvSpPr>
            <a:spLocks/>
          </p:cNvSpPr>
          <p:nvPr/>
        </p:nvSpPr>
        <p:spPr bwMode="auto">
          <a:xfrm>
            <a:off x="3171825" y="3491384"/>
            <a:ext cx="3305175" cy="2857500"/>
          </a:xfrm>
          <a:custGeom>
            <a:avLst/>
            <a:gdLst>
              <a:gd name="T0" fmla="*/ 0 w 5205"/>
              <a:gd name="T1" fmla="*/ 0 h 4500"/>
              <a:gd name="T2" fmla="*/ 0 w 5205"/>
              <a:gd name="T3" fmla="*/ 2147483647 h 4500"/>
              <a:gd name="T4" fmla="*/ 2147483647 w 5205"/>
              <a:gd name="T5" fmla="*/ 2147483647 h 4500"/>
              <a:gd name="T6" fmla="*/ 2147483647 w 5205"/>
              <a:gd name="T7" fmla="*/ 2147483647 h 4500"/>
              <a:gd name="T8" fmla="*/ 2147483647 w 5205"/>
              <a:gd name="T9" fmla="*/ 2147483647 h 4500"/>
              <a:gd name="T10" fmla="*/ 2147483647 w 5205"/>
              <a:gd name="T11" fmla="*/ 2147483647 h 4500"/>
              <a:gd name="T12" fmla="*/ 2147483647 w 5205"/>
              <a:gd name="T13" fmla="*/ 2147483647 h 4500"/>
              <a:gd name="T14" fmla="*/ 2147483647 w 5205"/>
              <a:gd name="T15" fmla="*/ 2147483647 h 45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205"/>
              <a:gd name="T25" fmla="*/ 0 h 4500"/>
              <a:gd name="T26" fmla="*/ 5205 w 5205"/>
              <a:gd name="T27" fmla="*/ 4500 h 45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205" h="4500">
                <a:moveTo>
                  <a:pt x="0" y="0"/>
                </a:moveTo>
                <a:lnTo>
                  <a:pt x="0" y="1320"/>
                </a:lnTo>
                <a:lnTo>
                  <a:pt x="1230" y="1350"/>
                </a:lnTo>
                <a:lnTo>
                  <a:pt x="495" y="2040"/>
                </a:lnTo>
                <a:lnTo>
                  <a:pt x="4515" y="2115"/>
                </a:lnTo>
                <a:lnTo>
                  <a:pt x="2220" y="4500"/>
                </a:lnTo>
                <a:lnTo>
                  <a:pt x="5205" y="4500"/>
                </a:lnTo>
                <a:lnTo>
                  <a:pt x="5205" y="3405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2" name="Oval 273"/>
          <p:cNvSpPr>
            <a:spLocks noChangeArrowheads="1"/>
          </p:cNvSpPr>
          <p:nvPr/>
        </p:nvSpPr>
        <p:spPr bwMode="auto">
          <a:xfrm>
            <a:off x="2974975" y="6323484"/>
            <a:ext cx="1062038" cy="234950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43" name="Line 274"/>
          <p:cNvSpPr>
            <a:spLocks noChangeShapeType="1"/>
          </p:cNvSpPr>
          <p:nvPr/>
        </p:nvSpPr>
        <p:spPr bwMode="auto">
          <a:xfrm>
            <a:off x="2974975" y="6304434"/>
            <a:ext cx="0" cy="1444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" name="Line 275"/>
          <p:cNvSpPr>
            <a:spLocks noChangeShapeType="1"/>
          </p:cNvSpPr>
          <p:nvPr/>
        </p:nvSpPr>
        <p:spPr bwMode="auto">
          <a:xfrm>
            <a:off x="4037013" y="6304434"/>
            <a:ext cx="1587" cy="144463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5" name="Rectangle 276"/>
          <p:cNvSpPr>
            <a:spLocks noChangeArrowheads="1"/>
          </p:cNvSpPr>
          <p:nvPr/>
        </p:nvSpPr>
        <p:spPr bwMode="auto">
          <a:xfrm>
            <a:off x="2974975" y="6304434"/>
            <a:ext cx="250825" cy="142875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zh-CN" sz="20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46" name="Rectangle 277"/>
          <p:cNvSpPr>
            <a:spLocks noChangeArrowheads="1"/>
          </p:cNvSpPr>
          <p:nvPr/>
        </p:nvSpPr>
        <p:spPr bwMode="auto">
          <a:xfrm>
            <a:off x="3714750" y="6294909"/>
            <a:ext cx="322263" cy="142875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zh-CN" sz="20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47" name="Oval 278"/>
          <p:cNvSpPr>
            <a:spLocks noChangeArrowheads="1"/>
          </p:cNvSpPr>
          <p:nvPr/>
        </p:nvSpPr>
        <p:spPr bwMode="auto">
          <a:xfrm>
            <a:off x="2963863" y="6136159"/>
            <a:ext cx="1063625" cy="273050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grpSp>
        <p:nvGrpSpPr>
          <p:cNvPr id="148" name="Group 279"/>
          <p:cNvGrpSpPr>
            <a:grpSpLocks/>
          </p:cNvGrpSpPr>
          <p:nvPr/>
        </p:nvGrpSpPr>
        <p:grpSpPr bwMode="auto">
          <a:xfrm>
            <a:off x="3221038" y="6196484"/>
            <a:ext cx="525462" cy="158750"/>
            <a:chOff x="2848" y="848"/>
            <a:chExt cx="140" cy="98"/>
          </a:xfrm>
        </p:grpSpPr>
        <p:sp>
          <p:nvSpPr>
            <p:cNvPr id="149" name="Line 28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0" name="Line 28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1" name="Line 28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2" name="Group 283"/>
          <p:cNvGrpSpPr>
            <a:grpSpLocks/>
          </p:cNvGrpSpPr>
          <p:nvPr/>
        </p:nvGrpSpPr>
        <p:grpSpPr bwMode="auto">
          <a:xfrm flipV="1">
            <a:off x="3221038" y="6193309"/>
            <a:ext cx="525462" cy="158750"/>
            <a:chOff x="2848" y="848"/>
            <a:chExt cx="140" cy="98"/>
          </a:xfrm>
        </p:grpSpPr>
        <p:sp>
          <p:nvSpPr>
            <p:cNvPr id="153" name="Line 284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" name="Line 285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" name="Line 286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6" name="Group 287"/>
          <p:cNvGrpSpPr>
            <a:grpSpLocks/>
          </p:cNvGrpSpPr>
          <p:nvPr/>
        </p:nvGrpSpPr>
        <p:grpSpPr bwMode="auto">
          <a:xfrm>
            <a:off x="3038475" y="6263159"/>
            <a:ext cx="315913" cy="247650"/>
            <a:chOff x="11283" y="10423"/>
            <a:chExt cx="475" cy="374"/>
          </a:xfrm>
        </p:grpSpPr>
        <p:sp>
          <p:nvSpPr>
            <p:cNvPr id="157" name="Rectangle 288"/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158" name="Line 289"/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Line 290"/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Line 291"/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Line 292"/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Line 293"/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Line 294"/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4" name="Oval 295"/>
          <p:cNvSpPr>
            <a:spLocks noChangeArrowheads="1"/>
          </p:cNvSpPr>
          <p:nvPr/>
        </p:nvSpPr>
        <p:spPr bwMode="auto">
          <a:xfrm>
            <a:off x="2335213" y="5390034"/>
            <a:ext cx="1063625" cy="233363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65" name="Line 296"/>
          <p:cNvSpPr>
            <a:spLocks noChangeShapeType="1"/>
          </p:cNvSpPr>
          <p:nvPr/>
        </p:nvSpPr>
        <p:spPr bwMode="auto">
          <a:xfrm>
            <a:off x="2335213" y="5370984"/>
            <a:ext cx="1587" cy="1444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" name="Line 297"/>
          <p:cNvSpPr>
            <a:spLocks noChangeShapeType="1"/>
          </p:cNvSpPr>
          <p:nvPr/>
        </p:nvSpPr>
        <p:spPr bwMode="auto">
          <a:xfrm>
            <a:off x="3398838" y="5370984"/>
            <a:ext cx="0" cy="144463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7" name="Rectangle 298"/>
          <p:cNvSpPr>
            <a:spLocks noChangeArrowheads="1"/>
          </p:cNvSpPr>
          <p:nvPr/>
        </p:nvSpPr>
        <p:spPr bwMode="auto">
          <a:xfrm>
            <a:off x="2335213" y="5370984"/>
            <a:ext cx="252412" cy="141288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zh-CN" sz="20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68" name="Rectangle 299"/>
          <p:cNvSpPr>
            <a:spLocks noChangeArrowheads="1"/>
          </p:cNvSpPr>
          <p:nvPr/>
        </p:nvSpPr>
        <p:spPr bwMode="auto">
          <a:xfrm>
            <a:off x="3076575" y="5361459"/>
            <a:ext cx="322263" cy="141288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zh-CN" sz="20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69" name="Oval 300"/>
          <p:cNvSpPr>
            <a:spLocks noChangeArrowheads="1"/>
          </p:cNvSpPr>
          <p:nvPr/>
        </p:nvSpPr>
        <p:spPr bwMode="auto">
          <a:xfrm>
            <a:off x="2325688" y="5202709"/>
            <a:ext cx="1063625" cy="273050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grpSp>
        <p:nvGrpSpPr>
          <p:cNvPr id="170" name="Group 301"/>
          <p:cNvGrpSpPr>
            <a:grpSpLocks/>
          </p:cNvGrpSpPr>
          <p:nvPr/>
        </p:nvGrpSpPr>
        <p:grpSpPr bwMode="auto">
          <a:xfrm>
            <a:off x="2582863" y="5263034"/>
            <a:ext cx="525462" cy="158750"/>
            <a:chOff x="2848" y="848"/>
            <a:chExt cx="140" cy="98"/>
          </a:xfrm>
        </p:grpSpPr>
        <p:sp>
          <p:nvSpPr>
            <p:cNvPr id="171" name="Line 302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2" name="Line 303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" name="Line 304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4" name="Group 305"/>
          <p:cNvGrpSpPr>
            <a:grpSpLocks/>
          </p:cNvGrpSpPr>
          <p:nvPr/>
        </p:nvGrpSpPr>
        <p:grpSpPr bwMode="auto">
          <a:xfrm flipV="1">
            <a:off x="2582863" y="5259859"/>
            <a:ext cx="525462" cy="158750"/>
            <a:chOff x="2848" y="848"/>
            <a:chExt cx="140" cy="98"/>
          </a:xfrm>
        </p:grpSpPr>
        <p:sp>
          <p:nvSpPr>
            <p:cNvPr id="175" name="Line 306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6" name="Line 307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7" name="Line 308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8" name="Line 309"/>
          <p:cNvSpPr>
            <a:spLocks noChangeShapeType="1"/>
          </p:cNvSpPr>
          <p:nvPr/>
        </p:nvSpPr>
        <p:spPr bwMode="auto">
          <a:xfrm flipH="1">
            <a:off x="1695450" y="5586884"/>
            <a:ext cx="868363" cy="8112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79" name="Group 310"/>
          <p:cNvGrpSpPr>
            <a:grpSpLocks/>
          </p:cNvGrpSpPr>
          <p:nvPr/>
        </p:nvGrpSpPr>
        <p:grpSpPr bwMode="auto">
          <a:xfrm rot="8027572">
            <a:off x="2678113" y="5191597"/>
            <a:ext cx="322262" cy="239712"/>
            <a:chOff x="11283" y="10423"/>
            <a:chExt cx="475" cy="374"/>
          </a:xfrm>
        </p:grpSpPr>
        <p:sp>
          <p:nvSpPr>
            <p:cNvPr id="180" name="Rectangle 311"/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181" name="Line 312"/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" name="Line 313"/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" name="Line 314"/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" name="Line 315"/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" name="Line 316"/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" name="Line 317"/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7" name="Freeform 318"/>
          <p:cNvSpPr>
            <a:spLocks/>
          </p:cNvSpPr>
          <p:nvPr/>
        </p:nvSpPr>
        <p:spPr bwMode="auto">
          <a:xfrm>
            <a:off x="1533525" y="3529484"/>
            <a:ext cx="5067300" cy="2933700"/>
          </a:xfrm>
          <a:custGeom>
            <a:avLst/>
            <a:gdLst>
              <a:gd name="T0" fmla="*/ 2147483647 w 7980"/>
              <a:gd name="T1" fmla="*/ 2147483647 h 4620"/>
              <a:gd name="T2" fmla="*/ 2147483647 w 7980"/>
              <a:gd name="T3" fmla="*/ 2147483647 h 4620"/>
              <a:gd name="T4" fmla="*/ 0 w 7980"/>
              <a:gd name="T5" fmla="*/ 2147483647 h 4620"/>
              <a:gd name="T6" fmla="*/ 2147483647 w 7980"/>
              <a:gd name="T7" fmla="*/ 2147483647 h 4620"/>
              <a:gd name="T8" fmla="*/ 2147483647 w 7980"/>
              <a:gd name="T9" fmla="*/ 2147483647 h 4620"/>
              <a:gd name="T10" fmla="*/ 2147483647 w 7980"/>
              <a:gd name="T11" fmla="*/ 0 h 46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980"/>
              <a:gd name="T19" fmla="*/ 0 h 4620"/>
              <a:gd name="T20" fmla="*/ 7980 w 7980"/>
              <a:gd name="T21" fmla="*/ 4620 h 462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980" h="4620">
                <a:moveTo>
                  <a:pt x="7965" y="3420"/>
                </a:moveTo>
                <a:lnTo>
                  <a:pt x="7980" y="4620"/>
                </a:lnTo>
                <a:lnTo>
                  <a:pt x="0" y="4605"/>
                </a:lnTo>
                <a:lnTo>
                  <a:pt x="3315" y="1485"/>
                </a:lnTo>
                <a:lnTo>
                  <a:pt x="2355" y="1455"/>
                </a:lnTo>
                <a:lnTo>
                  <a:pt x="2355" y="0"/>
                </a:lnTo>
              </a:path>
            </a:pathLst>
          </a:custGeom>
          <a:noFill/>
          <a:ln w="38100" cmpd="sng">
            <a:solidFill>
              <a:srgbClr val="FF00FF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8" name="Freeform 319"/>
          <p:cNvSpPr>
            <a:spLocks/>
          </p:cNvSpPr>
          <p:nvPr/>
        </p:nvSpPr>
        <p:spPr bwMode="auto">
          <a:xfrm>
            <a:off x="1133475" y="3624734"/>
            <a:ext cx="5743575" cy="2886075"/>
          </a:xfrm>
          <a:custGeom>
            <a:avLst/>
            <a:gdLst>
              <a:gd name="T0" fmla="*/ 0 w 9045"/>
              <a:gd name="T1" fmla="*/ 2147483647 h 4545"/>
              <a:gd name="T2" fmla="*/ 0 w 9045"/>
              <a:gd name="T3" fmla="*/ 2147483647 h 4545"/>
              <a:gd name="T4" fmla="*/ 2147483647 w 9045"/>
              <a:gd name="T5" fmla="*/ 2147483647 h 4545"/>
              <a:gd name="T6" fmla="*/ 2147483647 w 9045"/>
              <a:gd name="T7" fmla="*/ 2147483647 h 4545"/>
              <a:gd name="T8" fmla="*/ 2147483647 w 9045"/>
              <a:gd name="T9" fmla="*/ 2147483647 h 4545"/>
              <a:gd name="T10" fmla="*/ 2147483647 w 9045"/>
              <a:gd name="T11" fmla="*/ 2147483647 h 4545"/>
              <a:gd name="T12" fmla="*/ 2147483647 w 9045"/>
              <a:gd name="T13" fmla="*/ 2147483647 h 4545"/>
              <a:gd name="T14" fmla="*/ 2147483647 w 9045"/>
              <a:gd name="T15" fmla="*/ 0 h 454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9045"/>
              <a:gd name="T25" fmla="*/ 0 h 4545"/>
              <a:gd name="T26" fmla="*/ 9045 w 9045"/>
              <a:gd name="T27" fmla="*/ 4545 h 454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9045" h="4545">
                <a:moveTo>
                  <a:pt x="0" y="2880"/>
                </a:moveTo>
                <a:lnTo>
                  <a:pt x="0" y="4530"/>
                </a:lnTo>
                <a:lnTo>
                  <a:pt x="885" y="4545"/>
                </a:lnTo>
                <a:lnTo>
                  <a:pt x="3510" y="2010"/>
                </a:lnTo>
                <a:lnTo>
                  <a:pt x="7140" y="2055"/>
                </a:lnTo>
                <a:lnTo>
                  <a:pt x="8145" y="1020"/>
                </a:lnTo>
                <a:lnTo>
                  <a:pt x="9045" y="1020"/>
                </a:lnTo>
                <a:lnTo>
                  <a:pt x="9015" y="0"/>
                </a:lnTo>
              </a:path>
            </a:pathLst>
          </a:custGeom>
          <a:noFill/>
          <a:ln w="38100" cmpd="sng">
            <a:solidFill>
              <a:srgbClr val="0000FF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9" name="Freeform 320"/>
          <p:cNvSpPr>
            <a:spLocks/>
          </p:cNvSpPr>
          <p:nvPr/>
        </p:nvSpPr>
        <p:spPr bwMode="auto">
          <a:xfrm>
            <a:off x="1257300" y="3672359"/>
            <a:ext cx="5791200" cy="2667000"/>
          </a:xfrm>
          <a:custGeom>
            <a:avLst/>
            <a:gdLst>
              <a:gd name="T0" fmla="*/ 0 w 9120"/>
              <a:gd name="T1" fmla="*/ 2147483647 h 4201"/>
              <a:gd name="T2" fmla="*/ 0 w 9120"/>
              <a:gd name="T3" fmla="*/ 2147483647 h 4201"/>
              <a:gd name="T4" fmla="*/ 2147483647 w 9120"/>
              <a:gd name="T5" fmla="*/ 2147483647 h 4201"/>
              <a:gd name="T6" fmla="*/ 2147483647 w 9120"/>
              <a:gd name="T7" fmla="*/ 2147483647 h 4201"/>
              <a:gd name="T8" fmla="*/ 2147483647 w 9120"/>
              <a:gd name="T9" fmla="*/ 2147483647 h 4201"/>
              <a:gd name="T10" fmla="*/ 2147483647 w 9120"/>
              <a:gd name="T11" fmla="*/ 0 h 4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120"/>
              <a:gd name="T19" fmla="*/ 0 h 4201"/>
              <a:gd name="T20" fmla="*/ 9120 w 9120"/>
              <a:gd name="T21" fmla="*/ 4201 h 4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120" h="4201">
                <a:moveTo>
                  <a:pt x="0" y="2821"/>
                </a:moveTo>
                <a:lnTo>
                  <a:pt x="0" y="4201"/>
                </a:lnTo>
                <a:lnTo>
                  <a:pt x="4890" y="4201"/>
                </a:lnTo>
                <a:lnTo>
                  <a:pt x="8055" y="1051"/>
                </a:lnTo>
                <a:lnTo>
                  <a:pt x="9120" y="1080"/>
                </a:lnTo>
                <a:lnTo>
                  <a:pt x="9105" y="0"/>
                </a:lnTo>
              </a:path>
            </a:pathLst>
          </a:custGeom>
          <a:noFill/>
          <a:ln w="38100" cmpd="sng">
            <a:solidFill>
              <a:srgbClr val="00FF00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90" name="Group 321"/>
          <p:cNvGrpSpPr>
            <a:grpSpLocks/>
          </p:cNvGrpSpPr>
          <p:nvPr/>
        </p:nvGrpSpPr>
        <p:grpSpPr bwMode="auto">
          <a:xfrm>
            <a:off x="1087438" y="5424959"/>
            <a:ext cx="90487" cy="271463"/>
            <a:chOff x="10104" y="10005"/>
            <a:chExt cx="137" cy="411"/>
          </a:xfrm>
        </p:grpSpPr>
        <p:sp>
          <p:nvSpPr>
            <p:cNvPr id="191" name="Oval 322"/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192" name="Oval 323"/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</p:grpSp>
      <p:grpSp>
        <p:nvGrpSpPr>
          <p:cNvPr id="193" name="Group 324"/>
          <p:cNvGrpSpPr>
            <a:grpSpLocks/>
          </p:cNvGrpSpPr>
          <p:nvPr/>
        </p:nvGrpSpPr>
        <p:grpSpPr bwMode="auto">
          <a:xfrm>
            <a:off x="6543675" y="5661497"/>
            <a:ext cx="92075" cy="271462"/>
            <a:chOff x="10104" y="10005"/>
            <a:chExt cx="137" cy="411"/>
          </a:xfrm>
        </p:grpSpPr>
        <p:sp>
          <p:nvSpPr>
            <p:cNvPr id="194" name="Oval 325"/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FF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195" name="Oval 326"/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FF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</p:grpSp>
      <p:grpSp>
        <p:nvGrpSpPr>
          <p:cNvPr id="196" name="Group 327"/>
          <p:cNvGrpSpPr>
            <a:grpSpLocks/>
          </p:cNvGrpSpPr>
          <p:nvPr/>
        </p:nvGrpSpPr>
        <p:grpSpPr bwMode="auto">
          <a:xfrm>
            <a:off x="6991350" y="3604097"/>
            <a:ext cx="90488" cy="271462"/>
            <a:chOff x="10104" y="10005"/>
            <a:chExt cx="137" cy="411"/>
          </a:xfrm>
        </p:grpSpPr>
        <p:sp>
          <p:nvSpPr>
            <p:cNvPr id="197" name="Oval 328"/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00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198" name="Oval 329"/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00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</p:grpSp>
      <p:sp>
        <p:nvSpPr>
          <p:cNvPr id="199" name="Text Box 335"/>
          <p:cNvSpPr txBox="1">
            <a:spLocks noChangeArrowheads="1"/>
          </p:cNvSpPr>
          <p:nvPr/>
        </p:nvSpPr>
        <p:spPr bwMode="auto">
          <a:xfrm>
            <a:off x="6735763" y="3267547"/>
            <a:ext cx="735012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sz="1400" dirty="0">
                <a:solidFill>
                  <a:schemeClr val="tx2"/>
                </a:solidFill>
                <a:latin typeface="Arial" charset="0"/>
              </a:rPr>
              <a:t>主机</a:t>
            </a:r>
            <a:r>
              <a:rPr lang="en-US" altLang="zh-CN" sz="1400" dirty="0">
                <a:solidFill>
                  <a:schemeClr val="tx2"/>
                </a:solidFill>
                <a:latin typeface="Arial" charset="0"/>
              </a:rPr>
              <a:t>B</a:t>
            </a:r>
          </a:p>
        </p:txBody>
      </p:sp>
      <p:sp>
        <p:nvSpPr>
          <p:cNvPr id="200" name="Text Box 336"/>
          <p:cNvSpPr txBox="1">
            <a:spLocks noChangeArrowheads="1"/>
          </p:cNvSpPr>
          <p:nvPr/>
        </p:nvSpPr>
        <p:spPr bwMode="auto">
          <a:xfrm>
            <a:off x="6188075" y="5328122"/>
            <a:ext cx="735013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sz="1400" dirty="0">
                <a:solidFill>
                  <a:schemeClr val="tx2"/>
                </a:solidFill>
                <a:latin typeface="Arial" charset="0"/>
              </a:rPr>
              <a:t>主机</a:t>
            </a:r>
            <a:r>
              <a:rPr lang="en-US" altLang="zh-CN" sz="1400" dirty="0">
                <a:solidFill>
                  <a:schemeClr val="tx2"/>
                </a:solidFill>
                <a:latin typeface="Arial" charset="0"/>
              </a:rPr>
              <a:t>C</a:t>
            </a:r>
          </a:p>
        </p:txBody>
      </p:sp>
      <p:sp>
        <p:nvSpPr>
          <p:cNvPr id="201" name="Text Box 337"/>
          <p:cNvSpPr txBox="1">
            <a:spLocks noChangeArrowheads="1"/>
          </p:cNvSpPr>
          <p:nvPr/>
        </p:nvSpPr>
        <p:spPr bwMode="auto">
          <a:xfrm>
            <a:off x="750888" y="5085234"/>
            <a:ext cx="735012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sz="1400" dirty="0">
                <a:solidFill>
                  <a:schemeClr val="tx2"/>
                </a:solidFill>
                <a:latin typeface="Arial" charset="0"/>
              </a:rPr>
              <a:t>主机</a:t>
            </a:r>
            <a:r>
              <a:rPr lang="en-US" altLang="zh-CN" sz="1400" dirty="0">
                <a:solidFill>
                  <a:schemeClr val="tx2"/>
                </a:solidFill>
                <a:latin typeface="Arial" charset="0"/>
              </a:rPr>
              <a:t>D</a:t>
            </a:r>
          </a:p>
        </p:txBody>
      </p:sp>
      <p:sp>
        <p:nvSpPr>
          <p:cNvPr id="203" name="Line 340"/>
          <p:cNvSpPr>
            <a:spLocks noChangeShapeType="1"/>
          </p:cNvSpPr>
          <p:nvPr/>
        </p:nvSpPr>
        <p:spPr bwMode="auto">
          <a:xfrm>
            <a:off x="5013325" y="3691409"/>
            <a:ext cx="339725" cy="0"/>
          </a:xfrm>
          <a:prstGeom prst="line">
            <a:avLst/>
          </a:prstGeom>
          <a:noFill/>
          <a:ln w="38100">
            <a:solidFill>
              <a:srgbClr val="FFFFFF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05" name="Group 358"/>
          <p:cNvGrpSpPr>
            <a:grpSpLocks/>
          </p:cNvGrpSpPr>
          <p:nvPr/>
        </p:nvGrpSpPr>
        <p:grpSpPr bwMode="auto">
          <a:xfrm>
            <a:off x="7429500" y="4358159"/>
            <a:ext cx="231775" cy="441325"/>
            <a:chOff x="4140" y="429"/>
            <a:chExt cx="1425" cy="2396"/>
          </a:xfrm>
        </p:grpSpPr>
        <p:sp>
          <p:nvSpPr>
            <p:cNvPr id="206" name="Freeform 359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6 w 354"/>
                <a:gd name="T1" fmla="*/ 0 h 2742"/>
                <a:gd name="T2" fmla="*/ 30 w 354"/>
                <a:gd name="T3" fmla="*/ 46 h 2742"/>
                <a:gd name="T4" fmla="*/ 30 w 354"/>
                <a:gd name="T5" fmla="*/ 354 h 2742"/>
                <a:gd name="T6" fmla="*/ 0 w 354"/>
                <a:gd name="T7" fmla="*/ 371 h 2742"/>
                <a:gd name="T8" fmla="*/ 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" name="Rectangle 360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08" name="Freeform 361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8 w 211"/>
                <a:gd name="T3" fmla="*/ 30 h 2537"/>
                <a:gd name="T4" fmla="*/ 2 w 211"/>
                <a:gd name="T5" fmla="*/ 338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" name="Freeform 362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8 h 226"/>
                <a:gd name="T4" fmla="*/ 29 w 328"/>
                <a:gd name="T5" fmla="*/ 32 h 226"/>
                <a:gd name="T6" fmla="*/ 0 w 328"/>
                <a:gd name="T7" fmla="*/ 1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" name="Rectangle 363"/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211" name="Group 364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36" name="AutoShape 365"/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237" name="AutoShape 366"/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212" name="Rectangle 367"/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213" name="Group 368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34" name="AutoShape 369"/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235" name="AutoShape 370"/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214" name="Rectangle 371"/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15" name="Rectangle 372"/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216" name="Group 373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32" name="AutoShape 374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233" name="AutoShape 375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217" name="Freeform 376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7 h 226"/>
                <a:gd name="T4" fmla="*/ 29 w 328"/>
                <a:gd name="T5" fmla="*/ 30 h 226"/>
                <a:gd name="T6" fmla="*/ 0 w 328"/>
                <a:gd name="T7" fmla="*/ 1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18" name="Group 377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30" name="AutoShape 378"/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231" name="AutoShape 379"/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219" name="Rectangle 380"/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20" name="Freeform 381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6 w 296"/>
                <a:gd name="T3" fmla="*/ 18 h 256"/>
                <a:gd name="T4" fmla="*/ 26 w 296"/>
                <a:gd name="T5" fmla="*/ 34 h 256"/>
                <a:gd name="T6" fmla="*/ 0 w 296"/>
                <a:gd name="T7" fmla="*/ 1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" name="Freeform 382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7 w 304"/>
                <a:gd name="T3" fmla="*/ 22 h 288"/>
                <a:gd name="T4" fmla="*/ 25 w 304"/>
                <a:gd name="T5" fmla="*/ 40 h 288"/>
                <a:gd name="T6" fmla="*/ 2 w 304"/>
                <a:gd name="T7" fmla="*/ 1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" name="Oval 383"/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23" name="Freeform 384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5 h 240"/>
                <a:gd name="T2" fmla="*/ 2 w 306"/>
                <a:gd name="T3" fmla="*/ 33 h 240"/>
                <a:gd name="T4" fmla="*/ 27 w 306"/>
                <a:gd name="T5" fmla="*/ 15 h 240"/>
                <a:gd name="T6" fmla="*/ 26 w 306"/>
                <a:gd name="T7" fmla="*/ 0 h 240"/>
                <a:gd name="T8" fmla="*/ 0 w 306"/>
                <a:gd name="T9" fmla="*/ 1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" name="AutoShape 385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25" name="AutoShape 386"/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26" name="Oval 387"/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27" name="Oval 388"/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zh-CN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28" name="Oval 389"/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29" name="Rectangle 390"/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238" name="Group 391"/>
          <p:cNvGrpSpPr>
            <a:grpSpLocks/>
          </p:cNvGrpSpPr>
          <p:nvPr/>
        </p:nvGrpSpPr>
        <p:grpSpPr bwMode="auto">
          <a:xfrm>
            <a:off x="6950075" y="6215534"/>
            <a:ext cx="231775" cy="441325"/>
            <a:chOff x="4140" y="429"/>
            <a:chExt cx="1425" cy="2396"/>
          </a:xfrm>
        </p:grpSpPr>
        <p:sp>
          <p:nvSpPr>
            <p:cNvPr id="239" name="Freeform 392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6 w 354"/>
                <a:gd name="T1" fmla="*/ 0 h 2742"/>
                <a:gd name="T2" fmla="*/ 30 w 354"/>
                <a:gd name="T3" fmla="*/ 46 h 2742"/>
                <a:gd name="T4" fmla="*/ 30 w 354"/>
                <a:gd name="T5" fmla="*/ 354 h 2742"/>
                <a:gd name="T6" fmla="*/ 0 w 354"/>
                <a:gd name="T7" fmla="*/ 371 h 2742"/>
                <a:gd name="T8" fmla="*/ 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0" name="Rectangle 393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41" name="Freeform 394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8 w 211"/>
                <a:gd name="T3" fmla="*/ 30 h 2537"/>
                <a:gd name="T4" fmla="*/ 2 w 211"/>
                <a:gd name="T5" fmla="*/ 338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2" name="Freeform 395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8 h 226"/>
                <a:gd name="T4" fmla="*/ 29 w 328"/>
                <a:gd name="T5" fmla="*/ 32 h 226"/>
                <a:gd name="T6" fmla="*/ 0 w 328"/>
                <a:gd name="T7" fmla="*/ 1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" name="Rectangle 396"/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244" name="Group 397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69" name="AutoShape 398"/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270" name="AutoShape 399"/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245" name="Rectangle 400"/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246" name="Group 401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67" name="AutoShape 402"/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268" name="AutoShape 403"/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247" name="Rectangle 404"/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48" name="Rectangle 405"/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249" name="Group 406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65" name="AutoShape 407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266" name="AutoShape 408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250" name="Freeform 409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7 h 226"/>
                <a:gd name="T4" fmla="*/ 29 w 328"/>
                <a:gd name="T5" fmla="*/ 30 h 226"/>
                <a:gd name="T6" fmla="*/ 0 w 328"/>
                <a:gd name="T7" fmla="*/ 1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51" name="Group 410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63" name="AutoShape 411"/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264" name="AutoShape 412"/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252" name="Rectangle 413"/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53" name="Freeform 414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6 w 296"/>
                <a:gd name="T3" fmla="*/ 18 h 256"/>
                <a:gd name="T4" fmla="*/ 26 w 296"/>
                <a:gd name="T5" fmla="*/ 34 h 256"/>
                <a:gd name="T6" fmla="*/ 0 w 296"/>
                <a:gd name="T7" fmla="*/ 1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4" name="Freeform 415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7 w 304"/>
                <a:gd name="T3" fmla="*/ 22 h 288"/>
                <a:gd name="T4" fmla="*/ 25 w 304"/>
                <a:gd name="T5" fmla="*/ 40 h 288"/>
                <a:gd name="T6" fmla="*/ 2 w 304"/>
                <a:gd name="T7" fmla="*/ 1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5" name="Oval 416"/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56" name="Freeform 417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5 h 240"/>
                <a:gd name="T2" fmla="*/ 2 w 306"/>
                <a:gd name="T3" fmla="*/ 33 h 240"/>
                <a:gd name="T4" fmla="*/ 27 w 306"/>
                <a:gd name="T5" fmla="*/ 15 h 240"/>
                <a:gd name="T6" fmla="*/ 26 w 306"/>
                <a:gd name="T7" fmla="*/ 0 h 240"/>
                <a:gd name="T8" fmla="*/ 0 w 306"/>
                <a:gd name="T9" fmla="*/ 1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" name="AutoShape 418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58" name="AutoShape 419"/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59" name="Oval 420"/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60" name="Oval 421"/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zh-CN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61" name="Oval 422"/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62" name="Rectangle 423"/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271" name="Group 424"/>
          <p:cNvGrpSpPr>
            <a:grpSpLocks/>
          </p:cNvGrpSpPr>
          <p:nvPr/>
        </p:nvGrpSpPr>
        <p:grpSpPr bwMode="auto">
          <a:xfrm>
            <a:off x="396875" y="6052022"/>
            <a:ext cx="231775" cy="441325"/>
            <a:chOff x="4140" y="429"/>
            <a:chExt cx="1425" cy="2396"/>
          </a:xfrm>
        </p:grpSpPr>
        <p:sp>
          <p:nvSpPr>
            <p:cNvPr id="272" name="Freeform 425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6 w 354"/>
                <a:gd name="T1" fmla="*/ 0 h 2742"/>
                <a:gd name="T2" fmla="*/ 30 w 354"/>
                <a:gd name="T3" fmla="*/ 46 h 2742"/>
                <a:gd name="T4" fmla="*/ 30 w 354"/>
                <a:gd name="T5" fmla="*/ 354 h 2742"/>
                <a:gd name="T6" fmla="*/ 0 w 354"/>
                <a:gd name="T7" fmla="*/ 371 h 2742"/>
                <a:gd name="T8" fmla="*/ 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" name="Rectangle 426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74" name="Freeform 427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8 w 211"/>
                <a:gd name="T3" fmla="*/ 30 h 2537"/>
                <a:gd name="T4" fmla="*/ 2 w 211"/>
                <a:gd name="T5" fmla="*/ 338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" name="Freeform 428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8 h 226"/>
                <a:gd name="T4" fmla="*/ 29 w 328"/>
                <a:gd name="T5" fmla="*/ 32 h 226"/>
                <a:gd name="T6" fmla="*/ 0 w 328"/>
                <a:gd name="T7" fmla="*/ 1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" name="Rectangle 429"/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277" name="Group 430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02" name="AutoShape 431"/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303" name="AutoShape 432"/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278" name="Rectangle 433"/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279" name="Group 434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00" name="AutoShape 435"/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301" name="AutoShape 436"/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280" name="Rectangle 437"/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81" name="Rectangle 438"/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282" name="Group 439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98" name="AutoShape 440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299" name="AutoShape 441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283" name="Freeform 442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7 h 226"/>
                <a:gd name="T4" fmla="*/ 29 w 328"/>
                <a:gd name="T5" fmla="*/ 30 h 226"/>
                <a:gd name="T6" fmla="*/ 0 w 328"/>
                <a:gd name="T7" fmla="*/ 1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84" name="Group 443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96" name="AutoShape 444"/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297" name="AutoShape 445"/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285" name="Rectangle 446"/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86" name="Freeform 447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6 w 296"/>
                <a:gd name="T3" fmla="*/ 18 h 256"/>
                <a:gd name="T4" fmla="*/ 26 w 296"/>
                <a:gd name="T5" fmla="*/ 34 h 256"/>
                <a:gd name="T6" fmla="*/ 0 w 296"/>
                <a:gd name="T7" fmla="*/ 1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" name="Freeform 448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7 w 304"/>
                <a:gd name="T3" fmla="*/ 22 h 288"/>
                <a:gd name="T4" fmla="*/ 25 w 304"/>
                <a:gd name="T5" fmla="*/ 40 h 288"/>
                <a:gd name="T6" fmla="*/ 2 w 304"/>
                <a:gd name="T7" fmla="*/ 1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" name="Oval 449"/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89" name="Freeform 450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5 h 240"/>
                <a:gd name="T2" fmla="*/ 2 w 306"/>
                <a:gd name="T3" fmla="*/ 33 h 240"/>
                <a:gd name="T4" fmla="*/ 27 w 306"/>
                <a:gd name="T5" fmla="*/ 15 h 240"/>
                <a:gd name="T6" fmla="*/ 26 w 306"/>
                <a:gd name="T7" fmla="*/ 0 h 240"/>
                <a:gd name="T8" fmla="*/ 0 w 306"/>
                <a:gd name="T9" fmla="*/ 1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0" name="AutoShape 451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91" name="AutoShape 452"/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92" name="Oval 453"/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93" name="Oval 454"/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zh-CN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94" name="Oval 455"/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95" name="Rectangle 456"/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304" name="Group 457"/>
          <p:cNvGrpSpPr>
            <a:grpSpLocks/>
          </p:cNvGrpSpPr>
          <p:nvPr/>
        </p:nvGrpSpPr>
        <p:grpSpPr bwMode="auto">
          <a:xfrm>
            <a:off x="2411413" y="4047009"/>
            <a:ext cx="231775" cy="441325"/>
            <a:chOff x="4140" y="429"/>
            <a:chExt cx="1425" cy="2396"/>
          </a:xfrm>
        </p:grpSpPr>
        <p:sp>
          <p:nvSpPr>
            <p:cNvPr id="305" name="Freeform 45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6 w 354"/>
                <a:gd name="T1" fmla="*/ 0 h 2742"/>
                <a:gd name="T2" fmla="*/ 30 w 354"/>
                <a:gd name="T3" fmla="*/ 46 h 2742"/>
                <a:gd name="T4" fmla="*/ 30 w 354"/>
                <a:gd name="T5" fmla="*/ 354 h 2742"/>
                <a:gd name="T6" fmla="*/ 0 w 354"/>
                <a:gd name="T7" fmla="*/ 371 h 2742"/>
                <a:gd name="T8" fmla="*/ 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" name="Rectangle 459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07" name="Freeform 46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8 w 211"/>
                <a:gd name="T3" fmla="*/ 30 h 2537"/>
                <a:gd name="T4" fmla="*/ 2 w 211"/>
                <a:gd name="T5" fmla="*/ 338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" name="Freeform 46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8 h 226"/>
                <a:gd name="T4" fmla="*/ 29 w 328"/>
                <a:gd name="T5" fmla="*/ 32 h 226"/>
                <a:gd name="T6" fmla="*/ 0 w 328"/>
                <a:gd name="T7" fmla="*/ 1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" name="Rectangle 462"/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310" name="Group 46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35" name="AutoShape 464"/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336" name="AutoShape 465"/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311" name="Rectangle 466"/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312" name="Group 46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33" name="AutoShape 468"/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334" name="AutoShape 469"/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313" name="Rectangle 470"/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14" name="Rectangle 471"/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315" name="Group 47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31" name="AutoShape 473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332" name="AutoShape 474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316" name="Freeform 47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7 h 226"/>
                <a:gd name="T4" fmla="*/ 29 w 328"/>
                <a:gd name="T5" fmla="*/ 30 h 226"/>
                <a:gd name="T6" fmla="*/ 0 w 328"/>
                <a:gd name="T7" fmla="*/ 1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17" name="Group 47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29" name="AutoShape 477"/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330" name="AutoShape 478"/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318" name="Rectangle 479"/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19" name="Freeform 48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6 w 296"/>
                <a:gd name="T3" fmla="*/ 18 h 256"/>
                <a:gd name="T4" fmla="*/ 26 w 296"/>
                <a:gd name="T5" fmla="*/ 34 h 256"/>
                <a:gd name="T6" fmla="*/ 0 w 296"/>
                <a:gd name="T7" fmla="*/ 1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" name="Freeform 48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7 w 304"/>
                <a:gd name="T3" fmla="*/ 22 h 288"/>
                <a:gd name="T4" fmla="*/ 25 w 304"/>
                <a:gd name="T5" fmla="*/ 40 h 288"/>
                <a:gd name="T6" fmla="*/ 2 w 304"/>
                <a:gd name="T7" fmla="*/ 1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" name="Oval 482"/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22" name="Freeform 48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5 h 240"/>
                <a:gd name="T2" fmla="*/ 2 w 306"/>
                <a:gd name="T3" fmla="*/ 33 h 240"/>
                <a:gd name="T4" fmla="*/ 27 w 306"/>
                <a:gd name="T5" fmla="*/ 15 h 240"/>
                <a:gd name="T6" fmla="*/ 26 w 306"/>
                <a:gd name="T7" fmla="*/ 0 h 240"/>
                <a:gd name="T8" fmla="*/ 0 w 306"/>
                <a:gd name="T9" fmla="*/ 1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3" name="AutoShape 484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24" name="AutoShape 485"/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25" name="Oval 486"/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26" name="Oval 487"/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zh-CN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327" name="Oval 488"/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28" name="Rectangle 489"/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</p:grpSp>
      <p:sp>
        <p:nvSpPr>
          <p:cNvPr id="337" name="Rectangle 7"/>
          <p:cNvSpPr>
            <a:spLocks noChangeArrowheads="1"/>
          </p:cNvSpPr>
          <p:nvPr/>
        </p:nvSpPr>
        <p:spPr bwMode="auto">
          <a:xfrm>
            <a:off x="3275857" y="1618680"/>
            <a:ext cx="534903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65000"/>
            </a:pPr>
            <a:r>
              <a:rPr lang="zh-CN" altLang="en-US" sz="2400" u="sng" dirty="0">
                <a:solidFill>
                  <a:srgbClr val="CC0000"/>
                </a:solidFill>
                <a:latin typeface="+mn-ea"/>
              </a:rPr>
              <a:t>问</a:t>
            </a:r>
            <a:r>
              <a:rPr lang="en-US" altLang="zh-CN" sz="2400" u="sng" dirty="0">
                <a:solidFill>
                  <a:srgbClr val="CC0000"/>
                </a:solidFill>
                <a:latin typeface="+mn-ea"/>
              </a:rPr>
              <a:t>: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en-US" altLang="zh-CN" sz="2000" baseline="-25000" dirty="0" err="1">
                <a:solidFill>
                  <a:srgbClr val="FF0000"/>
                </a:solidFill>
                <a:latin typeface="Arial" charset="0"/>
              </a:rPr>
              <a:t>in</a:t>
            </a:r>
            <a:r>
              <a:rPr lang="en-US" altLang="zh-CN" sz="2000" dirty="0">
                <a:solidFill>
                  <a:srgbClr val="CC0000"/>
                </a:solidFill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和</a:t>
            </a: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en-US" altLang="zh-CN" sz="2000" baseline="-25000" dirty="0" err="1">
                <a:solidFill>
                  <a:srgbClr val="FF0000"/>
                </a:solidFill>
                <a:latin typeface="Arial" charset="0"/>
              </a:rPr>
              <a:t>in</a:t>
            </a:r>
            <a:r>
              <a:rPr lang="ja-JP" altLang="en-US" sz="2000" b="1" baseline="30000" dirty="0">
                <a:solidFill>
                  <a:srgbClr val="CC0000"/>
                </a:solidFill>
                <a:latin typeface="+mn-ea"/>
              </a:rPr>
              <a:t>’</a:t>
            </a:r>
            <a:r>
              <a:rPr lang="en-US" altLang="ja-JP" sz="2000" dirty="0"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增大会产生什么后果</a:t>
            </a:r>
            <a:r>
              <a:rPr lang="en-US" altLang="ja-JP" sz="2000" dirty="0">
                <a:solidFill>
                  <a:srgbClr val="FF0000"/>
                </a:solidFill>
                <a:latin typeface="+mn-ea"/>
              </a:rPr>
              <a:t>?</a:t>
            </a:r>
            <a:endParaRPr lang="en-US" altLang="zh-CN" sz="20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38" name="Rectangle 356"/>
          <p:cNvSpPr>
            <a:spLocks noChangeArrowheads="1"/>
          </p:cNvSpPr>
          <p:nvPr/>
        </p:nvSpPr>
        <p:spPr bwMode="auto">
          <a:xfrm>
            <a:off x="3203848" y="2132856"/>
            <a:ext cx="540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65000"/>
            </a:pPr>
            <a:r>
              <a:rPr lang="zh-CN" altLang="en-US" sz="2400" u="sng" dirty="0">
                <a:solidFill>
                  <a:srgbClr val="CC0000"/>
                </a:solidFill>
                <a:latin typeface="+mn-ea"/>
              </a:rPr>
              <a:t>答</a:t>
            </a:r>
            <a:r>
              <a:rPr lang="en-US" altLang="zh-CN" sz="2400" u="sng" dirty="0">
                <a:solidFill>
                  <a:srgbClr val="CC0000"/>
                </a:solidFill>
                <a:latin typeface="+mn-ea"/>
              </a:rPr>
              <a:t>: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当红色</a:t>
            </a: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en-US" altLang="zh-CN" sz="2000" baseline="-25000" dirty="0" err="1">
                <a:solidFill>
                  <a:srgbClr val="FF0000"/>
                </a:solidFill>
                <a:latin typeface="Arial" charset="0"/>
              </a:rPr>
              <a:t>in</a:t>
            </a:r>
            <a:r>
              <a:rPr lang="ja-JP" altLang="en-US" sz="2000" b="1" baseline="30000" dirty="0">
                <a:solidFill>
                  <a:srgbClr val="CC0000"/>
                </a:solidFill>
                <a:latin typeface="+mn-ea"/>
              </a:rPr>
              <a:t>’</a:t>
            </a:r>
            <a:r>
              <a:rPr lang="en-US" altLang="ja-JP" sz="2000" dirty="0"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增大</a:t>
            </a:r>
            <a:r>
              <a:rPr lang="en-US" altLang="ja-JP" sz="2000" dirty="0">
                <a:latin typeface="+mn-ea"/>
              </a:rPr>
              <a:t>, </a:t>
            </a:r>
            <a:r>
              <a:rPr lang="zh-CN" altLang="en-US" sz="2000" dirty="0">
                <a:latin typeface="+mn-ea"/>
              </a:rPr>
              <a:t>所有蓝色数据包会被丢弃，导致蓝色吞吐率趋近于</a:t>
            </a:r>
            <a:r>
              <a:rPr lang="en-US" altLang="zh-CN" sz="2000" dirty="0">
                <a:latin typeface="+mn-ea"/>
              </a:rPr>
              <a:t>0</a:t>
            </a:r>
          </a:p>
        </p:txBody>
      </p:sp>
      <p:sp>
        <p:nvSpPr>
          <p:cNvPr id="339" name="Text Box 67"/>
          <p:cNvSpPr txBox="1">
            <a:spLocks noChangeArrowheads="1"/>
          </p:cNvSpPr>
          <p:nvPr/>
        </p:nvSpPr>
        <p:spPr bwMode="auto">
          <a:xfrm>
            <a:off x="3465339" y="3068960"/>
            <a:ext cx="188118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sz="2000" dirty="0" err="1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en-US" altLang="zh-CN" sz="2000" baseline="-25000" dirty="0" err="1">
                <a:solidFill>
                  <a:srgbClr val="FF0000"/>
                </a:solidFill>
                <a:latin typeface="Arial" charset="0"/>
              </a:rPr>
              <a:t>in</a:t>
            </a:r>
            <a:r>
              <a:rPr lang="en-US" altLang="zh-CN" baseline="-25000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</a:rPr>
              <a:t>: </a:t>
            </a:r>
            <a:r>
              <a:rPr lang="zh-CN" altLang="en-US" dirty="0">
                <a:solidFill>
                  <a:srgbClr val="FF0000"/>
                </a:solidFill>
                <a:latin typeface="Arial" charset="0"/>
              </a:rPr>
              <a:t>应用层速率</a:t>
            </a:r>
            <a:endParaRPr lang="en-US" altLang="zh-CN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340" name="Text Box 232"/>
          <p:cNvSpPr txBox="1">
            <a:spLocks noChangeArrowheads="1"/>
          </p:cNvSpPr>
          <p:nvPr/>
        </p:nvSpPr>
        <p:spPr bwMode="auto">
          <a:xfrm>
            <a:off x="3347864" y="3397572"/>
            <a:ext cx="2040880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r>
              <a:rPr lang="en-US" altLang="zh-CN" sz="2000" dirty="0" err="1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en-US" altLang="zh-CN" sz="2000" dirty="0" err="1">
                <a:solidFill>
                  <a:srgbClr val="FF0000"/>
                </a:solidFill>
                <a:latin typeface="Arial" charset="0"/>
              </a:rPr>
              <a:t>‘</a:t>
            </a:r>
            <a:r>
              <a:rPr lang="en-US" altLang="zh-CN" sz="2000" baseline="-25000" dirty="0" err="1">
                <a:solidFill>
                  <a:srgbClr val="FF0000"/>
                </a:solidFill>
                <a:latin typeface="Arial" charset="0"/>
              </a:rPr>
              <a:t>in</a:t>
            </a:r>
            <a:r>
              <a:rPr lang="en-US" altLang="zh-CN" sz="1800" dirty="0">
                <a:solidFill>
                  <a:srgbClr val="FF0000"/>
                </a:solidFill>
                <a:latin typeface="Arial" charset="0"/>
              </a:rPr>
              <a:t>:</a:t>
            </a:r>
            <a:r>
              <a:rPr lang="en-US" altLang="zh-CN" sz="1400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Arial" charset="0"/>
              </a:rPr>
              <a:t>应用层数据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</a:rPr>
              <a:t>+</a:t>
            </a:r>
            <a:r>
              <a:rPr lang="zh-CN" altLang="en-US" dirty="0">
                <a:solidFill>
                  <a:srgbClr val="FF0000"/>
                </a:solidFill>
                <a:latin typeface="Arial" charset="0"/>
              </a:rPr>
              <a:t>重传速率</a:t>
            </a:r>
            <a:endParaRPr lang="en-US" altLang="zh-CN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拥塞的原因和代价：场景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104</a:t>
            </a:fld>
            <a:endParaRPr lang="zh-CN" alt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33375" y="5395689"/>
            <a:ext cx="8267700" cy="4095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66763" y="4609877"/>
            <a:ext cx="747764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zh-CN" altLang="en-US" sz="2800" dirty="0">
                <a:solidFill>
                  <a:srgbClr val="FF0000"/>
                </a:solidFill>
                <a:latin typeface="Gill Sans MT" pitchFamily="34" charset="0"/>
              </a:rPr>
              <a:t>拥塞的另一代价</a:t>
            </a:r>
            <a:r>
              <a:rPr lang="en-US" altLang="ja-JP" sz="2800" dirty="0">
                <a:solidFill>
                  <a:srgbClr val="FF0000"/>
                </a:solidFill>
                <a:latin typeface="Gill Sans MT" pitchFamily="34" charset="0"/>
              </a:rPr>
              <a:t>:</a:t>
            </a:r>
            <a:r>
              <a:rPr lang="en-US" altLang="ja-JP" sz="2800" dirty="0">
                <a:latin typeface="Gill Sans MT" pitchFamily="34" charset="0"/>
              </a:rPr>
              <a:t> </a:t>
            </a:r>
          </a:p>
          <a:p>
            <a:pPr marL="342900" indent="-342900" algn="l"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zh-CN" altLang="en-US" sz="2800" dirty="0">
                <a:latin typeface="Gill Sans MT" pitchFamily="34" charset="0"/>
              </a:rPr>
              <a:t>当拥塞导致丢包，数据包传输消耗的上游带宽被浪费了</a:t>
            </a:r>
            <a:endParaRPr lang="en-US" altLang="zh-CN" sz="2800" dirty="0">
              <a:latin typeface="Gill Sans MT" pitchFamily="34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 flipH="1">
            <a:off x="6011863" y="2384202"/>
            <a:ext cx="403225" cy="4524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H="1">
            <a:off x="6223000" y="2384202"/>
            <a:ext cx="1920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9" name="Group 51"/>
          <p:cNvGrpSpPr>
            <a:grpSpLocks/>
          </p:cNvGrpSpPr>
          <p:nvPr/>
        </p:nvGrpSpPr>
        <p:grpSpPr bwMode="auto">
          <a:xfrm>
            <a:off x="5984875" y="1852389"/>
            <a:ext cx="285750" cy="473075"/>
            <a:chOff x="12762" y="10336"/>
            <a:chExt cx="1027" cy="1700"/>
          </a:xfrm>
        </p:grpSpPr>
        <p:sp>
          <p:nvSpPr>
            <p:cNvPr id="10" name="Rectangle 52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11" name="Rectangle 53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12" name="Line 54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55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56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57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" name="Line 60"/>
          <p:cNvSpPr>
            <a:spLocks noChangeShapeType="1"/>
          </p:cNvSpPr>
          <p:nvPr/>
        </p:nvSpPr>
        <p:spPr bwMode="auto">
          <a:xfrm flipH="1">
            <a:off x="5419725" y="3417664"/>
            <a:ext cx="638175" cy="6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7" name="Group 102"/>
          <p:cNvGrpSpPr>
            <a:grpSpLocks/>
          </p:cNvGrpSpPr>
          <p:nvPr/>
        </p:nvGrpSpPr>
        <p:grpSpPr bwMode="auto">
          <a:xfrm>
            <a:off x="5106988" y="2881089"/>
            <a:ext cx="285750" cy="473075"/>
            <a:chOff x="12762" y="10336"/>
            <a:chExt cx="1027" cy="1700"/>
          </a:xfrm>
        </p:grpSpPr>
        <p:sp>
          <p:nvSpPr>
            <p:cNvPr id="18" name="Rectangle 103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19" name="Rectangle 104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20" name="Line 105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106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107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108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" name="Line 110"/>
          <p:cNvSpPr>
            <a:spLocks noChangeShapeType="1"/>
          </p:cNvSpPr>
          <p:nvPr/>
        </p:nvSpPr>
        <p:spPr bwMode="auto">
          <a:xfrm flipH="1">
            <a:off x="6223000" y="2608039"/>
            <a:ext cx="3175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" name="Line 111"/>
          <p:cNvSpPr>
            <a:spLocks noChangeShapeType="1"/>
          </p:cNvSpPr>
          <p:nvPr/>
        </p:nvSpPr>
        <p:spPr bwMode="auto">
          <a:xfrm flipH="1" flipV="1">
            <a:off x="7002463" y="2617564"/>
            <a:ext cx="339725" cy="47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" name="Line 112"/>
          <p:cNvSpPr>
            <a:spLocks noChangeShapeType="1"/>
          </p:cNvSpPr>
          <p:nvPr/>
        </p:nvSpPr>
        <p:spPr bwMode="auto">
          <a:xfrm flipH="1">
            <a:off x="6977063" y="2393727"/>
            <a:ext cx="566737" cy="6762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" name="Line 113"/>
          <p:cNvSpPr>
            <a:spLocks noChangeShapeType="1"/>
          </p:cNvSpPr>
          <p:nvPr/>
        </p:nvSpPr>
        <p:spPr bwMode="auto">
          <a:xfrm flipH="1">
            <a:off x="7524750" y="2403252"/>
            <a:ext cx="1920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8" name="Group 154"/>
          <p:cNvGrpSpPr>
            <a:grpSpLocks/>
          </p:cNvGrpSpPr>
          <p:nvPr/>
        </p:nvGrpSpPr>
        <p:grpSpPr bwMode="auto">
          <a:xfrm>
            <a:off x="7662863" y="1922239"/>
            <a:ext cx="284162" cy="471488"/>
            <a:chOff x="12762" y="10336"/>
            <a:chExt cx="1027" cy="1700"/>
          </a:xfrm>
        </p:grpSpPr>
        <p:sp>
          <p:nvSpPr>
            <p:cNvPr id="29" name="Rectangle 155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30" name="Rectangle 156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31" name="Line 157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158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159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160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5" name="Group 201"/>
          <p:cNvGrpSpPr>
            <a:grpSpLocks/>
          </p:cNvGrpSpPr>
          <p:nvPr/>
        </p:nvGrpSpPr>
        <p:grpSpPr bwMode="auto">
          <a:xfrm>
            <a:off x="7450138" y="3004914"/>
            <a:ext cx="282575" cy="471488"/>
            <a:chOff x="12762" y="10336"/>
            <a:chExt cx="1027" cy="1700"/>
          </a:xfrm>
        </p:grpSpPr>
        <p:sp>
          <p:nvSpPr>
            <p:cNvPr id="36" name="Rectangle 202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37" name="Rectangle 203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38" name="Line 204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205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206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207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2" name="Group 212"/>
          <p:cNvGrpSpPr>
            <a:grpSpLocks/>
          </p:cNvGrpSpPr>
          <p:nvPr/>
        </p:nvGrpSpPr>
        <p:grpSpPr bwMode="auto">
          <a:xfrm>
            <a:off x="6527800" y="2487389"/>
            <a:ext cx="469900" cy="219075"/>
            <a:chOff x="9542" y="11900"/>
            <a:chExt cx="1624" cy="640"/>
          </a:xfrm>
        </p:grpSpPr>
        <p:sp>
          <p:nvSpPr>
            <p:cNvPr id="43" name="Oval 213"/>
            <p:cNvSpPr>
              <a:spLocks noChangeArrowheads="1"/>
            </p:cNvSpPr>
            <p:nvPr/>
          </p:nvSpPr>
          <p:spPr bwMode="auto">
            <a:xfrm>
              <a:off x="9557" y="12185"/>
              <a:ext cx="1608" cy="355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4" name="Line 214"/>
            <p:cNvSpPr>
              <a:spLocks noChangeShapeType="1"/>
            </p:cNvSpPr>
            <p:nvPr/>
          </p:nvSpPr>
          <p:spPr bwMode="auto">
            <a:xfrm>
              <a:off x="9557" y="12156"/>
              <a:ext cx="1" cy="2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Line 215"/>
            <p:cNvSpPr>
              <a:spLocks noChangeShapeType="1"/>
            </p:cNvSpPr>
            <p:nvPr/>
          </p:nvSpPr>
          <p:spPr bwMode="auto">
            <a:xfrm>
              <a:off x="11165" y="12156"/>
              <a:ext cx="1" cy="219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Rectangle 216"/>
            <p:cNvSpPr>
              <a:spLocks noChangeArrowheads="1"/>
            </p:cNvSpPr>
            <p:nvPr/>
          </p:nvSpPr>
          <p:spPr bwMode="auto">
            <a:xfrm>
              <a:off x="9557" y="12156"/>
              <a:ext cx="381" cy="215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eaLnBrk="1" hangingPunct="1"/>
              <a:endParaRPr lang="zh-CN" altLang="zh-CN" sz="2000">
                <a:solidFill>
                  <a:schemeClr val="tx2"/>
                </a:solidFill>
                <a:latin typeface="Comic Sans MS" pitchFamily="66" charset="0"/>
              </a:endParaRPr>
            </a:p>
          </p:txBody>
        </p:sp>
        <p:sp>
          <p:nvSpPr>
            <p:cNvPr id="47" name="Rectangle 217"/>
            <p:cNvSpPr>
              <a:spLocks noChangeArrowheads="1"/>
            </p:cNvSpPr>
            <p:nvPr/>
          </p:nvSpPr>
          <p:spPr bwMode="auto">
            <a:xfrm>
              <a:off x="10679" y="12141"/>
              <a:ext cx="486" cy="215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eaLnBrk="1" hangingPunct="1"/>
              <a:endParaRPr lang="zh-CN" altLang="zh-CN" sz="2000">
                <a:solidFill>
                  <a:schemeClr val="tx2"/>
                </a:solidFill>
                <a:latin typeface="Comic Sans MS" pitchFamily="66" charset="0"/>
              </a:endParaRPr>
            </a:p>
          </p:txBody>
        </p:sp>
        <p:sp>
          <p:nvSpPr>
            <p:cNvPr id="48" name="Oval 218"/>
            <p:cNvSpPr>
              <a:spLocks noChangeArrowheads="1"/>
            </p:cNvSpPr>
            <p:nvPr/>
          </p:nvSpPr>
          <p:spPr bwMode="auto">
            <a:xfrm>
              <a:off x="9542" y="11900"/>
              <a:ext cx="1608" cy="414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49" name="Group 219"/>
            <p:cNvGrpSpPr>
              <a:grpSpLocks/>
            </p:cNvGrpSpPr>
            <p:nvPr/>
          </p:nvGrpSpPr>
          <p:grpSpPr bwMode="auto">
            <a:xfrm>
              <a:off x="9930" y="11991"/>
              <a:ext cx="796" cy="242"/>
              <a:chOff x="2848" y="848"/>
              <a:chExt cx="140" cy="98"/>
            </a:xfrm>
          </p:grpSpPr>
          <p:sp>
            <p:nvSpPr>
              <p:cNvPr id="62" name="Line 2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" name="Line 2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" name="Line 2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0" name="Group 223"/>
            <p:cNvGrpSpPr>
              <a:grpSpLocks/>
            </p:cNvGrpSpPr>
            <p:nvPr/>
          </p:nvGrpSpPr>
          <p:grpSpPr bwMode="auto">
            <a:xfrm flipV="1">
              <a:off x="9930" y="11987"/>
              <a:ext cx="796" cy="242"/>
              <a:chOff x="2848" y="848"/>
              <a:chExt cx="140" cy="98"/>
            </a:xfrm>
          </p:grpSpPr>
          <p:sp>
            <p:nvSpPr>
              <p:cNvPr id="59" name="Line 22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" name="Line 22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" name="Line 22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1" name="Group 227"/>
            <p:cNvGrpSpPr>
              <a:grpSpLocks/>
            </p:cNvGrpSpPr>
            <p:nvPr/>
          </p:nvGrpSpPr>
          <p:grpSpPr bwMode="auto">
            <a:xfrm>
              <a:off x="10534" y="12050"/>
              <a:ext cx="476" cy="374"/>
              <a:chOff x="11283" y="10423"/>
              <a:chExt cx="475" cy="374"/>
            </a:xfrm>
          </p:grpSpPr>
          <p:sp>
            <p:nvSpPr>
              <p:cNvPr id="52" name="Rectangle 228"/>
              <p:cNvSpPr>
                <a:spLocks noChangeArrowheads="1"/>
              </p:cNvSpPr>
              <p:nvPr/>
            </p:nvSpPr>
            <p:spPr bwMode="auto">
              <a:xfrm>
                <a:off x="11283" y="10423"/>
                <a:ext cx="475" cy="37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zh-CN"/>
              </a:p>
            </p:txBody>
          </p:sp>
          <p:sp>
            <p:nvSpPr>
              <p:cNvPr id="53" name="Line 229"/>
              <p:cNvSpPr>
                <a:spLocks noChangeShapeType="1"/>
              </p:cNvSpPr>
              <p:nvPr/>
            </p:nvSpPr>
            <p:spPr bwMode="auto">
              <a:xfrm>
                <a:off x="11686" y="10502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Line 230"/>
              <p:cNvSpPr>
                <a:spLocks noChangeShapeType="1"/>
              </p:cNvSpPr>
              <p:nvPr/>
            </p:nvSpPr>
            <p:spPr bwMode="auto">
              <a:xfrm>
                <a:off x="11621" y="10502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Line 231"/>
              <p:cNvSpPr>
                <a:spLocks noChangeShapeType="1"/>
              </p:cNvSpPr>
              <p:nvPr/>
            </p:nvSpPr>
            <p:spPr bwMode="auto">
              <a:xfrm>
                <a:off x="11556" y="10502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" name="Line 232"/>
              <p:cNvSpPr>
                <a:spLocks noChangeShapeType="1"/>
              </p:cNvSpPr>
              <p:nvPr/>
            </p:nvSpPr>
            <p:spPr bwMode="auto">
              <a:xfrm>
                <a:off x="11491" y="10495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" name="Line 233"/>
              <p:cNvSpPr>
                <a:spLocks noChangeShapeType="1"/>
              </p:cNvSpPr>
              <p:nvPr/>
            </p:nvSpPr>
            <p:spPr bwMode="auto">
              <a:xfrm>
                <a:off x="11426" y="10495"/>
                <a:ext cx="2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" name="Line 234"/>
              <p:cNvSpPr>
                <a:spLocks noChangeShapeType="1"/>
              </p:cNvSpPr>
              <p:nvPr/>
            </p:nvSpPr>
            <p:spPr bwMode="auto">
              <a:xfrm>
                <a:off x="11360" y="10495"/>
                <a:ext cx="3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65" name="Line 235"/>
          <p:cNvSpPr>
            <a:spLocks noChangeShapeType="1"/>
          </p:cNvSpPr>
          <p:nvPr/>
        </p:nvSpPr>
        <p:spPr bwMode="auto">
          <a:xfrm>
            <a:off x="7023100" y="2050827"/>
            <a:ext cx="120650" cy="1587"/>
          </a:xfrm>
          <a:prstGeom prst="line">
            <a:avLst/>
          </a:prstGeom>
          <a:noFill/>
          <a:ln w="38100">
            <a:solidFill>
              <a:srgbClr val="FFFFFF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66" name="Group 236"/>
          <p:cNvGrpSpPr>
            <a:grpSpLocks/>
          </p:cNvGrpSpPr>
          <p:nvPr/>
        </p:nvGrpSpPr>
        <p:grpSpPr bwMode="auto">
          <a:xfrm>
            <a:off x="6127750" y="1882552"/>
            <a:ext cx="39688" cy="141287"/>
            <a:chOff x="10104" y="10005"/>
            <a:chExt cx="137" cy="411"/>
          </a:xfrm>
        </p:grpSpPr>
        <p:sp>
          <p:nvSpPr>
            <p:cNvPr id="67" name="Oval 237"/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68" name="Oval 238"/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</p:grpSp>
      <p:sp>
        <p:nvSpPr>
          <p:cNvPr id="69" name="Oval 241"/>
          <p:cNvSpPr>
            <a:spLocks noChangeArrowheads="1"/>
          </p:cNvSpPr>
          <p:nvPr/>
        </p:nvSpPr>
        <p:spPr bwMode="auto">
          <a:xfrm>
            <a:off x="6831013" y="2962052"/>
            <a:ext cx="465137" cy="122237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70" name="Line 242"/>
          <p:cNvSpPr>
            <a:spLocks noChangeShapeType="1"/>
          </p:cNvSpPr>
          <p:nvPr/>
        </p:nvSpPr>
        <p:spPr bwMode="auto">
          <a:xfrm>
            <a:off x="6831013" y="2952527"/>
            <a:ext cx="1587" cy="76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Line 243"/>
          <p:cNvSpPr>
            <a:spLocks noChangeShapeType="1"/>
          </p:cNvSpPr>
          <p:nvPr/>
        </p:nvSpPr>
        <p:spPr bwMode="auto">
          <a:xfrm>
            <a:off x="7296150" y="2952527"/>
            <a:ext cx="0" cy="7620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" name="Rectangle 244"/>
          <p:cNvSpPr>
            <a:spLocks noChangeArrowheads="1"/>
          </p:cNvSpPr>
          <p:nvPr/>
        </p:nvSpPr>
        <p:spPr bwMode="auto">
          <a:xfrm>
            <a:off x="6831013" y="2952527"/>
            <a:ext cx="111125" cy="74612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zh-CN" sz="20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73" name="Rectangle 245"/>
          <p:cNvSpPr>
            <a:spLocks noChangeArrowheads="1"/>
          </p:cNvSpPr>
          <p:nvPr/>
        </p:nvSpPr>
        <p:spPr bwMode="auto">
          <a:xfrm>
            <a:off x="7156450" y="2947764"/>
            <a:ext cx="139700" cy="74613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zh-CN" sz="20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74" name="Oval 246"/>
          <p:cNvSpPr>
            <a:spLocks noChangeArrowheads="1"/>
          </p:cNvSpPr>
          <p:nvPr/>
        </p:nvSpPr>
        <p:spPr bwMode="auto">
          <a:xfrm>
            <a:off x="6823075" y="2863627"/>
            <a:ext cx="465138" cy="142875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grpSp>
        <p:nvGrpSpPr>
          <p:cNvPr id="75" name="Group 247"/>
          <p:cNvGrpSpPr>
            <a:grpSpLocks/>
          </p:cNvGrpSpPr>
          <p:nvPr/>
        </p:nvGrpSpPr>
        <p:grpSpPr bwMode="auto">
          <a:xfrm>
            <a:off x="6938963" y="2895377"/>
            <a:ext cx="230187" cy="82550"/>
            <a:chOff x="2848" y="848"/>
            <a:chExt cx="140" cy="98"/>
          </a:xfrm>
        </p:grpSpPr>
        <p:sp>
          <p:nvSpPr>
            <p:cNvPr id="76" name="Line 248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Line 249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" name="Line 250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9" name="Group 251"/>
          <p:cNvGrpSpPr>
            <a:grpSpLocks/>
          </p:cNvGrpSpPr>
          <p:nvPr/>
        </p:nvGrpSpPr>
        <p:grpSpPr bwMode="auto">
          <a:xfrm flipV="1">
            <a:off x="6938963" y="2893789"/>
            <a:ext cx="230187" cy="84138"/>
            <a:chOff x="2848" y="848"/>
            <a:chExt cx="140" cy="98"/>
          </a:xfrm>
        </p:grpSpPr>
        <p:sp>
          <p:nvSpPr>
            <p:cNvPr id="80" name="Line 252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Line 253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Line 254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3" name="Group 255"/>
          <p:cNvGrpSpPr>
            <a:grpSpLocks/>
          </p:cNvGrpSpPr>
          <p:nvPr/>
        </p:nvGrpSpPr>
        <p:grpSpPr bwMode="auto">
          <a:xfrm rot="7844936">
            <a:off x="6926263" y="2973164"/>
            <a:ext cx="168275" cy="104775"/>
            <a:chOff x="11283" y="10423"/>
            <a:chExt cx="475" cy="374"/>
          </a:xfrm>
        </p:grpSpPr>
        <p:sp>
          <p:nvSpPr>
            <p:cNvPr id="84" name="Rectangle 256"/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85" name="Line 257"/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258"/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259"/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Line 260"/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Line 261"/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Line 262"/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1" name="Line 263"/>
          <p:cNvSpPr>
            <a:spLocks noChangeShapeType="1"/>
          </p:cNvSpPr>
          <p:nvPr/>
        </p:nvSpPr>
        <p:spPr bwMode="auto">
          <a:xfrm flipH="1" flipV="1">
            <a:off x="6423025" y="3412902"/>
            <a:ext cx="865188" cy="9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" name="Line 264"/>
          <p:cNvSpPr>
            <a:spLocks noChangeShapeType="1"/>
          </p:cNvSpPr>
          <p:nvPr/>
        </p:nvSpPr>
        <p:spPr bwMode="auto">
          <a:xfrm flipH="1">
            <a:off x="6692900" y="3074764"/>
            <a:ext cx="271463" cy="3429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" name="Freeform 265"/>
          <p:cNvSpPr>
            <a:spLocks/>
          </p:cNvSpPr>
          <p:nvPr/>
        </p:nvSpPr>
        <p:spPr bwMode="auto">
          <a:xfrm>
            <a:off x="6148388" y="1901602"/>
            <a:ext cx="1443037" cy="1490662"/>
          </a:xfrm>
          <a:custGeom>
            <a:avLst/>
            <a:gdLst>
              <a:gd name="T0" fmla="*/ 0 w 5205"/>
              <a:gd name="T1" fmla="*/ 0 h 4500"/>
              <a:gd name="T2" fmla="*/ 0 w 5205"/>
              <a:gd name="T3" fmla="*/ 2147483647 h 4500"/>
              <a:gd name="T4" fmla="*/ 2147483647 w 5205"/>
              <a:gd name="T5" fmla="*/ 2147483647 h 4500"/>
              <a:gd name="T6" fmla="*/ 2147483647 w 5205"/>
              <a:gd name="T7" fmla="*/ 2147483647 h 4500"/>
              <a:gd name="T8" fmla="*/ 2147483647 w 5205"/>
              <a:gd name="T9" fmla="*/ 2147483647 h 4500"/>
              <a:gd name="T10" fmla="*/ 2147483647 w 5205"/>
              <a:gd name="T11" fmla="*/ 2147483647 h 4500"/>
              <a:gd name="T12" fmla="*/ 2147483647 w 5205"/>
              <a:gd name="T13" fmla="*/ 2147483647 h 4500"/>
              <a:gd name="T14" fmla="*/ 2147483647 w 5205"/>
              <a:gd name="T15" fmla="*/ 2147483647 h 45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205"/>
              <a:gd name="T25" fmla="*/ 0 h 4500"/>
              <a:gd name="T26" fmla="*/ 5205 w 5205"/>
              <a:gd name="T27" fmla="*/ 4500 h 45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205" h="4500">
                <a:moveTo>
                  <a:pt x="0" y="0"/>
                </a:moveTo>
                <a:lnTo>
                  <a:pt x="0" y="1320"/>
                </a:lnTo>
                <a:lnTo>
                  <a:pt x="1230" y="1350"/>
                </a:lnTo>
                <a:lnTo>
                  <a:pt x="495" y="2040"/>
                </a:lnTo>
                <a:lnTo>
                  <a:pt x="4515" y="2115"/>
                </a:lnTo>
                <a:lnTo>
                  <a:pt x="2220" y="4500"/>
                </a:lnTo>
                <a:lnTo>
                  <a:pt x="5205" y="4500"/>
                </a:lnTo>
                <a:lnTo>
                  <a:pt x="5205" y="3405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" name="Oval 266"/>
          <p:cNvSpPr>
            <a:spLocks noChangeArrowheads="1"/>
          </p:cNvSpPr>
          <p:nvPr/>
        </p:nvSpPr>
        <p:spPr bwMode="auto">
          <a:xfrm>
            <a:off x="6062663" y="3379564"/>
            <a:ext cx="463550" cy="122238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5" name="Line 267"/>
          <p:cNvSpPr>
            <a:spLocks noChangeShapeType="1"/>
          </p:cNvSpPr>
          <p:nvPr/>
        </p:nvSpPr>
        <p:spPr bwMode="auto">
          <a:xfrm>
            <a:off x="6062663" y="3370039"/>
            <a:ext cx="0" cy="746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Line 268"/>
          <p:cNvSpPr>
            <a:spLocks noChangeShapeType="1"/>
          </p:cNvSpPr>
          <p:nvPr/>
        </p:nvSpPr>
        <p:spPr bwMode="auto">
          <a:xfrm>
            <a:off x="6526213" y="3370039"/>
            <a:ext cx="0" cy="74613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" name="Rectangle 269"/>
          <p:cNvSpPr>
            <a:spLocks noChangeArrowheads="1"/>
          </p:cNvSpPr>
          <p:nvPr/>
        </p:nvSpPr>
        <p:spPr bwMode="auto">
          <a:xfrm>
            <a:off x="6062663" y="3370039"/>
            <a:ext cx="109537" cy="74613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zh-CN" sz="20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98" name="Rectangle 270"/>
          <p:cNvSpPr>
            <a:spLocks noChangeArrowheads="1"/>
          </p:cNvSpPr>
          <p:nvPr/>
        </p:nvSpPr>
        <p:spPr bwMode="auto">
          <a:xfrm>
            <a:off x="6384925" y="3365277"/>
            <a:ext cx="141288" cy="73025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zh-CN" sz="20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99" name="Oval 271"/>
          <p:cNvSpPr>
            <a:spLocks noChangeArrowheads="1"/>
          </p:cNvSpPr>
          <p:nvPr/>
        </p:nvSpPr>
        <p:spPr bwMode="auto">
          <a:xfrm>
            <a:off x="6057900" y="3281139"/>
            <a:ext cx="463550" cy="142875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grpSp>
        <p:nvGrpSpPr>
          <p:cNvPr id="100" name="Group 272"/>
          <p:cNvGrpSpPr>
            <a:grpSpLocks/>
          </p:cNvGrpSpPr>
          <p:nvPr/>
        </p:nvGrpSpPr>
        <p:grpSpPr bwMode="auto">
          <a:xfrm>
            <a:off x="6169025" y="3312889"/>
            <a:ext cx="230188" cy="82550"/>
            <a:chOff x="2848" y="848"/>
            <a:chExt cx="140" cy="98"/>
          </a:xfrm>
        </p:grpSpPr>
        <p:sp>
          <p:nvSpPr>
            <p:cNvPr id="101" name="Line 273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" name="Line 274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" name="Line 275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4" name="Group 276"/>
          <p:cNvGrpSpPr>
            <a:grpSpLocks/>
          </p:cNvGrpSpPr>
          <p:nvPr/>
        </p:nvGrpSpPr>
        <p:grpSpPr bwMode="auto">
          <a:xfrm flipV="1">
            <a:off x="6169025" y="3311302"/>
            <a:ext cx="230188" cy="82550"/>
            <a:chOff x="2848" y="848"/>
            <a:chExt cx="140" cy="98"/>
          </a:xfrm>
        </p:grpSpPr>
        <p:sp>
          <p:nvSpPr>
            <p:cNvPr id="105" name="Line 277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" name="Line 278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" name="Line 279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8" name="Group 280"/>
          <p:cNvGrpSpPr>
            <a:grpSpLocks/>
          </p:cNvGrpSpPr>
          <p:nvPr/>
        </p:nvGrpSpPr>
        <p:grpSpPr bwMode="auto">
          <a:xfrm>
            <a:off x="6089650" y="3347814"/>
            <a:ext cx="138113" cy="128588"/>
            <a:chOff x="11283" y="10423"/>
            <a:chExt cx="475" cy="374"/>
          </a:xfrm>
        </p:grpSpPr>
        <p:sp>
          <p:nvSpPr>
            <p:cNvPr id="109" name="Rectangle 281"/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110" name="Line 282"/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Line 283"/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Line 284"/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Line 285"/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Line 286"/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Line 287"/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6" name="Oval 288"/>
          <p:cNvSpPr>
            <a:spLocks noChangeArrowheads="1"/>
          </p:cNvSpPr>
          <p:nvPr/>
        </p:nvSpPr>
        <p:spPr bwMode="auto">
          <a:xfrm>
            <a:off x="5783263" y="2892202"/>
            <a:ext cx="463550" cy="122237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17" name="Line 289"/>
          <p:cNvSpPr>
            <a:spLocks noChangeShapeType="1"/>
          </p:cNvSpPr>
          <p:nvPr/>
        </p:nvSpPr>
        <p:spPr bwMode="auto">
          <a:xfrm>
            <a:off x="5783263" y="2882677"/>
            <a:ext cx="0" cy="746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" name="Line 290"/>
          <p:cNvSpPr>
            <a:spLocks noChangeShapeType="1"/>
          </p:cNvSpPr>
          <p:nvPr/>
        </p:nvSpPr>
        <p:spPr bwMode="auto">
          <a:xfrm>
            <a:off x="6246813" y="2882677"/>
            <a:ext cx="0" cy="74612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" name="Rectangle 291"/>
          <p:cNvSpPr>
            <a:spLocks noChangeArrowheads="1"/>
          </p:cNvSpPr>
          <p:nvPr/>
        </p:nvSpPr>
        <p:spPr bwMode="auto">
          <a:xfrm>
            <a:off x="5783263" y="2882677"/>
            <a:ext cx="109537" cy="73025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zh-CN" sz="20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20" name="Rectangle 292"/>
          <p:cNvSpPr>
            <a:spLocks noChangeArrowheads="1"/>
          </p:cNvSpPr>
          <p:nvPr/>
        </p:nvSpPr>
        <p:spPr bwMode="auto">
          <a:xfrm>
            <a:off x="6107113" y="2877914"/>
            <a:ext cx="139700" cy="73025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zh-CN" sz="20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21" name="Oval 293"/>
          <p:cNvSpPr>
            <a:spLocks noChangeArrowheads="1"/>
          </p:cNvSpPr>
          <p:nvPr/>
        </p:nvSpPr>
        <p:spPr bwMode="auto">
          <a:xfrm>
            <a:off x="5778500" y="2795364"/>
            <a:ext cx="465138" cy="141288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grpSp>
        <p:nvGrpSpPr>
          <p:cNvPr id="122" name="Group 294"/>
          <p:cNvGrpSpPr>
            <a:grpSpLocks/>
          </p:cNvGrpSpPr>
          <p:nvPr/>
        </p:nvGrpSpPr>
        <p:grpSpPr bwMode="auto">
          <a:xfrm>
            <a:off x="5891213" y="2825527"/>
            <a:ext cx="228600" cy="84137"/>
            <a:chOff x="2848" y="848"/>
            <a:chExt cx="140" cy="98"/>
          </a:xfrm>
        </p:grpSpPr>
        <p:sp>
          <p:nvSpPr>
            <p:cNvPr id="123" name="Line 295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" name="Line 296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" name="Line 297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6" name="Group 298"/>
          <p:cNvGrpSpPr>
            <a:grpSpLocks/>
          </p:cNvGrpSpPr>
          <p:nvPr/>
        </p:nvGrpSpPr>
        <p:grpSpPr bwMode="auto">
          <a:xfrm flipV="1">
            <a:off x="5891213" y="2823939"/>
            <a:ext cx="228600" cy="84138"/>
            <a:chOff x="2848" y="848"/>
            <a:chExt cx="140" cy="98"/>
          </a:xfrm>
        </p:grpSpPr>
        <p:sp>
          <p:nvSpPr>
            <p:cNvPr id="127" name="Line 299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" name="Line 300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" name="Line 301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0" name="Line 302"/>
          <p:cNvSpPr>
            <a:spLocks noChangeShapeType="1"/>
          </p:cNvSpPr>
          <p:nvPr/>
        </p:nvSpPr>
        <p:spPr bwMode="auto">
          <a:xfrm flipH="1">
            <a:off x="5502275" y="2995389"/>
            <a:ext cx="379413" cy="4222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31" name="Group 303"/>
          <p:cNvGrpSpPr>
            <a:grpSpLocks/>
          </p:cNvGrpSpPr>
          <p:nvPr/>
        </p:nvGrpSpPr>
        <p:grpSpPr bwMode="auto">
          <a:xfrm rot="8027572">
            <a:off x="5918200" y="2798539"/>
            <a:ext cx="168275" cy="104775"/>
            <a:chOff x="11283" y="10423"/>
            <a:chExt cx="475" cy="374"/>
          </a:xfrm>
        </p:grpSpPr>
        <p:sp>
          <p:nvSpPr>
            <p:cNvPr id="132" name="Rectangle 304"/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133" name="Line 305"/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Line 306"/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Line 307"/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Line 308"/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Line 309"/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Line 310"/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9" name="Freeform 311"/>
          <p:cNvSpPr>
            <a:spLocks/>
          </p:cNvSpPr>
          <p:nvPr/>
        </p:nvSpPr>
        <p:spPr bwMode="auto">
          <a:xfrm>
            <a:off x="5432425" y="1922239"/>
            <a:ext cx="2212975" cy="1530350"/>
          </a:xfrm>
          <a:custGeom>
            <a:avLst/>
            <a:gdLst>
              <a:gd name="T0" fmla="*/ 2147483647 w 7980"/>
              <a:gd name="T1" fmla="*/ 2147483647 h 4620"/>
              <a:gd name="T2" fmla="*/ 2147483647 w 7980"/>
              <a:gd name="T3" fmla="*/ 2147483647 h 4620"/>
              <a:gd name="T4" fmla="*/ 0 w 7980"/>
              <a:gd name="T5" fmla="*/ 2147483647 h 4620"/>
              <a:gd name="T6" fmla="*/ 2147483647 w 7980"/>
              <a:gd name="T7" fmla="*/ 2147483647 h 4620"/>
              <a:gd name="T8" fmla="*/ 2147483647 w 7980"/>
              <a:gd name="T9" fmla="*/ 2147483647 h 4620"/>
              <a:gd name="T10" fmla="*/ 2147483647 w 7980"/>
              <a:gd name="T11" fmla="*/ 0 h 46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980"/>
              <a:gd name="T19" fmla="*/ 0 h 4620"/>
              <a:gd name="T20" fmla="*/ 7980 w 7980"/>
              <a:gd name="T21" fmla="*/ 4620 h 462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980" h="4620">
                <a:moveTo>
                  <a:pt x="7965" y="3420"/>
                </a:moveTo>
                <a:lnTo>
                  <a:pt x="7980" y="4620"/>
                </a:lnTo>
                <a:lnTo>
                  <a:pt x="0" y="4605"/>
                </a:lnTo>
                <a:lnTo>
                  <a:pt x="3315" y="1485"/>
                </a:lnTo>
                <a:lnTo>
                  <a:pt x="2355" y="1455"/>
                </a:lnTo>
                <a:lnTo>
                  <a:pt x="2355" y="0"/>
                </a:lnTo>
              </a:path>
            </a:pathLst>
          </a:custGeom>
          <a:noFill/>
          <a:ln w="38100" cmpd="sng">
            <a:solidFill>
              <a:srgbClr val="FF00FF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0" name="Freeform 312"/>
          <p:cNvSpPr>
            <a:spLocks/>
          </p:cNvSpPr>
          <p:nvPr/>
        </p:nvSpPr>
        <p:spPr bwMode="auto">
          <a:xfrm>
            <a:off x="5257800" y="1971452"/>
            <a:ext cx="2508250" cy="1504950"/>
          </a:xfrm>
          <a:custGeom>
            <a:avLst/>
            <a:gdLst>
              <a:gd name="T0" fmla="*/ 0 w 9045"/>
              <a:gd name="T1" fmla="*/ 2147483647 h 4545"/>
              <a:gd name="T2" fmla="*/ 0 w 9045"/>
              <a:gd name="T3" fmla="*/ 2147483647 h 4545"/>
              <a:gd name="T4" fmla="*/ 2147483647 w 9045"/>
              <a:gd name="T5" fmla="*/ 2147483647 h 4545"/>
              <a:gd name="T6" fmla="*/ 2147483647 w 9045"/>
              <a:gd name="T7" fmla="*/ 2147483647 h 4545"/>
              <a:gd name="T8" fmla="*/ 2147483647 w 9045"/>
              <a:gd name="T9" fmla="*/ 2147483647 h 4545"/>
              <a:gd name="T10" fmla="*/ 2147483647 w 9045"/>
              <a:gd name="T11" fmla="*/ 2147483647 h 4545"/>
              <a:gd name="T12" fmla="*/ 2147483647 w 9045"/>
              <a:gd name="T13" fmla="*/ 2147483647 h 4545"/>
              <a:gd name="T14" fmla="*/ 2147483647 w 9045"/>
              <a:gd name="T15" fmla="*/ 0 h 454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9045"/>
              <a:gd name="T25" fmla="*/ 0 h 4545"/>
              <a:gd name="T26" fmla="*/ 9045 w 9045"/>
              <a:gd name="T27" fmla="*/ 4545 h 454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9045" h="4545">
                <a:moveTo>
                  <a:pt x="0" y="2880"/>
                </a:moveTo>
                <a:lnTo>
                  <a:pt x="0" y="4530"/>
                </a:lnTo>
                <a:lnTo>
                  <a:pt x="885" y="4545"/>
                </a:lnTo>
                <a:lnTo>
                  <a:pt x="3510" y="2010"/>
                </a:lnTo>
                <a:lnTo>
                  <a:pt x="7140" y="2055"/>
                </a:lnTo>
                <a:lnTo>
                  <a:pt x="8145" y="1020"/>
                </a:lnTo>
                <a:lnTo>
                  <a:pt x="9045" y="1020"/>
                </a:lnTo>
                <a:lnTo>
                  <a:pt x="9015" y="0"/>
                </a:lnTo>
              </a:path>
            </a:pathLst>
          </a:custGeom>
          <a:noFill/>
          <a:ln w="38100" cmpd="sng">
            <a:solidFill>
              <a:srgbClr val="0000FF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1" name="Freeform 313"/>
          <p:cNvSpPr>
            <a:spLocks/>
          </p:cNvSpPr>
          <p:nvPr/>
        </p:nvSpPr>
        <p:spPr bwMode="auto">
          <a:xfrm>
            <a:off x="5311775" y="1996852"/>
            <a:ext cx="2530475" cy="1390650"/>
          </a:xfrm>
          <a:custGeom>
            <a:avLst/>
            <a:gdLst>
              <a:gd name="T0" fmla="*/ 0 w 9120"/>
              <a:gd name="T1" fmla="*/ 2147483647 h 4201"/>
              <a:gd name="T2" fmla="*/ 0 w 9120"/>
              <a:gd name="T3" fmla="*/ 2147483647 h 4201"/>
              <a:gd name="T4" fmla="*/ 2147483647 w 9120"/>
              <a:gd name="T5" fmla="*/ 2147483647 h 4201"/>
              <a:gd name="T6" fmla="*/ 2147483647 w 9120"/>
              <a:gd name="T7" fmla="*/ 2147483647 h 4201"/>
              <a:gd name="T8" fmla="*/ 2147483647 w 9120"/>
              <a:gd name="T9" fmla="*/ 2147483647 h 4201"/>
              <a:gd name="T10" fmla="*/ 2147483647 w 9120"/>
              <a:gd name="T11" fmla="*/ 0 h 4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120"/>
              <a:gd name="T19" fmla="*/ 0 h 4201"/>
              <a:gd name="T20" fmla="*/ 9120 w 9120"/>
              <a:gd name="T21" fmla="*/ 4201 h 4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120" h="4201">
                <a:moveTo>
                  <a:pt x="0" y="2821"/>
                </a:moveTo>
                <a:lnTo>
                  <a:pt x="0" y="4201"/>
                </a:lnTo>
                <a:lnTo>
                  <a:pt x="4890" y="4201"/>
                </a:lnTo>
                <a:lnTo>
                  <a:pt x="8055" y="1051"/>
                </a:lnTo>
                <a:lnTo>
                  <a:pt x="9120" y="1080"/>
                </a:lnTo>
                <a:lnTo>
                  <a:pt x="9105" y="0"/>
                </a:lnTo>
              </a:path>
            </a:pathLst>
          </a:custGeom>
          <a:noFill/>
          <a:ln w="38100" cmpd="sng">
            <a:solidFill>
              <a:srgbClr val="00FF00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42" name="Group 314"/>
          <p:cNvGrpSpPr>
            <a:grpSpLocks/>
          </p:cNvGrpSpPr>
          <p:nvPr/>
        </p:nvGrpSpPr>
        <p:grpSpPr bwMode="auto">
          <a:xfrm>
            <a:off x="5237163" y="2911252"/>
            <a:ext cx="39687" cy="141287"/>
            <a:chOff x="10104" y="10005"/>
            <a:chExt cx="137" cy="411"/>
          </a:xfrm>
        </p:grpSpPr>
        <p:sp>
          <p:nvSpPr>
            <p:cNvPr id="143" name="Oval 315"/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144" name="Oval 316"/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</p:grpSp>
      <p:grpSp>
        <p:nvGrpSpPr>
          <p:cNvPr id="145" name="Group 317"/>
          <p:cNvGrpSpPr>
            <a:grpSpLocks/>
          </p:cNvGrpSpPr>
          <p:nvPr/>
        </p:nvGrpSpPr>
        <p:grpSpPr bwMode="auto">
          <a:xfrm>
            <a:off x="7621588" y="3033489"/>
            <a:ext cx="39687" cy="142875"/>
            <a:chOff x="10104" y="10005"/>
            <a:chExt cx="137" cy="411"/>
          </a:xfrm>
        </p:grpSpPr>
        <p:sp>
          <p:nvSpPr>
            <p:cNvPr id="146" name="Oval 318"/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FF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147" name="Oval 319"/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FF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</p:grpSp>
      <p:grpSp>
        <p:nvGrpSpPr>
          <p:cNvPr id="148" name="Group 320"/>
          <p:cNvGrpSpPr>
            <a:grpSpLocks/>
          </p:cNvGrpSpPr>
          <p:nvPr/>
        </p:nvGrpSpPr>
        <p:grpSpPr bwMode="auto">
          <a:xfrm>
            <a:off x="7816850" y="1960339"/>
            <a:ext cx="39688" cy="142875"/>
            <a:chOff x="10104" y="10005"/>
            <a:chExt cx="137" cy="411"/>
          </a:xfrm>
        </p:grpSpPr>
        <p:sp>
          <p:nvSpPr>
            <p:cNvPr id="149" name="Oval 321"/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00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150" name="Oval 322"/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00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</p:grpSp>
      <p:sp>
        <p:nvSpPr>
          <p:cNvPr id="151" name="Line 330"/>
          <p:cNvSpPr>
            <a:spLocks noChangeShapeType="1"/>
          </p:cNvSpPr>
          <p:nvPr/>
        </p:nvSpPr>
        <p:spPr bwMode="auto">
          <a:xfrm>
            <a:off x="1270000" y="1801589"/>
            <a:ext cx="0" cy="1860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52" name="Line 331"/>
          <p:cNvSpPr>
            <a:spLocks noChangeShapeType="1"/>
          </p:cNvSpPr>
          <p:nvPr/>
        </p:nvSpPr>
        <p:spPr bwMode="auto">
          <a:xfrm flipV="1">
            <a:off x="1254125" y="3654202"/>
            <a:ext cx="2333625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53" name="Freeform 333"/>
          <p:cNvSpPr>
            <a:spLocks/>
          </p:cNvSpPr>
          <p:nvPr/>
        </p:nvSpPr>
        <p:spPr bwMode="auto">
          <a:xfrm>
            <a:off x="1258888" y="2850927"/>
            <a:ext cx="2489200" cy="806450"/>
          </a:xfrm>
          <a:custGeom>
            <a:avLst/>
            <a:gdLst>
              <a:gd name="T0" fmla="*/ 0 w 1568"/>
              <a:gd name="T1" fmla="*/ 2147483647 h 380"/>
              <a:gd name="T2" fmla="*/ 2147483647 w 1568"/>
              <a:gd name="T3" fmla="*/ 2147483647 h 380"/>
              <a:gd name="T4" fmla="*/ 2147483647 w 1568"/>
              <a:gd name="T5" fmla="*/ 2147483647 h 380"/>
              <a:gd name="T6" fmla="*/ 2147483647 w 1568"/>
              <a:gd name="T7" fmla="*/ 2147483647 h 380"/>
              <a:gd name="T8" fmla="*/ 0 60000 65536"/>
              <a:gd name="T9" fmla="*/ 0 60000 65536"/>
              <a:gd name="T10" fmla="*/ 0 60000 65536"/>
              <a:gd name="T11" fmla="*/ 0 60000 65536"/>
              <a:gd name="T12" fmla="*/ 0 w 1568"/>
              <a:gd name="T13" fmla="*/ 0 h 380"/>
              <a:gd name="T14" fmla="*/ 1568 w 1568"/>
              <a:gd name="T15" fmla="*/ 380 h 3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68" h="380">
                <a:moveTo>
                  <a:pt x="0" y="375"/>
                </a:moveTo>
                <a:cubicBezTo>
                  <a:pt x="109" y="315"/>
                  <a:pt x="474" y="0"/>
                  <a:pt x="651" y="14"/>
                </a:cubicBezTo>
                <a:cubicBezTo>
                  <a:pt x="828" y="28"/>
                  <a:pt x="730" y="260"/>
                  <a:pt x="914" y="320"/>
                </a:cubicBezTo>
                <a:cubicBezTo>
                  <a:pt x="1098" y="380"/>
                  <a:pt x="1432" y="342"/>
                  <a:pt x="1568" y="348"/>
                </a:cubicBez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54" name="Line 334"/>
          <p:cNvSpPr>
            <a:spLocks noChangeShapeType="1"/>
          </p:cNvSpPr>
          <p:nvPr/>
        </p:nvSpPr>
        <p:spPr bwMode="auto">
          <a:xfrm>
            <a:off x="1138238" y="1953989"/>
            <a:ext cx="1254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55" name="Line 335"/>
          <p:cNvSpPr>
            <a:spLocks noChangeShapeType="1"/>
          </p:cNvSpPr>
          <p:nvPr/>
        </p:nvSpPr>
        <p:spPr bwMode="auto">
          <a:xfrm>
            <a:off x="3071813" y="3662139"/>
            <a:ext cx="0" cy="1349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56" name="Text Box 336"/>
          <p:cNvSpPr txBox="1">
            <a:spLocks noChangeArrowheads="1"/>
          </p:cNvSpPr>
          <p:nvPr/>
        </p:nvSpPr>
        <p:spPr bwMode="auto">
          <a:xfrm>
            <a:off x="636588" y="1704752"/>
            <a:ext cx="4556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/>
              <a:t>C/2</a:t>
            </a:r>
          </a:p>
        </p:txBody>
      </p:sp>
      <p:sp>
        <p:nvSpPr>
          <p:cNvPr id="157" name="Text Box 337"/>
          <p:cNvSpPr txBox="1">
            <a:spLocks noChangeArrowheads="1"/>
          </p:cNvSpPr>
          <p:nvPr/>
        </p:nvSpPr>
        <p:spPr bwMode="auto">
          <a:xfrm>
            <a:off x="2873375" y="3714527"/>
            <a:ext cx="4556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/>
              <a:t>C/2</a:t>
            </a:r>
          </a:p>
        </p:txBody>
      </p:sp>
      <p:sp>
        <p:nvSpPr>
          <p:cNvPr id="158" name="Text Box 338"/>
          <p:cNvSpPr txBox="1">
            <a:spLocks noChangeArrowheads="1"/>
          </p:cNvSpPr>
          <p:nvPr/>
        </p:nvSpPr>
        <p:spPr bwMode="auto">
          <a:xfrm rot="16200000">
            <a:off x="543719" y="2632646"/>
            <a:ext cx="8080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Symbol" pitchFamily="18" charset="2"/>
              </a:rPr>
              <a:t>l</a:t>
            </a:r>
            <a:r>
              <a:rPr lang="en-US" altLang="zh-CN" sz="2400" baseline="-25000">
                <a:latin typeface="Arial" charset="0"/>
              </a:rPr>
              <a:t>out</a:t>
            </a:r>
          </a:p>
        </p:txBody>
      </p:sp>
      <p:sp>
        <p:nvSpPr>
          <p:cNvPr id="159" name="Text Box 339"/>
          <p:cNvSpPr txBox="1">
            <a:spLocks noChangeArrowheads="1"/>
          </p:cNvSpPr>
          <p:nvPr/>
        </p:nvSpPr>
        <p:spPr bwMode="auto">
          <a:xfrm>
            <a:off x="1989138" y="3624039"/>
            <a:ext cx="552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Symbol" pitchFamily="18" charset="2"/>
              </a:rPr>
              <a:t>l</a:t>
            </a:r>
            <a:r>
              <a:rPr lang="en-US" altLang="zh-CN" sz="2400" baseline="-25000">
                <a:latin typeface="Arial" charset="0"/>
              </a:rPr>
              <a:t>in</a:t>
            </a:r>
            <a:r>
              <a:rPr lang="ja-JP" altLang="en-US" sz="2400" baseline="30000">
                <a:latin typeface="Arial" charset="0"/>
              </a:rPr>
              <a:t>’</a:t>
            </a:r>
            <a:endParaRPr lang="en-US" altLang="zh-CN" sz="2400" baseline="30000">
              <a:latin typeface="Arial" charset="0"/>
            </a:endParaRPr>
          </a:p>
        </p:txBody>
      </p:sp>
    </p:spTree>
  </p:cSld>
  <p:clrMapOvr>
    <a:masterClrMapping/>
  </p:clrMapOvr>
  <p:transition>
    <p:fade/>
  </p:transition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3.1 </a:t>
            </a:r>
            <a:r>
              <a:rPr lang="zh-CN" altLang="en-US" sz="2400" dirty="0"/>
              <a:t>传输层提供的服务</a:t>
            </a:r>
            <a:endParaRPr lang="en-US" altLang="zh-CN" sz="2400" dirty="0"/>
          </a:p>
          <a:p>
            <a:r>
              <a:rPr lang="en-US" altLang="zh-CN" sz="2400" dirty="0"/>
              <a:t>3.2 </a:t>
            </a:r>
            <a:r>
              <a:rPr lang="zh-CN" altLang="en-US" sz="2400" dirty="0"/>
              <a:t>复用和解复用</a:t>
            </a:r>
            <a:endParaRPr lang="en-US" altLang="zh-CN" sz="2400" dirty="0"/>
          </a:p>
          <a:p>
            <a:r>
              <a:rPr lang="en-US" altLang="zh-CN" sz="2400" dirty="0"/>
              <a:t>3.3 </a:t>
            </a:r>
            <a:r>
              <a:rPr lang="zh-CN" altLang="en-US" sz="2400" dirty="0"/>
              <a:t>无连接的传输层协议：</a:t>
            </a:r>
            <a:r>
              <a:rPr lang="en-US" altLang="zh-CN" sz="2400" dirty="0"/>
              <a:t>UDP</a:t>
            </a:r>
          </a:p>
          <a:p>
            <a:r>
              <a:rPr lang="en-US" altLang="zh-CN" sz="2400" dirty="0"/>
              <a:t>3.4 </a:t>
            </a:r>
            <a:r>
              <a:rPr lang="zh-CN" altLang="en-US" sz="2400" dirty="0"/>
              <a:t>可靠数据传输的原理</a:t>
            </a:r>
            <a:endParaRPr lang="en-US" altLang="zh-CN" sz="2400" dirty="0"/>
          </a:p>
          <a:p>
            <a:r>
              <a:rPr lang="en-US" altLang="zh-CN" sz="2400" dirty="0"/>
              <a:t>3.5 </a:t>
            </a:r>
            <a:r>
              <a:rPr lang="zh-CN" altLang="en-US" sz="2400" dirty="0"/>
              <a:t>面向连接的传输层协议：</a:t>
            </a:r>
            <a:r>
              <a:rPr lang="en-US" altLang="zh-CN" sz="2400" dirty="0"/>
              <a:t>TCP</a:t>
            </a:r>
          </a:p>
          <a:p>
            <a:pPr lvl="1"/>
            <a:r>
              <a:rPr lang="zh-CN" altLang="en-US" sz="2000" dirty="0"/>
              <a:t>分段格式</a:t>
            </a:r>
            <a:endParaRPr lang="en-US" altLang="zh-CN" sz="2000" dirty="0"/>
          </a:p>
          <a:p>
            <a:pPr lvl="1"/>
            <a:r>
              <a:rPr lang="zh-CN" altLang="en-US" sz="2000" dirty="0"/>
              <a:t>可靠数据传输</a:t>
            </a:r>
            <a:endParaRPr lang="en-US" altLang="zh-CN" sz="2000" dirty="0"/>
          </a:p>
          <a:p>
            <a:pPr lvl="1"/>
            <a:r>
              <a:rPr lang="zh-CN" altLang="en-US" sz="2000" dirty="0"/>
              <a:t>流控制</a:t>
            </a:r>
            <a:endParaRPr lang="en-US" altLang="zh-CN" sz="2000" dirty="0"/>
          </a:p>
          <a:p>
            <a:pPr lvl="1"/>
            <a:r>
              <a:rPr lang="zh-CN" altLang="en-US" sz="2000" dirty="0"/>
              <a:t>连接管理</a:t>
            </a:r>
            <a:endParaRPr lang="en-US" altLang="zh-CN" sz="2000" dirty="0"/>
          </a:p>
          <a:p>
            <a:r>
              <a:rPr lang="en-US" altLang="zh-CN" sz="2400" dirty="0"/>
              <a:t>3.6 </a:t>
            </a:r>
            <a:r>
              <a:rPr lang="zh-CN" altLang="en-US" sz="2400" dirty="0"/>
              <a:t>拥塞控制原理</a:t>
            </a:r>
            <a:endParaRPr lang="en-US" altLang="zh-CN" sz="2400" dirty="0"/>
          </a:p>
          <a:p>
            <a:r>
              <a:rPr lang="en-US" altLang="zh-CN" sz="2400" dirty="0">
                <a:solidFill>
                  <a:srgbClr val="C00000"/>
                </a:solidFill>
              </a:rPr>
              <a:t>3.7 TCP</a:t>
            </a:r>
            <a:r>
              <a:rPr lang="zh-CN" altLang="en-US" sz="2400" dirty="0">
                <a:solidFill>
                  <a:srgbClr val="C00000"/>
                </a:solidFill>
              </a:rPr>
              <a:t>的拥塞控制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105</a:t>
            </a:fld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拥塞控制：加性增、乘性减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106</a:t>
            </a:fld>
            <a:endParaRPr lang="zh-CN" alt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457200" y="1707976"/>
            <a:ext cx="837565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92100" indent="-292100" algn="l"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zh-CN" altLang="en-US" sz="2800" dirty="0">
                <a:latin typeface="Gill Sans MT" pitchFamily="34" charset="0"/>
              </a:rPr>
              <a:t>发送端增加发送速率（窗口大小）</a:t>
            </a:r>
            <a:r>
              <a:rPr lang="en-US" altLang="zh-CN" sz="2800" dirty="0">
                <a:latin typeface="Gill Sans MT" pitchFamily="34" charset="0"/>
              </a:rPr>
              <a:t>, </a:t>
            </a:r>
            <a:r>
              <a:rPr lang="zh-CN" altLang="en-US" sz="2800" dirty="0">
                <a:latin typeface="Gill Sans MT" pitchFamily="34" charset="0"/>
              </a:rPr>
              <a:t>试探使用更多的未占用带宽，直至丢包发生</a:t>
            </a:r>
            <a:endParaRPr lang="en-US" altLang="zh-CN" sz="2800" dirty="0">
              <a:latin typeface="Gill Sans MT" pitchFamily="34" charset="0"/>
            </a:endParaRPr>
          </a:p>
          <a:p>
            <a:pPr marL="685800" lvl="1" indent="-228600" algn="l"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</a:pPr>
            <a:r>
              <a:rPr lang="zh-CN" altLang="en-US" sz="2800" dirty="0">
                <a:solidFill>
                  <a:srgbClr val="CC0000"/>
                </a:solidFill>
                <a:latin typeface="Gill Sans MT" pitchFamily="34" charset="0"/>
              </a:rPr>
              <a:t>加性增：</a:t>
            </a:r>
            <a:r>
              <a:rPr lang="zh-CN" altLang="en-US" sz="2800" dirty="0">
                <a:latin typeface="Gill Sans MT" pitchFamily="34" charset="0"/>
              </a:rPr>
              <a:t>每个</a:t>
            </a:r>
            <a:r>
              <a:rPr lang="en-US" altLang="zh-CN" sz="2800" dirty="0">
                <a:latin typeface="Gill Sans MT" pitchFamily="34" charset="0"/>
              </a:rPr>
              <a:t>RTT</a:t>
            </a:r>
            <a:r>
              <a:rPr lang="zh-CN" altLang="en-US" sz="2800" dirty="0">
                <a:latin typeface="Gill Sans MT" pitchFamily="34" charset="0"/>
              </a:rPr>
              <a:t>增加拥塞窗口</a:t>
            </a:r>
            <a:r>
              <a:rPr lang="en-US" altLang="zh-CN" sz="2800" b="1" dirty="0" err="1">
                <a:latin typeface="Courier New" pitchFamily="49" charset="0"/>
              </a:rPr>
              <a:t>cwnd</a:t>
            </a:r>
            <a:r>
              <a:rPr lang="zh-CN" altLang="en-US" sz="2800" dirty="0">
                <a:latin typeface="Courier New" pitchFamily="49" charset="0"/>
              </a:rPr>
              <a:t>一个</a:t>
            </a:r>
            <a:r>
              <a:rPr lang="en-US" altLang="zh-CN" sz="2800" dirty="0">
                <a:latin typeface="Courier New" pitchFamily="49" charset="0"/>
              </a:rPr>
              <a:t>MSS</a:t>
            </a:r>
            <a:r>
              <a:rPr lang="zh-CN" altLang="en-US" sz="2800" dirty="0">
                <a:latin typeface="Courier New" pitchFamily="49" charset="0"/>
              </a:rPr>
              <a:t>，直到丢包</a:t>
            </a:r>
            <a:endParaRPr lang="en-US" altLang="zh-CN" sz="2800" dirty="0">
              <a:latin typeface="Gill Sans MT" pitchFamily="34" charset="0"/>
            </a:endParaRPr>
          </a:p>
          <a:p>
            <a:pPr marL="685800" lvl="1" indent="-228600" algn="l"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</a:pPr>
            <a:r>
              <a:rPr lang="zh-CN" altLang="en-US" sz="2800" dirty="0">
                <a:solidFill>
                  <a:srgbClr val="CC0000"/>
                </a:solidFill>
                <a:latin typeface="Gill Sans MT" pitchFamily="34" charset="0"/>
              </a:rPr>
              <a:t>乘性减：</a:t>
            </a:r>
            <a:r>
              <a:rPr lang="zh-CN" altLang="en-US" sz="2800" dirty="0">
                <a:latin typeface="Gill Sans MT" pitchFamily="34" charset="0"/>
              </a:rPr>
              <a:t>丢包时将</a:t>
            </a:r>
            <a:r>
              <a:rPr lang="en-US" altLang="zh-CN" sz="2800" dirty="0">
                <a:latin typeface="Gill Sans MT" pitchFamily="34" charset="0"/>
              </a:rPr>
              <a:t> </a:t>
            </a:r>
            <a:r>
              <a:rPr lang="en-US" altLang="zh-CN" sz="2800" b="1" dirty="0" err="1">
                <a:latin typeface="Courier New" pitchFamily="49" charset="0"/>
              </a:rPr>
              <a:t>cwnd</a:t>
            </a:r>
            <a:r>
              <a:rPr lang="en-US" altLang="zh-CN" sz="2800" b="1" dirty="0">
                <a:latin typeface="Courier New" pitchFamily="49" charset="0"/>
              </a:rPr>
              <a:t> </a:t>
            </a:r>
            <a:r>
              <a:rPr lang="zh-CN" altLang="en-US" sz="2800" dirty="0">
                <a:latin typeface="Courier New" pitchFamily="49" charset="0"/>
              </a:rPr>
              <a:t>减半</a:t>
            </a:r>
            <a:endParaRPr lang="en-US" altLang="zh-CN" sz="2800" dirty="0">
              <a:latin typeface="Gill Sans MT" pitchFamily="34" charset="0"/>
            </a:endParaRP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3663950" y="4034790"/>
            <a:ext cx="685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 rot="16200000">
            <a:off x="2242700" y="5157480"/>
            <a:ext cx="1712200" cy="52322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 b="1" dirty="0" err="1">
                <a:latin typeface="Courier New" pitchFamily="49" charset="0"/>
              </a:rPr>
              <a:t>cwnd</a:t>
            </a:r>
            <a:r>
              <a:rPr lang="en-US" altLang="zh-CN" sz="1400" b="1" dirty="0">
                <a:latin typeface="Courier New" pitchFamily="49" charset="0"/>
              </a:rPr>
              <a:t>:</a:t>
            </a:r>
            <a:r>
              <a:rPr lang="en-US" altLang="zh-CN" sz="1400" dirty="0">
                <a:latin typeface="Arial" charset="0"/>
              </a:rPr>
              <a:t> TCP </a:t>
            </a:r>
            <a:r>
              <a:rPr lang="zh-CN" altLang="en-US" sz="1400" dirty="0">
                <a:latin typeface="Arial" charset="0"/>
              </a:rPr>
              <a:t>发送端</a:t>
            </a:r>
            <a:endParaRPr lang="en-US" altLang="zh-CN" sz="1400" dirty="0">
              <a:latin typeface="Arial" charset="0"/>
            </a:endParaRPr>
          </a:p>
          <a:p>
            <a:r>
              <a:rPr lang="zh-CN" altLang="en-US" sz="1400" dirty="0">
                <a:latin typeface="Arial" charset="0"/>
              </a:rPr>
              <a:t>拥塞窗口大小</a:t>
            </a:r>
            <a:endParaRPr lang="en-US" altLang="zh-CN" sz="1400" dirty="0">
              <a:latin typeface="Arial" charset="0"/>
            </a:endParaRPr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207000" y="4784551"/>
            <a:ext cx="236475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zh-CN" sz="2000" dirty="0">
                <a:latin typeface="Arial" charset="0"/>
              </a:rPr>
              <a:t>AIMD</a:t>
            </a:r>
            <a:r>
              <a:rPr lang="zh-CN" altLang="en-US" sz="2000" dirty="0">
                <a:latin typeface="Arial" charset="0"/>
              </a:rPr>
              <a:t>导致拥塞窗口</a:t>
            </a:r>
            <a:br>
              <a:rPr lang="en-US" altLang="zh-CN" sz="2000" dirty="0">
                <a:latin typeface="Arial" charset="0"/>
              </a:rPr>
            </a:br>
            <a:r>
              <a:rPr lang="zh-CN" altLang="en-US" sz="2000" dirty="0">
                <a:latin typeface="Arial" charset="0"/>
              </a:rPr>
              <a:t>锯齿状变化：</a:t>
            </a:r>
            <a:br>
              <a:rPr lang="en-US" altLang="zh-CN" sz="2000" dirty="0">
                <a:latin typeface="Arial" charset="0"/>
              </a:rPr>
            </a:br>
            <a:r>
              <a:rPr lang="zh-CN" altLang="en-US" sz="2000" dirty="0">
                <a:latin typeface="Arial" charset="0"/>
              </a:rPr>
              <a:t>试探更多带宽</a:t>
            </a:r>
            <a:endParaRPr lang="en-US" altLang="zh-CN" sz="2000" dirty="0">
              <a:latin typeface="Arial" charset="0"/>
            </a:endParaRPr>
          </a:p>
        </p:txBody>
      </p:sp>
      <p:sp>
        <p:nvSpPr>
          <p:cNvPr id="9" name="Line 17"/>
          <p:cNvSpPr>
            <a:spLocks noChangeShapeType="1"/>
          </p:cNvSpPr>
          <p:nvPr/>
        </p:nvSpPr>
        <p:spPr bwMode="auto">
          <a:xfrm>
            <a:off x="3505200" y="6525577"/>
            <a:ext cx="41433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0" name="Line 18"/>
          <p:cNvSpPr>
            <a:spLocks noChangeShapeType="1"/>
          </p:cNvSpPr>
          <p:nvPr/>
        </p:nvSpPr>
        <p:spPr bwMode="auto">
          <a:xfrm>
            <a:off x="3494088" y="4110990"/>
            <a:ext cx="0" cy="2416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Line 19"/>
          <p:cNvSpPr>
            <a:spLocks noChangeShapeType="1"/>
          </p:cNvSpPr>
          <p:nvPr/>
        </p:nvSpPr>
        <p:spPr bwMode="auto">
          <a:xfrm flipV="1">
            <a:off x="3505200" y="5228590"/>
            <a:ext cx="169863" cy="1698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2" name="Line 20"/>
          <p:cNvSpPr>
            <a:spLocks noChangeShapeType="1"/>
          </p:cNvSpPr>
          <p:nvPr/>
        </p:nvSpPr>
        <p:spPr bwMode="auto">
          <a:xfrm>
            <a:off x="3686175" y="5217477"/>
            <a:ext cx="0" cy="6429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3" name="Line 21"/>
          <p:cNvSpPr>
            <a:spLocks noChangeShapeType="1"/>
          </p:cNvSpPr>
          <p:nvPr/>
        </p:nvSpPr>
        <p:spPr bwMode="auto">
          <a:xfrm flipV="1">
            <a:off x="3675063" y="4901565"/>
            <a:ext cx="982662" cy="9810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>
            <a:off x="4646613" y="4903152"/>
            <a:ext cx="0" cy="8016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5" name="Group 38"/>
          <p:cNvGrpSpPr>
            <a:grpSpLocks/>
          </p:cNvGrpSpPr>
          <p:nvPr/>
        </p:nvGrpSpPr>
        <p:grpSpPr bwMode="auto">
          <a:xfrm>
            <a:off x="4638675" y="4777740"/>
            <a:ext cx="3040063" cy="1106487"/>
            <a:chOff x="2720" y="2730"/>
            <a:chExt cx="1915" cy="697"/>
          </a:xfrm>
        </p:grpSpPr>
        <p:sp>
          <p:nvSpPr>
            <p:cNvPr id="16" name="Line 23"/>
            <p:cNvSpPr>
              <a:spLocks noChangeShapeType="1"/>
            </p:cNvSpPr>
            <p:nvPr/>
          </p:nvSpPr>
          <p:spPr bwMode="auto">
            <a:xfrm flipV="1">
              <a:off x="2720" y="2996"/>
              <a:ext cx="331" cy="33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7" name="Group 37"/>
            <p:cNvGrpSpPr>
              <a:grpSpLocks/>
            </p:cNvGrpSpPr>
            <p:nvPr/>
          </p:nvGrpSpPr>
          <p:grpSpPr bwMode="auto">
            <a:xfrm>
              <a:off x="3051" y="2730"/>
              <a:ext cx="1584" cy="697"/>
              <a:chOff x="3051" y="2730"/>
              <a:chExt cx="1584" cy="697"/>
            </a:xfrm>
          </p:grpSpPr>
          <p:sp>
            <p:nvSpPr>
              <p:cNvPr id="18" name="Line 24"/>
              <p:cNvSpPr>
                <a:spLocks noChangeShapeType="1"/>
              </p:cNvSpPr>
              <p:nvPr/>
            </p:nvSpPr>
            <p:spPr bwMode="auto">
              <a:xfrm>
                <a:off x="3051" y="2993"/>
                <a:ext cx="0" cy="43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" name="Line 25"/>
              <p:cNvSpPr>
                <a:spLocks noChangeShapeType="1"/>
              </p:cNvSpPr>
              <p:nvPr/>
            </p:nvSpPr>
            <p:spPr bwMode="auto">
              <a:xfrm flipV="1">
                <a:off x="3058" y="2795"/>
                <a:ext cx="611" cy="61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" name="Line 26"/>
              <p:cNvSpPr>
                <a:spLocks noChangeShapeType="1"/>
              </p:cNvSpPr>
              <p:nvPr/>
            </p:nvSpPr>
            <p:spPr bwMode="auto">
              <a:xfrm>
                <a:off x="3666" y="2795"/>
                <a:ext cx="7" cy="52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" name="Line 29"/>
              <p:cNvSpPr>
                <a:spLocks noChangeShapeType="1"/>
              </p:cNvSpPr>
              <p:nvPr/>
            </p:nvSpPr>
            <p:spPr bwMode="auto">
              <a:xfrm flipV="1">
                <a:off x="3669" y="2898"/>
                <a:ext cx="420" cy="42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" name="Line 30"/>
              <p:cNvSpPr>
                <a:spLocks noChangeShapeType="1"/>
              </p:cNvSpPr>
              <p:nvPr/>
            </p:nvSpPr>
            <p:spPr bwMode="auto">
              <a:xfrm>
                <a:off x="4089" y="2889"/>
                <a:ext cx="0" cy="47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" name="Line 31"/>
              <p:cNvSpPr>
                <a:spLocks noChangeShapeType="1"/>
              </p:cNvSpPr>
              <p:nvPr/>
            </p:nvSpPr>
            <p:spPr bwMode="auto">
              <a:xfrm flipV="1">
                <a:off x="4083" y="2730"/>
                <a:ext cx="552" cy="63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24" name="Text Box 32"/>
          <p:cNvSpPr txBox="1">
            <a:spLocks noChangeArrowheads="1"/>
          </p:cNvSpPr>
          <p:nvPr/>
        </p:nvSpPr>
        <p:spPr bwMode="auto">
          <a:xfrm>
            <a:off x="4403725" y="3998277"/>
            <a:ext cx="305083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dirty="0"/>
              <a:t>加性增加窗口</a:t>
            </a:r>
            <a:r>
              <a:rPr lang="en-US" altLang="zh-CN" dirty="0"/>
              <a:t> …</a:t>
            </a:r>
          </a:p>
          <a:p>
            <a:pPr algn="l"/>
            <a:r>
              <a:rPr lang="en-US" altLang="zh-CN" dirty="0"/>
              <a:t>…. </a:t>
            </a:r>
            <a:r>
              <a:rPr lang="zh-CN" altLang="en-US" dirty="0"/>
              <a:t>直到丢包发生</a:t>
            </a:r>
            <a:r>
              <a:rPr lang="en-US" altLang="zh-CN" dirty="0"/>
              <a:t> (</a:t>
            </a:r>
            <a:r>
              <a:rPr lang="zh-CN" altLang="en-US" dirty="0"/>
              <a:t>窗口减半</a:t>
            </a:r>
            <a:r>
              <a:rPr lang="en-US" altLang="zh-CN" dirty="0"/>
              <a:t>)</a:t>
            </a:r>
          </a:p>
        </p:txBody>
      </p:sp>
      <p:sp>
        <p:nvSpPr>
          <p:cNvPr id="25" name="Freeform 33"/>
          <p:cNvSpPr>
            <a:spLocks/>
          </p:cNvSpPr>
          <p:nvPr/>
        </p:nvSpPr>
        <p:spPr bwMode="auto">
          <a:xfrm>
            <a:off x="3598863" y="4191952"/>
            <a:ext cx="858837" cy="1016000"/>
          </a:xfrm>
          <a:custGeom>
            <a:avLst/>
            <a:gdLst>
              <a:gd name="T0" fmla="*/ 2147483647 w 541"/>
              <a:gd name="T1" fmla="*/ 0 h 640"/>
              <a:gd name="T2" fmla="*/ 0 w 541"/>
              <a:gd name="T3" fmla="*/ 0 h 640"/>
              <a:gd name="T4" fmla="*/ 0 w 541"/>
              <a:gd name="T5" fmla="*/ 2147483647 h 640"/>
              <a:gd name="T6" fmla="*/ 0 60000 65536"/>
              <a:gd name="T7" fmla="*/ 0 60000 65536"/>
              <a:gd name="T8" fmla="*/ 0 60000 65536"/>
              <a:gd name="T9" fmla="*/ 0 w 541"/>
              <a:gd name="T10" fmla="*/ 0 h 640"/>
              <a:gd name="T11" fmla="*/ 541 w 541"/>
              <a:gd name="T12" fmla="*/ 640 h 6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1" h="640">
                <a:moveTo>
                  <a:pt x="541" y="0"/>
                </a:moveTo>
                <a:lnTo>
                  <a:pt x="0" y="0"/>
                </a:lnTo>
                <a:lnTo>
                  <a:pt x="0" y="64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6" name="Freeform 34"/>
          <p:cNvSpPr>
            <a:spLocks/>
          </p:cNvSpPr>
          <p:nvPr/>
        </p:nvSpPr>
        <p:spPr bwMode="auto">
          <a:xfrm>
            <a:off x="3743325" y="4395152"/>
            <a:ext cx="796925" cy="1000125"/>
          </a:xfrm>
          <a:custGeom>
            <a:avLst/>
            <a:gdLst>
              <a:gd name="T0" fmla="*/ 2147483647 w 502"/>
              <a:gd name="T1" fmla="*/ 0 h 630"/>
              <a:gd name="T2" fmla="*/ 2147483647 w 502"/>
              <a:gd name="T3" fmla="*/ 2147483647 h 630"/>
              <a:gd name="T4" fmla="*/ 2147483647 w 502"/>
              <a:gd name="T5" fmla="*/ 2147483647 h 630"/>
              <a:gd name="T6" fmla="*/ 0 w 502"/>
              <a:gd name="T7" fmla="*/ 2147483647 h 630"/>
              <a:gd name="T8" fmla="*/ 0 60000 65536"/>
              <a:gd name="T9" fmla="*/ 0 60000 65536"/>
              <a:gd name="T10" fmla="*/ 0 60000 65536"/>
              <a:gd name="T11" fmla="*/ 0 60000 65536"/>
              <a:gd name="T12" fmla="*/ 0 w 502"/>
              <a:gd name="T13" fmla="*/ 0 h 630"/>
              <a:gd name="T14" fmla="*/ 502 w 502"/>
              <a:gd name="T15" fmla="*/ 630 h 63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2" h="630">
                <a:moveTo>
                  <a:pt x="502" y="0"/>
                </a:moveTo>
                <a:lnTo>
                  <a:pt x="56" y="2"/>
                </a:lnTo>
                <a:lnTo>
                  <a:pt x="54" y="630"/>
                </a:lnTo>
                <a:lnTo>
                  <a:pt x="0" y="63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7" name="Freeform 35"/>
          <p:cNvSpPr>
            <a:spLocks/>
          </p:cNvSpPr>
          <p:nvPr/>
        </p:nvSpPr>
        <p:spPr bwMode="auto">
          <a:xfrm>
            <a:off x="4051300" y="4190365"/>
            <a:ext cx="406400" cy="1168400"/>
          </a:xfrm>
          <a:custGeom>
            <a:avLst/>
            <a:gdLst>
              <a:gd name="T0" fmla="*/ 2147483647 w 256"/>
              <a:gd name="T1" fmla="*/ 0 h 736"/>
              <a:gd name="T2" fmla="*/ 0 w 256"/>
              <a:gd name="T3" fmla="*/ 0 h 736"/>
              <a:gd name="T4" fmla="*/ 0 w 256"/>
              <a:gd name="T5" fmla="*/ 2147483647 h 736"/>
              <a:gd name="T6" fmla="*/ 0 60000 65536"/>
              <a:gd name="T7" fmla="*/ 0 60000 65536"/>
              <a:gd name="T8" fmla="*/ 0 60000 65536"/>
              <a:gd name="T9" fmla="*/ 0 w 256"/>
              <a:gd name="T10" fmla="*/ 0 h 736"/>
              <a:gd name="T11" fmla="*/ 256 w 256"/>
              <a:gd name="T12" fmla="*/ 736 h 7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6" h="736">
                <a:moveTo>
                  <a:pt x="256" y="0"/>
                </a:moveTo>
                <a:lnTo>
                  <a:pt x="0" y="0"/>
                </a:lnTo>
                <a:lnTo>
                  <a:pt x="0" y="736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8" name="Freeform 36"/>
          <p:cNvSpPr>
            <a:spLocks/>
          </p:cNvSpPr>
          <p:nvPr/>
        </p:nvSpPr>
        <p:spPr bwMode="auto">
          <a:xfrm>
            <a:off x="4689475" y="4555490"/>
            <a:ext cx="168275" cy="635000"/>
          </a:xfrm>
          <a:custGeom>
            <a:avLst/>
            <a:gdLst>
              <a:gd name="T0" fmla="*/ 2147483647 w 106"/>
              <a:gd name="T1" fmla="*/ 0 h 400"/>
              <a:gd name="T2" fmla="*/ 2147483647 w 106"/>
              <a:gd name="T3" fmla="*/ 2147483647 h 400"/>
              <a:gd name="T4" fmla="*/ 0 w 106"/>
              <a:gd name="T5" fmla="*/ 2147483647 h 400"/>
              <a:gd name="T6" fmla="*/ 0 60000 65536"/>
              <a:gd name="T7" fmla="*/ 0 60000 65536"/>
              <a:gd name="T8" fmla="*/ 0 60000 65536"/>
              <a:gd name="T9" fmla="*/ 0 w 106"/>
              <a:gd name="T10" fmla="*/ 0 h 400"/>
              <a:gd name="T11" fmla="*/ 106 w 106"/>
              <a:gd name="T12" fmla="*/ 400 h 4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400">
                <a:moveTo>
                  <a:pt x="106" y="0"/>
                </a:moveTo>
                <a:lnTo>
                  <a:pt x="106" y="400"/>
                </a:lnTo>
                <a:lnTo>
                  <a:pt x="0" y="40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9" name="Text Box 40"/>
          <p:cNvSpPr txBox="1">
            <a:spLocks noChangeArrowheads="1"/>
          </p:cNvSpPr>
          <p:nvPr/>
        </p:nvSpPr>
        <p:spPr bwMode="auto">
          <a:xfrm>
            <a:off x="5072063" y="6516052"/>
            <a:ext cx="6463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时间</a:t>
            </a:r>
            <a:endParaRPr lang="en-US" altLang="zh-CN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拥塞控制：细节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107</a:t>
            </a:fld>
            <a:endParaRPr lang="zh-CN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12750" y="4037806"/>
            <a:ext cx="4532313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发送端控制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2800" b="1" kern="0" dirty="0" err="1">
                <a:latin typeface="+mn-ea"/>
              </a:rPr>
              <a:t>cwnd</a:t>
            </a:r>
            <a:r>
              <a:rPr lang="en-US" altLang="zh-CN" sz="2800" kern="0" dirty="0">
                <a:latin typeface="+mn-ea"/>
              </a:rPr>
              <a:t> </a:t>
            </a:r>
            <a:r>
              <a:rPr lang="zh-CN" altLang="en-US" sz="2800" kern="0" dirty="0">
                <a:latin typeface="+mn-ea"/>
              </a:rPr>
              <a:t>根据网络拥塞情况动态变化</a:t>
            </a:r>
            <a:endParaRPr lang="en-US" altLang="zh-CN" sz="2800" kern="0" dirty="0">
              <a:latin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5159375" y="1739106"/>
            <a:ext cx="3810000" cy="244792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None/>
              <a:tabLst/>
              <a:defRPr/>
            </a:pPr>
            <a:r>
              <a:rPr kumimoji="0" lang="en-US" sz="28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TCP </a:t>
            </a:r>
            <a:r>
              <a:rPr kumimoji="0" lang="zh-CN" altLang="en-US" sz="28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发送速率</a:t>
            </a:r>
            <a:r>
              <a:rPr kumimoji="0" lang="en-US" sz="28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§"/>
              <a:tabLst/>
              <a:defRPr/>
            </a:pPr>
            <a:r>
              <a:rPr kumimoji="0" lang="zh-CN" altLang="en-US" sz="28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粗略可视为发出一个</a:t>
            </a:r>
            <a:r>
              <a:rPr kumimoji="0" lang="en-US" sz="28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cwnd</a:t>
            </a:r>
            <a:r>
              <a:rPr kumimoji="0" lang="zh-CN" altLang="en-US" sz="28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窗口的数据，等待</a:t>
            </a:r>
            <a:r>
              <a:rPr kumimoji="0" lang="en-US" altLang="zh-CN" sz="28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ACK</a:t>
            </a:r>
            <a:r>
              <a:rPr kumimoji="0" lang="zh-CN" altLang="en-US" sz="28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lang="zh-CN" altLang="en-US" sz="2800" kern="0" dirty="0"/>
              <a:t>再</a:t>
            </a:r>
            <a:r>
              <a:rPr kumimoji="0" lang="zh-CN" altLang="en-US" sz="28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发出下一个窗口（更多）的数据</a:t>
            </a:r>
            <a:endParaRPr kumimoji="0" lang="en-US" sz="28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768350" y="2194719"/>
            <a:ext cx="65088" cy="6223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33CC3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865188" y="2196306"/>
            <a:ext cx="65087" cy="622300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963613" y="2194719"/>
            <a:ext cx="65087" cy="622300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1060450" y="2194719"/>
            <a:ext cx="65088" cy="622300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1155700" y="2194719"/>
            <a:ext cx="65088" cy="622300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1252538" y="2194719"/>
            <a:ext cx="65087" cy="622300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1344613" y="2194719"/>
            <a:ext cx="65087" cy="622300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4" name="Rectangle 19"/>
          <p:cNvSpPr>
            <a:spLocks noChangeArrowheads="1"/>
          </p:cNvSpPr>
          <p:nvPr/>
        </p:nvSpPr>
        <p:spPr bwMode="auto">
          <a:xfrm>
            <a:off x="1439863" y="2194719"/>
            <a:ext cx="65087" cy="622300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5" name="Rectangle 20"/>
          <p:cNvSpPr>
            <a:spLocks noChangeArrowheads="1"/>
          </p:cNvSpPr>
          <p:nvPr/>
        </p:nvSpPr>
        <p:spPr bwMode="auto">
          <a:xfrm>
            <a:off x="1535113" y="2194719"/>
            <a:ext cx="65087" cy="622300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6" name="Rectangle 21"/>
          <p:cNvSpPr>
            <a:spLocks noChangeArrowheads="1"/>
          </p:cNvSpPr>
          <p:nvPr/>
        </p:nvSpPr>
        <p:spPr bwMode="auto">
          <a:xfrm>
            <a:off x="1641475" y="2194719"/>
            <a:ext cx="65088" cy="622300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1739900" y="2196306"/>
            <a:ext cx="65088" cy="6223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1836738" y="2194719"/>
            <a:ext cx="65087" cy="6223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9" name="Rectangle 24"/>
          <p:cNvSpPr>
            <a:spLocks noChangeArrowheads="1"/>
          </p:cNvSpPr>
          <p:nvPr/>
        </p:nvSpPr>
        <p:spPr bwMode="auto">
          <a:xfrm>
            <a:off x="1933575" y="2194719"/>
            <a:ext cx="65088" cy="6223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20" name="Rectangle 25"/>
          <p:cNvSpPr>
            <a:spLocks noChangeArrowheads="1"/>
          </p:cNvSpPr>
          <p:nvPr/>
        </p:nvSpPr>
        <p:spPr bwMode="auto">
          <a:xfrm>
            <a:off x="2030413" y="2194719"/>
            <a:ext cx="65087" cy="6223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21" name="Rectangle 26"/>
          <p:cNvSpPr>
            <a:spLocks noChangeArrowheads="1"/>
          </p:cNvSpPr>
          <p:nvPr/>
        </p:nvSpPr>
        <p:spPr bwMode="auto">
          <a:xfrm>
            <a:off x="2125663" y="2194719"/>
            <a:ext cx="65087" cy="6223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2217738" y="2194719"/>
            <a:ext cx="65087" cy="6223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2312988" y="2194719"/>
            <a:ext cx="65087" cy="6223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24" name="Rectangle 29"/>
          <p:cNvSpPr>
            <a:spLocks noChangeArrowheads="1"/>
          </p:cNvSpPr>
          <p:nvPr/>
        </p:nvSpPr>
        <p:spPr bwMode="auto">
          <a:xfrm>
            <a:off x="2409825" y="2194719"/>
            <a:ext cx="65088" cy="6223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2498725" y="2194719"/>
            <a:ext cx="65088" cy="6223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26" name="Rectangle 31"/>
          <p:cNvSpPr>
            <a:spLocks noChangeArrowheads="1"/>
          </p:cNvSpPr>
          <p:nvPr/>
        </p:nvSpPr>
        <p:spPr bwMode="auto">
          <a:xfrm>
            <a:off x="2593975" y="2194719"/>
            <a:ext cx="65088" cy="6223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27" name="Rectangle 32"/>
          <p:cNvSpPr>
            <a:spLocks noChangeArrowheads="1"/>
          </p:cNvSpPr>
          <p:nvPr/>
        </p:nvSpPr>
        <p:spPr bwMode="auto">
          <a:xfrm>
            <a:off x="2687638" y="2193131"/>
            <a:ext cx="65087" cy="6223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28" name="Rectangle 33"/>
          <p:cNvSpPr>
            <a:spLocks noChangeArrowheads="1"/>
          </p:cNvSpPr>
          <p:nvPr/>
        </p:nvSpPr>
        <p:spPr bwMode="auto">
          <a:xfrm>
            <a:off x="2779713" y="2193131"/>
            <a:ext cx="65087" cy="6223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29" name="Rectangle 34"/>
          <p:cNvSpPr>
            <a:spLocks noChangeArrowheads="1"/>
          </p:cNvSpPr>
          <p:nvPr/>
        </p:nvSpPr>
        <p:spPr bwMode="auto">
          <a:xfrm>
            <a:off x="2876550" y="2193131"/>
            <a:ext cx="65088" cy="6223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0" name="Rectangle 35"/>
          <p:cNvSpPr>
            <a:spLocks noChangeArrowheads="1"/>
          </p:cNvSpPr>
          <p:nvPr/>
        </p:nvSpPr>
        <p:spPr bwMode="auto">
          <a:xfrm>
            <a:off x="2971800" y="2193131"/>
            <a:ext cx="65088" cy="6223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1" name="Rectangle 36"/>
          <p:cNvSpPr>
            <a:spLocks noChangeArrowheads="1"/>
          </p:cNvSpPr>
          <p:nvPr/>
        </p:nvSpPr>
        <p:spPr bwMode="auto">
          <a:xfrm>
            <a:off x="3060700" y="2193131"/>
            <a:ext cx="65088" cy="6223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2" name="Rectangle 37"/>
          <p:cNvSpPr>
            <a:spLocks noChangeArrowheads="1"/>
          </p:cNvSpPr>
          <p:nvPr/>
        </p:nvSpPr>
        <p:spPr bwMode="auto">
          <a:xfrm>
            <a:off x="3155950" y="2193131"/>
            <a:ext cx="65088" cy="6223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3" name="Rectangle 38"/>
          <p:cNvSpPr>
            <a:spLocks noChangeArrowheads="1"/>
          </p:cNvSpPr>
          <p:nvPr/>
        </p:nvSpPr>
        <p:spPr bwMode="auto">
          <a:xfrm>
            <a:off x="3252788" y="2194719"/>
            <a:ext cx="65087" cy="6223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4" name="Rectangle 39"/>
          <p:cNvSpPr>
            <a:spLocks noChangeArrowheads="1"/>
          </p:cNvSpPr>
          <p:nvPr/>
        </p:nvSpPr>
        <p:spPr bwMode="auto">
          <a:xfrm>
            <a:off x="3349625" y="2196306"/>
            <a:ext cx="65088" cy="6223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5" name="Rectangle 40"/>
          <p:cNvSpPr>
            <a:spLocks noChangeArrowheads="1"/>
          </p:cNvSpPr>
          <p:nvPr/>
        </p:nvSpPr>
        <p:spPr bwMode="auto">
          <a:xfrm>
            <a:off x="3446463" y="2194719"/>
            <a:ext cx="65087" cy="6223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6" name="Rectangle 41"/>
          <p:cNvSpPr>
            <a:spLocks noChangeArrowheads="1"/>
          </p:cNvSpPr>
          <p:nvPr/>
        </p:nvSpPr>
        <p:spPr bwMode="auto">
          <a:xfrm>
            <a:off x="3544888" y="2194719"/>
            <a:ext cx="65087" cy="6223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7" name="Rectangle 42"/>
          <p:cNvSpPr>
            <a:spLocks noChangeArrowheads="1"/>
          </p:cNvSpPr>
          <p:nvPr/>
        </p:nvSpPr>
        <p:spPr bwMode="auto">
          <a:xfrm>
            <a:off x="3640138" y="2194719"/>
            <a:ext cx="65087" cy="6223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8" name="Rectangle 43"/>
          <p:cNvSpPr>
            <a:spLocks noChangeArrowheads="1"/>
          </p:cNvSpPr>
          <p:nvPr/>
        </p:nvSpPr>
        <p:spPr bwMode="auto">
          <a:xfrm>
            <a:off x="3735388" y="2194719"/>
            <a:ext cx="65087" cy="6223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9" name="Rectangle 44"/>
          <p:cNvSpPr>
            <a:spLocks noChangeArrowheads="1"/>
          </p:cNvSpPr>
          <p:nvPr/>
        </p:nvSpPr>
        <p:spPr bwMode="auto">
          <a:xfrm>
            <a:off x="3827463" y="2194719"/>
            <a:ext cx="65087" cy="6223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40" name="Rectangle 45"/>
          <p:cNvSpPr>
            <a:spLocks noChangeArrowheads="1"/>
          </p:cNvSpPr>
          <p:nvPr/>
        </p:nvSpPr>
        <p:spPr bwMode="auto">
          <a:xfrm>
            <a:off x="3924300" y="2194719"/>
            <a:ext cx="65088" cy="6223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41" name="Rectangle 46"/>
          <p:cNvSpPr>
            <a:spLocks noChangeArrowheads="1"/>
          </p:cNvSpPr>
          <p:nvPr/>
        </p:nvSpPr>
        <p:spPr bwMode="auto">
          <a:xfrm>
            <a:off x="4019550" y="2194719"/>
            <a:ext cx="65088" cy="6223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42" name="Rectangle 47"/>
          <p:cNvSpPr>
            <a:spLocks noChangeArrowheads="1"/>
          </p:cNvSpPr>
          <p:nvPr/>
        </p:nvSpPr>
        <p:spPr bwMode="auto">
          <a:xfrm>
            <a:off x="725488" y="2932906"/>
            <a:ext cx="3408362" cy="889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43" name="Rectangle 48"/>
          <p:cNvSpPr>
            <a:spLocks noChangeArrowheads="1"/>
          </p:cNvSpPr>
          <p:nvPr/>
        </p:nvSpPr>
        <p:spPr bwMode="auto">
          <a:xfrm>
            <a:off x="811213" y="2085181"/>
            <a:ext cx="3408362" cy="889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44" name="Line 51"/>
          <p:cNvSpPr>
            <a:spLocks noChangeShapeType="1"/>
          </p:cNvSpPr>
          <p:nvPr/>
        </p:nvSpPr>
        <p:spPr bwMode="auto">
          <a:xfrm>
            <a:off x="1731963" y="2888456"/>
            <a:ext cx="909637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5" name="Freeform 53"/>
          <p:cNvSpPr>
            <a:spLocks/>
          </p:cNvSpPr>
          <p:nvPr/>
        </p:nvSpPr>
        <p:spPr bwMode="auto">
          <a:xfrm>
            <a:off x="1524000" y="2867819"/>
            <a:ext cx="144463" cy="384175"/>
          </a:xfrm>
          <a:custGeom>
            <a:avLst/>
            <a:gdLst>
              <a:gd name="T0" fmla="*/ 2147483647 w 91"/>
              <a:gd name="T1" fmla="*/ 0 h 242"/>
              <a:gd name="T2" fmla="*/ 2147483647 w 91"/>
              <a:gd name="T3" fmla="*/ 2147483647 h 242"/>
              <a:gd name="T4" fmla="*/ 0 w 91"/>
              <a:gd name="T5" fmla="*/ 2147483647 h 242"/>
              <a:gd name="T6" fmla="*/ 0 60000 65536"/>
              <a:gd name="T7" fmla="*/ 0 60000 65536"/>
              <a:gd name="T8" fmla="*/ 0 60000 65536"/>
              <a:gd name="T9" fmla="*/ 0 w 91"/>
              <a:gd name="T10" fmla="*/ 0 h 242"/>
              <a:gd name="T11" fmla="*/ 91 w 91"/>
              <a:gd name="T12" fmla="*/ 242 h 2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" h="242">
                <a:moveTo>
                  <a:pt x="91" y="0"/>
                </a:moveTo>
                <a:lnTo>
                  <a:pt x="88" y="242"/>
                </a:lnTo>
                <a:lnTo>
                  <a:pt x="0" y="242"/>
                </a:lnTo>
              </a:path>
            </a:pathLst>
          </a:custGeom>
          <a:noFill/>
          <a:ln w="12700" cmpd="sng">
            <a:solidFill>
              <a:srgbClr val="CC00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6" name="Line 56"/>
          <p:cNvSpPr>
            <a:spLocks noChangeShapeType="1"/>
          </p:cNvSpPr>
          <p:nvPr/>
        </p:nvSpPr>
        <p:spPr bwMode="auto">
          <a:xfrm>
            <a:off x="2201863" y="2907506"/>
            <a:ext cx="12700" cy="430213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7" name="Text Box 57"/>
          <p:cNvSpPr txBox="1">
            <a:spLocks noChangeArrowheads="1"/>
          </p:cNvSpPr>
          <p:nvPr/>
        </p:nvSpPr>
        <p:spPr bwMode="auto">
          <a:xfrm>
            <a:off x="706438" y="3091656"/>
            <a:ext cx="902811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</a:pPr>
            <a:r>
              <a:rPr lang="zh-CN" altLang="en-US" sz="1400" dirty="0"/>
              <a:t>最近确认</a:t>
            </a:r>
            <a:br>
              <a:rPr lang="en-US" altLang="zh-CN" sz="1400" dirty="0"/>
            </a:br>
            <a:r>
              <a:rPr lang="zh-CN" altLang="en-US" sz="1400" dirty="0"/>
              <a:t>的数据包</a:t>
            </a:r>
            <a:endParaRPr lang="en-US" altLang="zh-CN" sz="1400" dirty="0"/>
          </a:p>
        </p:txBody>
      </p:sp>
      <p:sp>
        <p:nvSpPr>
          <p:cNvPr id="48" name="Text Box 58"/>
          <p:cNvSpPr txBox="1">
            <a:spLocks noChangeArrowheads="1"/>
          </p:cNvSpPr>
          <p:nvPr/>
        </p:nvSpPr>
        <p:spPr bwMode="auto">
          <a:xfrm>
            <a:off x="1731963" y="3269456"/>
            <a:ext cx="1066800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zh-CN" altLang="en-US" sz="1400" dirty="0"/>
              <a:t>发出尚未确认的数据包</a:t>
            </a:r>
            <a:r>
              <a:rPr lang="en-US" altLang="zh-CN" sz="1400" dirty="0"/>
              <a:t>(</a:t>
            </a:r>
            <a:r>
              <a:rPr lang="zh-CN" altLang="en-US" sz="1400" dirty="0"/>
              <a:t>在路上</a:t>
            </a:r>
            <a:r>
              <a:rPr lang="en-US" altLang="ja-JP" sz="1400" dirty="0"/>
              <a:t>)</a:t>
            </a:r>
            <a:endParaRPr lang="en-US" altLang="zh-CN" sz="1400" dirty="0"/>
          </a:p>
        </p:txBody>
      </p:sp>
      <p:sp>
        <p:nvSpPr>
          <p:cNvPr id="49" name="Text Box 59"/>
          <p:cNvSpPr txBox="1">
            <a:spLocks noChangeArrowheads="1"/>
          </p:cNvSpPr>
          <p:nvPr/>
        </p:nvSpPr>
        <p:spPr bwMode="auto">
          <a:xfrm>
            <a:off x="2774950" y="3131344"/>
            <a:ext cx="1066800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zh-CN" altLang="en-US" sz="1400" dirty="0"/>
              <a:t>最近发出的数据包</a:t>
            </a:r>
            <a:endParaRPr lang="en-US" altLang="zh-CN" sz="1400" dirty="0"/>
          </a:p>
        </p:txBody>
      </p:sp>
      <p:sp>
        <p:nvSpPr>
          <p:cNvPr id="50" name="Text Box 61"/>
          <p:cNvSpPr txBox="1">
            <a:spLocks noChangeArrowheads="1"/>
          </p:cNvSpPr>
          <p:nvPr/>
        </p:nvSpPr>
        <p:spPr bwMode="auto">
          <a:xfrm>
            <a:off x="2168525" y="1875631"/>
            <a:ext cx="60960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400" b="1">
                <a:latin typeface="Courier New" pitchFamily="49" charset="0"/>
              </a:rPr>
              <a:t>cwnd</a:t>
            </a:r>
            <a:endParaRPr lang="en-US" altLang="zh-CN" sz="1400" b="1" i="1">
              <a:latin typeface="Courier New" pitchFamily="49" charset="0"/>
            </a:endParaRPr>
          </a:p>
        </p:txBody>
      </p:sp>
      <p:grpSp>
        <p:nvGrpSpPr>
          <p:cNvPr id="51" name="Group 62"/>
          <p:cNvGrpSpPr>
            <a:grpSpLocks/>
          </p:cNvGrpSpPr>
          <p:nvPr/>
        </p:nvGrpSpPr>
        <p:grpSpPr bwMode="auto">
          <a:xfrm>
            <a:off x="2774950" y="1959769"/>
            <a:ext cx="447675" cy="117475"/>
            <a:chOff x="4250" y="1692"/>
            <a:chExt cx="374" cy="86"/>
          </a:xfrm>
        </p:grpSpPr>
        <p:sp>
          <p:nvSpPr>
            <p:cNvPr id="52" name="Line 63"/>
            <p:cNvSpPr>
              <a:spLocks noChangeShapeType="1"/>
            </p:cNvSpPr>
            <p:nvPr/>
          </p:nvSpPr>
          <p:spPr bwMode="auto">
            <a:xfrm>
              <a:off x="4250" y="1738"/>
              <a:ext cx="374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" name="Line 64"/>
            <p:cNvSpPr>
              <a:spLocks noChangeShapeType="1"/>
            </p:cNvSpPr>
            <p:nvPr/>
          </p:nvSpPr>
          <p:spPr bwMode="auto">
            <a:xfrm>
              <a:off x="4621" y="1692"/>
              <a:ext cx="0" cy="8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4" name="Group 65"/>
          <p:cNvGrpSpPr>
            <a:grpSpLocks/>
          </p:cNvGrpSpPr>
          <p:nvPr/>
        </p:nvGrpSpPr>
        <p:grpSpPr bwMode="auto">
          <a:xfrm rot="10800000">
            <a:off x="1736725" y="1978819"/>
            <a:ext cx="466725" cy="123825"/>
            <a:chOff x="4250" y="1692"/>
            <a:chExt cx="374" cy="86"/>
          </a:xfrm>
        </p:grpSpPr>
        <p:sp>
          <p:nvSpPr>
            <p:cNvPr id="55" name="Line 66"/>
            <p:cNvSpPr>
              <a:spLocks noChangeShapeType="1"/>
            </p:cNvSpPr>
            <p:nvPr/>
          </p:nvSpPr>
          <p:spPr bwMode="auto">
            <a:xfrm>
              <a:off x="4260" y="1746"/>
              <a:ext cx="374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" name="Line 67"/>
            <p:cNvSpPr>
              <a:spLocks noChangeShapeType="1"/>
            </p:cNvSpPr>
            <p:nvPr/>
          </p:nvSpPr>
          <p:spPr bwMode="auto">
            <a:xfrm>
              <a:off x="4632" y="1700"/>
              <a:ext cx="0" cy="8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7" name="Freeform 69"/>
          <p:cNvSpPr>
            <a:spLocks/>
          </p:cNvSpPr>
          <p:nvPr/>
        </p:nvSpPr>
        <p:spPr bwMode="auto">
          <a:xfrm flipH="1">
            <a:off x="2628900" y="2956719"/>
            <a:ext cx="144463" cy="301625"/>
          </a:xfrm>
          <a:custGeom>
            <a:avLst/>
            <a:gdLst>
              <a:gd name="T0" fmla="*/ 2147483647 w 91"/>
              <a:gd name="T1" fmla="*/ 0 h 242"/>
              <a:gd name="T2" fmla="*/ 2147483647 w 91"/>
              <a:gd name="T3" fmla="*/ 2147483647 h 242"/>
              <a:gd name="T4" fmla="*/ 0 w 91"/>
              <a:gd name="T5" fmla="*/ 2147483647 h 242"/>
              <a:gd name="T6" fmla="*/ 0 60000 65536"/>
              <a:gd name="T7" fmla="*/ 0 60000 65536"/>
              <a:gd name="T8" fmla="*/ 0 60000 65536"/>
              <a:gd name="T9" fmla="*/ 0 w 91"/>
              <a:gd name="T10" fmla="*/ 0 h 242"/>
              <a:gd name="T11" fmla="*/ 91 w 91"/>
              <a:gd name="T12" fmla="*/ 242 h 2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" h="242">
                <a:moveTo>
                  <a:pt x="91" y="0"/>
                </a:moveTo>
                <a:lnTo>
                  <a:pt x="88" y="242"/>
                </a:lnTo>
                <a:lnTo>
                  <a:pt x="0" y="242"/>
                </a:lnTo>
              </a:path>
            </a:pathLst>
          </a:custGeom>
          <a:noFill/>
          <a:ln w="12700" cmpd="sng">
            <a:solidFill>
              <a:srgbClr val="CC00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8" name="Text Box 71"/>
          <p:cNvSpPr txBox="1">
            <a:spLocks noChangeArrowheads="1"/>
          </p:cNvSpPr>
          <p:nvPr/>
        </p:nvSpPr>
        <p:spPr bwMode="auto">
          <a:xfrm>
            <a:off x="1036117" y="4734669"/>
            <a:ext cx="2816225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5425" indent="-225425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altLang="zh-CN" sz="1800" b="1">
                <a:latin typeface="Courier New" pitchFamily="49" charset="0"/>
              </a:rPr>
              <a:t>LastByteSent-</a:t>
            </a:r>
          </a:p>
          <a:p>
            <a:pPr marL="225425" indent="-225425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altLang="zh-CN" sz="1800" b="1">
                <a:latin typeface="Courier New" pitchFamily="49" charset="0"/>
              </a:rPr>
              <a:t>	LastByteAcked</a:t>
            </a:r>
            <a:endParaRPr lang="en-US" altLang="zh-CN" sz="1800">
              <a:latin typeface="Courier New" pitchFamily="49" charset="0"/>
            </a:endParaRPr>
          </a:p>
        </p:txBody>
      </p:sp>
      <p:grpSp>
        <p:nvGrpSpPr>
          <p:cNvPr id="59" name="Group 74"/>
          <p:cNvGrpSpPr>
            <a:grpSpLocks/>
          </p:cNvGrpSpPr>
          <p:nvPr/>
        </p:nvGrpSpPr>
        <p:grpSpPr bwMode="auto">
          <a:xfrm>
            <a:off x="3163367" y="4804519"/>
            <a:ext cx="350837" cy="336550"/>
            <a:chOff x="2059" y="2097"/>
            <a:chExt cx="221" cy="212"/>
          </a:xfrm>
        </p:grpSpPr>
        <p:sp>
          <p:nvSpPr>
            <p:cNvPr id="60" name="Text Box 72"/>
            <p:cNvSpPr txBox="1">
              <a:spLocks noChangeArrowheads="1"/>
            </p:cNvSpPr>
            <p:nvPr/>
          </p:nvSpPr>
          <p:spPr bwMode="auto">
            <a:xfrm>
              <a:off x="2059" y="2097"/>
              <a:ext cx="22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/>
                <a:t>&lt;</a:t>
              </a:r>
            </a:p>
          </p:txBody>
        </p:sp>
        <p:sp>
          <p:nvSpPr>
            <p:cNvPr id="61" name="Line 73"/>
            <p:cNvSpPr>
              <a:spLocks noChangeShapeType="1"/>
            </p:cNvSpPr>
            <p:nvPr/>
          </p:nvSpPr>
          <p:spPr bwMode="auto">
            <a:xfrm>
              <a:off x="2133" y="2269"/>
              <a:ext cx="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2" name="Text Box 75"/>
          <p:cNvSpPr txBox="1">
            <a:spLocks noChangeArrowheads="1"/>
          </p:cNvSpPr>
          <p:nvPr/>
        </p:nvSpPr>
        <p:spPr bwMode="auto">
          <a:xfrm>
            <a:off x="3518967" y="4783881"/>
            <a:ext cx="730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 dirty="0" err="1">
                <a:latin typeface="Courier New" pitchFamily="49" charset="0"/>
              </a:rPr>
              <a:t>cwnd</a:t>
            </a:r>
            <a:endParaRPr lang="en-US" altLang="zh-CN" sz="1800" b="1" dirty="0">
              <a:latin typeface="Courier New" pitchFamily="49" charset="0"/>
            </a:endParaRPr>
          </a:p>
        </p:txBody>
      </p:sp>
      <p:sp>
        <p:nvSpPr>
          <p:cNvPr id="63" name="Rectangle 76"/>
          <p:cNvSpPr>
            <a:spLocks noChangeArrowheads="1"/>
          </p:cNvSpPr>
          <p:nvPr/>
        </p:nvSpPr>
        <p:spPr bwMode="auto">
          <a:xfrm>
            <a:off x="899592" y="4725144"/>
            <a:ext cx="3725862" cy="642937"/>
          </a:xfrm>
          <a:prstGeom prst="rect">
            <a:avLst/>
          </a:prstGeom>
          <a:noFill/>
          <a:ln w="127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64" name="Text Box 78"/>
          <p:cNvSpPr txBox="1">
            <a:spLocks noChangeArrowheads="1"/>
          </p:cNvSpPr>
          <p:nvPr/>
        </p:nvSpPr>
        <p:spPr bwMode="auto">
          <a:xfrm>
            <a:off x="714375" y="1643856"/>
            <a:ext cx="19800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1400" dirty="0"/>
              <a:t>发送端序列号增长空间</a:t>
            </a:r>
            <a:endParaRPr lang="en-US" altLang="zh-CN" sz="1400" dirty="0"/>
          </a:p>
        </p:txBody>
      </p:sp>
      <p:sp>
        <p:nvSpPr>
          <p:cNvPr id="65" name="Text Box 79"/>
          <p:cNvSpPr txBox="1">
            <a:spLocks noChangeArrowheads="1"/>
          </p:cNvSpPr>
          <p:nvPr/>
        </p:nvSpPr>
        <p:spPr bwMode="auto">
          <a:xfrm>
            <a:off x="5495925" y="4560937"/>
            <a:ext cx="709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Arial" charset="0"/>
              </a:rPr>
              <a:t>rate</a:t>
            </a:r>
          </a:p>
        </p:txBody>
      </p:sp>
      <p:grpSp>
        <p:nvGrpSpPr>
          <p:cNvPr id="66" name="Group 82"/>
          <p:cNvGrpSpPr>
            <a:grpSpLocks/>
          </p:cNvGrpSpPr>
          <p:nvPr/>
        </p:nvGrpSpPr>
        <p:grpSpPr bwMode="auto">
          <a:xfrm>
            <a:off x="6156176" y="4586337"/>
            <a:ext cx="931863" cy="441325"/>
            <a:chOff x="4214" y="2517"/>
            <a:chExt cx="587" cy="278"/>
          </a:xfrm>
        </p:grpSpPr>
        <p:sp>
          <p:nvSpPr>
            <p:cNvPr id="67" name="Text Box 80"/>
            <p:cNvSpPr txBox="1">
              <a:spLocks noChangeArrowheads="1"/>
            </p:cNvSpPr>
            <p:nvPr/>
          </p:nvSpPr>
          <p:spPr bwMode="auto">
            <a:xfrm>
              <a:off x="4216" y="2517"/>
              <a:ext cx="58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800"/>
                <a:t>~</a:t>
              </a:r>
            </a:p>
          </p:txBody>
        </p:sp>
        <p:sp>
          <p:nvSpPr>
            <p:cNvPr id="68" name="Text Box 81"/>
            <p:cNvSpPr txBox="1">
              <a:spLocks noChangeArrowheads="1"/>
            </p:cNvSpPr>
            <p:nvPr/>
          </p:nvSpPr>
          <p:spPr bwMode="auto">
            <a:xfrm>
              <a:off x="4214" y="2564"/>
              <a:ext cx="58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800" dirty="0"/>
                <a:t>~</a:t>
              </a:r>
            </a:p>
          </p:txBody>
        </p:sp>
      </p:grpSp>
      <p:grpSp>
        <p:nvGrpSpPr>
          <p:cNvPr id="69" name="Group 86"/>
          <p:cNvGrpSpPr>
            <a:grpSpLocks/>
          </p:cNvGrpSpPr>
          <p:nvPr/>
        </p:nvGrpSpPr>
        <p:grpSpPr bwMode="auto">
          <a:xfrm>
            <a:off x="6577013" y="4437112"/>
            <a:ext cx="712787" cy="715963"/>
            <a:chOff x="4400" y="2509"/>
            <a:chExt cx="449" cy="451"/>
          </a:xfrm>
        </p:grpSpPr>
        <p:sp>
          <p:nvSpPr>
            <p:cNvPr id="70" name="Text Box 83"/>
            <p:cNvSpPr txBox="1">
              <a:spLocks noChangeArrowheads="1"/>
            </p:cNvSpPr>
            <p:nvPr/>
          </p:nvSpPr>
          <p:spPr bwMode="auto">
            <a:xfrm>
              <a:off x="4400" y="2509"/>
              <a:ext cx="4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/>
                <a:t>cwnd</a:t>
              </a:r>
            </a:p>
          </p:txBody>
        </p:sp>
        <p:sp>
          <p:nvSpPr>
            <p:cNvPr id="71" name="Text Box 84"/>
            <p:cNvSpPr txBox="1">
              <a:spLocks noChangeArrowheads="1"/>
            </p:cNvSpPr>
            <p:nvPr/>
          </p:nvSpPr>
          <p:spPr bwMode="auto">
            <a:xfrm>
              <a:off x="4443" y="2729"/>
              <a:ext cx="37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/>
                <a:t>RTT</a:t>
              </a:r>
            </a:p>
          </p:txBody>
        </p:sp>
        <p:sp>
          <p:nvSpPr>
            <p:cNvPr id="72" name="Line 85"/>
            <p:cNvSpPr>
              <a:spLocks noChangeShapeType="1"/>
            </p:cNvSpPr>
            <p:nvPr/>
          </p:nvSpPr>
          <p:spPr bwMode="auto">
            <a:xfrm>
              <a:off x="4430" y="2731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3" name="Text Box 87"/>
          <p:cNvSpPr txBox="1">
            <a:spLocks noChangeArrowheads="1"/>
          </p:cNvSpPr>
          <p:nvPr/>
        </p:nvSpPr>
        <p:spPr bwMode="auto">
          <a:xfrm>
            <a:off x="7294563" y="4595862"/>
            <a:ext cx="11382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/>
              <a:t>bytes/sec</a:t>
            </a:r>
          </a:p>
        </p:txBody>
      </p:sp>
      <p:sp>
        <p:nvSpPr>
          <p:cNvPr id="74" name="Rectangle 88"/>
          <p:cNvSpPr>
            <a:spLocks noChangeArrowheads="1"/>
          </p:cNvSpPr>
          <p:nvPr/>
        </p:nvSpPr>
        <p:spPr bwMode="auto">
          <a:xfrm>
            <a:off x="5451475" y="4472037"/>
            <a:ext cx="3035300" cy="644525"/>
          </a:xfrm>
          <a:prstGeom prst="rect">
            <a:avLst/>
          </a:prstGeom>
          <a:noFill/>
          <a:ln w="127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  <p:transition>
    <p:fade/>
  </p:transition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拥塞控制：细节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实际上，发送端确保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108</a:t>
            </a:fld>
            <a:endParaRPr lang="zh-CN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lum bright="-20000" contrast="40000"/>
          </a:blip>
          <a:srcRect/>
          <a:stretch>
            <a:fillRect/>
          </a:stretch>
        </p:blipFill>
        <p:spPr bwMode="auto">
          <a:xfrm>
            <a:off x="795338" y="2996952"/>
            <a:ext cx="68580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拥塞控制：细节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讨论两个拥塞控制算法</a:t>
            </a:r>
            <a:endParaRPr lang="en-US" altLang="zh-CN" sz="2400" dirty="0"/>
          </a:p>
          <a:p>
            <a:pPr lvl="1"/>
            <a:r>
              <a:rPr lang="en-US" altLang="zh-CN" sz="2000" dirty="0"/>
              <a:t>Tahoe</a:t>
            </a:r>
            <a:r>
              <a:rPr lang="zh-CN" altLang="en-US" sz="2000" dirty="0"/>
              <a:t>和</a:t>
            </a:r>
            <a:r>
              <a:rPr lang="en-US" altLang="zh-CN" sz="2000" dirty="0"/>
              <a:t>Reno</a:t>
            </a:r>
          </a:p>
          <a:p>
            <a:pPr lvl="1"/>
            <a:r>
              <a:rPr lang="zh-CN" altLang="en-US" sz="2000" dirty="0"/>
              <a:t>实际上有很多</a:t>
            </a:r>
            <a:endParaRPr lang="en-US" altLang="zh-CN" sz="2000" dirty="0"/>
          </a:p>
          <a:p>
            <a:r>
              <a:rPr lang="zh-CN" altLang="en-US" sz="2400" dirty="0"/>
              <a:t>算法的状态</a:t>
            </a:r>
            <a:endParaRPr lang="en-US" altLang="zh-CN" sz="2400" dirty="0"/>
          </a:p>
          <a:p>
            <a:pPr lvl="1"/>
            <a:r>
              <a:rPr lang="en-US" altLang="zh-CN" sz="2000" dirty="0"/>
              <a:t>Tahoe</a:t>
            </a:r>
            <a:r>
              <a:rPr lang="zh-CN" altLang="en-US" sz="2000" dirty="0"/>
              <a:t>：慢启动、拥塞避免</a:t>
            </a:r>
            <a:endParaRPr lang="en-US" altLang="zh-CN" sz="2000" dirty="0"/>
          </a:p>
          <a:p>
            <a:pPr lvl="1"/>
            <a:r>
              <a:rPr lang="en-US" altLang="zh-CN" sz="2000" dirty="0"/>
              <a:t>Reno</a:t>
            </a:r>
            <a:r>
              <a:rPr lang="zh-CN" altLang="en-US" sz="2000" dirty="0"/>
              <a:t>：慢启动、拥塞避免、快速恢复</a:t>
            </a:r>
            <a:endParaRPr lang="en-US" altLang="zh-CN" sz="2000" dirty="0"/>
          </a:p>
          <a:p>
            <a:r>
              <a:rPr lang="zh-CN" altLang="en-US" sz="2400" dirty="0"/>
              <a:t>四种事件</a:t>
            </a:r>
            <a:endParaRPr lang="en-US" altLang="zh-CN" sz="2400" dirty="0"/>
          </a:p>
          <a:p>
            <a:pPr lvl="1"/>
            <a:r>
              <a:rPr lang="zh-CN" altLang="en-US" sz="2000" dirty="0"/>
              <a:t>收到新的</a:t>
            </a:r>
            <a:r>
              <a:rPr lang="en-US" altLang="zh-CN" sz="2000" dirty="0"/>
              <a:t>ACK</a:t>
            </a:r>
            <a:r>
              <a:rPr lang="zh-CN" altLang="en-US" sz="2000" dirty="0"/>
              <a:t>、收到重复的</a:t>
            </a:r>
            <a:r>
              <a:rPr lang="en-US" altLang="zh-CN" sz="2000" dirty="0"/>
              <a:t>ACK</a:t>
            </a:r>
            <a:r>
              <a:rPr lang="zh-CN" altLang="en-US" sz="2000" dirty="0"/>
              <a:t>、超时、收到重复的</a:t>
            </a:r>
            <a:r>
              <a:rPr lang="en-US" altLang="zh-CN" sz="2000" dirty="0"/>
              <a:t>ACK</a:t>
            </a:r>
            <a:r>
              <a:rPr lang="zh-CN" altLang="en-US" sz="2000" dirty="0"/>
              <a:t>数量</a:t>
            </a:r>
            <a:r>
              <a:rPr lang="en-US" altLang="zh-CN" sz="2000" dirty="0"/>
              <a:t>=3</a:t>
            </a:r>
          </a:p>
          <a:p>
            <a:r>
              <a:rPr lang="zh-CN" altLang="en-US" sz="2400" dirty="0"/>
              <a:t>算法改变两个变量</a:t>
            </a:r>
            <a:endParaRPr lang="en-US" altLang="zh-CN" sz="2400" dirty="0"/>
          </a:p>
          <a:p>
            <a:pPr lvl="1"/>
            <a:r>
              <a:rPr lang="en-US" altLang="zh-CN" sz="2000" dirty="0" err="1"/>
              <a:t>cwnd</a:t>
            </a:r>
            <a:r>
              <a:rPr lang="zh-CN" altLang="en-US" sz="2000" dirty="0"/>
              <a:t>、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ssthresh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109</a:t>
            </a:fld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面向连接的解复用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600200"/>
            <a:ext cx="396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§"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cs"/>
              </a:rPr>
              <a:t>TCP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套接字由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ea"/>
                <a:cs typeface="+mn-cs"/>
              </a:rPr>
              <a:t>四元组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标识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: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Arial"/>
              <a:buChar char="•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</a:rPr>
              <a:t>源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</a:rPr>
              <a:t>IP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</a:rPr>
              <a:t>地址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+mn-ea"/>
            </a:endParaRP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Arial"/>
              <a:buChar char="•"/>
              <a:defRPr/>
            </a:pPr>
            <a:r>
              <a:rPr lang="zh-CN" altLang="en-US" sz="2400" kern="0" dirty="0">
                <a:solidFill>
                  <a:srgbClr val="CC0000"/>
                </a:solidFill>
                <a:latin typeface="+mn-ea"/>
              </a:rPr>
              <a:t>源端口号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Arial"/>
              <a:buChar char="•"/>
              <a:tabLst/>
              <a:defRPr/>
            </a:pPr>
            <a:r>
              <a:rPr lang="zh-CN" altLang="en-US" sz="2400" kern="0" dirty="0">
                <a:solidFill>
                  <a:srgbClr val="CC0000"/>
                </a:solidFill>
                <a:latin typeface="+mn-ea"/>
              </a:rPr>
              <a:t>目的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</a:rPr>
              <a:t>IP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</a:rPr>
              <a:t>地址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Arial"/>
              <a:buChar char="•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</a:rPr>
              <a:t>目的端口号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§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解复用</a:t>
            </a:r>
            <a:r>
              <a:rPr lang="zh-CN" altLang="en-US" sz="2800" kern="0" dirty="0">
                <a:latin typeface="+mn-ea"/>
              </a:rPr>
              <a:t>：使用四元组将分段送到相应的套接字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4508500" y="1587500"/>
            <a:ext cx="4114800" cy="46482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§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服务器</a:t>
            </a:r>
            <a:r>
              <a:rPr lang="zh-CN" altLang="en-US" sz="2800" kern="0" dirty="0">
                <a:latin typeface="+mn-ea"/>
              </a:rPr>
              <a:t>进程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同时维持多个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TCP</a:t>
            </a:r>
            <a:r>
              <a:rPr lang="zh-CN" altLang="en-US" sz="2800" kern="0" dirty="0">
                <a:latin typeface="+mn-ea"/>
              </a:rPr>
              <a:t>套接字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Arial"/>
              <a:buChar char="•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每个套接字由其四元组标识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§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多个客户端连接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web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服务器时，为每个客户端创建一个套接字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Arial"/>
              <a:buChar char="•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非持久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HTTP</a:t>
            </a:r>
            <a:r>
              <a:rPr lang="zh-CN" altLang="en-US" sz="2400" kern="0" dirty="0">
                <a:latin typeface="+mn-ea"/>
              </a:rPr>
              <a:t>为每个请求创建一个套接字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</p:txBody>
      </p:sp>
    </p:spTree>
  </p:cSld>
  <p:clrMapOvr>
    <a:masterClrMapping/>
  </p:clrMapOvr>
  <p:transition>
    <p:fade/>
  </p:transition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慢启动（</a:t>
            </a:r>
            <a:r>
              <a:rPr lang="en-US" altLang="zh-CN" dirty="0"/>
              <a:t>slow start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110</a:t>
            </a:fld>
            <a:endParaRPr lang="zh-CN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01663" y="1738660"/>
            <a:ext cx="4249737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§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指数增大</a:t>
            </a: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cwnd</a:t>
            </a:r>
            <a:r>
              <a:rPr lang="zh-CN" altLang="en-US" sz="2800" kern="0" dirty="0"/>
              <a:t>直到丢包发生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Arial"/>
              <a:buChar char="•"/>
              <a:tabLst/>
              <a:defRPr/>
            </a:pP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charset="0"/>
                <a:ea typeface="+mn-ea"/>
              </a:rPr>
              <a:t>开始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charset="0"/>
                <a:ea typeface="+mn-ea"/>
              </a:rPr>
              <a:t>cwnd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 = 1 MSS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Arial"/>
              <a:buChar char="•"/>
              <a:tabLst/>
              <a:defRPr/>
            </a:pPr>
            <a:r>
              <a:rPr lang="zh-CN" altLang="en-US" sz="2400" kern="0" noProof="0" dirty="0"/>
              <a:t>每过一个</a:t>
            </a:r>
            <a:r>
              <a:rPr lang="en-US" altLang="zh-CN" sz="2400" kern="0" noProof="0" dirty="0"/>
              <a:t>RTT</a:t>
            </a:r>
            <a:r>
              <a:rPr lang="zh-CN" altLang="en-US" sz="2400" kern="0" noProof="0" dirty="0"/>
              <a:t>，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charset="0"/>
                <a:ea typeface="+mn-ea"/>
              </a:rPr>
              <a:t>cwnd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翻倍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Arial"/>
              <a:buChar char="•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如何实现？每收到一个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ACK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，将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cwd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增加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1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个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MSS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§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一开始速率很低，但是指数增长，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慢启动并不慢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5616575" y="2651473"/>
            <a:ext cx="2505075" cy="3524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5213350" y="1513235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800" dirty="0">
                <a:latin typeface="Arial" charset="0"/>
              </a:rPr>
              <a:t>主机</a:t>
            </a:r>
            <a:r>
              <a:rPr lang="en-US" altLang="zh-CN" sz="1800" dirty="0">
                <a:latin typeface="Arial" charset="0"/>
              </a:rPr>
              <a:t>A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 rot="408567">
            <a:off x="6815763" y="2616647"/>
            <a:ext cx="82266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Arial" charset="0"/>
              </a:rPr>
              <a:t>1</a:t>
            </a:r>
            <a:r>
              <a:rPr lang="zh-CN" altLang="en-US" sz="1400" dirty="0">
                <a:latin typeface="Arial" charset="0"/>
              </a:rPr>
              <a:t>个分段</a:t>
            </a:r>
            <a:endParaRPr lang="en-US" altLang="zh-CN" sz="1000" dirty="0">
              <a:latin typeface="Times New Roman" pitchFamily="18" charset="0"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 rot="16200000">
            <a:off x="5174456" y="2855467"/>
            <a:ext cx="5286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>
                <a:latin typeface="Arial" charset="0"/>
              </a:rPr>
              <a:t>RTT</a:t>
            </a:r>
            <a:endParaRPr lang="en-US" altLang="zh-CN" sz="1000">
              <a:latin typeface="Arial" charset="0"/>
            </a:endParaRP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7650163" y="1498948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800" dirty="0">
                <a:latin typeface="Arial" charset="0"/>
              </a:rPr>
              <a:t>主机</a:t>
            </a:r>
            <a:r>
              <a:rPr lang="en-US" altLang="zh-CN" sz="1800" dirty="0">
                <a:latin typeface="Arial" charset="0"/>
              </a:rPr>
              <a:t>B</a:t>
            </a: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>
            <a:off x="5611813" y="2465735"/>
            <a:ext cx="0" cy="3848100"/>
          </a:xfrm>
          <a:prstGeom prst="line">
            <a:avLst/>
          </a:prstGeom>
          <a:noFill/>
          <a:ln w="19050">
            <a:solidFill>
              <a:srgbClr val="777777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8126413" y="2503835"/>
            <a:ext cx="0" cy="3848100"/>
          </a:xfrm>
          <a:prstGeom prst="line">
            <a:avLst/>
          </a:prstGeom>
          <a:noFill/>
          <a:ln w="19050">
            <a:solidFill>
              <a:srgbClr val="777777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 flipH="1" flipV="1">
            <a:off x="5430838" y="2614960"/>
            <a:ext cx="4762" cy="219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>
            <a:off x="5440363" y="3221385"/>
            <a:ext cx="4762" cy="22383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 flipV="1">
            <a:off x="5592763" y="3056285"/>
            <a:ext cx="2505075" cy="3524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6" name="Group 18"/>
          <p:cNvGrpSpPr>
            <a:grpSpLocks/>
          </p:cNvGrpSpPr>
          <p:nvPr/>
        </p:nvGrpSpPr>
        <p:grpSpPr bwMode="auto">
          <a:xfrm>
            <a:off x="7840663" y="5797898"/>
            <a:ext cx="615950" cy="366712"/>
            <a:chOff x="3317" y="3527"/>
            <a:chExt cx="388" cy="231"/>
          </a:xfrm>
        </p:grpSpPr>
        <p:sp>
          <p:nvSpPr>
            <p:cNvPr id="17" name="Rectangle 19"/>
            <p:cNvSpPr>
              <a:spLocks noChangeArrowheads="1"/>
            </p:cNvSpPr>
            <p:nvPr/>
          </p:nvSpPr>
          <p:spPr bwMode="auto">
            <a:xfrm>
              <a:off x="3342" y="3576"/>
              <a:ext cx="324" cy="1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8" name="Text Box 20"/>
            <p:cNvSpPr txBox="1">
              <a:spLocks noChangeArrowheads="1"/>
            </p:cNvSpPr>
            <p:nvPr/>
          </p:nvSpPr>
          <p:spPr bwMode="auto">
            <a:xfrm>
              <a:off x="3317" y="3527"/>
              <a:ext cx="3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>
                  <a:latin typeface="Arial" charset="0"/>
                </a:rPr>
                <a:t>time</a:t>
              </a:r>
              <a:endParaRPr lang="en-US" altLang="zh-CN" sz="1000">
                <a:latin typeface="Arial" charset="0"/>
              </a:endParaRPr>
            </a:p>
          </p:txBody>
        </p:sp>
      </p:grpSp>
      <p:sp>
        <p:nvSpPr>
          <p:cNvPr id="19" name="Line 21"/>
          <p:cNvSpPr>
            <a:spLocks noChangeShapeType="1"/>
          </p:cNvSpPr>
          <p:nvPr/>
        </p:nvSpPr>
        <p:spPr bwMode="auto">
          <a:xfrm>
            <a:off x="5621338" y="3432523"/>
            <a:ext cx="2505075" cy="3524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5616575" y="3518248"/>
            <a:ext cx="2505075" cy="3524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V="1">
            <a:off x="5616575" y="4042123"/>
            <a:ext cx="2528888" cy="3619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24"/>
          <p:cNvSpPr>
            <a:spLocks noChangeShapeType="1"/>
          </p:cNvSpPr>
          <p:nvPr/>
        </p:nvSpPr>
        <p:spPr bwMode="auto">
          <a:xfrm flipV="1">
            <a:off x="5589588" y="4302473"/>
            <a:ext cx="2505075" cy="3524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25"/>
          <p:cNvSpPr txBox="1">
            <a:spLocks noChangeArrowheads="1"/>
          </p:cNvSpPr>
          <p:nvPr/>
        </p:nvSpPr>
        <p:spPr bwMode="auto">
          <a:xfrm rot="408567">
            <a:off x="6849101" y="3402460"/>
            <a:ext cx="82266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Arial" charset="0"/>
              </a:rPr>
              <a:t>2</a:t>
            </a:r>
            <a:r>
              <a:rPr lang="zh-CN" altLang="en-US" sz="1400" dirty="0">
                <a:latin typeface="Arial" charset="0"/>
              </a:rPr>
              <a:t>个分段</a:t>
            </a:r>
            <a:endParaRPr lang="en-US" altLang="zh-CN" sz="1000" dirty="0">
              <a:latin typeface="Times New Roman" pitchFamily="18" charset="0"/>
            </a:endParaRPr>
          </a:p>
        </p:txBody>
      </p:sp>
      <p:sp>
        <p:nvSpPr>
          <p:cNvPr id="24" name="Text Box 26"/>
          <p:cNvSpPr txBox="1">
            <a:spLocks noChangeArrowheads="1"/>
          </p:cNvSpPr>
          <p:nvPr/>
        </p:nvSpPr>
        <p:spPr bwMode="auto">
          <a:xfrm rot="408567">
            <a:off x="6955464" y="4416872"/>
            <a:ext cx="82266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Arial" charset="0"/>
              </a:rPr>
              <a:t>4</a:t>
            </a:r>
            <a:r>
              <a:rPr lang="zh-CN" altLang="en-US" sz="1400" dirty="0">
                <a:latin typeface="Arial" charset="0"/>
              </a:rPr>
              <a:t>个分段</a:t>
            </a:r>
            <a:endParaRPr lang="en-US" altLang="zh-CN" sz="1000" dirty="0">
              <a:latin typeface="Times New Roman" pitchFamily="18" charset="0"/>
            </a:endParaRPr>
          </a:p>
        </p:txBody>
      </p:sp>
      <p:grpSp>
        <p:nvGrpSpPr>
          <p:cNvPr id="25" name="Group 27"/>
          <p:cNvGrpSpPr>
            <a:grpSpLocks/>
          </p:cNvGrpSpPr>
          <p:nvPr/>
        </p:nvGrpSpPr>
        <p:grpSpPr bwMode="auto">
          <a:xfrm>
            <a:off x="5611813" y="4437410"/>
            <a:ext cx="2519362" cy="652463"/>
            <a:chOff x="3954" y="2214"/>
            <a:chExt cx="1587" cy="411"/>
          </a:xfrm>
        </p:grpSpPr>
        <p:sp>
          <p:nvSpPr>
            <p:cNvPr id="26" name="Line 28"/>
            <p:cNvSpPr>
              <a:spLocks noChangeShapeType="1"/>
            </p:cNvSpPr>
            <p:nvPr/>
          </p:nvSpPr>
          <p:spPr bwMode="auto">
            <a:xfrm>
              <a:off x="3963" y="2214"/>
              <a:ext cx="1578" cy="22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29"/>
            <p:cNvSpPr>
              <a:spLocks noChangeShapeType="1"/>
            </p:cNvSpPr>
            <p:nvPr/>
          </p:nvSpPr>
          <p:spPr bwMode="auto">
            <a:xfrm>
              <a:off x="3954" y="2274"/>
              <a:ext cx="1578" cy="22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30"/>
            <p:cNvSpPr>
              <a:spLocks noChangeShapeType="1"/>
            </p:cNvSpPr>
            <p:nvPr/>
          </p:nvSpPr>
          <p:spPr bwMode="auto">
            <a:xfrm>
              <a:off x="3963" y="2340"/>
              <a:ext cx="1578" cy="22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31"/>
            <p:cNvSpPr>
              <a:spLocks noChangeShapeType="1"/>
            </p:cNvSpPr>
            <p:nvPr/>
          </p:nvSpPr>
          <p:spPr bwMode="auto">
            <a:xfrm>
              <a:off x="3957" y="2403"/>
              <a:ext cx="1578" cy="22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" name="Group 32"/>
          <p:cNvGrpSpPr>
            <a:grpSpLocks/>
          </p:cNvGrpSpPr>
          <p:nvPr/>
        </p:nvGrpSpPr>
        <p:grpSpPr bwMode="auto">
          <a:xfrm flipV="1">
            <a:off x="5897563" y="4818410"/>
            <a:ext cx="2228850" cy="604838"/>
            <a:chOff x="3954" y="2214"/>
            <a:chExt cx="1587" cy="411"/>
          </a:xfrm>
        </p:grpSpPr>
        <p:sp>
          <p:nvSpPr>
            <p:cNvPr id="31" name="Line 33"/>
            <p:cNvSpPr>
              <a:spLocks noChangeShapeType="1"/>
            </p:cNvSpPr>
            <p:nvPr/>
          </p:nvSpPr>
          <p:spPr bwMode="auto">
            <a:xfrm>
              <a:off x="3963" y="2214"/>
              <a:ext cx="1578" cy="22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Line 34"/>
            <p:cNvSpPr>
              <a:spLocks noChangeShapeType="1"/>
            </p:cNvSpPr>
            <p:nvPr/>
          </p:nvSpPr>
          <p:spPr bwMode="auto">
            <a:xfrm>
              <a:off x="3954" y="2274"/>
              <a:ext cx="1578" cy="22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Line 35"/>
            <p:cNvSpPr>
              <a:spLocks noChangeShapeType="1"/>
            </p:cNvSpPr>
            <p:nvPr/>
          </p:nvSpPr>
          <p:spPr bwMode="auto">
            <a:xfrm>
              <a:off x="3963" y="2340"/>
              <a:ext cx="1578" cy="22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Line 36"/>
            <p:cNvSpPr>
              <a:spLocks noChangeShapeType="1"/>
            </p:cNvSpPr>
            <p:nvPr/>
          </p:nvSpPr>
          <p:spPr bwMode="auto">
            <a:xfrm>
              <a:off x="3957" y="2403"/>
              <a:ext cx="1578" cy="22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6" name="Group 43"/>
          <p:cNvGrpSpPr>
            <a:grpSpLocks/>
          </p:cNvGrpSpPr>
          <p:nvPr/>
        </p:nvGrpSpPr>
        <p:grpSpPr bwMode="auto">
          <a:xfrm>
            <a:off x="5173663" y="1837085"/>
            <a:ext cx="654050" cy="601663"/>
            <a:chOff x="-44" y="1473"/>
            <a:chExt cx="981" cy="1105"/>
          </a:xfrm>
        </p:grpSpPr>
        <p:pic>
          <p:nvPicPr>
            <p:cNvPr id="37" name="Picture 44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8" name="Freeform 4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9" name="Group 46"/>
          <p:cNvGrpSpPr>
            <a:grpSpLocks/>
          </p:cNvGrpSpPr>
          <p:nvPr/>
        </p:nvGrpSpPr>
        <p:grpSpPr bwMode="auto">
          <a:xfrm>
            <a:off x="7908925" y="1851373"/>
            <a:ext cx="382588" cy="547687"/>
            <a:chOff x="4140" y="429"/>
            <a:chExt cx="1425" cy="2396"/>
          </a:xfrm>
        </p:grpSpPr>
        <p:sp>
          <p:nvSpPr>
            <p:cNvPr id="40" name="Freeform 4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6 w 354"/>
                <a:gd name="T1" fmla="*/ 0 h 2742"/>
                <a:gd name="T2" fmla="*/ 30 w 354"/>
                <a:gd name="T3" fmla="*/ 46 h 2742"/>
                <a:gd name="T4" fmla="*/ 30 w 354"/>
                <a:gd name="T5" fmla="*/ 354 h 2742"/>
                <a:gd name="T6" fmla="*/ 0 w 354"/>
                <a:gd name="T7" fmla="*/ 371 h 2742"/>
                <a:gd name="T8" fmla="*/ 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Rectangle 48"/>
            <p:cNvSpPr>
              <a:spLocks noChangeArrowheads="1"/>
            </p:cNvSpPr>
            <p:nvPr/>
          </p:nvSpPr>
          <p:spPr bwMode="auto">
            <a:xfrm>
              <a:off x="4205" y="429"/>
              <a:ext cx="1047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2" name="Freeform 4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8 w 211"/>
                <a:gd name="T3" fmla="*/ 30 h 2537"/>
                <a:gd name="T4" fmla="*/ 2 w 211"/>
                <a:gd name="T5" fmla="*/ 338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5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8 h 226"/>
                <a:gd name="T4" fmla="*/ 29 w 328"/>
                <a:gd name="T5" fmla="*/ 32 h 226"/>
                <a:gd name="T6" fmla="*/ 0 w 328"/>
                <a:gd name="T7" fmla="*/ 1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Rectangle 51"/>
            <p:cNvSpPr>
              <a:spLocks noChangeArrowheads="1"/>
            </p:cNvSpPr>
            <p:nvPr/>
          </p:nvSpPr>
          <p:spPr bwMode="auto">
            <a:xfrm>
              <a:off x="4211" y="693"/>
              <a:ext cx="59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45" name="Group 5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0" name="AutoShape 53"/>
              <p:cNvSpPr>
                <a:spLocks noChangeArrowheads="1"/>
              </p:cNvSpPr>
              <p:nvPr/>
            </p:nvSpPr>
            <p:spPr bwMode="auto">
              <a:xfrm>
                <a:off x="614" y="2565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71" name="AutoShape 54"/>
              <p:cNvSpPr>
                <a:spLocks noChangeArrowheads="1"/>
              </p:cNvSpPr>
              <p:nvPr/>
            </p:nvSpPr>
            <p:spPr bwMode="auto">
              <a:xfrm>
                <a:off x="629" y="2579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46" name="Rectangle 55"/>
            <p:cNvSpPr>
              <a:spLocks noChangeArrowheads="1"/>
            </p:cNvSpPr>
            <p:nvPr/>
          </p:nvSpPr>
          <p:spPr bwMode="auto">
            <a:xfrm>
              <a:off x="4223" y="1019"/>
              <a:ext cx="59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47" name="Group 5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8" name="AutoShape 57"/>
              <p:cNvSpPr>
                <a:spLocks noChangeArrowheads="1"/>
              </p:cNvSpPr>
              <p:nvPr/>
            </p:nvSpPr>
            <p:spPr bwMode="auto">
              <a:xfrm>
                <a:off x="617" y="2565"/>
                <a:ext cx="723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69" name="AutoShape 58"/>
              <p:cNvSpPr>
                <a:spLocks noChangeArrowheads="1"/>
              </p:cNvSpPr>
              <p:nvPr/>
            </p:nvSpPr>
            <p:spPr bwMode="auto">
              <a:xfrm>
                <a:off x="631" y="2580"/>
                <a:ext cx="694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48" name="Rectangle 59"/>
            <p:cNvSpPr>
              <a:spLocks noChangeArrowheads="1"/>
            </p:cNvSpPr>
            <p:nvPr/>
          </p:nvSpPr>
          <p:spPr bwMode="auto">
            <a:xfrm>
              <a:off x="4217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9" name="Rectangle 60"/>
            <p:cNvSpPr>
              <a:spLocks noChangeArrowheads="1"/>
            </p:cNvSpPr>
            <p:nvPr/>
          </p:nvSpPr>
          <p:spPr bwMode="auto">
            <a:xfrm>
              <a:off x="4229" y="1658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50" name="Group 61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6" name="AutoShape 62"/>
              <p:cNvSpPr>
                <a:spLocks noChangeArrowheads="1"/>
              </p:cNvSpPr>
              <p:nvPr/>
            </p:nvSpPr>
            <p:spPr bwMode="auto">
              <a:xfrm>
                <a:off x="617" y="2571"/>
                <a:ext cx="72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67" name="AutoShape 63"/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92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51" name="Freeform 6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7 h 226"/>
                <a:gd name="T4" fmla="*/ 29 w 328"/>
                <a:gd name="T5" fmla="*/ 30 h 226"/>
                <a:gd name="T6" fmla="*/ 0 w 328"/>
                <a:gd name="T7" fmla="*/ 1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2" name="Group 6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4" name="AutoShape 66"/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29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65" name="AutoShape 67"/>
              <p:cNvSpPr>
                <a:spLocks noChangeArrowheads="1"/>
              </p:cNvSpPr>
              <p:nvPr/>
            </p:nvSpPr>
            <p:spPr bwMode="auto">
              <a:xfrm>
                <a:off x="626" y="2580"/>
                <a:ext cx="700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53" name="Rectangle 68"/>
            <p:cNvSpPr>
              <a:spLocks noChangeArrowheads="1"/>
            </p:cNvSpPr>
            <p:nvPr/>
          </p:nvSpPr>
          <p:spPr bwMode="auto">
            <a:xfrm>
              <a:off x="5252" y="429"/>
              <a:ext cx="65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4" name="Freeform 6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6 w 296"/>
                <a:gd name="T3" fmla="*/ 18 h 256"/>
                <a:gd name="T4" fmla="*/ 26 w 296"/>
                <a:gd name="T5" fmla="*/ 34 h 256"/>
                <a:gd name="T6" fmla="*/ 0 w 296"/>
                <a:gd name="T7" fmla="*/ 1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7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7 w 304"/>
                <a:gd name="T3" fmla="*/ 22 h 288"/>
                <a:gd name="T4" fmla="*/ 25 w 304"/>
                <a:gd name="T5" fmla="*/ 40 h 288"/>
                <a:gd name="T6" fmla="*/ 2 w 304"/>
                <a:gd name="T7" fmla="*/ 1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Oval 71"/>
            <p:cNvSpPr>
              <a:spLocks noChangeArrowheads="1"/>
            </p:cNvSpPr>
            <p:nvPr/>
          </p:nvSpPr>
          <p:spPr bwMode="auto">
            <a:xfrm>
              <a:off x="5518" y="2610"/>
              <a:ext cx="47" cy="97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7" name="Freeform 7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5 h 240"/>
                <a:gd name="T2" fmla="*/ 2 w 306"/>
                <a:gd name="T3" fmla="*/ 33 h 240"/>
                <a:gd name="T4" fmla="*/ 27 w 306"/>
                <a:gd name="T5" fmla="*/ 15 h 240"/>
                <a:gd name="T6" fmla="*/ 26 w 306"/>
                <a:gd name="T7" fmla="*/ 0 h 240"/>
                <a:gd name="T8" fmla="*/ 0 w 306"/>
                <a:gd name="T9" fmla="*/ 1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AutoShape 73"/>
            <p:cNvSpPr>
              <a:spLocks noChangeArrowheads="1"/>
            </p:cNvSpPr>
            <p:nvPr/>
          </p:nvSpPr>
          <p:spPr bwMode="auto">
            <a:xfrm>
              <a:off x="4140" y="2679"/>
              <a:ext cx="1200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9" name="AutoShape 74"/>
            <p:cNvSpPr>
              <a:spLocks noChangeArrowheads="1"/>
            </p:cNvSpPr>
            <p:nvPr/>
          </p:nvSpPr>
          <p:spPr bwMode="auto">
            <a:xfrm>
              <a:off x="4205" y="2714"/>
              <a:ext cx="1070" cy="7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0" name="Oval 75"/>
            <p:cNvSpPr>
              <a:spLocks noChangeArrowheads="1"/>
            </p:cNvSpPr>
            <p:nvPr/>
          </p:nvSpPr>
          <p:spPr bwMode="auto">
            <a:xfrm>
              <a:off x="4306" y="2381"/>
              <a:ext cx="160" cy="146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1" name="Oval 76"/>
            <p:cNvSpPr>
              <a:spLocks noChangeArrowheads="1"/>
            </p:cNvSpPr>
            <p:nvPr/>
          </p:nvSpPr>
          <p:spPr bwMode="auto">
            <a:xfrm>
              <a:off x="4489" y="2387"/>
              <a:ext cx="160" cy="139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zh-CN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2" name="Oval 77"/>
            <p:cNvSpPr>
              <a:spLocks noChangeArrowheads="1"/>
            </p:cNvSpPr>
            <p:nvPr/>
          </p:nvSpPr>
          <p:spPr bwMode="auto">
            <a:xfrm>
              <a:off x="4660" y="2381"/>
              <a:ext cx="160" cy="139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3" name="Rectangle 78"/>
            <p:cNvSpPr>
              <a:spLocks noChangeArrowheads="1"/>
            </p:cNvSpPr>
            <p:nvPr/>
          </p:nvSpPr>
          <p:spPr bwMode="auto">
            <a:xfrm>
              <a:off x="5062" y="1832"/>
              <a:ext cx="83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</p:grpSp>
    </p:spTree>
  </p:cSld>
  <p:clrMapOvr>
    <a:masterClrMapping/>
  </p:clrMapOvr>
  <p:transition>
    <p:fade/>
  </p:transition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：检测丢包和对丢包的反应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111</a:t>
            </a:fld>
            <a:endParaRPr lang="zh-CN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628800"/>
            <a:ext cx="8577263" cy="23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窗口指数增长（慢启动方式）直到到达一个门限（</a:t>
            </a: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ssthresh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），然后线性增长（拥塞避免状态）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通过超时检测丢包：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cwnd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降为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1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个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MSS;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通过收到</a:t>
            </a:r>
            <a:r>
              <a:rPr lang="en-US" altLang="zh-CN" sz="2800" kern="0" dirty="0">
                <a:latin typeface="+mn-ea"/>
              </a:rPr>
              <a:t>3</a:t>
            </a:r>
            <a:r>
              <a:rPr lang="zh-CN" altLang="en-US" sz="2800" kern="0" dirty="0">
                <a:latin typeface="+mn-ea"/>
              </a:rPr>
              <a:t>个重复</a:t>
            </a:r>
            <a:r>
              <a:rPr lang="en-US" altLang="zh-CN" sz="2800" kern="0" dirty="0">
                <a:latin typeface="+mn-ea"/>
              </a:rPr>
              <a:t>ACK</a:t>
            </a:r>
            <a:r>
              <a:rPr lang="zh-CN" altLang="en-US" sz="2800" kern="0" dirty="0">
                <a:latin typeface="+mn-ea"/>
              </a:rPr>
              <a:t>推测丢包：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TCP Reno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能收到重复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ACK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说明网络仍有一定带宽（后面的包都收到了）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lang="zh-CN" altLang="en-US" sz="2400" kern="0" noProof="0" dirty="0">
                <a:latin typeface="+mn-ea"/>
              </a:rPr>
              <a:t>将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cwnd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减半，然后线性增长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无论超时还是收到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3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个重复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ACK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，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TCP Tahoe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都是将</a:t>
            </a: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cwnd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设置为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1 MSS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</p:txBody>
      </p:sp>
    </p:spTree>
  </p:cSld>
  <p:clrMapOvr>
    <a:masterClrMapping/>
  </p:clrMapOvr>
  <p:transition>
    <p:fade/>
  </p:transition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：由慢启动切换到拥塞避免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112</a:t>
            </a:fld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33400" y="1706488"/>
            <a:ext cx="7711008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lang="zh-CN" altLang="en-US" sz="2400" kern="0" dirty="0">
                <a:solidFill>
                  <a:srgbClr val="FF0000"/>
                </a:solidFill>
                <a:latin typeface="+mn-ea"/>
              </a:rPr>
              <a:t>问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cs"/>
              </a:rPr>
              <a:t>: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何时从指数增长切换为线性增长？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</a:pPr>
            <a:r>
              <a:rPr lang="zh-CN" altLang="en-US" sz="2400" kern="0" dirty="0">
                <a:solidFill>
                  <a:srgbClr val="FF0000"/>
                </a:solidFill>
                <a:latin typeface="+mn-ea"/>
              </a:rPr>
              <a:t>答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cs"/>
              </a:rPr>
              <a:t>: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当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cwnd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</a:t>
            </a:r>
            <a:r>
              <a:rPr lang="zh-CN" altLang="en-US" sz="2400" kern="0" dirty="0">
                <a:latin typeface="+mn-ea"/>
              </a:rPr>
              <a:t>达到丢包之前窗口大小的一半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533400" y="4188296"/>
            <a:ext cx="3810000" cy="1905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sz="2800" b="0" i="0" u="sng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cs"/>
              </a:rPr>
              <a:t>具体实现</a:t>
            </a:r>
            <a:r>
              <a:rPr kumimoji="0" lang="en-US" altLang="zh-CN" sz="2800" b="0" i="0" u="sng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cs"/>
              </a:rPr>
              <a:t>: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由变量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ssthresh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控制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当丢包发生时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,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ssthresh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设置为丢包前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cwnd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的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1</a:t>
            </a:r>
            <a:r>
              <a:rPr lang="en-US" altLang="zh-CN" sz="2400" kern="0" dirty="0">
                <a:latin typeface="+mn-ea"/>
              </a:rPr>
              <a:t>/2</a:t>
            </a:r>
            <a:endParaRPr kumimoji="0" lang="en-US" altLang="zh-CN" sz="24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4788024" y="5445224"/>
            <a:ext cx="3810000" cy="864096"/>
          </a:xfrm>
          <a:prstGeom prst="rect">
            <a:avLst/>
          </a:prstGeom>
        </p:spPr>
        <p:txBody>
          <a:bodyPr/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defRPr/>
            </a:pPr>
            <a:r>
              <a:rPr lang="zh-CN" altLang="en-US" sz="2400" kern="0" dirty="0">
                <a:latin typeface="+mn-ea"/>
              </a:rPr>
              <a:t>设置</a:t>
            </a:r>
            <a:r>
              <a:rPr kumimoji="0" lang="en-US" altLang="zh-CN" sz="24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ssthresh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初始值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（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例如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64KB）</a:t>
            </a:r>
          </a:p>
        </p:txBody>
      </p:sp>
    </p:spTree>
  </p:cSld>
  <p:clrMapOvr>
    <a:masterClrMapping/>
  </p:clrMapOvr>
  <p:transition>
    <p:fade/>
  </p:transition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TCP</a:t>
            </a:r>
            <a:r>
              <a:rPr lang="zh-CN" altLang="en-US" sz="3600" dirty="0"/>
              <a:t>：拥塞避免（</a:t>
            </a:r>
            <a:r>
              <a:rPr lang="en-US" altLang="zh-CN" sz="3600" dirty="0"/>
              <a:t>congestion avoidance</a:t>
            </a:r>
            <a:r>
              <a:rPr lang="zh-CN" altLang="en-US" sz="3600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113</a:t>
            </a:fld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sz="half" idx="1"/>
          </p:nvPr>
        </p:nvSpPr>
        <p:spPr>
          <a:xfrm>
            <a:off x="533400" y="1772815"/>
            <a:ext cx="7788275" cy="4243809"/>
          </a:xfrm>
        </p:spPr>
        <p:txBody>
          <a:bodyPr/>
          <a:lstStyle/>
          <a:p>
            <a:r>
              <a:rPr lang="zh-CN" altLang="en-US" sz="2400" dirty="0">
                <a:latin typeface="+mn-ea"/>
              </a:rPr>
              <a:t>每个</a:t>
            </a:r>
            <a:r>
              <a:rPr lang="en-US" altLang="zh-CN" sz="2400" dirty="0">
                <a:latin typeface="+mn-ea"/>
              </a:rPr>
              <a:t>RTT</a:t>
            </a:r>
            <a:r>
              <a:rPr lang="zh-CN" altLang="en-US" sz="2400" dirty="0">
                <a:latin typeface="+mn-ea"/>
              </a:rPr>
              <a:t>增加</a:t>
            </a:r>
            <a:r>
              <a:rPr lang="en-US" altLang="zh-CN" sz="2400" dirty="0" err="1">
                <a:latin typeface="+mn-ea"/>
              </a:rPr>
              <a:t>cwnd</a:t>
            </a:r>
            <a:r>
              <a:rPr lang="zh-CN" altLang="en-US" sz="2400" dirty="0">
                <a:latin typeface="+mn-ea"/>
              </a:rPr>
              <a:t>一个</a:t>
            </a:r>
            <a:r>
              <a:rPr lang="en-US" altLang="zh-CN" sz="2400" dirty="0">
                <a:latin typeface="+mn-ea"/>
              </a:rPr>
              <a:t>MSS</a:t>
            </a:r>
          </a:p>
          <a:p>
            <a:pPr lvl="1"/>
            <a:r>
              <a:rPr lang="zh-CN" altLang="en-US" sz="2400" dirty="0">
                <a:latin typeface="+mn-ea"/>
              </a:rPr>
              <a:t>每收到一个新的</a:t>
            </a:r>
            <a:r>
              <a:rPr lang="en-US" altLang="zh-CN" sz="2400" dirty="0">
                <a:latin typeface="+mn-ea"/>
              </a:rPr>
              <a:t>ACK</a:t>
            </a:r>
            <a:r>
              <a:rPr lang="zh-CN" altLang="en-US" sz="2400" dirty="0">
                <a:latin typeface="+mn-ea"/>
              </a:rPr>
              <a:t>，发送端</a:t>
            </a:r>
            <a:r>
              <a:rPr lang="en-US" altLang="zh-CN" sz="2400" dirty="0" err="1">
                <a:latin typeface="+mn-ea"/>
              </a:rPr>
              <a:t>cwnd</a:t>
            </a:r>
            <a:r>
              <a:rPr lang="zh-CN" altLang="en-US" sz="2400" dirty="0">
                <a:latin typeface="+mn-ea"/>
              </a:rPr>
              <a:t>增加</a:t>
            </a:r>
            <a:r>
              <a:rPr lang="en-US" altLang="zh-CN" sz="2400" dirty="0">
                <a:latin typeface="+mn-ea"/>
              </a:rPr>
              <a:t>MSS</a:t>
            </a:r>
            <a:r>
              <a:rPr lang="zh-CN" altLang="en-US" sz="2400" dirty="0">
                <a:latin typeface="+mn-ea"/>
              </a:rPr>
              <a:t>*</a:t>
            </a:r>
            <a:r>
              <a:rPr lang="en-US" altLang="zh-CN" sz="2400" dirty="0">
                <a:latin typeface="+mn-ea"/>
              </a:rPr>
              <a:t>(MSS/</a:t>
            </a:r>
            <a:r>
              <a:rPr lang="en-US" altLang="zh-CN" sz="2400" dirty="0" err="1">
                <a:latin typeface="+mn-ea"/>
              </a:rPr>
              <a:t>cwnd</a:t>
            </a:r>
            <a:r>
              <a:rPr lang="en-US" altLang="zh-CN" sz="2400" dirty="0">
                <a:latin typeface="+mn-ea"/>
              </a:rPr>
              <a:t>)</a:t>
            </a:r>
          </a:p>
          <a:p>
            <a:pPr lvl="1"/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等价于每个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RTT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增加</a:t>
            </a:r>
            <a:r>
              <a:rPr lang="en-US" altLang="zh-CN" sz="2400" dirty="0" err="1">
                <a:solidFill>
                  <a:srgbClr val="FF0000"/>
                </a:solidFill>
                <a:latin typeface="+mn-ea"/>
              </a:rPr>
              <a:t>cwnd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一个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MSS（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线性增长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）</a:t>
            </a:r>
          </a:p>
          <a:p>
            <a:r>
              <a:rPr lang="zh-CN" altLang="en-US" sz="2400" dirty="0">
                <a:latin typeface="+mn-ea"/>
              </a:rPr>
              <a:t>何时结束？</a:t>
            </a:r>
            <a:endParaRPr lang="en-US" altLang="zh-CN" sz="2400" dirty="0">
              <a:latin typeface="+mn-ea"/>
            </a:endParaRPr>
          </a:p>
          <a:p>
            <a:pPr lvl="1"/>
            <a:r>
              <a:rPr lang="en-US" altLang="zh-CN" sz="2400" dirty="0">
                <a:latin typeface="+mn-ea"/>
              </a:rPr>
              <a:t>ACK</a:t>
            </a:r>
            <a:r>
              <a:rPr lang="zh-CN" altLang="en-US" sz="2400" dirty="0">
                <a:latin typeface="+mn-ea"/>
              </a:rPr>
              <a:t>超时：</a:t>
            </a:r>
            <a:r>
              <a:rPr lang="en-US" altLang="zh-CN" sz="2400" dirty="0">
                <a:latin typeface="+mn-ea"/>
              </a:rPr>
              <a:t> </a:t>
            </a:r>
          </a:p>
          <a:p>
            <a:pPr lvl="2"/>
            <a:r>
              <a:rPr lang="en-US" altLang="zh-CN" sz="2000" dirty="0" err="1">
                <a:latin typeface="+mn-ea"/>
              </a:rPr>
              <a:t>ssthresh</a:t>
            </a:r>
            <a:r>
              <a:rPr lang="en-US" altLang="zh-CN" sz="2000" dirty="0">
                <a:latin typeface="+mn-ea"/>
              </a:rPr>
              <a:t> = </a:t>
            </a:r>
            <a:r>
              <a:rPr lang="en-US" altLang="zh-CN" sz="2000" dirty="0" err="1">
                <a:latin typeface="+mn-ea"/>
              </a:rPr>
              <a:t>cwnd</a:t>
            </a:r>
            <a:r>
              <a:rPr lang="en-US" altLang="zh-CN" sz="2000" dirty="0">
                <a:latin typeface="+mn-ea"/>
              </a:rPr>
              <a:t> / 2, </a:t>
            </a:r>
            <a:r>
              <a:rPr lang="en-US" altLang="zh-CN" sz="2000" dirty="0" err="1">
                <a:latin typeface="+mn-ea"/>
              </a:rPr>
              <a:t>cwnd</a:t>
            </a:r>
            <a:r>
              <a:rPr lang="en-US" altLang="zh-CN" sz="2000" dirty="0">
                <a:latin typeface="+mn-ea"/>
              </a:rPr>
              <a:t> = 1 MSS</a:t>
            </a:r>
            <a:r>
              <a:rPr lang="zh-CN" altLang="en-US" sz="2000" dirty="0">
                <a:latin typeface="+mn-ea"/>
              </a:rPr>
              <a:t>，进入</a:t>
            </a:r>
            <a:r>
              <a:rPr lang="zh-CN" altLang="en-US" sz="2000" dirty="0">
                <a:solidFill>
                  <a:srgbClr val="0000FF"/>
                </a:solidFill>
                <a:latin typeface="+mn-ea"/>
              </a:rPr>
              <a:t>慢启动</a:t>
            </a:r>
            <a:r>
              <a:rPr lang="zh-CN" altLang="en-US" sz="2000" dirty="0">
                <a:latin typeface="+mn-ea"/>
              </a:rPr>
              <a:t>状态</a:t>
            </a:r>
            <a:r>
              <a:rPr lang="en-US" altLang="zh-CN" sz="2000" dirty="0">
                <a:latin typeface="+mn-ea"/>
              </a:rPr>
              <a:t> (Tahoe</a:t>
            </a:r>
            <a:r>
              <a:rPr lang="zh-CN" altLang="en-US" sz="2000" dirty="0">
                <a:latin typeface="+mn-ea"/>
              </a:rPr>
              <a:t>和</a:t>
            </a:r>
            <a:r>
              <a:rPr lang="en-US" altLang="zh-CN" sz="2000" dirty="0">
                <a:latin typeface="+mn-ea"/>
              </a:rPr>
              <a:t>Reno)</a:t>
            </a:r>
          </a:p>
          <a:p>
            <a:pPr lvl="1"/>
            <a:r>
              <a:rPr lang="zh-CN" altLang="en-US" sz="2400" dirty="0">
                <a:latin typeface="+mn-ea"/>
              </a:rPr>
              <a:t>收到</a:t>
            </a:r>
            <a:r>
              <a:rPr lang="en-US" altLang="zh-CN" sz="2400" dirty="0">
                <a:latin typeface="+mn-ea"/>
              </a:rPr>
              <a:t>3</a:t>
            </a:r>
            <a:r>
              <a:rPr lang="zh-CN" altLang="en-US" sz="2400" dirty="0">
                <a:latin typeface="+mn-ea"/>
              </a:rPr>
              <a:t>个重复的</a:t>
            </a:r>
            <a:r>
              <a:rPr lang="en-US" altLang="zh-CN" sz="2400" dirty="0">
                <a:latin typeface="+mn-ea"/>
              </a:rPr>
              <a:t>ACK: </a:t>
            </a:r>
          </a:p>
          <a:p>
            <a:pPr lvl="2"/>
            <a:r>
              <a:rPr lang="en-US" altLang="zh-CN" sz="2000" dirty="0" err="1">
                <a:latin typeface="+mn-ea"/>
              </a:rPr>
              <a:t>ssthresh</a:t>
            </a:r>
            <a:r>
              <a:rPr lang="en-US" altLang="zh-CN" sz="2000" dirty="0">
                <a:latin typeface="+mn-ea"/>
              </a:rPr>
              <a:t> = cwnd/2, </a:t>
            </a:r>
            <a:r>
              <a:rPr lang="en-US" altLang="zh-CN" sz="2000" dirty="0" err="1">
                <a:latin typeface="+mn-ea"/>
              </a:rPr>
              <a:t>cwnd</a:t>
            </a:r>
            <a:r>
              <a:rPr lang="en-US" altLang="zh-CN" sz="2000" dirty="0">
                <a:latin typeface="+mn-ea"/>
              </a:rPr>
              <a:t> = ssthresh+3</a:t>
            </a:r>
            <a:r>
              <a:rPr lang="zh-CN" altLang="en-US" sz="2000" dirty="0">
                <a:latin typeface="+mn-ea"/>
              </a:rPr>
              <a:t>，进入</a:t>
            </a:r>
            <a:r>
              <a:rPr lang="zh-CN" altLang="en-US" sz="2000" dirty="0">
                <a:solidFill>
                  <a:srgbClr val="0000FF"/>
                </a:solidFill>
                <a:latin typeface="+mn-ea"/>
              </a:rPr>
              <a:t>快速恢复</a:t>
            </a:r>
            <a:r>
              <a:rPr lang="zh-CN" altLang="en-US" sz="2000" dirty="0">
                <a:latin typeface="+mn-ea"/>
              </a:rPr>
              <a:t>状态</a:t>
            </a:r>
            <a:r>
              <a:rPr lang="en-US" altLang="zh-CN" sz="2000" dirty="0">
                <a:latin typeface="+mn-ea"/>
              </a:rPr>
              <a:t> (Reno)</a:t>
            </a:r>
          </a:p>
          <a:p>
            <a:pPr lvl="2"/>
            <a:r>
              <a:rPr lang="zh-CN" altLang="en-US" sz="2000" dirty="0">
                <a:latin typeface="+mn-ea"/>
              </a:rPr>
              <a:t>和</a:t>
            </a:r>
            <a:r>
              <a:rPr lang="en-US" altLang="zh-CN" sz="2000" dirty="0">
                <a:latin typeface="+mn-ea"/>
              </a:rPr>
              <a:t>ACK</a:t>
            </a:r>
            <a:r>
              <a:rPr lang="zh-CN" altLang="en-US" sz="2000" dirty="0">
                <a:latin typeface="+mn-ea"/>
              </a:rPr>
              <a:t>超时一样</a:t>
            </a:r>
            <a:r>
              <a:rPr lang="en-US" altLang="zh-CN" sz="2000" dirty="0">
                <a:latin typeface="+mn-ea"/>
              </a:rPr>
              <a:t>(Tahoe)</a:t>
            </a:r>
            <a:endParaRPr lang="zh-CN" altLang="en-US" sz="2400" dirty="0">
              <a:latin typeface="+mn-ea"/>
            </a:endParaRPr>
          </a:p>
        </p:txBody>
      </p:sp>
    </p:spTree>
  </p:cSld>
  <p:clrMapOvr>
    <a:masterClrMapping/>
  </p:clrMapOvr>
  <p:transition>
    <p:fade/>
  </p:transition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：快速恢复（</a:t>
            </a:r>
            <a:r>
              <a:rPr lang="en-US" altLang="zh-CN" dirty="0"/>
              <a:t>fast recovery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114</a:t>
            </a:fld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sz="half" idx="1"/>
          </p:nvPr>
        </p:nvSpPr>
        <p:spPr>
          <a:xfrm>
            <a:off x="533400" y="1793007"/>
            <a:ext cx="7869238" cy="4732337"/>
          </a:xfrm>
        </p:spPr>
        <p:txBody>
          <a:bodyPr/>
          <a:lstStyle/>
          <a:p>
            <a:r>
              <a:rPr lang="zh-CN" altLang="en-US" dirty="0"/>
              <a:t>继续收到重复的</a:t>
            </a:r>
            <a:r>
              <a:rPr lang="en-US" altLang="zh-CN" dirty="0"/>
              <a:t>ACK</a:t>
            </a:r>
            <a:r>
              <a:rPr lang="zh-CN" altLang="en-US" dirty="0"/>
              <a:t>，每次增加</a:t>
            </a:r>
            <a:r>
              <a:rPr lang="en-US" altLang="zh-CN" dirty="0" err="1"/>
              <a:t>cwnd</a:t>
            </a:r>
            <a:r>
              <a:rPr lang="zh-CN" altLang="en-US" dirty="0"/>
              <a:t>一个</a:t>
            </a:r>
            <a:r>
              <a:rPr lang="en-US" altLang="zh-CN" dirty="0"/>
              <a:t>MSS</a:t>
            </a:r>
          </a:p>
          <a:p>
            <a:r>
              <a:rPr lang="zh-CN" altLang="en-US" dirty="0"/>
              <a:t>收到新的</a:t>
            </a:r>
            <a:r>
              <a:rPr lang="en-US" altLang="zh-CN" dirty="0"/>
              <a:t>ACK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设置</a:t>
            </a:r>
            <a:r>
              <a:rPr lang="en-US" altLang="zh-CN" dirty="0" err="1"/>
              <a:t>cwnd</a:t>
            </a:r>
            <a:r>
              <a:rPr lang="en-US" altLang="zh-CN" dirty="0"/>
              <a:t> = </a:t>
            </a:r>
            <a:r>
              <a:rPr lang="en-US" altLang="zh-CN" dirty="0" err="1"/>
              <a:t>ssthresh</a:t>
            </a:r>
            <a:r>
              <a:rPr lang="en-US" altLang="zh-CN" dirty="0"/>
              <a:t> </a:t>
            </a:r>
            <a:r>
              <a:rPr lang="zh-CN" altLang="en-US" dirty="0"/>
              <a:t>，进入</a:t>
            </a:r>
            <a:r>
              <a:rPr lang="zh-CN" altLang="en-US" dirty="0">
                <a:solidFill>
                  <a:srgbClr val="0000FF"/>
                </a:solidFill>
              </a:rPr>
              <a:t>拥塞避免</a:t>
            </a:r>
            <a:r>
              <a:rPr lang="zh-CN" altLang="en-US" dirty="0"/>
              <a:t>状态</a:t>
            </a:r>
            <a:endParaRPr lang="en-US" altLang="zh-CN" dirty="0"/>
          </a:p>
          <a:p>
            <a:r>
              <a:rPr lang="en-US" altLang="zh-CN" dirty="0"/>
              <a:t>ACK</a:t>
            </a:r>
            <a:r>
              <a:rPr lang="zh-CN" altLang="en-US" dirty="0"/>
              <a:t>超时： </a:t>
            </a:r>
          </a:p>
          <a:p>
            <a:pPr lvl="1"/>
            <a:r>
              <a:rPr lang="en-US" altLang="zh-CN" dirty="0" err="1"/>
              <a:t>ssthresh</a:t>
            </a:r>
            <a:r>
              <a:rPr lang="en-US" altLang="zh-CN" dirty="0"/>
              <a:t> = </a:t>
            </a:r>
            <a:r>
              <a:rPr lang="en-US" altLang="zh-CN" dirty="0" err="1"/>
              <a:t>cwnd</a:t>
            </a:r>
            <a:r>
              <a:rPr lang="en-US" altLang="zh-CN" dirty="0"/>
              <a:t> / 2, </a:t>
            </a:r>
            <a:r>
              <a:rPr lang="en-US" altLang="zh-CN" dirty="0" err="1"/>
              <a:t>cwnd</a:t>
            </a:r>
            <a:r>
              <a:rPr lang="en-US" altLang="zh-CN" dirty="0"/>
              <a:t> = 1 MSS</a:t>
            </a:r>
            <a:r>
              <a:rPr lang="zh-CN" altLang="en-US" dirty="0"/>
              <a:t>，进入慢启动状态</a:t>
            </a:r>
          </a:p>
        </p:txBody>
      </p:sp>
    </p:spTree>
  </p:cSld>
  <p:clrMapOvr>
    <a:masterClrMapping/>
  </p:clrMapOvr>
  <p:transition>
    <p:fade/>
  </p:transition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拥塞控制</a:t>
            </a:r>
            <a:r>
              <a:rPr lang="en-US" altLang="zh-CN" dirty="0"/>
              <a:t>FSM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115</a:t>
            </a:fld>
            <a:endParaRPr lang="zh-CN" altLang="en-US"/>
          </a:p>
        </p:txBody>
      </p:sp>
      <p:grpSp>
        <p:nvGrpSpPr>
          <p:cNvPr id="5" name="Group 240"/>
          <p:cNvGrpSpPr>
            <a:grpSpLocks/>
          </p:cNvGrpSpPr>
          <p:nvPr/>
        </p:nvGrpSpPr>
        <p:grpSpPr bwMode="auto">
          <a:xfrm>
            <a:off x="3441702" y="3326781"/>
            <a:ext cx="2133601" cy="844551"/>
            <a:chOff x="2168" y="1727"/>
            <a:chExt cx="1344" cy="532"/>
          </a:xfrm>
        </p:grpSpPr>
        <p:grpSp>
          <p:nvGrpSpPr>
            <p:cNvPr id="6" name="Group 171"/>
            <p:cNvGrpSpPr>
              <a:grpSpLocks/>
            </p:cNvGrpSpPr>
            <p:nvPr/>
          </p:nvGrpSpPr>
          <p:grpSpPr bwMode="auto">
            <a:xfrm>
              <a:off x="2491" y="1727"/>
              <a:ext cx="875" cy="532"/>
              <a:chOff x="2491" y="1727"/>
              <a:chExt cx="875" cy="532"/>
            </a:xfrm>
          </p:grpSpPr>
          <p:sp>
            <p:nvSpPr>
              <p:cNvPr id="8" name="Text Box 172"/>
              <p:cNvSpPr txBox="1">
                <a:spLocks noChangeArrowheads="1"/>
              </p:cNvSpPr>
              <p:nvPr/>
            </p:nvSpPr>
            <p:spPr bwMode="auto">
              <a:xfrm>
                <a:off x="2640" y="1727"/>
                <a:ext cx="407" cy="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zh-CN" sz="1100">
                    <a:latin typeface="Arial" charset="0"/>
                  </a:rPr>
                  <a:t>timeout</a:t>
                </a:r>
              </a:p>
            </p:txBody>
          </p:sp>
          <p:sp>
            <p:nvSpPr>
              <p:cNvPr id="9" name="Text Box 173"/>
              <p:cNvSpPr txBox="1">
                <a:spLocks noChangeArrowheads="1"/>
              </p:cNvSpPr>
              <p:nvPr/>
            </p:nvSpPr>
            <p:spPr bwMode="auto">
              <a:xfrm>
                <a:off x="2533" y="1838"/>
                <a:ext cx="833" cy="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85000"/>
                  </a:lnSpc>
                </a:pPr>
                <a:r>
                  <a:rPr lang="en-US" altLang="zh-CN" sz="1100" dirty="0" err="1">
                    <a:latin typeface="Arial" charset="0"/>
                  </a:rPr>
                  <a:t>ssthresh</a:t>
                </a:r>
                <a:r>
                  <a:rPr lang="en-US" altLang="zh-CN" sz="1100" dirty="0">
                    <a:latin typeface="Arial" charset="0"/>
                  </a:rPr>
                  <a:t> = cwnd/2</a:t>
                </a:r>
              </a:p>
              <a:p>
                <a:pPr eaLnBrk="1" hangingPunct="1">
                  <a:lnSpc>
                    <a:spcPct val="85000"/>
                  </a:lnSpc>
                </a:pPr>
                <a:r>
                  <a:rPr lang="en-US" altLang="zh-CN" sz="1100" dirty="0" err="1">
                    <a:latin typeface="Arial" charset="0"/>
                  </a:rPr>
                  <a:t>cwnd</a:t>
                </a:r>
                <a:r>
                  <a:rPr lang="en-US" altLang="zh-CN" sz="1100" dirty="0">
                    <a:latin typeface="Arial" charset="0"/>
                  </a:rPr>
                  <a:t> = 1 MSS</a:t>
                </a:r>
              </a:p>
              <a:p>
                <a:pPr eaLnBrk="1" hangingPunct="1">
                  <a:lnSpc>
                    <a:spcPct val="85000"/>
                  </a:lnSpc>
                </a:pPr>
                <a:r>
                  <a:rPr lang="en-US" altLang="zh-CN" sz="1100" dirty="0" err="1">
                    <a:latin typeface="Arial" charset="0"/>
                  </a:rPr>
                  <a:t>dupACKcount</a:t>
                </a:r>
                <a:r>
                  <a:rPr lang="en-US" altLang="zh-CN" sz="1100" dirty="0">
                    <a:latin typeface="Arial" charset="0"/>
                  </a:rPr>
                  <a:t> = 0</a:t>
                </a:r>
              </a:p>
              <a:p>
                <a:pPr eaLnBrk="1" hangingPunct="1">
                  <a:lnSpc>
                    <a:spcPct val="85000"/>
                  </a:lnSpc>
                </a:pPr>
                <a:r>
                  <a:rPr lang="zh-CN" altLang="en-US" sz="1100" dirty="0">
                    <a:solidFill>
                      <a:srgbClr val="000099"/>
                    </a:solidFill>
                    <a:latin typeface="Arial" charset="0"/>
                  </a:rPr>
                  <a:t>重传丢失的分段</a:t>
                </a:r>
                <a:endParaRPr lang="en-US" altLang="zh-CN" sz="1600" dirty="0">
                  <a:latin typeface="Arial" charset="0"/>
                </a:endParaRPr>
              </a:p>
            </p:txBody>
          </p:sp>
          <p:sp>
            <p:nvSpPr>
              <p:cNvPr id="10" name="Line 174"/>
              <p:cNvSpPr>
                <a:spLocks noChangeShapeType="1"/>
              </p:cNvSpPr>
              <p:nvPr/>
            </p:nvSpPr>
            <p:spPr bwMode="auto">
              <a:xfrm>
                <a:off x="2491" y="1857"/>
                <a:ext cx="69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sp>
          <p:nvSpPr>
            <p:cNvPr id="7" name="Line 175"/>
            <p:cNvSpPr>
              <a:spLocks noChangeShapeType="1"/>
            </p:cNvSpPr>
            <p:nvPr/>
          </p:nvSpPr>
          <p:spPr bwMode="auto">
            <a:xfrm flipH="1">
              <a:off x="2168" y="1734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113" name="Rectangle 295"/>
          <p:cNvSpPr>
            <a:spLocks noChangeArrowheads="1"/>
          </p:cNvSpPr>
          <p:nvPr/>
        </p:nvSpPr>
        <p:spPr bwMode="auto">
          <a:xfrm>
            <a:off x="3707904" y="1700808"/>
            <a:ext cx="551897" cy="187342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grpSp>
        <p:nvGrpSpPr>
          <p:cNvPr id="11" name="Group 239"/>
          <p:cNvGrpSpPr>
            <a:grpSpLocks/>
          </p:cNvGrpSpPr>
          <p:nvPr/>
        </p:nvGrpSpPr>
        <p:grpSpPr bwMode="auto">
          <a:xfrm>
            <a:off x="3471863" y="2850535"/>
            <a:ext cx="2133600" cy="411164"/>
            <a:chOff x="2187" y="1427"/>
            <a:chExt cx="1344" cy="259"/>
          </a:xfrm>
        </p:grpSpPr>
        <p:sp>
          <p:nvSpPr>
            <p:cNvPr id="12" name="Line 176"/>
            <p:cNvSpPr>
              <a:spLocks noChangeShapeType="1"/>
            </p:cNvSpPr>
            <p:nvPr/>
          </p:nvSpPr>
          <p:spPr bwMode="auto">
            <a:xfrm flipH="1">
              <a:off x="2187" y="1673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3" name="Text Box 181"/>
            <p:cNvSpPr txBox="1">
              <a:spLocks noChangeArrowheads="1"/>
            </p:cNvSpPr>
            <p:nvPr/>
          </p:nvSpPr>
          <p:spPr bwMode="auto">
            <a:xfrm>
              <a:off x="2740" y="1543"/>
              <a:ext cx="177" cy="1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80000"/>
                </a:lnSpc>
              </a:pPr>
              <a:r>
                <a:rPr lang="en-US" altLang="zh-CN" sz="1100">
                  <a:latin typeface="Symbol" pitchFamily="18" charset="2"/>
                </a:rPr>
                <a:t>L</a:t>
              </a:r>
              <a:endParaRPr lang="en-US" altLang="zh-CN" sz="1600">
                <a:latin typeface="Symbol" pitchFamily="18" charset="2"/>
              </a:endParaRPr>
            </a:p>
          </p:txBody>
        </p:sp>
        <p:sp>
          <p:nvSpPr>
            <p:cNvPr id="14" name="Line 182"/>
            <p:cNvSpPr>
              <a:spLocks noChangeShapeType="1"/>
            </p:cNvSpPr>
            <p:nvPr/>
          </p:nvSpPr>
          <p:spPr bwMode="auto">
            <a:xfrm>
              <a:off x="2572" y="1554"/>
              <a:ext cx="5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grpSp>
          <p:nvGrpSpPr>
            <p:cNvPr id="15" name="Group 183"/>
            <p:cNvGrpSpPr>
              <a:grpSpLocks/>
            </p:cNvGrpSpPr>
            <p:nvPr/>
          </p:nvGrpSpPr>
          <p:grpSpPr bwMode="auto">
            <a:xfrm>
              <a:off x="2486" y="1427"/>
              <a:ext cx="760" cy="165"/>
              <a:chOff x="2458" y="1450"/>
              <a:chExt cx="760" cy="165"/>
            </a:xfrm>
          </p:grpSpPr>
          <p:sp>
            <p:nvSpPr>
              <p:cNvPr id="16" name="Text Box 184"/>
              <p:cNvSpPr txBox="1">
                <a:spLocks noChangeArrowheads="1"/>
              </p:cNvSpPr>
              <p:nvPr/>
            </p:nvSpPr>
            <p:spPr bwMode="auto">
              <a:xfrm>
                <a:off x="2458" y="1450"/>
                <a:ext cx="760" cy="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zh-CN" sz="1100">
                    <a:latin typeface="Arial" charset="0"/>
                  </a:rPr>
                  <a:t>cwnd &gt; ssthresh</a:t>
                </a:r>
              </a:p>
            </p:txBody>
          </p:sp>
          <p:sp>
            <p:nvSpPr>
              <p:cNvPr id="17" name="Line 185"/>
              <p:cNvSpPr>
                <a:spLocks noChangeShapeType="1"/>
              </p:cNvSpPr>
              <p:nvPr/>
            </p:nvSpPr>
            <p:spPr bwMode="auto">
              <a:xfrm>
                <a:off x="2761" y="1557"/>
                <a:ext cx="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</p:grpSp>
      <p:grpSp>
        <p:nvGrpSpPr>
          <p:cNvPr id="18" name="Group 242"/>
          <p:cNvGrpSpPr>
            <a:grpSpLocks/>
          </p:cNvGrpSpPr>
          <p:nvPr/>
        </p:nvGrpSpPr>
        <p:grpSpPr bwMode="auto">
          <a:xfrm>
            <a:off x="5586414" y="1693242"/>
            <a:ext cx="2792413" cy="2525713"/>
            <a:chOff x="3519" y="726"/>
            <a:chExt cx="1759" cy="1591"/>
          </a:xfrm>
        </p:grpSpPr>
        <p:grpSp>
          <p:nvGrpSpPr>
            <p:cNvPr id="19" name="Group 164"/>
            <p:cNvGrpSpPr>
              <a:grpSpLocks/>
            </p:cNvGrpSpPr>
            <p:nvPr/>
          </p:nvGrpSpPr>
          <p:grpSpPr bwMode="auto">
            <a:xfrm>
              <a:off x="3602" y="1330"/>
              <a:ext cx="824" cy="810"/>
              <a:chOff x="2293" y="2021"/>
              <a:chExt cx="824" cy="810"/>
            </a:xfrm>
          </p:grpSpPr>
          <p:sp>
            <p:nvSpPr>
              <p:cNvPr id="31" name="Oval 165"/>
              <p:cNvSpPr>
                <a:spLocks noChangeArrowheads="1"/>
              </p:cNvSpPr>
              <p:nvPr/>
            </p:nvSpPr>
            <p:spPr bwMode="auto">
              <a:xfrm>
                <a:off x="2293" y="2021"/>
                <a:ext cx="800" cy="75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2400"/>
              </a:p>
            </p:txBody>
          </p:sp>
          <p:sp>
            <p:nvSpPr>
              <p:cNvPr id="32" name="Text Box 166"/>
              <p:cNvSpPr txBox="1">
                <a:spLocks noChangeArrowheads="1"/>
              </p:cNvSpPr>
              <p:nvPr/>
            </p:nvSpPr>
            <p:spPr bwMode="auto">
              <a:xfrm>
                <a:off x="2298" y="2191"/>
                <a:ext cx="819" cy="6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dirty="0">
                    <a:latin typeface="Arial" charset="0"/>
                  </a:rPr>
                  <a:t>congestion</a:t>
                </a:r>
              </a:p>
              <a:p>
                <a:pPr eaLnBrk="1" hangingPunct="1"/>
                <a:r>
                  <a:rPr lang="en-US" altLang="zh-CN" dirty="0">
                    <a:latin typeface="Arial" charset="0"/>
                  </a:rPr>
                  <a:t>avoidance </a:t>
                </a:r>
              </a:p>
              <a:p>
                <a:pPr eaLnBrk="1" hangingPunct="1"/>
                <a:endParaRPr lang="en-US" altLang="zh-CN" sz="2400" dirty="0">
                  <a:latin typeface="Arial" charset="0"/>
                </a:endParaRPr>
              </a:p>
            </p:txBody>
          </p:sp>
        </p:grpSp>
        <p:grpSp>
          <p:nvGrpSpPr>
            <p:cNvPr id="20" name="Group 190"/>
            <p:cNvGrpSpPr>
              <a:grpSpLocks/>
            </p:cNvGrpSpPr>
            <p:nvPr/>
          </p:nvGrpSpPr>
          <p:grpSpPr bwMode="auto">
            <a:xfrm>
              <a:off x="3519" y="726"/>
              <a:ext cx="1506" cy="663"/>
              <a:chOff x="3542" y="844"/>
              <a:chExt cx="1506" cy="663"/>
            </a:xfrm>
          </p:grpSpPr>
          <p:sp>
            <p:nvSpPr>
              <p:cNvPr id="27" name="Text Box 191"/>
              <p:cNvSpPr txBox="1">
                <a:spLocks noChangeArrowheads="1"/>
              </p:cNvSpPr>
              <p:nvPr/>
            </p:nvSpPr>
            <p:spPr bwMode="auto">
              <a:xfrm>
                <a:off x="3542" y="1037"/>
                <a:ext cx="1506" cy="4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US" altLang="zh-CN" sz="1100" dirty="0" err="1">
                    <a:latin typeface="Arial" charset="0"/>
                  </a:rPr>
                  <a:t>cwnd</a:t>
                </a:r>
                <a:r>
                  <a:rPr lang="en-US" altLang="zh-CN" sz="1100" dirty="0">
                    <a:latin typeface="Arial" charset="0"/>
                  </a:rPr>
                  <a:t> = </a:t>
                </a:r>
                <a:r>
                  <a:rPr lang="en-US" altLang="zh-CN" sz="1100" dirty="0" err="1">
                    <a:latin typeface="Arial" charset="0"/>
                  </a:rPr>
                  <a:t>cwnd</a:t>
                </a:r>
                <a:r>
                  <a:rPr lang="en-US" altLang="zh-CN" sz="1100" dirty="0">
                    <a:latin typeface="Arial" charset="0"/>
                  </a:rPr>
                  <a:t> + MSS    (MSS/</a:t>
                </a:r>
                <a:r>
                  <a:rPr lang="en-US" altLang="zh-CN" sz="1100" dirty="0" err="1">
                    <a:latin typeface="Arial" charset="0"/>
                  </a:rPr>
                  <a:t>cwnd</a:t>
                </a:r>
                <a:r>
                  <a:rPr lang="en-US" altLang="zh-CN" sz="1100" dirty="0">
                    <a:latin typeface="Arial" charset="0"/>
                  </a:rPr>
                  <a:t>)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zh-CN" sz="1100" dirty="0" err="1">
                    <a:latin typeface="Arial" charset="0"/>
                  </a:rPr>
                  <a:t>dupACKcount</a:t>
                </a:r>
                <a:r>
                  <a:rPr lang="en-US" altLang="zh-CN" sz="1100" dirty="0">
                    <a:latin typeface="Arial" charset="0"/>
                  </a:rPr>
                  <a:t> = 0</a:t>
                </a:r>
              </a:p>
              <a:p>
                <a:pPr>
                  <a:lnSpc>
                    <a:spcPct val="90000"/>
                  </a:lnSpc>
                </a:pPr>
                <a:r>
                  <a:rPr lang="zh-CN" altLang="en-US" sz="1100" dirty="0">
                    <a:solidFill>
                      <a:srgbClr val="000099"/>
                    </a:solidFill>
                    <a:latin typeface="Arial" charset="0"/>
                  </a:rPr>
                  <a:t>在窗口允许下发送新的分段</a:t>
                </a:r>
                <a:endParaRPr lang="en-US" altLang="zh-CN" sz="1600" dirty="0">
                  <a:latin typeface="Arial" charset="0"/>
                </a:endParaRPr>
              </a:p>
              <a:p>
                <a:pPr eaLnBrk="1" hangingPunct="1">
                  <a:lnSpc>
                    <a:spcPct val="80000"/>
                  </a:lnSpc>
                </a:pPr>
                <a:endParaRPr lang="en-US" altLang="zh-CN" sz="1600" i="1" dirty="0">
                  <a:latin typeface="Arial" charset="0"/>
                </a:endParaRPr>
              </a:p>
            </p:txBody>
          </p:sp>
          <p:sp>
            <p:nvSpPr>
              <p:cNvPr id="28" name="Line 192"/>
              <p:cNvSpPr>
                <a:spLocks noChangeShapeType="1"/>
              </p:cNvSpPr>
              <p:nvPr/>
            </p:nvSpPr>
            <p:spPr bwMode="auto">
              <a:xfrm>
                <a:off x="3976" y="1054"/>
                <a:ext cx="5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9" name="Text Box 193"/>
              <p:cNvSpPr txBox="1">
                <a:spLocks noChangeArrowheads="1"/>
              </p:cNvSpPr>
              <p:nvPr/>
            </p:nvSpPr>
            <p:spPr bwMode="auto">
              <a:xfrm>
                <a:off x="4014" y="923"/>
                <a:ext cx="488" cy="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zh-CN" sz="1100">
                    <a:latin typeface="Arial" charset="0"/>
                  </a:rPr>
                  <a:t>new ACK</a:t>
                </a:r>
              </a:p>
            </p:txBody>
          </p:sp>
          <p:sp>
            <p:nvSpPr>
              <p:cNvPr id="30" name="Text Box 194"/>
              <p:cNvSpPr txBox="1">
                <a:spLocks noChangeArrowheads="1"/>
              </p:cNvSpPr>
              <p:nvPr/>
            </p:nvSpPr>
            <p:spPr bwMode="auto">
              <a:xfrm>
                <a:off x="4355" y="844"/>
                <a:ext cx="181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zh-CN" sz="3200" dirty="0">
                    <a:latin typeface="Times New Roman" pitchFamily="18" charset="0"/>
                  </a:rPr>
                  <a:t>.</a:t>
                </a:r>
              </a:p>
            </p:txBody>
          </p:sp>
        </p:grpSp>
        <p:sp>
          <p:nvSpPr>
            <p:cNvPr id="21" name="Freeform 195"/>
            <p:cNvSpPr>
              <a:spLocks/>
            </p:cNvSpPr>
            <p:nvPr/>
          </p:nvSpPr>
          <p:spPr bwMode="auto">
            <a:xfrm rot="9705213">
              <a:off x="4212" y="1145"/>
              <a:ext cx="333" cy="452"/>
            </a:xfrm>
            <a:custGeom>
              <a:avLst/>
              <a:gdLst>
                <a:gd name="T0" fmla="*/ 99 w 376"/>
                <a:gd name="T1" fmla="*/ 306 h 452"/>
                <a:gd name="T2" fmla="*/ 21 w 376"/>
                <a:gd name="T3" fmla="*/ 269 h 452"/>
                <a:gd name="T4" fmla="*/ 55 w 376"/>
                <a:gd name="T5" fmla="*/ 0 h 452"/>
                <a:gd name="T6" fmla="*/ 0 60000 65536"/>
                <a:gd name="T7" fmla="*/ 0 60000 65536"/>
                <a:gd name="T8" fmla="*/ 0 60000 65536"/>
                <a:gd name="T9" fmla="*/ 0 w 376"/>
                <a:gd name="T10" fmla="*/ 0 h 452"/>
                <a:gd name="T11" fmla="*/ 376 w 376"/>
                <a:gd name="T12" fmla="*/ 452 h 4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6" h="452">
                  <a:moveTo>
                    <a:pt x="376" y="306"/>
                  </a:moveTo>
                  <a:cubicBezTo>
                    <a:pt x="332" y="380"/>
                    <a:pt x="164" y="452"/>
                    <a:pt x="82" y="269"/>
                  </a:cubicBezTo>
                  <a:cubicBezTo>
                    <a:pt x="0" y="86"/>
                    <a:pt x="66" y="18"/>
                    <a:pt x="20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grpSp>
          <p:nvGrpSpPr>
            <p:cNvPr id="22" name="Group 196"/>
            <p:cNvGrpSpPr>
              <a:grpSpLocks/>
            </p:cNvGrpSpPr>
            <p:nvPr/>
          </p:nvGrpSpPr>
          <p:grpSpPr bwMode="auto">
            <a:xfrm>
              <a:off x="4509" y="1909"/>
              <a:ext cx="769" cy="408"/>
              <a:chOff x="4274" y="2922"/>
              <a:chExt cx="769" cy="408"/>
            </a:xfrm>
          </p:grpSpPr>
          <p:sp>
            <p:nvSpPr>
              <p:cNvPr id="24" name="Text Box 197"/>
              <p:cNvSpPr txBox="1">
                <a:spLocks noChangeArrowheads="1"/>
              </p:cNvSpPr>
              <p:nvPr/>
            </p:nvSpPr>
            <p:spPr bwMode="auto">
              <a:xfrm>
                <a:off x="4274" y="3062"/>
                <a:ext cx="769" cy="2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100">
                    <a:latin typeface="Arial" charset="0"/>
                  </a:rPr>
                  <a:t>dupACKcount++</a:t>
                </a:r>
              </a:p>
              <a:p>
                <a:pPr eaLnBrk="1" hangingPunct="1">
                  <a:lnSpc>
                    <a:spcPct val="80000"/>
                  </a:lnSpc>
                </a:pPr>
                <a:endParaRPr lang="en-US" altLang="zh-CN" sz="1600">
                  <a:latin typeface="Arial" charset="0"/>
                </a:endParaRPr>
              </a:p>
            </p:txBody>
          </p:sp>
          <p:sp>
            <p:nvSpPr>
              <p:cNvPr id="25" name="Line 198"/>
              <p:cNvSpPr>
                <a:spLocks noChangeShapeType="1"/>
              </p:cNvSpPr>
              <p:nvPr/>
            </p:nvSpPr>
            <p:spPr bwMode="auto">
              <a:xfrm>
                <a:off x="4353" y="3071"/>
                <a:ext cx="5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6" name="Text Box 199"/>
              <p:cNvSpPr txBox="1">
                <a:spLocks noChangeArrowheads="1"/>
              </p:cNvSpPr>
              <p:nvPr/>
            </p:nvSpPr>
            <p:spPr bwMode="auto">
              <a:xfrm>
                <a:off x="4295" y="2922"/>
                <a:ext cx="681" cy="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zh-CN" sz="1100">
                    <a:latin typeface="Arial" charset="0"/>
                  </a:rPr>
                  <a:t>duplicate ACK</a:t>
                </a:r>
              </a:p>
            </p:txBody>
          </p:sp>
        </p:grpSp>
        <p:sp>
          <p:nvSpPr>
            <p:cNvPr id="23" name="Freeform 200"/>
            <p:cNvSpPr>
              <a:spLocks/>
            </p:cNvSpPr>
            <p:nvPr/>
          </p:nvSpPr>
          <p:spPr bwMode="auto">
            <a:xfrm rot="-7516021">
              <a:off x="4290" y="1673"/>
              <a:ext cx="333" cy="452"/>
            </a:xfrm>
            <a:custGeom>
              <a:avLst/>
              <a:gdLst>
                <a:gd name="T0" fmla="*/ 99 w 376"/>
                <a:gd name="T1" fmla="*/ 306 h 452"/>
                <a:gd name="T2" fmla="*/ 21 w 376"/>
                <a:gd name="T3" fmla="*/ 269 h 452"/>
                <a:gd name="T4" fmla="*/ 55 w 376"/>
                <a:gd name="T5" fmla="*/ 0 h 452"/>
                <a:gd name="T6" fmla="*/ 0 60000 65536"/>
                <a:gd name="T7" fmla="*/ 0 60000 65536"/>
                <a:gd name="T8" fmla="*/ 0 60000 65536"/>
                <a:gd name="T9" fmla="*/ 0 w 376"/>
                <a:gd name="T10" fmla="*/ 0 h 452"/>
                <a:gd name="T11" fmla="*/ 376 w 376"/>
                <a:gd name="T12" fmla="*/ 452 h 4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6" h="452">
                  <a:moveTo>
                    <a:pt x="376" y="306"/>
                  </a:moveTo>
                  <a:cubicBezTo>
                    <a:pt x="332" y="380"/>
                    <a:pt x="164" y="452"/>
                    <a:pt x="82" y="269"/>
                  </a:cubicBezTo>
                  <a:cubicBezTo>
                    <a:pt x="0" y="86"/>
                    <a:pt x="66" y="18"/>
                    <a:pt x="20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33" name="Group 245"/>
          <p:cNvGrpSpPr>
            <a:grpSpLocks/>
          </p:cNvGrpSpPr>
          <p:nvPr/>
        </p:nvGrpSpPr>
        <p:grpSpPr bwMode="auto">
          <a:xfrm>
            <a:off x="4029077" y="5239718"/>
            <a:ext cx="2921001" cy="1804988"/>
            <a:chOff x="2538" y="2960"/>
            <a:chExt cx="1840" cy="1137"/>
          </a:xfrm>
        </p:grpSpPr>
        <p:grpSp>
          <p:nvGrpSpPr>
            <p:cNvPr id="34" name="Group 167"/>
            <p:cNvGrpSpPr>
              <a:grpSpLocks/>
            </p:cNvGrpSpPr>
            <p:nvPr/>
          </p:nvGrpSpPr>
          <p:grpSpPr bwMode="auto">
            <a:xfrm>
              <a:off x="2538" y="2960"/>
              <a:ext cx="800" cy="754"/>
              <a:chOff x="2454" y="3045"/>
              <a:chExt cx="800" cy="754"/>
            </a:xfrm>
          </p:grpSpPr>
          <p:sp>
            <p:nvSpPr>
              <p:cNvPr id="40" name="Oval 168"/>
              <p:cNvSpPr>
                <a:spLocks noChangeArrowheads="1"/>
              </p:cNvSpPr>
              <p:nvPr/>
            </p:nvSpPr>
            <p:spPr bwMode="auto">
              <a:xfrm>
                <a:off x="2454" y="3045"/>
                <a:ext cx="800" cy="75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2400"/>
              </a:p>
            </p:txBody>
          </p:sp>
          <p:sp>
            <p:nvSpPr>
              <p:cNvPr id="41" name="Text Box 169"/>
              <p:cNvSpPr txBox="1">
                <a:spLocks noChangeArrowheads="1"/>
              </p:cNvSpPr>
              <p:nvPr/>
            </p:nvSpPr>
            <p:spPr bwMode="auto">
              <a:xfrm>
                <a:off x="2796" y="3212"/>
                <a:ext cx="170" cy="5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400">
                    <a:latin typeface="Arial" charset="0"/>
                  </a:rPr>
                  <a:t> </a:t>
                </a:r>
              </a:p>
              <a:p>
                <a:pPr eaLnBrk="1" hangingPunct="1"/>
                <a:endParaRPr lang="en-US" altLang="zh-CN" sz="2400">
                  <a:latin typeface="Arial" charset="0"/>
                </a:endParaRPr>
              </a:p>
            </p:txBody>
          </p:sp>
          <p:sp>
            <p:nvSpPr>
              <p:cNvPr id="42" name="Text Box 170"/>
              <p:cNvSpPr txBox="1">
                <a:spLocks noChangeArrowheads="1"/>
              </p:cNvSpPr>
              <p:nvPr/>
            </p:nvSpPr>
            <p:spPr bwMode="auto">
              <a:xfrm>
                <a:off x="2510" y="3204"/>
                <a:ext cx="714" cy="5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dirty="0">
                    <a:latin typeface="Arial" charset="0"/>
                  </a:rPr>
                  <a:t>fast</a:t>
                </a:r>
              </a:p>
              <a:p>
                <a:pPr eaLnBrk="1" hangingPunct="1"/>
                <a:r>
                  <a:rPr lang="en-US" altLang="zh-CN" dirty="0">
                    <a:latin typeface="Arial" charset="0"/>
                  </a:rPr>
                  <a:t>recovery </a:t>
                </a:r>
              </a:p>
              <a:p>
                <a:pPr eaLnBrk="1" hangingPunct="1"/>
                <a:endParaRPr lang="en-US" altLang="zh-CN" dirty="0">
                  <a:latin typeface="Arial" charset="0"/>
                </a:endParaRPr>
              </a:p>
            </p:txBody>
          </p:sp>
        </p:grpSp>
        <p:sp>
          <p:nvSpPr>
            <p:cNvPr id="35" name="Freeform 220"/>
            <p:cNvSpPr>
              <a:spLocks/>
            </p:cNvSpPr>
            <p:nvPr/>
          </p:nvSpPr>
          <p:spPr bwMode="auto">
            <a:xfrm>
              <a:off x="2775" y="3708"/>
              <a:ext cx="384" cy="161"/>
            </a:xfrm>
            <a:custGeom>
              <a:avLst/>
              <a:gdLst>
                <a:gd name="T0" fmla="*/ 317 w 384"/>
                <a:gd name="T1" fmla="*/ 0 h 161"/>
                <a:gd name="T2" fmla="*/ 189 w 384"/>
                <a:gd name="T3" fmla="*/ 155 h 161"/>
                <a:gd name="T4" fmla="*/ 59 w 384"/>
                <a:gd name="T5" fmla="*/ 13 h 161"/>
                <a:gd name="T6" fmla="*/ 0 60000 65536"/>
                <a:gd name="T7" fmla="*/ 0 60000 65536"/>
                <a:gd name="T8" fmla="*/ 0 60000 65536"/>
                <a:gd name="T9" fmla="*/ 0 w 384"/>
                <a:gd name="T10" fmla="*/ 0 h 161"/>
                <a:gd name="T11" fmla="*/ 384 w 384"/>
                <a:gd name="T12" fmla="*/ 161 h 1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161">
                  <a:moveTo>
                    <a:pt x="317" y="0"/>
                  </a:moveTo>
                  <a:cubicBezTo>
                    <a:pt x="384" y="42"/>
                    <a:pt x="378" y="149"/>
                    <a:pt x="189" y="155"/>
                  </a:cubicBezTo>
                  <a:cubicBezTo>
                    <a:pt x="0" y="161"/>
                    <a:pt x="3" y="87"/>
                    <a:pt x="59" y="1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grpSp>
          <p:nvGrpSpPr>
            <p:cNvPr id="36" name="Group 221"/>
            <p:cNvGrpSpPr>
              <a:grpSpLocks/>
            </p:cNvGrpSpPr>
            <p:nvPr/>
          </p:nvGrpSpPr>
          <p:grpSpPr bwMode="auto">
            <a:xfrm>
              <a:off x="3191" y="3592"/>
              <a:ext cx="1187" cy="505"/>
              <a:chOff x="3542" y="3496"/>
              <a:chExt cx="1187" cy="505"/>
            </a:xfrm>
          </p:grpSpPr>
          <p:sp>
            <p:nvSpPr>
              <p:cNvPr id="37" name="Text Box 222"/>
              <p:cNvSpPr txBox="1">
                <a:spLocks noChangeArrowheads="1"/>
              </p:cNvSpPr>
              <p:nvPr/>
            </p:nvSpPr>
            <p:spPr bwMode="auto">
              <a:xfrm>
                <a:off x="3546" y="3632"/>
                <a:ext cx="1183" cy="3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eaLnBrk="1" hangingPunct="1">
                  <a:lnSpc>
                    <a:spcPct val="85000"/>
                  </a:lnSpc>
                </a:pPr>
                <a:r>
                  <a:rPr lang="en-US" altLang="zh-CN" sz="1100" dirty="0" err="1">
                    <a:latin typeface="Arial" charset="0"/>
                  </a:rPr>
                  <a:t>cwnd</a:t>
                </a:r>
                <a:r>
                  <a:rPr lang="en-US" altLang="zh-CN" sz="1100" dirty="0">
                    <a:latin typeface="Arial" charset="0"/>
                  </a:rPr>
                  <a:t> = </a:t>
                </a:r>
                <a:r>
                  <a:rPr lang="en-US" altLang="zh-CN" sz="1100" dirty="0" err="1">
                    <a:latin typeface="Arial" charset="0"/>
                  </a:rPr>
                  <a:t>cwnd</a:t>
                </a:r>
                <a:r>
                  <a:rPr lang="en-US" altLang="zh-CN" sz="1100" dirty="0">
                    <a:latin typeface="Arial" charset="0"/>
                  </a:rPr>
                  <a:t> + MSS</a:t>
                </a:r>
              </a:p>
              <a:p>
                <a:pPr>
                  <a:lnSpc>
                    <a:spcPct val="90000"/>
                  </a:lnSpc>
                </a:pPr>
                <a:r>
                  <a:rPr lang="zh-CN" altLang="en-US" sz="1100" dirty="0">
                    <a:solidFill>
                      <a:srgbClr val="000099"/>
                    </a:solidFill>
                    <a:latin typeface="Arial" charset="0"/>
                  </a:rPr>
                  <a:t>在窗口允许下发送新的分段</a:t>
                </a:r>
                <a:endParaRPr lang="en-US" altLang="zh-CN" sz="1600" dirty="0">
                  <a:latin typeface="Arial" charset="0"/>
                </a:endParaRPr>
              </a:p>
              <a:p>
                <a:pPr algn="l" eaLnBrk="1" hangingPunct="1">
                  <a:lnSpc>
                    <a:spcPct val="80000"/>
                  </a:lnSpc>
                </a:pPr>
                <a:endParaRPr lang="en-US" altLang="zh-CN" sz="1600" i="1" dirty="0">
                  <a:solidFill>
                    <a:schemeClr val="bg2"/>
                  </a:solidFill>
                  <a:latin typeface="Arial" charset="0"/>
                </a:endParaRPr>
              </a:p>
            </p:txBody>
          </p:sp>
          <p:sp>
            <p:nvSpPr>
              <p:cNvPr id="38" name="Line 223"/>
              <p:cNvSpPr>
                <a:spLocks noChangeShapeType="1"/>
              </p:cNvSpPr>
              <p:nvPr/>
            </p:nvSpPr>
            <p:spPr bwMode="auto">
              <a:xfrm>
                <a:off x="3600" y="3645"/>
                <a:ext cx="5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39" name="Text Box 224"/>
              <p:cNvSpPr txBox="1">
                <a:spLocks noChangeArrowheads="1"/>
              </p:cNvSpPr>
              <p:nvPr/>
            </p:nvSpPr>
            <p:spPr bwMode="auto">
              <a:xfrm>
                <a:off x="3542" y="3496"/>
                <a:ext cx="681" cy="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zh-CN" sz="1100">
                    <a:latin typeface="Arial" charset="0"/>
                  </a:rPr>
                  <a:t>duplicate ACK</a:t>
                </a:r>
              </a:p>
            </p:txBody>
          </p:sp>
        </p:grpSp>
      </p:grpSp>
      <p:grpSp>
        <p:nvGrpSpPr>
          <p:cNvPr id="43" name="Group 246"/>
          <p:cNvGrpSpPr>
            <a:grpSpLocks/>
          </p:cNvGrpSpPr>
          <p:nvPr/>
        </p:nvGrpSpPr>
        <p:grpSpPr bwMode="auto">
          <a:xfrm>
            <a:off x="1217613" y="3920505"/>
            <a:ext cx="2982913" cy="1820863"/>
            <a:chOff x="767" y="2129"/>
            <a:chExt cx="1879" cy="1147"/>
          </a:xfrm>
        </p:grpSpPr>
        <p:grpSp>
          <p:nvGrpSpPr>
            <p:cNvPr id="44" name="Group 212"/>
            <p:cNvGrpSpPr>
              <a:grpSpLocks/>
            </p:cNvGrpSpPr>
            <p:nvPr/>
          </p:nvGrpSpPr>
          <p:grpSpPr bwMode="auto">
            <a:xfrm>
              <a:off x="767" y="2818"/>
              <a:ext cx="992" cy="458"/>
              <a:chOff x="626" y="2768"/>
              <a:chExt cx="992" cy="458"/>
            </a:xfrm>
          </p:grpSpPr>
          <p:sp>
            <p:nvSpPr>
              <p:cNvPr id="51" name="Text Box 213"/>
              <p:cNvSpPr txBox="1">
                <a:spLocks noChangeArrowheads="1"/>
              </p:cNvSpPr>
              <p:nvPr/>
            </p:nvSpPr>
            <p:spPr bwMode="auto">
              <a:xfrm>
                <a:off x="626" y="2912"/>
                <a:ext cx="909" cy="3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 eaLnBrk="1" hangingPunct="1">
                  <a:lnSpc>
                    <a:spcPct val="80000"/>
                  </a:lnSpc>
                </a:pPr>
                <a:r>
                  <a:rPr lang="en-US" altLang="zh-CN" sz="1100" dirty="0" err="1">
                    <a:latin typeface="Arial" charset="0"/>
                  </a:rPr>
                  <a:t>ssthresh</a:t>
                </a:r>
                <a:r>
                  <a:rPr lang="en-US" altLang="zh-CN" sz="1100" dirty="0">
                    <a:latin typeface="Arial" charset="0"/>
                  </a:rPr>
                  <a:t>= cwnd/2</a:t>
                </a:r>
              </a:p>
              <a:p>
                <a:pPr algn="r" eaLnBrk="1" hangingPunct="1">
                  <a:lnSpc>
                    <a:spcPct val="80000"/>
                  </a:lnSpc>
                </a:pPr>
                <a:r>
                  <a:rPr lang="en-US" altLang="zh-CN" sz="1100" dirty="0" err="1">
                    <a:latin typeface="Arial" charset="0"/>
                  </a:rPr>
                  <a:t>cwnd</a:t>
                </a:r>
                <a:r>
                  <a:rPr lang="en-US" altLang="zh-CN" sz="1100" dirty="0">
                    <a:latin typeface="Arial" charset="0"/>
                  </a:rPr>
                  <a:t> = </a:t>
                </a:r>
                <a:r>
                  <a:rPr lang="en-US" altLang="zh-CN" sz="1100" dirty="0" err="1">
                    <a:latin typeface="Arial" charset="0"/>
                  </a:rPr>
                  <a:t>ssthresh</a:t>
                </a:r>
                <a:r>
                  <a:rPr lang="en-US" altLang="zh-CN" sz="1100" dirty="0">
                    <a:latin typeface="Arial" charset="0"/>
                  </a:rPr>
                  <a:t> + 3</a:t>
                </a:r>
              </a:p>
              <a:p>
                <a:pPr algn="r">
                  <a:lnSpc>
                    <a:spcPct val="80000"/>
                  </a:lnSpc>
                </a:pPr>
                <a:r>
                  <a:rPr lang="zh-CN" altLang="en-US" sz="1100" dirty="0">
                    <a:solidFill>
                      <a:srgbClr val="000099"/>
                    </a:solidFill>
                    <a:latin typeface="Arial" charset="0"/>
                  </a:rPr>
                  <a:t>重传丢失的分段</a:t>
                </a:r>
                <a:endParaRPr lang="en-US" altLang="zh-CN" sz="1600" dirty="0">
                  <a:solidFill>
                    <a:schemeClr val="bg2"/>
                  </a:solidFill>
                  <a:latin typeface="Arial" charset="0"/>
                </a:endParaRPr>
              </a:p>
            </p:txBody>
          </p:sp>
          <p:sp>
            <p:nvSpPr>
              <p:cNvPr id="52" name="Line 214"/>
              <p:cNvSpPr>
                <a:spLocks noChangeShapeType="1"/>
              </p:cNvSpPr>
              <p:nvPr/>
            </p:nvSpPr>
            <p:spPr bwMode="auto">
              <a:xfrm>
                <a:off x="925" y="2913"/>
                <a:ext cx="5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53" name="Text Box 215"/>
              <p:cNvSpPr txBox="1">
                <a:spLocks noChangeArrowheads="1"/>
              </p:cNvSpPr>
              <p:nvPr/>
            </p:nvSpPr>
            <p:spPr bwMode="auto">
              <a:xfrm>
                <a:off x="751" y="2768"/>
                <a:ext cx="867" cy="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zh-CN" sz="1100">
                    <a:latin typeface="Arial" charset="0"/>
                  </a:rPr>
                  <a:t>dupACKcount == 3</a:t>
                </a:r>
              </a:p>
            </p:txBody>
          </p:sp>
        </p:grpSp>
        <p:grpSp>
          <p:nvGrpSpPr>
            <p:cNvPr id="45" name="Group 216"/>
            <p:cNvGrpSpPr>
              <a:grpSpLocks/>
            </p:cNvGrpSpPr>
            <p:nvPr/>
          </p:nvGrpSpPr>
          <p:grpSpPr bwMode="auto">
            <a:xfrm>
              <a:off x="1813" y="2454"/>
              <a:ext cx="833" cy="538"/>
              <a:chOff x="419" y="2872"/>
              <a:chExt cx="833" cy="538"/>
            </a:xfrm>
          </p:grpSpPr>
          <p:sp>
            <p:nvSpPr>
              <p:cNvPr id="48" name="Text Box 217"/>
              <p:cNvSpPr txBox="1">
                <a:spLocks noChangeArrowheads="1"/>
              </p:cNvSpPr>
              <p:nvPr/>
            </p:nvSpPr>
            <p:spPr bwMode="auto">
              <a:xfrm>
                <a:off x="439" y="2872"/>
                <a:ext cx="407" cy="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zh-CN" sz="1100">
                    <a:latin typeface="Arial" charset="0"/>
                  </a:rPr>
                  <a:t>timeout</a:t>
                </a:r>
              </a:p>
            </p:txBody>
          </p:sp>
          <p:sp>
            <p:nvSpPr>
              <p:cNvPr id="49" name="Text Box 218"/>
              <p:cNvSpPr txBox="1">
                <a:spLocks noChangeArrowheads="1"/>
              </p:cNvSpPr>
              <p:nvPr/>
            </p:nvSpPr>
            <p:spPr bwMode="auto">
              <a:xfrm>
                <a:off x="419" y="2989"/>
                <a:ext cx="833" cy="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eaLnBrk="1" hangingPunct="1">
                  <a:lnSpc>
                    <a:spcPct val="85000"/>
                  </a:lnSpc>
                </a:pPr>
                <a:r>
                  <a:rPr lang="en-US" altLang="zh-CN" sz="1100" dirty="0" err="1">
                    <a:latin typeface="Arial" charset="0"/>
                  </a:rPr>
                  <a:t>ssthresh</a:t>
                </a:r>
                <a:r>
                  <a:rPr lang="en-US" altLang="zh-CN" sz="1100" dirty="0">
                    <a:latin typeface="Arial" charset="0"/>
                  </a:rPr>
                  <a:t> = cwnd/2</a:t>
                </a:r>
              </a:p>
              <a:p>
                <a:pPr algn="l" eaLnBrk="1" hangingPunct="1">
                  <a:lnSpc>
                    <a:spcPct val="85000"/>
                  </a:lnSpc>
                </a:pPr>
                <a:r>
                  <a:rPr lang="en-US" altLang="zh-CN" sz="1100" dirty="0" err="1">
                    <a:latin typeface="Arial" charset="0"/>
                  </a:rPr>
                  <a:t>cwnd</a:t>
                </a:r>
                <a:r>
                  <a:rPr lang="en-US" altLang="zh-CN" sz="1100" dirty="0">
                    <a:latin typeface="Arial" charset="0"/>
                  </a:rPr>
                  <a:t> = 1 </a:t>
                </a:r>
              </a:p>
              <a:p>
                <a:pPr algn="l" eaLnBrk="1" hangingPunct="1">
                  <a:lnSpc>
                    <a:spcPct val="85000"/>
                  </a:lnSpc>
                </a:pPr>
                <a:r>
                  <a:rPr lang="en-US" altLang="zh-CN" sz="1100" dirty="0" err="1">
                    <a:latin typeface="Arial" charset="0"/>
                  </a:rPr>
                  <a:t>dupACKcount</a:t>
                </a:r>
                <a:r>
                  <a:rPr lang="en-US" altLang="zh-CN" sz="1100" dirty="0">
                    <a:latin typeface="Arial" charset="0"/>
                  </a:rPr>
                  <a:t> = 0</a:t>
                </a:r>
              </a:p>
              <a:p>
                <a:pPr>
                  <a:lnSpc>
                    <a:spcPct val="85000"/>
                  </a:lnSpc>
                </a:pPr>
                <a:r>
                  <a:rPr lang="zh-CN" altLang="en-US" sz="1100" dirty="0">
                    <a:solidFill>
                      <a:srgbClr val="000099"/>
                    </a:solidFill>
                    <a:latin typeface="Arial" charset="0"/>
                  </a:rPr>
                  <a:t>重传丢失的分段</a:t>
                </a:r>
                <a:endParaRPr lang="en-US" altLang="zh-CN" sz="1600" dirty="0">
                  <a:latin typeface="Arial" charset="0"/>
                </a:endParaRPr>
              </a:p>
            </p:txBody>
          </p:sp>
          <p:sp>
            <p:nvSpPr>
              <p:cNvPr id="50" name="Line 219"/>
              <p:cNvSpPr>
                <a:spLocks noChangeShapeType="1"/>
              </p:cNvSpPr>
              <p:nvPr/>
            </p:nvSpPr>
            <p:spPr bwMode="auto">
              <a:xfrm>
                <a:off x="471" y="3014"/>
                <a:ext cx="69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sp>
          <p:nvSpPr>
            <p:cNvPr id="46" name="Freeform 225"/>
            <p:cNvSpPr>
              <a:spLocks/>
            </p:cNvSpPr>
            <p:nvPr/>
          </p:nvSpPr>
          <p:spPr bwMode="auto">
            <a:xfrm>
              <a:off x="1722" y="2129"/>
              <a:ext cx="740" cy="1146"/>
            </a:xfrm>
            <a:custGeom>
              <a:avLst/>
              <a:gdLst>
                <a:gd name="T0" fmla="*/ 0 w 740"/>
                <a:gd name="T1" fmla="*/ 0 h 1146"/>
                <a:gd name="T2" fmla="*/ 0 w 740"/>
                <a:gd name="T3" fmla="*/ 1146 h 1146"/>
                <a:gd name="T4" fmla="*/ 740 w 740"/>
                <a:gd name="T5" fmla="*/ 1146 h 1146"/>
                <a:gd name="T6" fmla="*/ 0 60000 65536"/>
                <a:gd name="T7" fmla="*/ 0 60000 65536"/>
                <a:gd name="T8" fmla="*/ 0 60000 65536"/>
                <a:gd name="T9" fmla="*/ 0 w 740"/>
                <a:gd name="T10" fmla="*/ 0 h 1146"/>
                <a:gd name="T11" fmla="*/ 740 w 740"/>
                <a:gd name="T12" fmla="*/ 1146 h 11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40" h="1146">
                  <a:moveTo>
                    <a:pt x="0" y="0"/>
                  </a:moveTo>
                  <a:lnTo>
                    <a:pt x="0" y="1146"/>
                  </a:lnTo>
                  <a:lnTo>
                    <a:pt x="740" y="114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47" name="Freeform 226"/>
            <p:cNvSpPr>
              <a:spLocks/>
            </p:cNvSpPr>
            <p:nvPr/>
          </p:nvSpPr>
          <p:spPr bwMode="auto">
            <a:xfrm>
              <a:off x="1791" y="2146"/>
              <a:ext cx="700" cy="1051"/>
            </a:xfrm>
            <a:custGeom>
              <a:avLst/>
              <a:gdLst>
                <a:gd name="T0" fmla="*/ 700 w 700"/>
                <a:gd name="T1" fmla="*/ 1051 h 1051"/>
                <a:gd name="T2" fmla="*/ 0 w 700"/>
                <a:gd name="T3" fmla="*/ 1051 h 1051"/>
                <a:gd name="T4" fmla="*/ 0 w 700"/>
                <a:gd name="T5" fmla="*/ 0 h 1051"/>
                <a:gd name="T6" fmla="*/ 0 60000 65536"/>
                <a:gd name="T7" fmla="*/ 0 60000 65536"/>
                <a:gd name="T8" fmla="*/ 0 60000 65536"/>
                <a:gd name="T9" fmla="*/ 0 w 700"/>
                <a:gd name="T10" fmla="*/ 0 h 1051"/>
                <a:gd name="T11" fmla="*/ 700 w 700"/>
                <a:gd name="T12" fmla="*/ 1051 h 10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00" h="1051">
                  <a:moveTo>
                    <a:pt x="700" y="1051"/>
                  </a:moveTo>
                  <a:lnTo>
                    <a:pt x="0" y="1051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54" name="Group 244"/>
          <p:cNvGrpSpPr>
            <a:grpSpLocks/>
          </p:cNvGrpSpPr>
          <p:nvPr/>
        </p:nvGrpSpPr>
        <p:grpSpPr bwMode="auto">
          <a:xfrm>
            <a:off x="5351465" y="3912568"/>
            <a:ext cx="2632076" cy="1819275"/>
            <a:chOff x="3371" y="2124"/>
            <a:chExt cx="1658" cy="1146"/>
          </a:xfrm>
        </p:grpSpPr>
        <p:grpSp>
          <p:nvGrpSpPr>
            <p:cNvPr id="55" name="Group 201"/>
            <p:cNvGrpSpPr>
              <a:grpSpLocks/>
            </p:cNvGrpSpPr>
            <p:nvPr/>
          </p:nvGrpSpPr>
          <p:grpSpPr bwMode="auto">
            <a:xfrm>
              <a:off x="4120" y="2796"/>
              <a:ext cx="909" cy="473"/>
              <a:chOff x="4142" y="2802"/>
              <a:chExt cx="909" cy="473"/>
            </a:xfrm>
          </p:grpSpPr>
          <p:sp>
            <p:nvSpPr>
              <p:cNvPr id="57" name="Text Box 202"/>
              <p:cNvSpPr txBox="1">
                <a:spLocks noChangeArrowheads="1"/>
              </p:cNvSpPr>
              <p:nvPr/>
            </p:nvSpPr>
            <p:spPr bwMode="auto">
              <a:xfrm>
                <a:off x="4142" y="2956"/>
                <a:ext cx="909" cy="3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eaLnBrk="1" hangingPunct="1">
                  <a:lnSpc>
                    <a:spcPct val="80000"/>
                  </a:lnSpc>
                </a:pPr>
                <a:r>
                  <a:rPr lang="en-US" altLang="zh-CN" sz="1100" dirty="0" err="1">
                    <a:latin typeface="Arial" charset="0"/>
                  </a:rPr>
                  <a:t>ssthresh</a:t>
                </a:r>
                <a:r>
                  <a:rPr lang="en-US" altLang="zh-CN" sz="1100" dirty="0">
                    <a:latin typeface="Arial" charset="0"/>
                  </a:rPr>
                  <a:t>= cwnd/2</a:t>
                </a:r>
              </a:p>
              <a:p>
                <a:pPr algn="l" eaLnBrk="1" hangingPunct="1">
                  <a:lnSpc>
                    <a:spcPct val="80000"/>
                  </a:lnSpc>
                </a:pPr>
                <a:r>
                  <a:rPr lang="en-US" altLang="zh-CN" sz="1100" dirty="0" err="1">
                    <a:latin typeface="Arial" charset="0"/>
                  </a:rPr>
                  <a:t>cwnd</a:t>
                </a:r>
                <a:r>
                  <a:rPr lang="en-US" altLang="zh-CN" sz="1100" dirty="0">
                    <a:latin typeface="Arial" charset="0"/>
                  </a:rPr>
                  <a:t> = </a:t>
                </a:r>
                <a:r>
                  <a:rPr lang="en-US" altLang="zh-CN" sz="1100" dirty="0" err="1">
                    <a:latin typeface="Arial" charset="0"/>
                  </a:rPr>
                  <a:t>ssthresh</a:t>
                </a:r>
                <a:r>
                  <a:rPr lang="en-US" altLang="zh-CN" sz="1100" dirty="0">
                    <a:latin typeface="Arial" charset="0"/>
                  </a:rPr>
                  <a:t> + 3</a:t>
                </a:r>
              </a:p>
              <a:p>
                <a:pPr>
                  <a:lnSpc>
                    <a:spcPct val="85000"/>
                  </a:lnSpc>
                </a:pPr>
                <a:r>
                  <a:rPr lang="zh-CN" altLang="en-US" sz="1100" dirty="0">
                    <a:solidFill>
                      <a:srgbClr val="000099"/>
                    </a:solidFill>
                    <a:latin typeface="Arial" charset="0"/>
                  </a:rPr>
                  <a:t>重传丢失的分段</a:t>
                </a:r>
                <a:endParaRPr lang="en-US" altLang="zh-CN" sz="1600" dirty="0">
                  <a:latin typeface="Arial" charset="0"/>
                </a:endParaRPr>
              </a:p>
            </p:txBody>
          </p:sp>
          <p:sp>
            <p:nvSpPr>
              <p:cNvPr id="58" name="Line 203"/>
              <p:cNvSpPr>
                <a:spLocks noChangeShapeType="1"/>
              </p:cNvSpPr>
              <p:nvPr/>
            </p:nvSpPr>
            <p:spPr bwMode="auto">
              <a:xfrm>
                <a:off x="4211" y="2950"/>
                <a:ext cx="5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59" name="Text Box 204"/>
              <p:cNvSpPr txBox="1">
                <a:spLocks noChangeArrowheads="1"/>
              </p:cNvSpPr>
              <p:nvPr/>
            </p:nvSpPr>
            <p:spPr bwMode="auto">
              <a:xfrm>
                <a:off x="4154" y="2802"/>
                <a:ext cx="867" cy="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zh-CN" sz="1100">
                    <a:latin typeface="Arial" charset="0"/>
                  </a:rPr>
                  <a:t>dupACKcount == 3</a:t>
                </a:r>
              </a:p>
            </p:txBody>
          </p:sp>
        </p:grpSp>
        <p:sp>
          <p:nvSpPr>
            <p:cNvPr id="56" name="Freeform 227"/>
            <p:cNvSpPr>
              <a:spLocks/>
            </p:cNvSpPr>
            <p:nvPr/>
          </p:nvSpPr>
          <p:spPr bwMode="auto">
            <a:xfrm flipH="1">
              <a:off x="3371" y="2124"/>
              <a:ext cx="740" cy="1146"/>
            </a:xfrm>
            <a:custGeom>
              <a:avLst/>
              <a:gdLst>
                <a:gd name="T0" fmla="*/ 0 w 740"/>
                <a:gd name="T1" fmla="*/ 0 h 1146"/>
                <a:gd name="T2" fmla="*/ 0 w 740"/>
                <a:gd name="T3" fmla="*/ 1146 h 1146"/>
                <a:gd name="T4" fmla="*/ 740 w 740"/>
                <a:gd name="T5" fmla="*/ 1146 h 1146"/>
                <a:gd name="T6" fmla="*/ 0 60000 65536"/>
                <a:gd name="T7" fmla="*/ 0 60000 65536"/>
                <a:gd name="T8" fmla="*/ 0 60000 65536"/>
                <a:gd name="T9" fmla="*/ 0 w 740"/>
                <a:gd name="T10" fmla="*/ 0 h 1146"/>
                <a:gd name="T11" fmla="*/ 740 w 740"/>
                <a:gd name="T12" fmla="*/ 1146 h 11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40" h="1146">
                  <a:moveTo>
                    <a:pt x="0" y="0"/>
                  </a:moveTo>
                  <a:lnTo>
                    <a:pt x="0" y="1146"/>
                  </a:lnTo>
                  <a:lnTo>
                    <a:pt x="740" y="114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60" name="Group 243"/>
          <p:cNvGrpSpPr>
            <a:grpSpLocks/>
          </p:cNvGrpSpPr>
          <p:nvPr/>
        </p:nvGrpSpPr>
        <p:grpSpPr bwMode="auto">
          <a:xfrm>
            <a:off x="5068888" y="3937965"/>
            <a:ext cx="1323975" cy="1731961"/>
            <a:chOff x="3193" y="2140"/>
            <a:chExt cx="834" cy="1091"/>
          </a:xfrm>
        </p:grpSpPr>
        <p:sp>
          <p:nvSpPr>
            <p:cNvPr id="61" name="Freeform 228"/>
            <p:cNvSpPr>
              <a:spLocks/>
            </p:cNvSpPr>
            <p:nvPr/>
          </p:nvSpPr>
          <p:spPr bwMode="auto">
            <a:xfrm flipH="1">
              <a:off x="3327" y="2140"/>
              <a:ext cx="700" cy="1051"/>
            </a:xfrm>
            <a:custGeom>
              <a:avLst/>
              <a:gdLst>
                <a:gd name="T0" fmla="*/ 700 w 700"/>
                <a:gd name="T1" fmla="*/ 1051 h 1051"/>
                <a:gd name="T2" fmla="*/ 0 w 700"/>
                <a:gd name="T3" fmla="*/ 1051 h 1051"/>
                <a:gd name="T4" fmla="*/ 0 w 700"/>
                <a:gd name="T5" fmla="*/ 0 h 1051"/>
                <a:gd name="T6" fmla="*/ 0 60000 65536"/>
                <a:gd name="T7" fmla="*/ 0 60000 65536"/>
                <a:gd name="T8" fmla="*/ 0 60000 65536"/>
                <a:gd name="T9" fmla="*/ 0 w 700"/>
                <a:gd name="T10" fmla="*/ 0 h 1051"/>
                <a:gd name="T11" fmla="*/ 700 w 700"/>
                <a:gd name="T12" fmla="*/ 1051 h 10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00" h="1051">
                  <a:moveTo>
                    <a:pt x="700" y="1051"/>
                  </a:moveTo>
                  <a:lnTo>
                    <a:pt x="0" y="1051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grpSp>
          <p:nvGrpSpPr>
            <p:cNvPr id="62" name="Group 229"/>
            <p:cNvGrpSpPr>
              <a:grpSpLocks/>
            </p:cNvGrpSpPr>
            <p:nvPr/>
          </p:nvGrpSpPr>
          <p:grpSpPr bwMode="auto">
            <a:xfrm>
              <a:off x="3193" y="2649"/>
              <a:ext cx="815" cy="582"/>
              <a:chOff x="985" y="3496"/>
              <a:chExt cx="815" cy="582"/>
            </a:xfrm>
          </p:grpSpPr>
          <p:sp>
            <p:nvSpPr>
              <p:cNvPr id="63" name="Text Box 230"/>
              <p:cNvSpPr txBox="1">
                <a:spLocks noChangeArrowheads="1"/>
              </p:cNvSpPr>
              <p:nvPr/>
            </p:nvSpPr>
            <p:spPr bwMode="auto">
              <a:xfrm>
                <a:off x="985" y="3640"/>
                <a:ext cx="815" cy="4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 eaLnBrk="1" hangingPunct="1">
                  <a:lnSpc>
                    <a:spcPct val="80000"/>
                  </a:lnSpc>
                </a:pPr>
                <a:r>
                  <a:rPr lang="en-US" altLang="zh-CN" sz="1100">
                    <a:latin typeface="Arial" charset="0"/>
                  </a:rPr>
                  <a:t>cwnd = ssthresh</a:t>
                </a:r>
              </a:p>
              <a:p>
                <a:pPr algn="r" eaLnBrk="1" hangingPunct="1">
                  <a:lnSpc>
                    <a:spcPct val="80000"/>
                  </a:lnSpc>
                </a:pPr>
                <a:r>
                  <a:rPr lang="en-US" altLang="zh-CN" sz="1100">
                    <a:latin typeface="Arial" charset="0"/>
                  </a:rPr>
                  <a:t>dupACKcount = 0</a:t>
                </a:r>
              </a:p>
              <a:p>
                <a:pPr algn="r" eaLnBrk="1" hangingPunct="1">
                  <a:lnSpc>
                    <a:spcPct val="80000"/>
                  </a:lnSpc>
                </a:pPr>
                <a:endParaRPr lang="en-US" altLang="zh-CN" sz="1100">
                  <a:latin typeface="Arial" charset="0"/>
                </a:endParaRPr>
              </a:p>
              <a:p>
                <a:pPr algn="r" eaLnBrk="1" hangingPunct="1">
                  <a:lnSpc>
                    <a:spcPct val="80000"/>
                  </a:lnSpc>
                </a:pPr>
                <a:endParaRPr lang="en-US" altLang="zh-CN" sz="1600">
                  <a:latin typeface="Arial" charset="0"/>
                </a:endParaRPr>
              </a:p>
            </p:txBody>
          </p:sp>
          <p:grpSp>
            <p:nvGrpSpPr>
              <p:cNvPr id="64" name="Group 231"/>
              <p:cNvGrpSpPr>
                <a:grpSpLocks/>
              </p:cNvGrpSpPr>
              <p:nvPr/>
            </p:nvGrpSpPr>
            <p:grpSpPr bwMode="auto">
              <a:xfrm>
                <a:off x="1190" y="3496"/>
                <a:ext cx="582" cy="165"/>
                <a:chOff x="1190" y="3496"/>
                <a:chExt cx="582" cy="165"/>
              </a:xfrm>
            </p:grpSpPr>
            <p:sp>
              <p:nvSpPr>
                <p:cNvPr id="65" name="Line 232"/>
                <p:cNvSpPr>
                  <a:spLocks noChangeShapeType="1"/>
                </p:cNvSpPr>
                <p:nvPr/>
              </p:nvSpPr>
              <p:spPr bwMode="auto">
                <a:xfrm>
                  <a:off x="1190" y="3641"/>
                  <a:ext cx="53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6" name="Text Box 233"/>
                <p:cNvSpPr txBox="1">
                  <a:spLocks noChangeArrowheads="1"/>
                </p:cNvSpPr>
                <p:nvPr/>
              </p:nvSpPr>
              <p:spPr bwMode="auto">
                <a:xfrm>
                  <a:off x="1269" y="3496"/>
                  <a:ext cx="503" cy="1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r" eaLnBrk="1" hangingPunct="1"/>
                  <a:r>
                    <a:rPr lang="en-US" altLang="zh-CN" sz="1100">
                      <a:latin typeface="Arial" charset="0"/>
                    </a:rPr>
                    <a:t>New ACK</a:t>
                  </a:r>
                </a:p>
              </p:txBody>
            </p:sp>
          </p:grpSp>
        </p:grpSp>
      </p:grpSp>
      <p:grpSp>
        <p:nvGrpSpPr>
          <p:cNvPr id="67" name="Group 241"/>
          <p:cNvGrpSpPr>
            <a:grpSpLocks/>
          </p:cNvGrpSpPr>
          <p:nvPr/>
        </p:nvGrpSpPr>
        <p:grpSpPr bwMode="auto">
          <a:xfrm>
            <a:off x="820738" y="1904379"/>
            <a:ext cx="4506915" cy="2687638"/>
            <a:chOff x="517" y="859"/>
            <a:chExt cx="2839" cy="1693"/>
          </a:xfrm>
        </p:grpSpPr>
        <p:grpSp>
          <p:nvGrpSpPr>
            <p:cNvPr id="68" name="Group 161"/>
            <p:cNvGrpSpPr>
              <a:grpSpLocks/>
            </p:cNvGrpSpPr>
            <p:nvPr/>
          </p:nvGrpSpPr>
          <p:grpSpPr bwMode="auto">
            <a:xfrm>
              <a:off x="1329" y="1320"/>
              <a:ext cx="800" cy="754"/>
              <a:chOff x="996" y="1773"/>
              <a:chExt cx="800" cy="754"/>
            </a:xfrm>
          </p:grpSpPr>
          <p:sp>
            <p:nvSpPr>
              <p:cNvPr id="89" name="Oval 162"/>
              <p:cNvSpPr>
                <a:spLocks noChangeArrowheads="1"/>
              </p:cNvSpPr>
              <p:nvPr/>
            </p:nvSpPr>
            <p:spPr bwMode="auto">
              <a:xfrm>
                <a:off x="996" y="1773"/>
                <a:ext cx="800" cy="75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2400"/>
              </a:p>
            </p:txBody>
          </p:sp>
          <p:sp>
            <p:nvSpPr>
              <p:cNvPr id="90" name="Text Box 163"/>
              <p:cNvSpPr txBox="1">
                <a:spLocks noChangeArrowheads="1"/>
              </p:cNvSpPr>
              <p:nvPr/>
            </p:nvSpPr>
            <p:spPr bwMode="auto">
              <a:xfrm>
                <a:off x="1179" y="1946"/>
                <a:ext cx="448" cy="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dirty="0">
                    <a:latin typeface="Arial" charset="0"/>
                  </a:rPr>
                  <a:t>slow </a:t>
                </a:r>
              </a:p>
              <a:p>
                <a:pPr eaLnBrk="1" hangingPunct="1"/>
                <a:r>
                  <a:rPr lang="en-US" altLang="zh-CN" dirty="0">
                    <a:latin typeface="Arial" charset="0"/>
                  </a:rPr>
                  <a:t>start</a:t>
                </a:r>
              </a:p>
            </p:txBody>
          </p:sp>
        </p:grpSp>
        <p:grpSp>
          <p:nvGrpSpPr>
            <p:cNvPr id="69" name="Group 177"/>
            <p:cNvGrpSpPr>
              <a:grpSpLocks/>
            </p:cNvGrpSpPr>
            <p:nvPr/>
          </p:nvGrpSpPr>
          <p:grpSpPr bwMode="auto">
            <a:xfrm>
              <a:off x="530" y="2026"/>
              <a:ext cx="857" cy="526"/>
              <a:chOff x="418" y="2713"/>
              <a:chExt cx="857" cy="526"/>
            </a:xfrm>
          </p:grpSpPr>
          <p:sp>
            <p:nvSpPr>
              <p:cNvPr id="86" name="Text Box 178"/>
              <p:cNvSpPr txBox="1">
                <a:spLocks noChangeArrowheads="1"/>
              </p:cNvSpPr>
              <p:nvPr/>
            </p:nvSpPr>
            <p:spPr bwMode="auto">
              <a:xfrm>
                <a:off x="777" y="2713"/>
                <a:ext cx="407" cy="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zh-CN" sz="1100">
                    <a:latin typeface="Arial" charset="0"/>
                  </a:rPr>
                  <a:t>timeout</a:t>
                </a:r>
              </a:p>
            </p:txBody>
          </p:sp>
          <p:sp>
            <p:nvSpPr>
              <p:cNvPr id="87" name="Text Box 179"/>
              <p:cNvSpPr txBox="1">
                <a:spLocks noChangeArrowheads="1"/>
              </p:cNvSpPr>
              <p:nvPr/>
            </p:nvSpPr>
            <p:spPr bwMode="auto">
              <a:xfrm>
                <a:off x="418" y="2840"/>
                <a:ext cx="857" cy="3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100" dirty="0" err="1">
                    <a:latin typeface="Arial" charset="0"/>
                  </a:rPr>
                  <a:t>ssthresh</a:t>
                </a:r>
                <a:r>
                  <a:rPr lang="en-US" altLang="zh-CN" sz="1100" dirty="0">
                    <a:latin typeface="Arial" charset="0"/>
                  </a:rPr>
                  <a:t> = cwnd/2 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100" dirty="0" err="1">
                    <a:latin typeface="Arial" charset="0"/>
                  </a:rPr>
                  <a:t>cwnd</a:t>
                </a:r>
                <a:r>
                  <a:rPr lang="en-US" altLang="zh-CN" sz="1100" dirty="0">
                    <a:latin typeface="Arial" charset="0"/>
                  </a:rPr>
                  <a:t> = 1 MSS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100" dirty="0" err="1">
                    <a:latin typeface="Arial" charset="0"/>
                  </a:rPr>
                  <a:t>dupACKcount</a:t>
                </a:r>
                <a:r>
                  <a:rPr lang="en-US" altLang="zh-CN" sz="1100" dirty="0">
                    <a:latin typeface="Arial" charset="0"/>
                  </a:rPr>
                  <a:t> = 0</a:t>
                </a:r>
              </a:p>
              <a:p>
                <a:pPr>
                  <a:lnSpc>
                    <a:spcPct val="80000"/>
                  </a:lnSpc>
                </a:pPr>
                <a:r>
                  <a:rPr lang="zh-CN" altLang="en-US" sz="1100" dirty="0">
                    <a:solidFill>
                      <a:srgbClr val="000099"/>
                    </a:solidFill>
                    <a:latin typeface="Arial" charset="0"/>
                  </a:rPr>
                  <a:t>重传丢失的分段</a:t>
                </a:r>
                <a:endParaRPr lang="en-US" altLang="zh-CN" sz="1600" dirty="0">
                  <a:latin typeface="Arial" charset="0"/>
                </a:endParaRPr>
              </a:p>
            </p:txBody>
          </p:sp>
          <p:sp>
            <p:nvSpPr>
              <p:cNvPr id="88" name="Line 180"/>
              <p:cNvSpPr>
                <a:spLocks noChangeShapeType="1"/>
              </p:cNvSpPr>
              <p:nvPr/>
            </p:nvSpPr>
            <p:spPr bwMode="auto">
              <a:xfrm>
                <a:off x="709" y="2855"/>
                <a:ext cx="5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grpSp>
          <p:nvGrpSpPr>
            <p:cNvPr id="70" name="Group 186"/>
            <p:cNvGrpSpPr>
              <a:grpSpLocks/>
            </p:cNvGrpSpPr>
            <p:nvPr/>
          </p:nvGrpSpPr>
          <p:grpSpPr bwMode="auto">
            <a:xfrm>
              <a:off x="2173" y="960"/>
              <a:ext cx="1183" cy="465"/>
              <a:chOff x="2683" y="798"/>
              <a:chExt cx="1183" cy="465"/>
            </a:xfrm>
          </p:grpSpPr>
          <p:sp>
            <p:nvSpPr>
              <p:cNvPr id="83" name="Text Box 187"/>
              <p:cNvSpPr txBox="1">
                <a:spLocks noChangeArrowheads="1"/>
              </p:cNvSpPr>
              <p:nvPr/>
            </p:nvSpPr>
            <p:spPr bwMode="auto">
              <a:xfrm>
                <a:off x="2683" y="917"/>
                <a:ext cx="1183" cy="3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eaLnBrk="1" hangingPunct="1">
                  <a:lnSpc>
                    <a:spcPct val="90000"/>
                  </a:lnSpc>
                </a:pPr>
                <a:r>
                  <a:rPr lang="en-US" altLang="zh-CN" sz="1100" dirty="0" err="1">
                    <a:latin typeface="Arial" charset="0"/>
                  </a:rPr>
                  <a:t>cwnd</a:t>
                </a:r>
                <a:r>
                  <a:rPr lang="en-US" altLang="zh-CN" sz="1100" dirty="0">
                    <a:latin typeface="Arial" charset="0"/>
                  </a:rPr>
                  <a:t> = </a:t>
                </a:r>
                <a:r>
                  <a:rPr lang="en-US" altLang="zh-CN" sz="1100" dirty="0" err="1">
                    <a:latin typeface="Arial" charset="0"/>
                  </a:rPr>
                  <a:t>cwnd+MSS</a:t>
                </a:r>
                <a:endParaRPr lang="en-US" altLang="zh-CN" sz="1100" dirty="0">
                  <a:latin typeface="Arial" charset="0"/>
                </a:endParaRPr>
              </a:p>
              <a:p>
                <a:pPr algn="l" eaLnBrk="1" hangingPunct="1">
                  <a:lnSpc>
                    <a:spcPct val="90000"/>
                  </a:lnSpc>
                </a:pPr>
                <a:r>
                  <a:rPr lang="en-US" altLang="zh-CN" sz="1100" dirty="0" err="1">
                    <a:latin typeface="Arial" charset="0"/>
                  </a:rPr>
                  <a:t>dupACKcount</a:t>
                </a:r>
                <a:r>
                  <a:rPr lang="en-US" altLang="zh-CN" sz="1100" dirty="0">
                    <a:latin typeface="Arial" charset="0"/>
                  </a:rPr>
                  <a:t> = 0</a:t>
                </a:r>
              </a:p>
              <a:p>
                <a:pPr algn="l" eaLnBrk="1" hangingPunct="1">
                  <a:lnSpc>
                    <a:spcPct val="90000"/>
                  </a:lnSpc>
                </a:pPr>
                <a:r>
                  <a:rPr lang="zh-CN" altLang="en-US" sz="1100" dirty="0">
                    <a:solidFill>
                      <a:srgbClr val="000099"/>
                    </a:solidFill>
                    <a:latin typeface="Arial" charset="0"/>
                  </a:rPr>
                  <a:t>在窗口允许下发送新的分段</a:t>
                </a:r>
                <a:endParaRPr lang="en-US" altLang="zh-CN" sz="1600" dirty="0">
                  <a:latin typeface="Arial" charset="0"/>
                </a:endParaRPr>
              </a:p>
            </p:txBody>
          </p:sp>
          <p:sp>
            <p:nvSpPr>
              <p:cNvPr id="84" name="Line 188"/>
              <p:cNvSpPr>
                <a:spLocks noChangeShapeType="1"/>
              </p:cNvSpPr>
              <p:nvPr/>
            </p:nvSpPr>
            <p:spPr bwMode="auto">
              <a:xfrm>
                <a:off x="2744" y="934"/>
                <a:ext cx="5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85" name="Text Box 189"/>
              <p:cNvSpPr txBox="1">
                <a:spLocks noChangeArrowheads="1"/>
              </p:cNvSpPr>
              <p:nvPr/>
            </p:nvSpPr>
            <p:spPr bwMode="auto">
              <a:xfrm>
                <a:off x="2697" y="798"/>
                <a:ext cx="389" cy="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zh-CN" altLang="en-US" sz="1100" dirty="0">
                    <a:latin typeface="Arial" charset="0"/>
                  </a:rPr>
                  <a:t>新</a:t>
                </a:r>
                <a:r>
                  <a:rPr lang="en-US" altLang="zh-CN" sz="1100" dirty="0">
                    <a:latin typeface="Arial" charset="0"/>
                  </a:rPr>
                  <a:t>ACK</a:t>
                </a:r>
              </a:p>
            </p:txBody>
          </p:sp>
        </p:grpSp>
        <p:sp>
          <p:nvSpPr>
            <p:cNvPr id="71" name="Freeform 205"/>
            <p:cNvSpPr>
              <a:spLocks/>
            </p:cNvSpPr>
            <p:nvPr/>
          </p:nvSpPr>
          <p:spPr bwMode="auto">
            <a:xfrm>
              <a:off x="1601" y="1129"/>
              <a:ext cx="313" cy="201"/>
            </a:xfrm>
            <a:custGeom>
              <a:avLst/>
              <a:gdLst>
                <a:gd name="T0" fmla="*/ 25 w 313"/>
                <a:gd name="T1" fmla="*/ 169 h 201"/>
                <a:gd name="T2" fmla="*/ 153 w 313"/>
                <a:gd name="T3" fmla="*/ 7 h 201"/>
                <a:gd name="T4" fmla="*/ 258 w 313"/>
                <a:gd name="T5" fmla="*/ 201 h 201"/>
                <a:gd name="T6" fmla="*/ 0 60000 65536"/>
                <a:gd name="T7" fmla="*/ 0 60000 65536"/>
                <a:gd name="T8" fmla="*/ 0 60000 65536"/>
                <a:gd name="T9" fmla="*/ 0 w 313"/>
                <a:gd name="T10" fmla="*/ 0 h 201"/>
                <a:gd name="T11" fmla="*/ 313 w 313"/>
                <a:gd name="T12" fmla="*/ 201 h 20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3" h="201">
                  <a:moveTo>
                    <a:pt x="25" y="169"/>
                  </a:moveTo>
                  <a:cubicBezTo>
                    <a:pt x="0" y="108"/>
                    <a:pt x="5" y="0"/>
                    <a:pt x="153" y="7"/>
                  </a:cubicBezTo>
                  <a:cubicBezTo>
                    <a:pt x="302" y="12"/>
                    <a:pt x="313" y="87"/>
                    <a:pt x="258" y="20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" name="Freeform 206"/>
            <p:cNvSpPr>
              <a:spLocks/>
            </p:cNvSpPr>
            <p:nvPr/>
          </p:nvSpPr>
          <p:spPr bwMode="auto">
            <a:xfrm rot="2575893">
              <a:off x="1950" y="1316"/>
              <a:ext cx="313" cy="201"/>
            </a:xfrm>
            <a:custGeom>
              <a:avLst/>
              <a:gdLst>
                <a:gd name="T0" fmla="*/ 25 w 313"/>
                <a:gd name="T1" fmla="*/ 169 h 201"/>
                <a:gd name="T2" fmla="*/ 153 w 313"/>
                <a:gd name="T3" fmla="*/ 7 h 201"/>
                <a:gd name="T4" fmla="*/ 258 w 313"/>
                <a:gd name="T5" fmla="*/ 201 h 201"/>
                <a:gd name="T6" fmla="*/ 0 60000 65536"/>
                <a:gd name="T7" fmla="*/ 0 60000 65536"/>
                <a:gd name="T8" fmla="*/ 0 60000 65536"/>
                <a:gd name="T9" fmla="*/ 0 w 313"/>
                <a:gd name="T10" fmla="*/ 0 h 201"/>
                <a:gd name="T11" fmla="*/ 313 w 313"/>
                <a:gd name="T12" fmla="*/ 201 h 20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3" h="201">
                  <a:moveTo>
                    <a:pt x="25" y="169"/>
                  </a:moveTo>
                  <a:cubicBezTo>
                    <a:pt x="0" y="108"/>
                    <a:pt x="5" y="0"/>
                    <a:pt x="153" y="7"/>
                  </a:cubicBezTo>
                  <a:cubicBezTo>
                    <a:pt x="302" y="12"/>
                    <a:pt x="313" y="87"/>
                    <a:pt x="258" y="20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grpSp>
          <p:nvGrpSpPr>
            <p:cNvPr id="73" name="Group 207"/>
            <p:cNvGrpSpPr>
              <a:grpSpLocks/>
            </p:cNvGrpSpPr>
            <p:nvPr/>
          </p:nvGrpSpPr>
          <p:grpSpPr bwMode="auto">
            <a:xfrm>
              <a:off x="1465" y="859"/>
              <a:ext cx="769" cy="408"/>
              <a:chOff x="4274" y="2922"/>
              <a:chExt cx="769" cy="408"/>
            </a:xfrm>
          </p:grpSpPr>
          <p:sp>
            <p:nvSpPr>
              <p:cNvPr id="80" name="Text Box 208"/>
              <p:cNvSpPr txBox="1">
                <a:spLocks noChangeArrowheads="1"/>
              </p:cNvSpPr>
              <p:nvPr/>
            </p:nvSpPr>
            <p:spPr bwMode="auto">
              <a:xfrm>
                <a:off x="4274" y="3062"/>
                <a:ext cx="769" cy="2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100">
                    <a:latin typeface="Arial" charset="0"/>
                  </a:rPr>
                  <a:t>dupACKcount++</a:t>
                </a:r>
              </a:p>
              <a:p>
                <a:pPr eaLnBrk="1" hangingPunct="1">
                  <a:lnSpc>
                    <a:spcPct val="80000"/>
                  </a:lnSpc>
                </a:pPr>
                <a:endParaRPr lang="en-US" altLang="zh-CN" sz="1600">
                  <a:latin typeface="Arial" charset="0"/>
                </a:endParaRPr>
              </a:p>
            </p:txBody>
          </p:sp>
          <p:sp>
            <p:nvSpPr>
              <p:cNvPr id="81" name="Line 209"/>
              <p:cNvSpPr>
                <a:spLocks noChangeShapeType="1"/>
              </p:cNvSpPr>
              <p:nvPr/>
            </p:nvSpPr>
            <p:spPr bwMode="auto">
              <a:xfrm>
                <a:off x="4353" y="3071"/>
                <a:ext cx="5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82" name="Text Box 210"/>
              <p:cNvSpPr txBox="1">
                <a:spLocks noChangeArrowheads="1"/>
              </p:cNvSpPr>
              <p:nvPr/>
            </p:nvSpPr>
            <p:spPr bwMode="auto">
              <a:xfrm>
                <a:off x="4295" y="2922"/>
                <a:ext cx="681" cy="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zh-CN" sz="1100">
                    <a:latin typeface="Arial" charset="0"/>
                  </a:rPr>
                  <a:t>duplicate ACK</a:t>
                </a:r>
              </a:p>
            </p:txBody>
          </p:sp>
        </p:grpSp>
        <p:sp>
          <p:nvSpPr>
            <p:cNvPr id="74" name="Freeform 211"/>
            <p:cNvSpPr>
              <a:spLocks/>
            </p:cNvSpPr>
            <p:nvPr/>
          </p:nvSpPr>
          <p:spPr bwMode="auto">
            <a:xfrm rot="-8222029">
              <a:off x="1204" y="1903"/>
              <a:ext cx="313" cy="201"/>
            </a:xfrm>
            <a:custGeom>
              <a:avLst/>
              <a:gdLst>
                <a:gd name="T0" fmla="*/ 25 w 313"/>
                <a:gd name="T1" fmla="*/ 169 h 201"/>
                <a:gd name="T2" fmla="*/ 153 w 313"/>
                <a:gd name="T3" fmla="*/ 7 h 201"/>
                <a:gd name="T4" fmla="*/ 258 w 313"/>
                <a:gd name="T5" fmla="*/ 201 h 201"/>
                <a:gd name="T6" fmla="*/ 0 60000 65536"/>
                <a:gd name="T7" fmla="*/ 0 60000 65536"/>
                <a:gd name="T8" fmla="*/ 0 60000 65536"/>
                <a:gd name="T9" fmla="*/ 0 w 313"/>
                <a:gd name="T10" fmla="*/ 0 h 201"/>
                <a:gd name="T11" fmla="*/ 313 w 313"/>
                <a:gd name="T12" fmla="*/ 201 h 20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3" h="201">
                  <a:moveTo>
                    <a:pt x="25" y="169"/>
                  </a:moveTo>
                  <a:cubicBezTo>
                    <a:pt x="0" y="108"/>
                    <a:pt x="5" y="0"/>
                    <a:pt x="153" y="7"/>
                  </a:cubicBezTo>
                  <a:cubicBezTo>
                    <a:pt x="302" y="12"/>
                    <a:pt x="313" y="87"/>
                    <a:pt x="258" y="20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5" name="Line 234"/>
            <p:cNvSpPr>
              <a:spLocks noChangeShapeType="1"/>
            </p:cNvSpPr>
            <p:nvPr/>
          </p:nvSpPr>
          <p:spPr bwMode="auto">
            <a:xfrm>
              <a:off x="536" y="1649"/>
              <a:ext cx="75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grpSp>
          <p:nvGrpSpPr>
            <p:cNvPr id="76" name="Group 235"/>
            <p:cNvGrpSpPr>
              <a:grpSpLocks/>
            </p:cNvGrpSpPr>
            <p:nvPr/>
          </p:nvGrpSpPr>
          <p:grpSpPr bwMode="auto">
            <a:xfrm>
              <a:off x="517" y="1255"/>
              <a:ext cx="815" cy="441"/>
              <a:chOff x="539" y="936"/>
              <a:chExt cx="815" cy="441"/>
            </a:xfrm>
          </p:grpSpPr>
          <p:sp>
            <p:nvSpPr>
              <p:cNvPr id="77" name="Text Box 236"/>
              <p:cNvSpPr txBox="1">
                <a:spLocks noChangeArrowheads="1"/>
              </p:cNvSpPr>
              <p:nvPr/>
            </p:nvSpPr>
            <p:spPr bwMode="auto">
              <a:xfrm>
                <a:off x="816" y="936"/>
                <a:ext cx="177" cy="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zh-CN" sz="1100">
                    <a:latin typeface="Symbol" pitchFamily="18" charset="2"/>
                  </a:rPr>
                  <a:t>L</a:t>
                </a:r>
              </a:p>
            </p:txBody>
          </p:sp>
          <p:sp>
            <p:nvSpPr>
              <p:cNvPr id="78" name="Text Box 237"/>
              <p:cNvSpPr txBox="1">
                <a:spLocks noChangeArrowheads="1"/>
              </p:cNvSpPr>
              <p:nvPr/>
            </p:nvSpPr>
            <p:spPr bwMode="auto">
              <a:xfrm>
                <a:off x="539" y="1063"/>
                <a:ext cx="815" cy="3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100" dirty="0" err="1">
                    <a:latin typeface="Arial" charset="0"/>
                  </a:rPr>
                  <a:t>cwnd</a:t>
                </a:r>
                <a:r>
                  <a:rPr lang="en-US" altLang="zh-CN" sz="1100" dirty="0">
                    <a:latin typeface="Arial" charset="0"/>
                  </a:rPr>
                  <a:t> = 1 MSS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100" dirty="0" err="1">
                    <a:latin typeface="Arial" charset="0"/>
                  </a:rPr>
                  <a:t>ssthresh</a:t>
                </a:r>
                <a:r>
                  <a:rPr lang="en-US" altLang="zh-CN" sz="1100" dirty="0">
                    <a:latin typeface="Arial" charset="0"/>
                  </a:rPr>
                  <a:t> = 64 KB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100" dirty="0" err="1">
                    <a:latin typeface="Arial" charset="0"/>
                  </a:rPr>
                  <a:t>dupACKcount</a:t>
                </a:r>
                <a:r>
                  <a:rPr lang="en-US" altLang="zh-CN" sz="1100" dirty="0">
                    <a:latin typeface="Arial" charset="0"/>
                  </a:rPr>
                  <a:t> = 0</a:t>
                </a:r>
                <a:endParaRPr lang="en-US" altLang="zh-CN" sz="1600" dirty="0">
                  <a:latin typeface="Arial" charset="0"/>
                </a:endParaRPr>
              </a:p>
            </p:txBody>
          </p:sp>
          <p:sp>
            <p:nvSpPr>
              <p:cNvPr id="79" name="Line 238"/>
              <p:cNvSpPr>
                <a:spLocks noChangeShapeType="1"/>
              </p:cNvSpPr>
              <p:nvPr/>
            </p:nvSpPr>
            <p:spPr bwMode="auto">
              <a:xfrm>
                <a:off x="641" y="1078"/>
                <a:ext cx="5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</p:grpSp>
      <p:grpSp>
        <p:nvGrpSpPr>
          <p:cNvPr id="91" name="Group 255"/>
          <p:cNvGrpSpPr>
            <a:grpSpLocks/>
          </p:cNvGrpSpPr>
          <p:nvPr/>
        </p:nvGrpSpPr>
        <p:grpSpPr bwMode="auto">
          <a:xfrm>
            <a:off x="411161" y="3341067"/>
            <a:ext cx="3560760" cy="1312862"/>
            <a:chOff x="261" y="1766"/>
            <a:chExt cx="2243" cy="827"/>
          </a:xfrm>
        </p:grpSpPr>
        <p:pic>
          <p:nvPicPr>
            <p:cNvPr id="92" name="Picture 25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261" y="1992"/>
              <a:ext cx="262" cy="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3" name="Picture 25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2242" y="1766"/>
              <a:ext cx="262" cy="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4" name="Picture 25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2164" y="2348"/>
              <a:ext cx="262" cy="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5" name="Group 297"/>
          <p:cNvGrpSpPr>
            <a:grpSpLocks/>
          </p:cNvGrpSpPr>
          <p:nvPr/>
        </p:nvGrpSpPr>
        <p:grpSpPr bwMode="auto">
          <a:xfrm>
            <a:off x="3502025" y="1567829"/>
            <a:ext cx="4333875" cy="3243263"/>
            <a:chOff x="2205" y="641"/>
            <a:chExt cx="2730" cy="2043"/>
          </a:xfrm>
        </p:grpSpPr>
        <p:grpSp>
          <p:nvGrpSpPr>
            <p:cNvPr id="96" name="Group 282"/>
            <p:cNvGrpSpPr>
              <a:grpSpLocks/>
            </p:cNvGrpSpPr>
            <p:nvPr/>
          </p:nvGrpSpPr>
          <p:grpSpPr bwMode="auto">
            <a:xfrm>
              <a:off x="3381" y="2381"/>
              <a:ext cx="583" cy="303"/>
              <a:chOff x="1166" y="3601"/>
              <a:chExt cx="583" cy="303"/>
            </a:xfrm>
          </p:grpSpPr>
          <p:grpSp>
            <p:nvGrpSpPr>
              <p:cNvPr id="107" name="Group 283"/>
              <p:cNvGrpSpPr>
                <a:grpSpLocks/>
              </p:cNvGrpSpPr>
              <p:nvPr/>
            </p:nvGrpSpPr>
            <p:grpSpPr bwMode="auto">
              <a:xfrm>
                <a:off x="1166" y="3601"/>
                <a:ext cx="583" cy="303"/>
                <a:chOff x="990" y="4570"/>
                <a:chExt cx="597" cy="380"/>
              </a:xfrm>
            </p:grpSpPr>
            <p:pic>
              <p:nvPicPr>
                <p:cNvPr id="109" name="Picture 284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990" y="4570"/>
                  <a:ext cx="597" cy="3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10" name="Rectangle 285"/>
                <p:cNvSpPr>
                  <a:spLocks noChangeArrowheads="1"/>
                </p:cNvSpPr>
                <p:nvPr/>
              </p:nvSpPr>
              <p:spPr bwMode="auto">
                <a:xfrm>
                  <a:off x="1124" y="4679"/>
                  <a:ext cx="356" cy="14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</p:grpSp>
          <p:sp>
            <p:nvSpPr>
              <p:cNvPr id="108" name="Text Box 286"/>
              <p:cNvSpPr txBox="1">
                <a:spLocks noChangeArrowheads="1"/>
              </p:cNvSpPr>
              <p:nvPr/>
            </p:nvSpPr>
            <p:spPr bwMode="auto">
              <a:xfrm>
                <a:off x="1274" y="3633"/>
                <a:ext cx="397" cy="2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zh-CN" altLang="en-US" sz="1200" b="1" i="1" dirty="0">
                    <a:solidFill>
                      <a:srgbClr val="FF0000"/>
                    </a:solidFill>
                    <a:latin typeface="Comic Sans MS" pitchFamily="66" charset="0"/>
                  </a:rPr>
                  <a:t>新</a:t>
                </a:r>
                <a:endParaRPr lang="en-US" altLang="zh-CN" sz="1200" b="1" i="1" dirty="0">
                  <a:solidFill>
                    <a:srgbClr val="FF0000"/>
                  </a:solidFill>
                  <a:latin typeface="Comic Sans MS" pitchFamily="66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altLang="zh-CN" sz="1200" b="1" i="1" dirty="0">
                    <a:solidFill>
                      <a:srgbClr val="FF0000"/>
                    </a:solidFill>
                    <a:latin typeface="Comic Sans MS" pitchFamily="66" charset="0"/>
                  </a:rPr>
                  <a:t>ACK!</a:t>
                </a:r>
              </a:p>
            </p:txBody>
          </p:sp>
        </p:grpSp>
        <p:grpSp>
          <p:nvGrpSpPr>
            <p:cNvPr id="97" name="Group 287"/>
            <p:cNvGrpSpPr>
              <a:grpSpLocks/>
            </p:cNvGrpSpPr>
            <p:nvPr/>
          </p:nvGrpSpPr>
          <p:grpSpPr bwMode="auto">
            <a:xfrm>
              <a:off x="2205" y="649"/>
              <a:ext cx="583" cy="303"/>
              <a:chOff x="1166" y="3550"/>
              <a:chExt cx="583" cy="303"/>
            </a:xfrm>
          </p:grpSpPr>
          <p:grpSp>
            <p:nvGrpSpPr>
              <p:cNvPr id="103" name="Group 288"/>
              <p:cNvGrpSpPr>
                <a:grpSpLocks/>
              </p:cNvGrpSpPr>
              <p:nvPr/>
            </p:nvGrpSpPr>
            <p:grpSpPr bwMode="auto">
              <a:xfrm>
                <a:off x="1166" y="3550"/>
                <a:ext cx="583" cy="303"/>
                <a:chOff x="990" y="4507"/>
                <a:chExt cx="597" cy="380"/>
              </a:xfrm>
            </p:grpSpPr>
            <p:pic>
              <p:nvPicPr>
                <p:cNvPr id="105" name="Picture 289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990" y="4507"/>
                  <a:ext cx="597" cy="3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06" name="Rectangle 290"/>
                <p:cNvSpPr>
                  <a:spLocks noChangeArrowheads="1"/>
                </p:cNvSpPr>
                <p:nvPr/>
              </p:nvSpPr>
              <p:spPr bwMode="auto">
                <a:xfrm>
                  <a:off x="1123" y="4602"/>
                  <a:ext cx="356" cy="14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</p:grpSp>
          <p:sp>
            <p:nvSpPr>
              <p:cNvPr id="104" name="Text Box 291"/>
              <p:cNvSpPr txBox="1">
                <a:spLocks noChangeArrowheads="1"/>
              </p:cNvSpPr>
              <p:nvPr/>
            </p:nvSpPr>
            <p:spPr bwMode="auto">
              <a:xfrm>
                <a:off x="1274" y="3588"/>
                <a:ext cx="397" cy="2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zh-CN" altLang="en-US" sz="1200" b="1" i="1" dirty="0">
                    <a:solidFill>
                      <a:srgbClr val="FF0000"/>
                    </a:solidFill>
                    <a:latin typeface="Comic Sans MS" pitchFamily="66" charset="0"/>
                  </a:rPr>
                  <a:t>新</a:t>
                </a:r>
                <a:r>
                  <a:rPr lang="en-US" altLang="zh-CN" sz="1200" b="1" i="1" dirty="0">
                    <a:solidFill>
                      <a:srgbClr val="FF0000"/>
                    </a:solidFill>
                    <a:latin typeface="Comic Sans MS" pitchFamily="66" charset="0"/>
                  </a:rPr>
                  <a:t>ACK!</a:t>
                </a:r>
              </a:p>
            </p:txBody>
          </p:sp>
        </p:grpSp>
        <p:grpSp>
          <p:nvGrpSpPr>
            <p:cNvPr id="98" name="Group 292"/>
            <p:cNvGrpSpPr>
              <a:grpSpLocks/>
            </p:cNvGrpSpPr>
            <p:nvPr/>
          </p:nvGrpSpPr>
          <p:grpSpPr bwMode="auto">
            <a:xfrm>
              <a:off x="4352" y="641"/>
              <a:ext cx="583" cy="303"/>
              <a:chOff x="1166" y="3601"/>
              <a:chExt cx="583" cy="303"/>
            </a:xfrm>
          </p:grpSpPr>
          <p:grpSp>
            <p:nvGrpSpPr>
              <p:cNvPr id="99" name="Group 293"/>
              <p:cNvGrpSpPr>
                <a:grpSpLocks/>
              </p:cNvGrpSpPr>
              <p:nvPr/>
            </p:nvGrpSpPr>
            <p:grpSpPr bwMode="auto">
              <a:xfrm>
                <a:off x="1166" y="3601"/>
                <a:ext cx="583" cy="303"/>
                <a:chOff x="990" y="4570"/>
                <a:chExt cx="597" cy="380"/>
              </a:xfrm>
            </p:grpSpPr>
            <p:pic>
              <p:nvPicPr>
                <p:cNvPr id="101" name="Picture 294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990" y="4570"/>
                  <a:ext cx="597" cy="3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02" name="Rectangle 295"/>
                <p:cNvSpPr>
                  <a:spLocks noChangeArrowheads="1"/>
                </p:cNvSpPr>
                <p:nvPr/>
              </p:nvSpPr>
              <p:spPr bwMode="auto">
                <a:xfrm>
                  <a:off x="1124" y="4681"/>
                  <a:ext cx="356" cy="14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</p:grpSp>
          <p:sp>
            <p:nvSpPr>
              <p:cNvPr id="100" name="Text Box 296"/>
              <p:cNvSpPr txBox="1">
                <a:spLocks noChangeArrowheads="1"/>
              </p:cNvSpPr>
              <p:nvPr/>
            </p:nvSpPr>
            <p:spPr bwMode="auto">
              <a:xfrm>
                <a:off x="1274" y="3633"/>
                <a:ext cx="397" cy="2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zh-CN" altLang="en-US" sz="1200" b="1" i="1" dirty="0">
                    <a:solidFill>
                      <a:srgbClr val="FF0000"/>
                    </a:solidFill>
                    <a:latin typeface="Comic Sans MS" pitchFamily="66" charset="0"/>
                  </a:rPr>
                  <a:t>新</a:t>
                </a:r>
                <a:endParaRPr lang="en-US" altLang="zh-CN" sz="1200" b="1" i="1" dirty="0">
                  <a:solidFill>
                    <a:srgbClr val="FF0000"/>
                  </a:solidFill>
                  <a:latin typeface="Comic Sans MS" pitchFamily="66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altLang="zh-CN" sz="1200" b="1" i="1" dirty="0">
                    <a:solidFill>
                      <a:srgbClr val="FF0000"/>
                    </a:solidFill>
                    <a:latin typeface="Comic Sans MS" pitchFamily="66" charset="0"/>
                  </a:rPr>
                  <a:t>ACK!</a:t>
                </a:r>
              </a:p>
            </p:txBody>
          </p: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Reno</a:t>
            </a:r>
            <a:r>
              <a:rPr lang="zh-CN" altLang="en-US" dirty="0"/>
              <a:t>和</a:t>
            </a:r>
            <a:r>
              <a:rPr lang="en-US" altLang="zh-CN" dirty="0"/>
              <a:t>Tahoe</a:t>
            </a:r>
            <a:r>
              <a:rPr lang="zh-CN" altLang="en-US" dirty="0"/>
              <a:t>举例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116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231775" y="1805136"/>
            <a:ext cx="3876675" cy="4648200"/>
          </a:xfrm>
        </p:spPr>
        <p:txBody>
          <a:bodyPr/>
          <a:lstStyle/>
          <a:p>
            <a:r>
              <a:rPr lang="zh-CN" altLang="en-US" sz="2400" dirty="0">
                <a:latin typeface="+mn-ea"/>
              </a:rPr>
              <a:t>初始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err="1">
                <a:latin typeface="+mn-ea"/>
              </a:rPr>
              <a:t>ssthresh</a:t>
            </a:r>
            <a:r>
              <a:rPr lang="en-US" altLang="zh-CN" sz="2400" dirty="0">
                <a:latin typeface="+mn-ea"/>
              </a:rPr>
              <a:t>=8 MSS</a:t>
            </a:r>
          </a:p>
          <a:p>
            <a:r>
              <a:rPr lang="zh-CN" altLang="en-US" sz="2400" dirty="0">
                <a:latin typeface="+mn-ea"/>
              </a:rPr>
              <a:t>开始</a:t>
            </a:r>
            <a:r>
              <a:rPr lang="en-US" altLang="zh-CN" sz="2400" dirty="0">
                <a:latin typeface="+mn-ea"/>
              </a:rPr>
              <a:t>8</a:t>
            </a:r>
            <a:r>
              <a:rPr lang="zh-CN" altLang="en-US" sz="2400" dirty="0">
                <a:latin typeface="+mn-ea"/>
              </a:rPr>
              <a:t>个</a:t>
            </a:r>
            <a:r>
              <a:rPr lang="en-US" altLang="zh-CN" sz="2400" dirty="0">
                <a:latin typeface="+mn-ea"/>
              </a:rPr>
              <a:t>RTT</a:t>
            </a:r>
            <a:r>
              <a:rPr lang="zh-CN" altLang="en-US" sz="2400" dirty="0">
                <a:latin typeface="+mn-ea"/>
              </a:rPr>
              <a:t>，</a:t>
            </a:r>
            <a:r>
              <a:rPr lang="en-US" altLang="zh-CN" sz="2400" dirty="0">
                <a:latin typeface="+mn-ea"/>
              </a:rPr>
              <a:t>Tahoe</a:t>
            </a:r>
            <a:r>
              <a:rPr lang="zh-CN" altLang="en-US" sz="2400" dirty="0">
                <a:latin typeface="+mn-ea"/>
              </a:rPr>
              <a:t>和</a:t>
            </a:r>
            <a:r>
              <a:rPr lang="en-US" altLang="zh-CN" sz="2400" dirty="0">
                <a:latin typeface="+mn-ea"/>
              </a:rPr>
              <a:t>Reno</a:t>
            </a:r>
            <a:r>
              <a:rPr lang="zh-CN" altLang="en-US" sz="2400" dirty="0">
                <a:latin typeface="+mn-ea"/>
              </a:rPr>
              <a:t>相同</a:t>
            </a:r>
            <a:endParaRPr lang="en-US" altLang="zh-CN" sz="2400" dirty="0">
              <a:latin typeface="+mn-ea"/>
            </a:endParaRPr>
          </a:p>
          <a:p>
            <a:pPr lvl="1"/>
            <a:r>
              <a:rPr lang="en-US" altLang="zh-CN" sz="2000" dirty="0" err="1">
                <a:latin typeface="+mn-ea"/>
              </a:rPr>
              <a:t>cwnd</a:t>
            </a:r>
            <a:r>
              <a:rPr lang="zh-CN" altLang="en-US" sz="2000" dirty="0">
                <a:latin typeface="+mn-ea"/>
              </a:rPr>
              <a:t>涨到</a:t>
            </a:r>
            <a:r>
              <a:rPr lang="en-US" altLang="zh-CN" sz="2000" dirty="0">
                <a:latin typeface="+mn-ea"/>
              </a:rPr>
              <a:t>12 MSS</a:t>
            </a:r>
          </a:p>
          <a:p>
            <a:r>
              <a:rPr lang="zh-CN" altLang="en-US" sz="2400" dirty="0">
                <a:latin typeface="+mn-ea"/>
              </a:rPr>
              <a:t>在第</a:t>
            </a:r>
            <a:r>
              <a:rPr lang="en-US" altLang="zh-CN" sz="2400" dirty="0">
                <a:latin typeface="+mn-ea"/>
              </a:rPr>
              <a:t>8</a:t>
            </a:r>
            <a:r>
              <a:rPr lang="zh-CN" altLang="en-US" sz="2400" dirty="0">
                <a:latin typeface="+mn-ea"/>
              </a:rPr>
              <a:t>个</a:t>
            </a:r>
            <a:r>
              <a:rPr lang="en-US" altLang="zh-CN" sz="2400" dirty="0">
                <a:latin typeface="+mn-ea"/>
              </a:rPr>
              <a:t>RTT</a:t>
            </a:r>
            <a:r>
              <a:rPr lang="zh-CN" altLang="en-US" sz="2400" dirty="0">
                <a:latin typeface="+mn-ea"/>
              </a:rPr>
              <a:t>检测到丢包</a:t>
            </a:r>
            <a:r>
              <a:rPr lang="en-US" altLang="zh-CN" sz="2400" dirty="0">
                <a:latin typeface="+mn-ea"/>
              </a:rPr>
              <a:t> (3</a:t>
            </a:r>
            <a:r>
              <a:rPr lang="zh-CN" altLang="en-US" sz="2400" dirty="0">
                <a:latin typeface="+mn-ea"/>
              </a:rPr>
              <a:t>个重复</a:t>
            </a:r>
            <a:r>
              <a:rPr lang="en-US" altLang="zh-CN" sz="2400" dirty="0" err="1">
                <a:latin typeface="+mn-ea"/>
              </a:rPr>
              <a:t>Ack</a:t>
            </a:r>
            <a:r>
              <a:rPr lang="en-US" altLang="zh-CN" sz="2400" dirty="0">
                <a:latin typeface="+mn-ea"/>
              </a:rPr>
              <a:t>)</a:t>
            </a:r>
          </a:p>
          <a:p>
            <a:pPr lvl="1"/>
            <a:r>
              <a:rPr lang="zh-CN" altLang="en-US" sz="2000" dirty="0">
                <a:latin typeface="+mn-ea"/>
              </a:rPr>
              <a:t>设置</a:t>
            </a:r>
            <a:r>
              <a:rPr lang="en-US" altLang="zh-CN" sz="2000" dirty="0" err="1">
                <a:latin typeface="+mn-ea"/>
              </a:rPr>
              <a:t>ssthresh</a:t>
            </a:r>
            <a:r>
              <a:rPr lang="en-US" altLang="zh-CN" sz="2000" dirty="0">
                <a:latin typeface="+mn-ea"/>
              </a:rPr>
              <a:t>=6 MSS (Tahoe</a:t>
            </a:r>
            <a:r>
              <a:rPr lang="zh-CN" altLang="en-US" sz="2000" dirty="0">
                <a:latin typeface="+mn-ea"/>
              </a:rPr>
              <a:t>和</a:t>
            </a:r>
            <a:r>
              <a:rPr lang="en-US" altLang="zh-CN" sz="2000" dirty="0">
                <a:latin typeface="+mn-ea"/>
              </a:rPr>
              <a:t>Reno)</a:t>
            </a:r>
          </a:p>
          <a:p>
            <a:pPr lvl="1"/>
            <a:r>
              <a:rPr lang="en-US" altLang="zh-CN" sz="2000" dirty="0">
                <a:latin typeface="+mn-ea"/>
              </a:rPr>
              <a:t>Tahoe: </a:t>
            </a:r>
            <a:r>
              <a:rPr lang="en-US" altLang="zh-CN" sz="2000" dirty="0" err="1">
                <a:latin typeface="+mn-ea"/>
              </a:rPr>
              <a:t>cwnd</a:t>
            </a:r>
            <a:r>
              <a:rPr lang="zh-CN" altLang="en-US" sz="2000" dirty="0">
                <a:latin typeface="+mn-ea"/>
              </a:rPr>
              <a:t>降为</a:t>
            </a:r>
            <a:r>
              <a:rPr lang="en-US" altLang="zh-CN" sz="2000" dirty="0">
                <a:latin typeface="+mn-ea"/>
              </a:rPr>
              <a:t>1 MSS</a:t>
            </a:r>
          </a:p>
          <a:p>
            <a:pPr lvl="1"/>
            <a:r>
              <a:rPr lang="en-US" altLang="zh-CN" sz="2000" dirty="0">
                <a:latin typeface="+mn-ea"/>
              </a:rPr>
              <a:t>Reno: </a:t>
            </a:r>
            <a:r>
              <a:rPr lang="en-US" altLang="zh-CN" sz="2000" dirty="0" err="1">
                <a:latin typeface="+mn-ea"/>
              </a:rPr>
              <a:t>cwnd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降为</a:t>
            </a:r>
            <a:r>
              <a:rPr lang="en-US" altLang="zh-CN" sz="2000" dirty="0">
                <a:latin typeface="+mn-ea"/>
              </a:rPr>
              <a:t>6+3=9 MSS</a:t>
            </a:r>
            <a:endParaRPr lang="zh-CN" altLang="en-US" sz="2000" dirty="0">
              <a:latin typeface="+mn-ea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4F989C38-B527-4054-A1F1-25D7115C7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88" y="2275990"/>
            <a:ext cx="5370512" cy="339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吞吐率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117</a:t>
            </a:fld>
            <a:endParaRPr lang="zh-CN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12775" y="1844823"/>
            <a:ext cx="8269288" cy="4391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zh-CN" sz="2400" kern="0" dirty="0">
                <a:latin typeface="+mn-ea"/>
              </a:rPr>
              <a:t>TCP</a:t>
            </a:r>
            <a:r>
              <a:rPr lang="zh-CN" altLang="en-US" sz="2400" kern="0" dirty="0">
                <a:latin typeface="+mn-ea"/>
              </a:rPr>
              <a:t>的平均吞吐率由窗口大小和</a:t>
            </a:r>
            <a:r>
              <a:rPr lang="en-US" altLang="zh-CN" sz="2400" kern="0" dirty="0">
                <a:latin typeface="+mn-ea"/>
              </a:rPr>
              <a:t>RTT</a:t>
            </a:r>
            <a:r>
              <a:rPr lang="zh-CN" altLang="en-US" sz="2400" kern="0" dirty="0">
                <a:latin typeface="+mn-ea"/>
              </a:rPr>
              <a:t>决定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lang="zh-CN" altLang="en-US" sz="2000" kern="0" dirty="0">
                <a:latin typeface="+mn-ea"/>
              </a:rPr>
              <a:t>忽略慢启动，假设应用层一直有数据待传输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W: </a:t>
            </a:r>
            <a:r>
              <a:rPr lang="zh-CN" altLang="en-US" sz="2400" kern="0" dirty="0">
                <a:latin typeface="+mn-ea"/>
              </a:rPr>
              <a:t>丢包发生时的窗口大小（单位</a:t>
            </a:r>
            <a:r>
              <a:rPr lang="en-US" altLang="zh-CN" sz="2400" kern="0" dirty="0">
                <a:latin typeface="+mn-ea"/>
              </a:rPr>
              <a:t>bytes</a:t>
            </a:r>
            <a:r>
              <a:rPr lang="zh-CN" altLang="en-US" sz="2400" kern="0" dirty="0">
                <a:latin typeface="+mn-ea"/>
              </a:rPr>
              <a:t>）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 sz="2000" kern="0" dirty="0">
                <a:latin typeface="+mn-ea"/>
              </a:rPr>
              <a:t>平均窗口大小（也是平均</a:t>
            </a:r>
            <a:r>
              <a:rPr lang="en-US" altLang="zh-CN" sz="2000" kern="0" dirty="0">
                <a:latin typeface="+mn-ea"/>
              </a:rPr>
              <a:t>“</a:t>
            </a:r>
            <a:r>
              <a:rPr lang="zh-CN" altLang="en-US" sz="2000" kern="0" dirty="0">
                <a:latin typeface="+mn-ea"/>
              </a:rPr>
              <a:t>在路上</a:t>
            </a:r>
            <a:r>
              <a:rPr lang="en-US" altLang="zh-CN" sz="2000" kern="0" dirty="0">
                <a:latin typeface="+mn-ea"/>
              </a:rPr>
              <a:t>”</a:t>
            </a:r>
            <a:r>
              <a:rPr lang="zh-CN" altLang="en-US" sz="2000" kern="0" dirty="0">
                <a:latin typeface="+mn-ea"/>
              </a:rPr>
              <a:t>的</a:t>
            </a:r>
            <a:r>
              <a:rPr lang="en-US" altLang="zh-CN" sz="2000" kern="0" dirty="0">
                <a:latin typeface="+mn-ea"/>
              </a:rPr>
              <a:t>byte</a:t>
            </a:r>
            <a:r>
              <a:rPr lang="zh-CN" altLang="en-US" sz="2000" kern="0" dirty="0">
                <a:latin typeface="+mn-ea"/>
              </a:rPr>
              <a:t>数）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¾ W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平均吞吐率：每个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RTT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传输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3/4W bytes</a:t>
            </a:r>
          </a:p>
        </p:txBody>
      </p: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1830388" y="4526682"/>
            <a:ext cx="4873625" cy="1998662"/>
            <a:chOff x="279" y="2432"/>
            <a:chExt cx="3070" cy="1259"/>
          </a:xfrm>
        </p:grpSpPr>
        <p:sp>
          <p:nvSpPr>
            <p:cNvPr id="7" name="Freeform 26"/>
            <p:cNvSpPr>
              <a:spLocks/>
            </p:cNvSpPr>
            <p:nvPr/>
          </p:nvSpPr>
          <p:spPr bwMode="auto">
            <a:xfrm>
              <a:off x="678" y="2556"/>
              <a:ext cx="2481" cy="579"/>
            </a:xfrm>
            <a:custGeom>
              <a:avLst/>
              <a:gdLst>
                <a:gd name="T0" fmla="*/ 0 w 2481"/>
                <a:gd name="T1" fmla="*/ 573 h 579"/>
                <a:gd name="T2" fmla="*/ 414 w 2481"/>
                <a:gd name="T3" fmla="*/ 18 h 579"/>
                <a:gd name="T4" fmla="*/ 414 w 2481"/>
                <a:gd name="T5" fmla="*/ 579 h 579"/>
                <a:gd name="T6" fmla="*/ 819 w 2481"/>
                <a:gd name="T7" fmla="*/ 18 h 579"/>
                <a:gd name="T8" fmla="*/ 825 w 2481"/>
                <a:gd name="T9" fmla="*/ 579 h 579"/>
                <a:gd name="T10" fmla="*/ 1245 w 2481"/>
                <a:gd name="T11" fmla="*/ 15 h 579"/>
                <a:gd name="T12" fmla="*/ 1245 w 2481"/>
                <a:gd name="T13" fmla="*/ 576 h 579"/>
                <a:gd name="T14" fmla="*/ 1647 w 2481"/>
                <a:gd name="T15" fmla="*/ 6 h 579"/>
                <a:gd name="T16" fmla="*/ 1647 w 2481"/>
                <a:gd name="T17" fmla="*/ 570 h 579"/>
                <a:gd name="T18" fmla="*/ 2064 w 2481"/>
                <a:gd name="T19" fmla="*/ 6 h 579"/>
                <a:gd name="T20" fmla="*/ 2064 w 2481"/>
                <a:gd name="T21" fmla="*/ 564 h 579"/>
                <a:gd name="T22" fmla="*/ 2481 w 2481"/>
                <a:gd name="T23" fmla="*/ 0 h 57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481"/>
                <a:gd name="T37" fmla="*/ 0 h 579"/>
                <a:gd name="T38" fmla="*/ 2481 w 2481"/>
                <a:gd name="T39" fmla="*/ 579 h 57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481" h="579">
                  <a:moveTo>
                    <a:pt x="0" y="573"/>
                  </a:moveTo>
                  <a:lnTo>
                    <a:pt x="414" y="18"/>
                  </a:lnTo>
                  <a:lnTo>
                    <a:pt x="414" y="579"/>
                  </a:lnTo>
                  <a:lnTo>
                    <a:pt x="819" y="18"/>
                  </a:lnTo>
                  <a:lnTo>
                    <a:pt x="825" y="579"/>
                  </a:lnTo>
                  <a:lnTo>
                    <a:pt x="1245" y="15"/>
                  </a:lnTo>
                  <a:lnTo>
                    <a:pt x="1245" y="576"/>
                  </a:lnTo>
                  <a:lnTo>
                    <a:pt x="1647" y="6"/>
                  </a:lnTo>
                  <a:lnTo>
                    <a:pt x="1647" y="570"/>
                  </a:lnTo>
                  <a:lnTo>
                    <a:pt x="2064" y="6"/>
                  </a:lnTo>
                  <a:lnTo>
                    <a:pt x="2064" y="564"/>
                  </a:lnTo>
                  <a:lnTo>
                    <a:pt x="2481" y="0"/>
                  </a:ln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" name="Line 28"/>
            <p:cNvSpPr>
              <a:spLocks noChangeShapeType="1"/>
            </p:cNvSpPr>
            <p:nvPr/>
          </p:nvSpPr>
          <p:spPr bwMode="auto">
            <a:xfrm>
              <a:off x="675" y="3685"/>
              <a:ext cx="267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" name="Line 29"/>
            <p:cNvSpPr>
              <a:spLocks noChangeShapeType="1"/>
            </p:cNvSpPr>
            <p:nvPr/>
          </p:nvSpPr>
          <p:spPr bwMode="auto">
            <a:xfrm>
              <a:off x="682" y="2432"/>
              <a:ext cx="0" cy="12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Line 31"/>
            <p:cNvSpPr>
              <a:spLocks noChangeShapeType="1"/>
            </p:cNvSpPr>
            <p:nvPr/>
          </p:nvSpPr>
          <p:spPr bwMode="auto">
            <a:xfrm>
              <a:off x="606" y="2571"/>
              <a:ext cx="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Line 32"/>
            <p:cNvSpPr>
              <a:spLocks noChangeShapeType="1"/>
            </p:cNvSpPr>
            <p:nvPr/>
          </p:nvSpPr>
          <p:spPr bwMode="auto">
            <a:xfrm>
              <a:off x="606" y="3117"/>
              <a:ext cx="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Text Box 33"/>
            <p:cNvSpPr txBox="1">
              <a:spLocks noChangeArrowheads="1"/>
            </p:cNvSpPr>
            <p:nvPr/>
          </p:nvSpPr>
          <p:spPr bwMode="auto">
            <a:xfrm>
              <a:off x="380" y="2453"/>
              <a:ext cx="23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W</a:t>
              </a:r>
            </a:p>
          </p:txBody>
        </p:sp>
        <p:sp>
          <p:nvSpPr>
            <p:cNvPr id="13" name="Text Box 34"/>
            <p:cNvSpPr txBox="1">
              <a:spLocks noChangeArrowheads="1"/>
            </p:cNvSpPr>
            <p:nvPr/>
          </p:nvSpPr>
          <p:spPr bwMode="auto">
            <a:xfrm>
              <a:off x="279" y="3008"/>
              <a:ext cx="35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W/2</a:t>
              </a:r>
            </a:p>
          </p:txBody>
        </p:sp>
      </p:grpSp>
      <p:grpSp>
        <p:nvGrpSpPr>
          <p:cNvPr id="14" name="Group 45"/>
          <p:cNvGrpSpPr>
            <a:grpSpLocks/>
          </p:cNvGrpSpPr>
          <p:nvPr/>
        </p:nvGrpSpPr>
        <p:grpSpPr bwMode="auto">
          <a:xfrm>
            <a:off x="2733675" y="3816400"/>
            <a:ext cx="3795713" cy="620712"/>
            <a:chOff x="1722" y="2139"/>
            <a:chExt cx="2391" cy="391"/>
          </a:xfrm>
        </p:grpSpPr>
        <p:sp>
          <p:nvSpPr>
            <p:cNvPr id="15" name="Text Box 36"/>
            <p:cNvSpPr txBox="1">
              <a:spLocks noChangeArrowheads="1"/>
            </p:cNvSpPr>
            <p:nvPr/>
          </p:nvSpPr>
          <p:spPr bwMode="auto">
            <a:xfrm>
              <a:off x="1722" y="2219"/>
              <a:ext cx="122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平均</a:t>
              </a:r>
              <a:r>
                <a:rPr lang="en-US" altLang="zh-CN" sz="1800" dirty="0"/>
                <a:t>TCP</a:t>
              </a:r>
              <a:r>
                <a:rPr lang="zh-CN" altLang="en-US" sz="1800" dirty="0"/>
                <a:t>吞吐率</a:t>
              </a:r>
              <a:r>
                <a:rPr lang="en-US" altLang="zh-CN" sz="1800" dirty="0"/>
                <a:t>= </a:t>
              </a:r>
            </a:p>
          </p:txBody>
        </p:sp>
        <p:grpSp>
          <p:nvGrpSpPr>
            <p:cNvPr id="16" name="Group 44"/>
            <p:cNvGrpSpPr>
              <a:grpSpLocks/>
            </p:cNvGrpSpPr>
            <p:nvPr/>
          </p:nvGrpSpPr>
          <p:grpSpPr bwMode="auto">
            <a:xfrm>
              <a:off x="2986" y="2139"/>
              <a:ext cx="1127" cy="391"/>
              <a:chOff x="3498" y="2153"/>
              <a:chExt cx="1127" cy="391"/>
            </a:xfrm>
          </p:grpSpPr>
          <p:sp>
            <p:nvSpPr>
              <p:cNvPr id="17" name="Text Box 37"/>
              <p:cNvSpPr txBox="1">
                <a:spLocks noChangeArrowheads="1"/>
              </p:cNvSpPr>
              <p:nvPr/>
            </p:nvSpPr>
            <p:spPr bwMode="auto">
              <a:xfrm>
                <a:off x="3501" y="2153"/>
                <a:ext cx="19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/>
                  <a:t>3</a:t>
                </a:r>
              </a:p>
            </p:txBody>
          </p:sp>
          <p:sp>
            <p:nvSpPr>
              <p:cNvPr id="18" name="Text Box 38"/>
              <p:cNvSpPr txBox="1">
                <a:spLocks noChangeArrowheads="1"/>
              </p:cNvSpPr>
              <p:nvPr/>
            </p:nvSpPr>
            <p:spPr bwMode="auto">
              <a:xfrm>
                <a:off x="3498" y="2313"/>
                <a:ext cx="19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/>
                  <a:t>4</a:t>
                </a:r>
              </a:p>
            </p:txBody>
          </p:sp>
          <p:sp>
            <p:nvSpPr>
              <p:cNvPr id="19" name="Line 39"/>
              <p:cNvSpPr>
                <a:spLocks noChangeShapeType="1"/>
              </p:cNvSpPr>
              <p:nvPr/>
            </p:nvSpPr>
            <p:spPr bwMode="auto">
              <a:xfrm>
                <a:off x="3550" y="2352"/>
                <a:ext cx="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" name="Text Box 40"/>
              <p:cNvSpPr txBox="1">
                <a:spLocks noChangeArrowheads="1"/>
              </p:cNvSpPr>
              <p:nvPr/>
            </p:nvSpPr>
            <p:spPr bwMode="auto">
              <a:xfrm>
                <a:off x="3702" y="2157"/>
                <a:ext cx="24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/>
                  <a:t>W</a:t>
                </a:r>
              </a:p>
            </p:txBody>
          </p:sp>
          <p:sp>
            <p:nvSpPr>
              <p:cNvPr id="21" name="Text Box 41"/>
              <p:cNvSpPr txBox="1">
                <a:spLocks noChangeArrowheads="1"/>
              </p:cNvSpPr>
              <p:nvPr/>
            </p:nvSpPr>
            <p:spPr bwMode="auto">
              <a:xfrm>
                <a:off x="3658" y="2309"/>
                <a:ext cx="373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/>
                  <a:t>RTT</a:t>
                </a:r>
              </a:p>
            </p:txBody>
          </p:sp>
          <p:sp>
            <p:nvSpPr>
              <p:cNvPr id="22" name="Line 42"/>
              <p:cNvSpPr>
                <a:spLocks noChangeShapeType="1"/>
              </p:cNvSpPr>
              <p:nvPr/>
            </p:nvSpPr>
            <p:spPr bwMode="auto">
              <a:xfrm>
                <a:off x="3726" y="2352"/>
                <a:ext cx="21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" name="Text Box 43"/>
              <p:cNvSpPr txBox="1">
                <a:spLocks noChangeArrowheads="1"/>
              </p:cNvSpPr>
              <p:nvPr/>
            </p:nvSpPr>
            <p:spPr bwMode="auto">
              <a:xfrm>
                <a:off x="3975" y="2243"/>
                <a:ext cx="65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bytes/sec</a:t>
                </a:r>
              </a:p>
            </p:txBody>
          </p:sp>
        </p:grpSp>
      </p:grpSp>
    </p:spTree>
  </p:cSld>
  <p:clrMapOvr>
    <a:masterClrMapping/>
  </p:clrMapOvr>
  <p:transition>
    <p:fade/>
  </p:transition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“</a:t>
            </a:r>
            <a:r>
              <a:rPr lang="zh-CN" altLang="en-US" dirty="0"/>
              <a:t>长、肥</a:t>
            </a:r>
            <a:r>
              <a:rPr lang="en-US" altLang="zh-CN" dirty="0"/>
              <a:t>”</a:t>
            </a:r>
            <a:r>
              <a:rPr lang="zh-CN" altLang="en-US" dirty="0"/>
              <a:t>管道上的</a:t>
            </a:r>
            <a:r>
              <a:rPr lang="en-US" altLang="zh-CN" dirty="0"/>
              <a:t>TCP</a:t>
            </a:r>
            <a:r>
              <a:rPr lang="zh-CN" altLang="en-US" dirty="0"/>
              <a:t>吞吐率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118</a:t>
            </a:fld>
            <a:endParaRPr lang="zh-CN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47688" y="1733128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举例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: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分段大小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1500 byte, 100ms RTT,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希望实现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10Gbps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的吞吐率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根据上一页公式，需要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W = 83,333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个分段，显然不现实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吞吐率取决于传输路径的丢包率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L 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[Mathis 1997]:</a:t>
            </a:r>
            <a:b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</a:br>
            <a:b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</a:br>
            <a:b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</a:b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➜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要实现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10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Gbps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吞吐率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,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丢包率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L = 2</a:t>
            </a:r>
            <a:r>
              <a:rPr kumimoji="0" lang="el-GR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·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10</a:t>
            </a:r>
            <a:r>
              <a:rPr kumimoji="0" lang="en-US" altLang="zh-CN" sz="2000" b="0" i="0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-10  </a:t>
            </a:r>
            <a:r>
              <a:rPr kumimoji="0" lang="en-US" altLang="zh-CN" sz="20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</a:rPr>
              <a:t> – </a:t>
            </a:r>
            <a:r>
              <a:rPr kumimoji="0" lang="zh-CN" altLang="en-US" sz="2000" b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</a:rPr>
              <a:t>要求非常低的丢包率</a:t>
            </a:r>
            <a:endParaRPr kumimoji="0" lang="en-US" altLang="zh-CN" sz="2000" b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实现高吞吐率的</a:t>
            </a:r>
            <a:r>
              <a:rPr lang="en-US" altLang="zh-CN" sz="2400" kern="0" dirty="0">
                <a:latin typeface="+mn-ea"/>
              </a:rPr>
              <a:t>TCP</a:t>
            </a:r>
            <a:r>
              <a:rPr lang="zh-CN" altLang="en-US" sz="2400" kern="0" dirty="0">
                <a:latin typeface="+mn-ea"/>
              </a:rPr>
              <a:t>拥塞控制是研究难点</a:t>
            </a:r>
            <a:endParaRPr kumimoji="0" lang="en-US" altLang="zh-CN" sz="2400" b="0" i="0" u="none" strike="noStrike" kern="0" cap="none" spc="0" normalizeH="0" baseline="30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2484440" y="3763119"/>
            <a:ext cx="3624264" cy="962025"/>
            <a:chOff x="760" y="3400"/>
            <a:chExt cx="2283" cy="606"/>
          </a:xfrm>
        </p:grpSpPr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760" y="3566"/>
              <a:ext cx="130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latin typeface="Arial" charset="0"/>
                </a:rPr>
                <a:t>TCP </a:t>
              </a:r>
              <a:r>
                <a:rPr lang="zh-CN" altLang="en-US" sz="2400" dirty="0">
                  <a:latin typeface="Arial" charset="0"/>
                </a:rPr>
                <a:t>吞吐率</a:t>
              </a:r>
              <a:r>
                <a:rPr lang="en-US" altLang="zh-CN" sz="2400" dirty="0">
                  <a:latin typeface="Arial" charset="0"/>
                </a:rPr>
                <a:t>= 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2010" y="3470"/>
              <a:ext cx="4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Arial" charset="0"/>
                </a:rPr>
                <a:t>1.22</a:t>
              </a:r>
            </a:p>
          </p:txBody>
        </p:sp>
        <p:grpSp>
          <p:nvGrpSpPr>
            <p:cNvPr id="9" name="Group 15"/>
            <p:cNvGrpSpPr>
              <a:grpSpLocks/>
            </p:cNvGrpSpPr>
            <p:nvPr/>
          </p:nvGrpSpPr>
          <p:grpSpPr bwMode="auto">
            <a:xfrm>
              <a:off x="2092" y="3400"/>
              <a:ext cx="951" cy="606"/>
              <a:chOff x="2092" y="3400"/>
              <a:chExt cx="951" cy="606"/>
            </a:xfrm>
          </p:grpSpPr>
          <p:sp>
            <p:nvSpPr>
              <p:cNvPr id="10" name="Text Box 8"/>
              <p:cNvSpPr txBox="1">
                <a:spLocks noChangeArrowheads="1"/>
              </p:cNvSpPr>
              <p:nvPr/>
            </p:nvSpPr>
            <p:spPr bwMode="auto">
              <a:xfrm>
                <a:off x="2423" y="3400"/>
                <a:ext cx="16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>
                    <a:latin typeface="Arial" charset="0"/>
                  </a:rPr>
                  <a:t>.</a:t>
                </a:r>
              </a:p>
            </p:txBody>
          </p:sp>
          <p:sp>
            <p:nvSpPr>
              <p:cNvPr id="11" name="Text Box 9"/>
              <p:cNvSpPr txBox="1">
                <a:spLocks noChangeArrowheads="1"/>
              </p:cNvSpPr>
              <p:nvPr/>
            </p:nvSpPr>
            <p:spPr bwMode="auto">
              <a:xfrm>
                <a:off x="2511" y="3472"/>
                <a:ext cx="53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latin typeface="Arial" charset="0"/>
                  </a:rPr>
                  <a:t>MSS</a:t>
                </a:r>
              </a:p>
            </p:txBody>
          </p:sp>
          <p:sp>
            <p:nvSpPr>
              <p:cNvPr id="12" name="Line 10"/>
              <p:cNvSpPr>
                <a:spLocks noChangeShapeType="1"/>
              </p:cNvSpPr>
              <p:nvPr/>
            </p:nvSpPr>
            <p:spPr bwMode="auto">
              <a:xfrm>
                <a:off x="2092" y="3720"/>
                <a:ext cx="87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" name="Text Box 11"/>
              <p:cNvSpPr txBox="1">
                <a:spLocks noChangeArrowheads="1"/>
              </p:cNvSpPr>
              <p:nvPr/>
            </p:nvSpPr>
            <p:spPr bwMode="auto">
              <a:xfrm>
                <a:off x="2133" y="3696"/>
                <a:ext cx="48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Arial" charset="0"/>
                  </a:rPr>
                  <a:t>RTT</a:t>
                </a:r>
              </a:p>
            </p:txBody>
          </p:sp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2607" y="3740"/>
                <a:ext cx="294" cy="220"/>
              </a:xfrm>
              <a:custGeom>
                <a:avLst/>
                <a:gdLst>
                  <a:gd name="T0" fmla="*/ 0 w 294"/>
                  <a:gd name="T1" fmla="*/ 158 h 220"/>
                  <a:gd name="T2" fmla="*/ 32 w 294"/>
                  <a:gd name="T3" fmla="*/ 140 h 220"/>
                  <a:gd name="T4" fmla="*/ 72 w 294"/>
                  <a:gd name="T5" fmla="*/ 220 h 220"/>
                  <a:gd name="T6" fmla="*/ 132 w 294"/>
                  <a:gd name="T7" fmla="*/ 0 h 220"/>
                  <a:gd name="T8" fmla="*/ 294 w 294"/>
                  <a:gd name="T9" fmla="*/ 0 h 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4"/>
                  <a:gd name="T16" fmla="*/ 0 h 220"/>
                  <a:gd name="T17" fmla="*/ 294 w 294"/>
                  <a:gd name="T18" fmla="*/ 220 h 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4" h="220">
                    <a:moveTo>
                      <a:pt x="0" y="158"/>
                    </a:moveTo>
                    <a:lnTo>
                      <a:pt x="32" y="140"/>
                    </a:lnTo>
                    <a:lnTo>
                      <a:pt x="72" y="220"/>
                    </a:lnTo>
                    <a:lnTo>
                      <a:pt x="132" y="0"/>
                    </a:lnTo>
                    <a:lnTo>
                      <a:pt x="294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" name="Text Box 14"/>
              <p:cNvSpPr txBox="1">
                <a:spLocks noChangeArrowheads="1"/>
              </p:cNvSpPr>
              <p:nvPr/>
            </p:nvSpPr>
            <p:spPr bwMode="auto">
              <a:xfrm>
                <a:off x="2704" y="3718"/>
                <a:ext cx="22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Arial" charset="0"/>
                  </a:rPr>
                  <a:t>L</a:t>
                </a:r>
              </a:p>
            </p:txBody>
          </p:sp>
        </p:grpSp>
      </p:grpSp>
    </p:spTree>
  </p:cSld>
  <p:clrMapOvr>
    <a:masterClrMapping/>
  </p:clrMapOvr>
  <p:transition>
    <p:fade/>
  </p:transition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的公平性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119</a:t>
            </a:fld>
            <a:endParaRPr lang="zh-CN" altLang="en-US"/>
          </a:p>
        </p:txBody>
      </p:sp>
      <p:sp>
        <p:nvSpPr>
          <p:cNvPr id="5" name="Line 68"/>
          <p:cNvSpPr>
            <a:spLocks noChangeShapeType="1"/>
          </p:cNvSpPr>
          <p:nvPr/>
        </p:nvSpPr>
        <p:spPr bwMode="auto">
          <a:xfrm>
            <a:off x="4857750" y="4520976"/>
            <a:ext cx="55880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6" name="Group 59"/>
          <p:cNvGrpSpPr>
            <a:grpSpLocks/>
          </p:cNvGrpSpPr>
          <p:nvPr/>
        </p:nvGrpSpPr>
        <p:grpSpPr bwMode="auto">
          <a:xfrm>
            <a:off x="3779838" y="4190776"/>
            <a:ext cx="1082675" cy="538163"/>
            <a:chOff x="2356" y="1300"/>
            <a:chExt cx="555" cy="194"/>
          </a:xfrm>
        </p:grpSpPr>
        <p:sp>
          <p:nvSpPr>
            <p:cNvPr id="7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24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8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sz="24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9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2400">
                <a:latin typeface="Times New Roman" pitchFamily="18" charset="0"/>
                <a:cs typeface="Arial" charset="0"/>
              </a:endParaRPr>
            </a:p>
          </p:txBody>
        </p:sp>
        <p:grpSp>
          <p:nvGrpSpPr>
            <p:cNvPr id="10" name="Group 63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3" name="Freeform 64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Freeform 65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" name="Line 66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67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" name="Group 50"/>
          <p:cNvGrpSpPr>
            <a:grpSpLocks/>
          </p:cNvGrpSpPr>
          <p:nvPr/>
        </p:nvGrpSpPr>
        <p:grpSpPr bwMode="auto">
          <a:xfrm>
            <a:off x="5413375" y="4174901"/>
            <a:ext cx="1082675" cy="538163"/>
            <a:chOff x="2356" y="1300"/>
            <a:chExt cx="555" cy="194"/>
          </a:xfrm>
        </p:grpSpPr>
        <p:sp>
          <p:nvSpPr>
            <p:cNvPr id="16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24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7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sz="24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8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2400">
                <a:latin typeface="Times New Roman" pitchFamily="18" charset="0"/>
                <a:cs typeface="Arial" charset="0"/>
              </a:endParaRPr>
            </a:p>
          </p:txBody>
        </p:sp>
        <p:grpSp>
          <p:nvGrpSpPr>
            <p:cNvPr id="19" name="Group 54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22" name="Freeform 5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Freeform 5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" name="Line 57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58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" name="Rectangle 4"/>
          <p:cNvSpPr txBox="1">
            <a:spLocks noChangeArrowheads="1"/>
          </p:cNvSpPr>
          <p:nvPr/>
        </p:nvSpPr>
        <p:spPr bwMode="auto">
          <a:xfrm>
            <a:off x="544513" y="1704751"/>
            <a:ext cx="762000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None/>
              <a:tabLst/>
              <a:defRPr/>
            </a:pPr>
            <a:r>
              <a:rPr kumimoji="0" lang="zh-CN" altLang="en-US" sz="3200" b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cs typeface="+mn-cs"/>
              </a:rPr>
              <a:t>公平性目标</a:t>
            </a:r>
            <a:r>
              <a:rPr kumimoji="0" lang="en-US" sz="3200" b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cs typeface="+mn-cs"/>
              </a:rPr>
              <a:t>:</a:t>
            </a:r>
            <a:r>
              <a:rPr kumimoji="0" lang="en-US" sz="32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K</a:t>
            </a:r>
            <a:r>
              <a:rPr kumimoji="0" lang="zh-CN" altLang="en-US" sz="32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个</a:t>
            </a:r>
            <a:r>
              <a:rPr kumimoji="0" lang="en-US" altLang="zh-CN" sz="32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TCP</a:t>
            </a:r>
            <a:r>
              <a:rPr kumimoji="0" lang="zh-CN" altLang="en-US" sz="32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会话共享一个瓶颈链路，带宽为</a:t>
            </a:r>
            <a:r>
              <a:rPr kumimoji="0" lang="en-US" altLang="zh-CN" sz="32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R</a:t>
            </a:r>
            <a:r>
              <a:rPr kumimoji="0" lang="zh-CN" altLang="en-US" sz="32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，则每个连接的平均吞吐率应为</a:t>
            </a:r>
            <a:r>
              <a:rPr kumimoji="0" lang="en-US" altLang="zh-CN" sz="32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R</a:t>
            </a:r>
            <a:r>
              <a:rPr kumimoji="0" lang="en-US" sz="32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/K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5068888" y="4317776"/>
            <a:ext cx="147637" cy="2000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4378325" y="4379689"/>
            <a:ext cx="147638" cy="2000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4668838" y="4317776"/>
            <a:ext cx="147637" cy="2000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1131888" y="3309714"/>
            <a:ext cx="129618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800" dirty="0">
                <a:latin typeface="Arial" charset="0"/>
              </a:rPr>
              <a:t>TCP </a:t>
            </a:r>
            <a:r>
              <a:rPr lang="zh-CN" altLang="en-US" sz="1800" dirty="0">
                <a:latin typeface="Arial" charset="0"/>
              </a:rPr>
              <a:t>连接</a:t>
            </a:r>
            <a:r>
              <a:rPr lang="en-US" altLang="zh-CN" sz="1800" dirty="0">
                <a:latin typeface="Arial" charset="0"/>
              </a:rPr>
              <a:t>1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3529013" y="4763864"/>
            <a:ext cx="20313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800" dirty="0">
                <a:latin typeface="Arial" charset="0"/>
              </a:rPr>
              <a:t>瓶颈链路，</a:t>
            </a:r>
            <a:endParaRPr lang="en-US" altLang="zh-CN" sz="1800" dirty="0">
              <a:latin typeface="Arial" charset="0"/>
            </a:endParaRPr>
          </a:p>
          <a:p>
            <a:r>
              <a:rPr lang="zh-CN" altLang="en-US" sz="1800" dirty="0">
                <a:latin typeface="Arial" charset="0"/>
              </a:rPr>
              <a:t>路由器端口带宽</a:t>
            </a:r>
            <a:r>
              <a:rPr lang="en-US" altLang="zh-CN" sz="1800" dirty="0">
                <a:latin typeface="Arial" charset="0"/>
              </a:rPr>
              <a:t> R</a:t>
            </a:r>
          </a:p>
        </p:txBody>
      </p:sp>
      <p:sp>
        <p:nvSpPr>
          <p:cNvPr id="30" name="Freeform 40"/>
          <p:cNvSpPr>
            <a:spLocks/>
          </p:cNvSpPr>
          <p:nvPr/>
        </p:nvSpPr>
        <p:spPr bwMode="auto">
          <a:xfrm>
            <a:off x="2863850" y="3793901"/>
            <a:ext cx="4003675" cy="719138"/>
          </a:xfrm>
          <a:custGeom>
            <a:avLst/>
            <a:gdLst>
              <a:gd name="T0" fmla="*/ 0 w 2412"/>
              <a:gd name="T1" fmla="*/ 0 h 453"/>
              <a:gd name="T2" fmla="*/ 2147483647 w 2412"/>
              <a:gd name="T3" fmla="*/ 2147483647 h 453"/>
              <a:gd name="T4" fmla="*/ 2147483647 w 2412"/>
              <a:gd name="T5" fmla="*/ 2147483647 h 453"/>
              <a:gd name="T6" fmla="*/ 0 60000 65536"/>
              <a:gd name="T7" fmla="*/ 0 60000 65536"/>
              <a:gd name="T8" fmla="*/ 0 60000 65536"/>
              <a:gd name="T9" fmla="*/ 0 w 2412"/>
              <a:gd name="T10" fmla="*/ 0 h 453"/>
              <a:gd name="T11" fmla="*/ 2412 w 2412"/>
              <a:gd name="T12" fmla="*/ 453 h 45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12" h="453">
                <a:moveTo>
                  <a:pt x="0" y="0"/>
                </a:moveTo>
                <a:cubicBezTo>
                  <a:pt x="93" y="65"/>
                  <a:pt x="156" y="318"/>
                  <a:pt x="558" y="390"/>
                </a:cubicBezTo>
                <a:cubicBezTo>
                  <a:pt x="959" y="453"/>
                  <a:pt x="2026" y="423"/>
                  <a:pt x="2412" y="432"/>
                </a:cubicBezTo>
              </a:path>
            </a:pathLst>
          </a:custGeom>
          <a:noFill/>
          <a:ln w="38100" cap="flat" cmpd="sng">
            <a:solidFill>
              <a:srgbClr val="0099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Rectangle 41"/>
          <p:cNvSpPr>
            <a:spLocks noChangeArrowheads="1"/>
          </p:cNvSpPr>
          <p:nvPr/>
        </p:nvSpPr>
        <p:spPr bwMode="auto">
          <a:xfrm>
            <a:off x="4540250" y="4379689"/>
            <a:ext cx="147638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2" name="Freeform 42"/>
          <p:cNvSpPr>
            <a:spLocks/>
          </p:cNvSpPr>
          <p:nvPr/>
        </p:nvSpPr>
        <p:spPr bwMode="auto">
          <a:xfrm>
            <a:off x="2806700" y="4528914"/>
            <a:ext cx="4044950" cy="719137"/>
          </a:xfrm>
          <a:custGeom>
            <a:avLst/>
            <a:gdLst>
              <a:gd name="T0" fmla="*/ 0 w 2412"/>
              <a:gd name="T1" fmla="*/ 2147483647 h 453"/>
              <a:gd name="T2" fmla="*/ 2147483647 w 2412"/>
              <a:gd name="T3" fmla="*/ 2147483647 h 453"/>
              <a:gd name="T4" fmla="*/ 2147483647 w 2412"/>
              <a:gd name="T5" fmla="*/ 2147483647 h 453"/>
              <a:gd name="T6" fmla="*/ 0 60000 65536"/>
              <a:gd name="T7" fmla="*/ 0 60000 65536"/>
              <a:gd name="T8" fmla="*/ 0 60000 65536"/>
              <a:gd name="T9" fmla="*/ 0 w 2412"/>
              <a:gd name="T10" fmla="*/ 0 h 453"/>
              <a:gd name="T11" fmla="*/ 2412 w 2412"/>
              <a:gd name="T12" fmla="*/ 453 h 45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12" h="453">
                <a:moveTo>
                  <a:pt x="0" y="453"/>
                </a:moveTo>
                <a:cubicBezTo>
                  <a:pt x="93" y="388"/>
                  <a:pt x="156" y="134"/>
                  <a:pt x="558" y="63"/>
                </a:cubicBezTo>
                <a:cubicBezTo>
                  <a:pt x="959" y="0"/>
                  <a:pt x="2026" y="36"/>
                  <a:pt x="2412" y="29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Text Box 48"/>
          <p:cNvSpPr txBox="1">
            <a:spLocks noChangeArrowheads="1"/>
          </p:cNvSpPr>
          <p:nvPr/>
        </p:nvSpPr>
        <p:spPr bwMode="auto">
          <a:xfrm>
            <a:off x="1125538" y="5438551"/>
            <a:ext cx="129618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800" dirty="0">
                <a:latin typeface="Arial" charset="0"/>
              </a:rPr>
              <a:t>TCP </a:t>
            </a:r>
            <a:r>
              <a:rPr lang="zh-CN" altLang="en-US" sz="1800" dirty="0">
                <a:latin typeface="Arial" charset="0"/>
              </a:rPr>
              <a:t>连接</a:t>
            </a:r>
            <a:r>
              <a:rPr lang="en-US" altLang="zh-CN" sz="1800" dirty="0">
                <a:latin typeface="Arial" charset="0"/>
              </a:rPr>
              <a:t>2</a:t>
            </a:r>
          </a:p>
        </p:txBody>
      </p:sp>
      <p:grpSp>
        <p:nvGrpSpPr>
          <p:cNvPr id="34" name="Group 69"/>
          <p:cNvGrpSpPr>
            <a:grpSpLocks/>
          </p:cNvGrpSpPr>
          <p:nvPr/>
        </p:nvGrpSpPr>
        <p:grpSpPr bwMode="auto">
          <a:xfrm>
            <a:off x="2057400" y="3625626"/>
            <a:ext cx="766763" cy="704850"/>
            <a:chOff x="-44" y="1473"/>
            <a:chExt cx="981" cy="1105"/>
          </a:xfrm>
        </p:grpSpPr>
        <p:pic>
          <p:nvPicPr>
            <p:cNvPr id="35" name="Picture 70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" name="Freeform 7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7" name="Group 72"/>
          <p:cNvGrpSpPr>
            <a:grpSpLocks/>
          </p:cNvGrpSpPr>
          <p:nvPr/>
        </p:nvGrpSpPr>
        <p:grpSpPr bwMode="auto">
          <a:xfrm>
            <a:off x="2073275" y="4871814"/>
            <a:ext cx="766763" cy="704850"/>
            <a:chOff x="-44" y="1473"/>
            <a:chExt cx="981" cy="1105"/>
          </a:xfrm>
        </p:grpSpPr>
        <p:pic>
          <p:nvPicPr>
            <p:cNvPr id="38" name="Picture 73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9" name="Freeform 7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9F8087-E9D7-4AD7-81A8-FFC1AD689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面向连接的解复用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B09462-95DD-40B0-A7CC-40E484362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服务器创建欢迎套接字，绑定</a:t>
            </a:r>
            <a:r>
              <a:rPr lang="en-US" altLang="zh-CN" sz="2800" dirty="0"/>
              <a:t>12000</a:t>
            </a:r>
            <a:r>
              <a:rPr lang="zh-CN" altLang="en-US" sz="2800" dirty="0"/>
              <a:t>端口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客户端创建套接字，连接服务器</a:t>
            </a:r>
            <a:r>
              <a:rPr lang="en-US" altLang="zh-CN" sz="2800" dirty="0"/>
              <a:t>IP</a:t>
            </a:r>
            <a:r>
              <a:rPr lang="zh-CN" altLang="en-US" sz="2800" dirty="0"/>
              <a:t>地址</a:t>
            </a:r>
            <a:r>
              <a:rPr lang="en-US" altLang="zh-CN" sz="2800" dirty="0"/>
              <a:t>+</a:t>
            </a:r>
            <a:r>
              <a:rPr lang="zh-CN" altLang="en-US" sz="2800" dirty="0"/>
              <a:t>端口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服务器接收连接连接请，创建四元组定义的连接套接字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5D82EF-50F8-4E22-894E-E039F0D0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40ECF658-2319-4E7B-885E-5EB578AFC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164" y="2757438"/>
            <a:ext cx="29718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200" dirty="0" err="1"/>
              <a:t>serverSocket.listen</a:t>
            </a:r>
            <a:r>
              <a:rPr lang="en-US" altLang="zh-CN" sz="2200" dirty="0"/>
              <a:t>(1) </a:t>
            </a:r>
          </a:p>
        </p:txBody>
      </p:sp>
      <p:sp>
        <p:nvSpPr>
          <p:cNvPr id="7" name="矩形 9">
            <a:extLst>
              <a:ext uri="{FF2B5EF4-FFF2-40B4-BE49-F238E27FC236}">
                <a16:creationId xmlns:a16="http://schemas.microsoft.com/office/drawing/2014/main" id="{91DC2C33-E784-41C5-9ED7-2FCA10837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2420888"/>
            <a:ext cx="486092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200" dirty="0" err="1"/>
              <a:t>serverSocket.bind</a:t>
            </a:r>
            <a:r>
              <a:rPr lang="en-US" altLang="zh-CN" sz="2200" dirty="0"/>
              <a:t>((</a:t>
            </a:r>
            <a:r>
              <a:rPr lang="en-US" altLang="en-US" sz="2200" dirty="0"/>
              <a:t>‘</a:t>
            </a:r>
            <a:r>
              <a:rPr lang="en-US" altLang="zh-CN" sz="2200" dirty="0"/>
              <a:t>localhost</a:t>
            </a:r>
            <a:r>
              <a:rPr lang="en-US" altLang="en-US" sz="2200" dirty="0"/>
              <a:t>’</a:t>
            </a:r>
            <a:r>
              <a:rPr lang="en-US" altLang="zh-CN" sz="2200" dirty="0"/>
              <a:t>,12000))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89B9E6A3-6068-45D5-BCB4-3189EF1F9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149080"/>
            <a:ext cx="757237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>
            <a:extLst>
              <a:ext uri="{FF2B5EF4-FFF2-40B4-BE49-F238E27FC236}">
                <a16:creationId xmlns:a16="http://schemas.microsoft.com/office/drawing/2014/main" id="{C961CEAA-DDA6-4DE1-AE20-C2C9024DF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6056015"/>
            <a:ext cx="818197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4789004"/>
      </p:ext>
    </p:extLst>
  </p:cSld>
  <p:clrMapOvr>
    <a:masterClrMapping/>
  </p:clrMapOvr>
  <p:transition>
    <p:fade/>
  </p:transition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</a:t>
            </a:r>
            <a:r>
              <a:rPr lang="en-US" altLang="zh-CN" dirty="0"/>
              <a:t>TCP</a:t>
            </a:r>
            <a:r>
              <a:rPr lang="zh-CN" altLang="en-US" dirty="0"/>
              <a:t>是公平的？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120</a:t>
            </a:fld>
            <a:endParaRPr lang="zh-CN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09600" y="1589112"/>
            <a:ext cx="83058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两个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TCP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会话竞争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加性增导致</a:t>
            </a:r>
            <a:r>
              <a:rPr lang="zh-CN" altLang="en-US" sz="2400" kern="0" dirty="0"/>
              <a:t>当两个连接的吞吐率增加，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沿斜率</a:t>
            </a:r>
            <a:r>
              <a:rPr lang="en-US" altLang="zh-CN" sz="2400" kern="0" dirty="0"/>
              <a:t>1</a:t>
            </a:r>
            <a:r>
              <a:rPr lang="zh-CN" altLang="en-US" sz="2400" kern="0" dirty="0"/>
              <a:t>上升</a:t>
            </a:r>
            <a:endParaRPr lang="en-US" altLang="zh-CN" sz="2400" kern="0" dirty="0"/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乘性减导致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和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lang="zh-CN" altLang="en-US" sz="2400" kern="0" dirty="0"/>
              <a:t>坐标减半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400300" y="6308372"/>
            <a:ext cx="36385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V="1">
            <a:off x="2400300" y="3212747"/>
            <a:ext cx="0" cy="3086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rot="18661895" flipH="1" flipV="1">
            <a:off x="1793875" y="4947885"/>
            <a:ext cx="3560763" cy="1428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2381250" y="3460397"/>
            <a:ext cx="2819400" cy="280987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2030413" y="3288947"/>
            <a:ext cx="403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Arial" charset="0"/>
              </a:rPr>
              <a:t>R</a:t>
            </a:r>
            <a:endParaRPr lang="en-US" altLang="zh-CN" sz="1000">
              <a:latin typeface="Arial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4983163" y="6336947"/>
            <a:ext cx="403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Arial" charset="0"/>
              </a:rPr>
              <a:t>R</a:t>
            </a:r>
            <a:endParaRPr lang="en-US" altLang="zh-CN" sz="1000">
              <a:latin typeface="Arial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3259138" y="3279422"/>
            <a:ext cx="3546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Arial" charset="0"/>
              </a:rPr>
              <a:t>equal bandwidth share</a:t>
            </a:r>
            <a:endParaRPr lang="en-US" altLang="zh-CN" sz="1000">
              <a:latin typeface="Arial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2537693" y="6317897"/>
            <a:ext cx="35464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Arial" charset="0"/>
              </a:rPr>
              <a:t>连接</a:t>
            </a:r>
            <a:r>
              <a:rPr lang="en-US" altLang="zh-CN" dirty="0">
                <a:latin typeface="Arial" charset="0"/>
              </a:rPr>
              <a:t>1 </a:t>
            </a:r>
            <a:r>
              <a:rPr lang="zh-CN" altLang="en-US" dirty="0">
                <a:latin typeface="Arial" charset="0"/>
              </a:rPr>
              <a:t>的吞吐率</a:t>
            </a:r>
            <a:endParaRPr lang="en-US" altLang="zh-CN" sz="1000" dirty="0">
              <a:latin typeface="Arial" charset="0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 rot="16203358">
            <a:off x="785064" y="4640595"/>
            <a:ext cx="2826364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latin typeface="Arial" charset="0"/>
              </a:rPr>
              <a:t>连接</a:t>
            </a:r>
            <a:r>
              <a:rPr lang="en-US" altLang="zh-CN" sz="1800" dirty="0">
                <a:latin typeface="Arial" charset="0"/>
              </a:rPr>
              <a:t>2 </a:t>
            </a:r>
            <a:r>
              <a:rPr lang="zh-CN" altLang="en-US" sz="1800" dirty="0">
                <a:latin typeface="Arial" charset="0"/>
              </a:rPr>
              <a:t>的吞吐率</a:t>
            </a:r>
            <a:endParaRPr lang="en-US" altLang="zh-CN" sz="1000" dirty="0">
              <a:latin typeface="Arial" charset="0"/>
            </a:endParaRP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 rot="18661895" flipH="1" flipV="1">
            <a:off x="3503612" y="5565423"/>
            <a:ext cx="1293813" cy="476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H="1">
            <a:off x="3390900" y="5098697"/>
            <a:ext cx="1171575" cy="6318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 rot="18661895" flipH="1" flipV="1">
            <a:off x="3182938" y="5238397"/>
            <a:ext cx="1303337" cy="238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4139952" y="4725144"/>
            <a:ext cx="3636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Arial" charset="0"/>
              </a:rPr>
              <a:t>拥塞避免：加性增加窗口大小</a:t>
            </a:r>
            <a:endParaRPr lang="en-US" altLang="zh-CN" sz="1000" dirty="0">
              <a:latin typeface="Arial" charset="0"/>
            </a:endParaRPr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 flipH="1">
            <a:off x="3248025" y="4812947"/>
            <a:ext cx="981075" cy="7651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4305300" y="4444647"/>
            <a:ext cx="18004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Arial" charset="0"/>
              </a:rPr>
              <a:t>丢包：窗口减半</a:t>
            </a:r>
            <a:endParaRPr lang="en-US" altLang="zh-CN" sz="1000" dirty="0">
              <a:latin typeface="Arial" charset="0"/>
            </a:endParaRPr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 rot="18661895" flipH="1" flipV="1">
            <a:off x="3039269" y="5091554"/>
            <a:ext cx="1279525" cy="142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H="1">
            <a:off x="3181350" y="4631972"/>
            <a:ext cx="911225" cy="889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 rot="18661895" flipH="1" flipV="1">
            <a:off x="2959894" y="5028054"/>
            <a:ext cx="1279525" cy="142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Text Box 14"/>
          <p:cNvSpPr txBox="1">
            <a:spLocks noChangeArrowheads="1"/>
          </p:cNvSpPr>
          <p:nvPr/>
        </p:nvSpPr>
        <p:spPr bwMode="auto">
          <a:xfrm>
            <a:off x="4283968" y="5252690"/>
            <a:ext cx="35668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Arial" charset="0"/>
              </a:rPr>
              <a:t>拥塞避免：加性增加窗口大小</a:t>
            </a:r>
            <a:endParaRPr lang="en-US" altLang="zh-CN" sz="1000" dirty="0">
              <a:latin typeface="Arial" charset="0"/>
            </a:endParaRPr>
          </a:p>
        </p:txBody>
      </p:sp>
      <p:sp>
        <p:nvSpPr>
          <p:cNvPr id="29" name="Text Box 16"/>
          <p:cNvSpPr txBox="1">
            <a:spLocks noChangeArrowheads="1"/>
          </p:cNvSpPr>
          <p:nvPr/>
        </p:nvSpPr>
        <p:spPr bwMode="auto">
          <a:xfrm>
            <a:off x="4599756" y="5008215"/>
            <a:ext cx="18004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Arial" charset="0"/>
              </a:rPr>
              <a:t>丢包：窗口减半</a:t>
            </a:r>
            <a:endParaRPr lang="en-US" altLang="zh-CN" sz="1000" dirty="0">
              <a:latin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9" grpId="0" animBg="1"/>
      <p:bldP spid="20" grpId="0" autoUpdateAnimBg="0"/>
      <p:bldP spid="21" grpId="0" animBg="1"/>
      <p:bldP spid="22" grpId="0" autoUpdateAnimBg="0"/>
      <p:bldP spid="23" grpId="0" animBg="1"/>
      <p:bldP spid="24" grpId="0" animBg="1"/>
      <p:bldP spid="25" grpId="0" animBg="1"/>
      <p:bldP spid="28" grpId="0" autoUpdateAnimBg="0"/>
      <p:bldP spid="29" grpId="0" autoUpdateAnimBg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公平性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121</a:t>
            </a:fld>
            <a:endParaRPr lang="zh-CN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9900" y="1584349"/>
            <a:ext cx="3810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3200" b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ea"/>
                <a:cs typeface="+mn-cs"/>
              </a:rPr>
              <a:t>UDP</a:t>
            </a:r>
            <a:r>
              <a:rPr kumimoji="0" lang="zh-CN" altLang="en-US" sz="3200" b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ea"/>
                <a:cs typeface="+mn-cs"/>
              </a:rPr>
              <a:t>和公平性</a:t>
            </a:r>
            <a:endParaRPr kumimoji="0" lang="en-US" altLang="zh-CN" sz="3200" b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32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多媒体应用通常不使用</a:t>
            </a:r>
            <a:r>
              <a:rPr kumimoji="0" lang="en-US" altLang="zh-CN" sz="32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TCP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lang="zh-CN" altLang="en-US" sz="2800" kern="0" dirty="0">
                <a:latin typeface="+mn-ea"/>
              </a:rPr>
              <a:t>不希望</a:t>
            </a:r>
            <a:r>
              <a:rPr kumimoji="0" lang="zh-CN" altLang="en-US" sz="28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速率被拥塞控制限制</a:t>
            </a:r>
            <a:endParaRPr kumimoji="0" lang="en-US" altLang="zh-CN" sz="28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32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使用</a:t>
            </a:r>
            <a:r>
              <a:rPr kumimoji="0" lang="en-US" altLang="zh-CN" sz="32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UDP: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以恒定速率发送音频</a:t>
            </a:r>
            <a:r>
              <a:rPr kumimoji="0" lang="en-US" altLang="zh-CN" sz="28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/</a:t>
            </a:r>
            <a:r>
              <a:rPr kumimoji="0" lang="zh-CN" altLang="en-US" sz="28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视频数据，容忍丢包</a:t>
            </a:r>
            <a:endParaRPr kumimoji="0" lang="en-US" altLang="zh-CN" sz="28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endParaRPr kumimoji="0" lang="en-US" altLang="zh-CN" sz="32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4587875" y="1589112"/>
            <a:ext cx="4448621" cy="46482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sz="2800" b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ea"/>
                <a:cs typeface="+mn-cs"/>
              </a:rPr>
              <a:t>多个并发</a:t>
            </a:r>
            <a:r>
              <a:rPr kumimoji="0" lang="en-US" altLang="zh-CN" sz="2800" b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ea"/>
                <a:cs typeface="+mn-cs"/>
              </a:rPr>
              <a:t>TCP</a:t>
            </a:r>
            <a:r>
              <a:rPr lang="zh-CN" altLang="en-US" sz="2800" kern="0" dirty="0">
                <a:solidFill>
                  <a:srgbClr val="000099"/>
                </a:solidFill>
                <a:latin typeface="+mn-ea"/>
              </a:rPr>
              <a:t>连接的公平性</a:t>
            </a:r>
            <a:endParaRPr kumimoji="0" lang="en-US" altLang="zh-CN" sz="2800" b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两个主机上的应用程序可能建立多个</a:t>
            </a:r>
            <a:r>
              <a:rPr kumimoji="0" lang="en-US" altLang="zh-CN" sz="28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TCP</a:t>
            </a:r>
            <a:r>
              <a:rPr kumimoji="0" lang="zh-CN" altLang="en-US" sz="28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连接</a:t>
            </a:r>
            <a:endParaRPr kumimoji="0" lang="en-US" altLang="zh-CN" sz="28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浏览器</a:t>
            </a:r>
            <a:endParaRPr kumimoji="0" lang="en-US" altLang="zh-CN" sz="28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例如：带宽为</a:t>
            </a:r>
            <a:r>
              <a:rPr kumimoji="0" lang="en-US" altLang="zh-CN" sz="28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R</a:t>
            </a:r>
            <a:r>
              <a:rPr kumimoji="0" lang="zh-CN" altLang="en-US" sz="28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的瓶颈链路上已有</a:t>
            </a:r>
            <a:r>
              <a:rPr kumimoji="0" lang="en-US" altLang="zh-CN" sz="28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9</a:t>
            </a:r>
            <a:r>
              <a:rPr kumimoji="0" lang="zh-CN" altLang="en-US" sz="28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个</a:t>
            </a:r>
            <a:r>
              <a:rPr kumimoji="0" lang="en-US" altLang="zh-CN" sz="28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TCP</a:t>
            </a:r>
            <a:r>
              <a:rPr kumimoji="0" lang="zh-CN" altLang="en-US" sz="28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连接：</a:t>
            </a:r>
            <a:endParaRPr kumimoji="0" lang="en-US" altLang="zh-CN" sz="28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新的应用建立</a:t>
            </a:r>
            <a:r>
              <a:rPr kumimoji="0" lang="en-US" altLang="zh-CN" sz="24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1</a:t>
            </a:r>
            <a:r>
              <a:rPr kumimoji="0" lang="zh-CN" altLang="en-US" sz="24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条</a:t>
            </a:r>
            <a:r>
              <a:rPr kumimoji="0" lang="en-US" altLang="zh-CN" sz="24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TCP</a:t>
            </a:r>
            <a:r>
              <a:rPr kumimoji="0" lang="zh-CN" altLang="en-US" sz="24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连接，获得</a:t>
            </a:r>
            <a:r>
              <a:rPr kumimoji="0" lang="en-US" altLang="zh-CN" sz="24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R/10</a:t>
            </a:r>
            <a:r>
              <a:rPr kumimoji="0" lang="zh-CN" altLang="en-US" sz="24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的带宽</a:t>
            </a:r>
            <a:endParaRPr kumimoji="0" lang="en-US" altLang="zh-CN" sz="24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/>
            </a:pPr>
            <a:r>
              <a:rPr lang="zh-CN" altLang="en-US" sz="2400" kern="0" dirty="0">
                <a:latin typeface="+mn-ea"/>
              </a:rPr>
              <a:t>新的应用建立</a:t>
            </a:r>
            <a:r>
              <a:rPr lang="en-US" altLang="zh-CN" sz="2400" kern="0" dirty="0">
                <a:latin typeface="+mn-ea"/>
              </a:rPr>
              <a:t>11</a:t>
            </a:r>
            <a:r>
              <a:rPr lang="zh-CN" altLang="en-US" sz="2400" kern="0" dirty="0">
                <a:latin typeface="+mn-ea"/>
              </a:rPr>
              <a:t>条</a:t>
            </a:r>
            <a:r>
              <a:rPr lang="en-US" altLang="zh-CN" sz="2400" kern="0" dirty="0">
                <a:latin typeface="+mn-ea"/>
              </a:rPr>
              <a:t>TCP</a:t>
            </a:r>
            <a:r>
              <a:rPr lang="zh-CN" altLang="en-US" sz="2400" kern="0" dirty="0">
                <a:latin typeface="+mn-ea"/>
              </a:rPr>
              <a:t>连接，获得</a:t>
            </a:r>
            <a:r>
              <a:rPr lang="en-US" altLang="zh-CN" sz="2400" kern="0" dirty="0">
                <a:latin typeface="+mn-ea"/>
              </a:rPr>
              <a:t>R/2</a:t>
            </a:r>
            <a:r>
              <a:rPr lang="zh-CN" altLang="en-US" sz="2400" kern="0" dirty="0">
                <a:latin typeface="+mn-ea"/>
              </a:rPr>
              <a:t>的带宽</a:t>
            </a:r>
            <a:endParaRPr lang="en-US" altLang="zh-CN" sz="2400" kern="0" dirty="0">
              <a:latin typeface="+mn-ea"/>
            </a:endParaRPr>
          </a:p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endParaRPr kumimoji="0" lang="en-US" altLang="zh-CN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endParaRPr kumimoji="0" lang="en-US" altLang="zh-CN" sz="28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显式拥塞通知（</a:t>
            </a:r>
            <a:r>
              <a:rPr lang="en-US" altLang="zh-CN" dirty="0"/>
              <a:t> </a:t>
            </a:r>
            <a:r>
              <a:rPr lang="en-US" altLang="zh-CN" sz="3200" dirty="0"/>
              <a:t>Explicit Congestion Notification</a:t>
            </a:r>
            <a:r>
              <a:rPr lang="zh-CN" altLang="en-US" sz="3200" dirty="0"/>
              <a:t>，</a:t>
            </a:r>
            <a:r>
              <a:rPr lang="en-US" altLang="zh-CN" sz="3200" dirty="0"/>
              <a:t>ECN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122</a:t>
            </a:fld>
            <a:endParaRPr lang="zh-CN" altLang="en-US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544513" y="1630313"/>
            <a:ext cx="762000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None/>
              <a:tabLst/>
              <a:defRPr/>
            </a:pPr>
            <a:r>
              <a:rPr kumimoji="0" lang="zh-CN" altLang="en-US" sz="2800" b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cs typeface="+mn-cs"/>
              </a:rPr>
              <a:t>网络辅助拥塞控制</a:t>
            </a:r>
            <a:r>
              <a:rPr kumimoji="0" lang="en-US" sz="2800" b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cs typeface="+mn-cs"/>
              </a:rPr>
              <a:t>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§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发生拥塞的路由器设置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IP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头部两个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bit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(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ToS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字段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§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接收端收到携带指示的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IP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报文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§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接收端在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ACK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分段中设置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ECE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比特位，通知发送端路径上存在拥塞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§"/>
              <a:tabLst/>
              <a:defRPr/>
            </a:pPr>
            <a:r>
              <a:rPr lang="zh-CN" altLang="en-US" sz="2000" kern="0" dirty="0">
                <a:latin typeface="+mn-ea"/>
              </a:rPr>
              <a:t>发送端将</a:t>
            </a:r>
            <a:r>
              <a:rPr lang="en-US" altLang="zh-CN" sz="2000" kern="0" dirty="0" err="1">
                <a:latin typeface="+mn-ea"/>
              </a:rPr>
              <a:t>cwnd</a:t>
            </a:r>
            <a:r>
              <a:rPr lang="zh-CN" altLang="en-US" sz="2000" kern="0">
                <a:latin typeface="+mn-ea"/>
              </a:rPr>
              <a:t>减半，</a:t>
            </a:r>
            <a:r>
              <a:rPr lang="zh-CN" altLang="en-US" sz="2000" kern="0" dirty="0">
                <a:latin typeface="+mn-ea"/>
              </a:rPr>
              <a:t>在下一个分段设置</a:t>
            </a:r>
            <a:r>
              <a:rPr lang="en-US" altLang="zh-CN" sz="2000" kern="0" dirty="0">
                <a:latin typeface="+mn-ea"/>
              </a:rPr>
              <a:t>CWR</a:t>
            </a:r>
            <a:r>
              <a:rPr lang="zh-CN" altLang="en-US" sz="2000" kern="0" dirty="0">
                <a:latin typeface="+mn-ea"/>
              </a:rPr>
              <a:t>比特位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393825" y="4100314"/>
            <a:ext cx="9541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0099"/>
                </a:solidFill>
                <a:latin typeface="Arial" charset="0"/>
              </a:rPr>
              <a:t>源主机</a:t>
            </a:r>
            <a:endParaRPr lang="en-US" altLang="zh-CN" sz="2000" dirty="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7" name="Freeform 10"/>
          <p:cNvSpPr>
            <a:spLocks/>
          </p:cNvSpPr>
          <p:nvPr/>
        </p:nvSpPr>
        <p:spPr bwMode="auto">
          <a:xfrm flipH="1">
            <a:off x="855663" y="4392414"/>
            <a:ext cx="369887" cy="1368425"/>
          </a:xfrm>
          <a:custGeom>
            <a:avLst/>
            <a:gdLst>
              <a:gd name="T0" fmla="*/ 2147483647 w 12213"/>
              <a:gd name="T1" fmla="*/ 2147483647 h 10000"/>
              <a:gd name="T2" fmla="*/ 0 w 12213"/>
              <a:gd name="T3" fmla="*/ 0 h 10000"/>
              <a:gd name="T4" fmla="*/ 0 w 12213"/>
              <a:gd name="T5" fmla="*/ 2147483647 h 10000"/>
              <a:gd name="T6" fmla="*/ 2147483647 w 12213"/>
              <a:gd name="T7" fmla="*/ 2147483647 h 10000"/>
              <a:gd name="T8" fmla="*/ 2147483647 w 12213"/>
              <a:gd name="T9" fmla="*/ 2147483647 h 1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213"/>
              <a:gd name="T16" fmla="*/ 0 h 10000"/>
              <a:gd name="T17" fmla="*/ 12213 w 12213"/>
              <a:gd name="T18" fmla="*/ 10000 h 1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213" h="10000">
                <a:moveTo>
                  <a:pt x="11726" y="4661"/>
                </a:moveTo>
                <a:lnTo>
                  <a:pt x="0" y="0"/>
                </a:lnTo>
                <a:lnTo>
                  <a:pt x="0" y="10000"/>
                </a:lnTo>
                <a:lnTo>
                  <a:pt x="12213" y="6473"/>
                </a:lnTo>
                <a:lnTo>
                  <a:pt x="11726" y="4661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Rectangle 23"/>
          <p:cNvSpPr>
            <a:spLocks noChangeArrowheads="1"/>
          </p:cNvSpPr>
          <p:nvPr/>
        </p:nvSpPr>
        <p:spPr bwMode="auto">
          <a:xfrm>
            <a:off x="1228725" y="4390826"/>
            <a:ext cx="1076325" cy="1349375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" name="Rectangle 24"/>
          <p:cNvSpPr>
            <a:spLocks noChangeArrowheads="1"/>
          </p:cNvSpPr>
          <p:nvPr/>
        </p:nvSpPr>
        <p:spPr bwMode="auto">
          <a:xfrm>
            <a:off x="1189038" y="4455914"/>
            <a:ext cx="1066800" cy="12319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0" name="Line 25"/>
          <p:cNvSpPr>
            <a:spLocks noChangeShapeType="1"/>
          </p:cNvSpPr>
          <p:nvPr/>
        </p:nvSpPr>
        <p:spPr bwMode="auto">
          <a:xfrm>
            <a:off x="1189038" y="4733726"/>
            <a:ext cx="1058862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 Box 26"/>
          <p:cNvSpPr txBox="1">
            <a:spLocks noChangeArrowheads="1"/>
          </p:cNvSpPr>
          <p:nvPr/>
        </p:nvSpPr>
        <p:spPr bwMode="auto">
          <a:xfrm>
            <a:off x="1152525" y="4424164"/>
            <a:ext cx="1104900" cy="127476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  <a:defRPr/>
            </a:pPr>
            <a:r>
              <a:rPr lang="zh-CN" altLang="en-US" sz="1400" dirty="0">
                <a:latin typeface="+mn-ea"/>
                <a:ea typeface="+mn-ea"/>
              </a:rPr>
              <a:t>应用层</a:t>
            </a:r>
            <a:endParaRPr lang="en-US" sz="1400" dirty="0">
              <a:latin typeface="+mn-ea"/>
              <a:ea typeface="+mn-ea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 sz="1400" dirty="0">
                <a:latin typeface="+mn-ea"/>
                <a:ea typeface="+mn-ea"/>
              </a:rPr>
              <a:t>传输层</a:t>
            </a:r>
            <a:endParaRPr lang="en-US" sz="1400" dirty="0">
              <a:latin typeface="+mn-ea"/>
              <a:ea typeface="+mn-ea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 sz="1400" dirty="0">
                <a:latin typeface="+mn-ea"/>
                <a:ea typeface="+mn-ea"/>
              </a:rPr>
              <a:t>网络层</a:t>
            </a:r>
            <a:endParaRPr lang="en-US" sz="1400" dirty="0">
              <a:latin typeface="+mn-ea"/>
              <a:ea typeface="+mn-ea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 sz="1400" dirty="0">
                <a:latin typeface="+mn-ea"/>
                <a:ea typeface="+mn-ea"/>
              </a:rPr>
              <a:t>链路层</a:t>
            </a:r>
            <a:endParaRPr lang="en-US" sz="1400" dirty="0">
              <a:latin typeface="+mn-ea"/>
              <a:ea typeface="+mn-ea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 sz="1400" dirty="0">
                <a:latin typeface="+mn-ea"/>
                <a:ea typeface="+mn-ea"/>
              </a:rPr>
              <a:t>物理层</a:t>
            </a:r>
            <a:endParaRPr lang="en-US" sz="1400" dirty="0">
              <a:latin typeface="+mn-ea"/>
              <a:ea typeface="+mn-ea"/>
            </a:endParaRPr>
          </a:p>
        </p:txBody>
      </p:sp>
      <p:grpSp>
        <p:nvGrpSpPr>
          <p:cNvPr id="12" name="Group 190"/>
          <p:cNvGrpSpPr>
            <a:grpSpLocks/>
          </p:cNvGrpSpPr>
          <p:nvPr/>
        </p:nvGrpSpPr>
        <p:grpSpPr bwMode="auto">
          <a:xfrm flipH="1">
            <a:off x="525463" y="4930576"/>
            <a:ext cx="673100" cy="701675"/>
            <a:chOff x="-44" y="1473"/>
            <a:chExt cx="981" cy="1105"/>
          </a:xfrm>
        </p:grpSpPr>
        <p:pic>
          <p:nvPicPr>
            <p:cNvPr id="13" name="Picture 191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Freeform 19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8127 w 356"/>
                <a:gd name="T3" fmla="*/ 4361 h 368"/>
                <a:gd name="T4" fmla="*/ 68956 w 356"/>
                <a:gd name="T5" fmla="*/ 90881 h 368"/>
                <a:gd name="T6" fmla="*/ 15197 w 356"/>
                <a:gd name="T7" fmla="*/ 11365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5" name="Line 25"/>
          <p:cNvSpPr>
            <a:spLocks noChangeShapeType="1"/>
          </p:cNvSpPr>
          <p:nvPr/>
        </p:nvSpPr>
        <p:spPr bwMode="auto">
          <a:xfrm>
            <a:off x="1193800" y="4962326"/>
            <a:ext cx="1058863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25"/>
          <p:cNvSpPr>
            <a:spLocks noChangeShapeType="1"/>
          </p:cNvSpPr>
          <p:nvPr/>
        </p:nvSpPr>
        <p:spPr bwMode="auto">
          <a:xfrm>
            <a:off x="1198563" y="5190926"/>
            <a:ext cx="1058862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25"/>
          <p:cNvSpPr>
            <a:spLocks noChangeShapeType="1"/>
          </p:cNvSpPr>
          <p:nvPr/>
        </p:nvSpPr>
        <p:spPr bwMode="auto">
          <a:xfrm>
            <a:off x="1201738" y="5430639"/>
            <a:ext cx="1060450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" name="Group 3"/>
          <p:cNvGrpSpPr>
            <a:grpSpLocks/>
          </p:cNvGrpSpPr>
          <p:nvPr/>
        </p:nvGrpSpPr>
        <p:grpSpPr bwMode="auto">
          <a:xfrm>
            <a:off x="6169025" y="4111426"/>
            <a:ext cx="2047875" cy="1657350"/>
            <a:chOff x="4882752" y="4007261"/>
            <a:chExt cx="2046816" cy="1656589"/>
          </a:xfrm>
        </p:grpSpPr>
        <p:sp>
          <p:nvSpPr>
            <p:cNvPr id="19" name="Text Box 54"/>
            <p:cNvSpPr txBox="1">
              <a:spLocks noChangeArrowheads="1"/>
            </p:cNvSpPr>
            <p:nvPr/>
          </p:nvSpPr>
          <p:spPr bwMode="auto">
            <a:xfrm>
              <a:off x="4882752" y="4007261"/>
              <a:ext cx="1466309" cy="3999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rgbClr val="000099"/>
                  </a:solidFill>
                  <a:latin typeface="Arial" charset="0"/>
                </a:rPr>
                <a:t>目的地主机</a:t>
              </a:r>
              <a:endParaRPr lang="en-US" altLang="zh-CN" sz="2000" dirty="0">
                <a:solidFill>
                  <a:srgbClr val="000099"/>
                </a:solidFill>
                <a:latin typeface="Arial" charset="0"/>
              </a:endParaRPr>
            </a:p>
          </p:txBody>
        </p:sp>
        <p:grpSp>
          <p:nvGrpSpPr>
            <p:cNvPr id="20" name="Group 2"/>
            <p:cNvGrpSpPr>
              <a:grpSpLocks/>
            </p:cNvGrpSpPr>
            <p:nvPr/>
          </p:nvGrpSpPr>
          <p:grpSpPr bwMode="auto">
            <a:xfrm>
              <a:off x="4927179" y="4293078"/>
              <a:ext cx="2002389" cy="1370772"/>
              <a:chOff x="1305623" y="4687783"/>
              <a:chExt cx="2002389" cy="1370772"/>
            </a:xfrm>
          </p:grpSpPr>
          <p:sp>
            <p:nvSpPr>
              <p:cNvPr id="21" name="Freeform 10"/>
              <p:cNvSpPr>
                <a:spLocks/>
              </p:cNvSpPr>
              <p:nvPr/>
            </p:nvSpPr>
            <p:spPr bwMode="auto">
              <a:xfrm>
                <a:off x="2432639" y="4689320"/>
                <a:ext cx="302067" cy="1369235"/>
              </a:xfrm>
              <a:custGeom>
                <a:avLst/>
                <a:gdLst>
                  <a:gd name="T0" fmla="*/ 2147483647 w 267"/>
                  <a:gd name="T1" fmla="*/ 2147483647 h 1186"/>
                  <a:gd name="T2" fmla="*/ 0 w 267"/>
                  <a:gd name="T3" fmla="*/ 0 h 1186"/>
                  <a:gd name="T4" fmla="*/ 0 w 267"/>
                  <a:gd name="T5" fmla="*/ 2147483647 h 1186"/>
                  <a:gd name="T6" fmla="*/ 2147483647 w 267"/>
                  <a:gd name="T7" fmla="*/ 2147483647 h 1186"/>
                  <a:gd name="T8" fmla="*/ 2147483647 w 267"/>
                  <a:gd name="T9" fmla="*/ 2147483647 h 11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7"/>
                  <a:gd name="T16" fmla="*/ 0 h 1186"/>
                  <a:gd name="T17" fmla="*/ 267 w 267"/>
                  <a:gd name="T18" fmla="*/ 1186 h 118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7" h="1186">
                    <a:moveTo>
                      <a:pt x="254" y="466"/>
                    </a:moveTo>
                    <a:lnTo>
                      <a:pt x="0" y="0"/>
                    </a:lnTo>
                    <a:lnTo>
                      <a:pt x="0" y="1186"/>
                    </a:lnTo>
                    <a:lnTo>
                      <a:pt x="267" y="652"/>
                    </a:lnTo>
                    <a:lnTo>
                      <a:pt x="254" y="466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Rectangle 23"/>
              <p:cNvSpPr>
                <a:spLocks noChangeArrowheads="1"/>
              </p:cNvSpPr>
              <p:nvPr/>
            </p:nvSpPr>
            <p:spPr bwMode="auto">
              <a:xfrm>
                <a:off x="1381170" y="4687783"/>
                <a:ext cx="1076676" cy="1350371"/>
              </a:xfrm>
              <a:prstGeom prst="rect">
                <a:avLst/>
              </a:prstGeom>
              <a:solidFill>
                <a:srgbClr val="0000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23" name="Rectangle 24"/>
              <p:cNvSpPr>
                <a:spLocks noChangeArrowheads="1"/>
              </p:cNvSpPr>
              <p:nvPr/>
            </p:nvSpPr>
            <p:spPr bwMode="auto">
              <a:xfrm>
                <a:off x="1341249" y="4752754"/>
                <a:ext cx="1067215" cy="123197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24" name="Line 25"/>
              <p:cNvSpPr>
                <a:spLocks noChangeShapeType="1"/>
              </p:cNvSpPr>
              <p:nvPr/>
            </p:nvSpPr>
            <p:spPr bwMode="auto">
              <a:xfrm>
                <a:off x="1341249" y="5031313"/>
                <a:ext cx="1059231" cy="28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Text Box 26"/>
              <p:cNvSpPr txBox="1">
                <a:spLocks noChangeArrowheads="1"/>
              </p:cNvSpPr>
              <p:nvPr/>
            </p:nvSpPr>
            <p:spPr bwMode="auto">
              <a:xfrm>
                <a:off x="1305623" y="4722495"/>
                <a:ext cx="1104329" cy="12766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/>
                <a:ext uri="{91240B29-F687-4f45-9708-019B960494DF}"/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110000"/>
                  </a:lnSpc>
                  <a:defRPr/>
                </a:pPr>
                <a:r>
                  <a:rPr lang="zh-CN" altLang="en-US" sz="1400" dirty="0">
                    <a:latin typeface="+mn-ea"/>
                    <a:ea typeface="+mn-ea"/>
                  </a:rPr>
                  <a:t>应用层</a:t>
                </a:r>
                <a:endParaRPr lang="en-US" altLang="zh-CN" sz="1400" dirty="0">
                  <a:latin typeface="+mn-ea"/>
                  <a:ea typeface="+mn-ea"/>
                </a:endParaRPr>
              </a:p>
              <a:p>
                <a:pPr>
                  <a:lnSpc>
                    <a:spcPct val="110000"/>
                  </a:lnSpc>
                  <a:defRPr/>
                </a:pPr>
                <a:r>
                  <a:rPr lang="zh-CN" altLang="en-US" sz="1400" dirty="0">
                    <a:latin typeface="+mn-ea"/>
                    <a:ea typeface="+mn-ea"/>
                  </a:rPr>
                  <a:t>传输层</a:t>
                </a:r>
                <a:endParaRPr lang="en-US" altLang="zh-CN" sz="1400" dirty="0">
                  <a:latin typeface="+mn-ea"/>
                  <a:ea typeface="+mn-ea"/>
                </a:endParaRPr>
              </a:p>
              <a:p>
                <a:pPr>
                  <a:lnSpc>
                    <a:spcPct val="110000"/>
                  </a:lnSpc>
                  <a:defRPr/>
                </a:pPr>
                <a:r>
                  <a:rPr lang="zh-CN" altLang="en-US" sz="1400" dirty="0">
                    <a:latin typeface="+mn-ea"/>
                    <a:ea typeface="+mn-ea"/>
                  </a:rPr>
                  <a:t>网络层</a:t>
                </a:r>
                <a:endParaRPr lang="en-US" altLang="zh-CN" sz="1400" dirty="0">
                  <a:latin typeface="+mn-ea"/>
                  <a:ea typeface="+mn-ea"/>
                </a:endParaRPr>
              </a:p>
              <a:p>
                <a:pPr>
                  <a:lnSpc>
                    <a:spcPct val="110000"/>
                  </a:lnSpc>
                  <a:defRPr/>
                </a:pPr>
                <a:r>
                  <a:rPr lang="zh-CN" altLang="en-US" sz="1400" dirty="0">
                    <a:latin typeface="+mn-ea"/>
                    <a:ea typeface="+mn-ea"/>
                  </a:rPr>
                  <a:t>链路层</a:t>
                </a:r>
                <a:endParaRPr lang="en-US" altLang="zh-CN" sz="1400" dirty="0">
                  <a:latin typeface="+mn-ea"/>
                  <a:ea typeface="+mn-ea"/>
                </a:endParaRPr>
              </a:p>
              <a:p>
                <a:pPr>
                  <a:lnSpc>
                    <a:spcPct val="110000"/>
                  </a:lnSpc>
                  <a:defRPr/>
                </a:pPr>
                <a:r>
                  <a:rPr lang="zh-CN" altLang="en-US" sz="1400" dirty="0">
                    <a:latin typeface="+mn-ea"/>
                    <a:ea typeface="+mn-ea"/>
                  </a:rPr>
                  <a:t>物理层</a:t>
                </a:r>
                <a:endParaRPr lang="en-US" altLang="zh-CN" sz="1400" dirty="0">
                  <a:latin typeface="+mn-ea"/>
                  <a:ea typeface="+mn-ea"/>
                </a:endParaRPr>
              </a:p>
            </p:txBody>
          </p:sp>
          <p:grpSp>
            <p:nvGrpSpPr>
              <p:cNvPr id="26" name="Group 190"/>
              <p:cNvGrpSpPr>
                <a:grpSpLocks/>
              </p:cNvGrpSpPr>
              <p:nvPr/>
            </p:nvGrpSpPr>
            <p:grpSpPr bwMode="auto">
              <a:xfrm flipH="1">
                <a:off x="2634682" y="5076164"/>
                <a:ext cx="673330" cy="701684"/>
                <a:chOff x="-44" y="1473"/>
                <a:chExt cx="981" cy="1105"/>
              </a:xfrm>
            </p:grpSpPr>
            <p:pic>
              <p:nvPicPr>
                <p:cNvPr id="30" name="Picture 191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31" name="Freeform 192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58127 w 356"/>
                    <a:gd name="T3" fmla="*/ 4361 h 368"/>
                    <a:gd name="T4" fmla="*/ 68956 w 356"/>
                    <a:gd name="T5" fmla="*/ 90881 h 368"/>
                    <a:gd name="T6" fmla="*/ 15197 w 356"/>
                    <a:gd name="T7" fmla="*/ 113658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7" name="Line 25"/>
              <p:cNvSpPr>
                <a:spLocks noChangeShapeType="1"/>
              </p:cNvSpPr>
              <p:nvPr/>
            </p:nvSpPr>
            <p:spPr bwMode="auto">
              <a:xfrm>
                <a:off x="1345720" y="5260213"/>
                <a:ext cx="1059231" cy="28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Line 25"/>
              <p:cNvSpPr>
                <a:spLocks noChangeShapeType="1"/>
              </p:cNvSpPr>
              <p:nvPr/>
            </p:nvSpPr>
            <p:spPr bwMode="auto">
              <a:xfrm>
                <a:off x="1350191" y="5489113"/>
                <a:ext cx="1059231" cy="28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Line 25"/>
              <p:cNvSpPr>
                <a:spLocks noChangeShapeType="1"/>
              </p:cNvSpPr>
              <p:nvPr/>
            </p:nvSpPr>
            <p:spPr bwMode="auto">
              <a:xfrm>
                <a:off x="1354662" y="5728213"/>
                <a:ext cx="1059231" cy="28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2" name="Freeform 2"/>
          <p:cNvSpPr>
            <a:spLocks/>
          </p:cNvSpPr>
          <p:nvPr/>
        </p:nvSpPr>
        <p:spPr bwMode="auto">
          <a:xfrm>
            <a:off x="2730500" y="5236964"/>
            <a:ext cx="2849563" cy="1481137"/>
          </a:xfrm>
          <a:custGeom>
            <a:avLst/>
            <a:gdLst>
              <a:gd name="T0" fmla="*/ 2147483647 w 1794"/>
              <a:gd name="T1" fmla="*/ 2147483647 h 933"/>
              <a:gd name="T2" fmla="*/ 2147483647 w 1794"/>
              <a:gd name="T3" fmla="*/ 2147483647 h 933"/>
              <a:gd name="T4" fmla="*/ 2147483647 w 1794"/>
              <a:gd name="T5" fmla="*/ 2147483647 h 933"/>
              <a:gd name="T6" fmla="*/ 2147483647 w 1794"/>
              <a:gd name="T7" fmla="*/ 2147483647 h 933"/>
              <a:gd name="T8" fmla="*/ 2147483647 w 1794"/>
              <a:gd name="T9" fmla="*/ 2147483647 h 933"/>
              <a:gd name="T10" fmla="*/ 2147483647 w 1794"/>
              <a:gd name="T11" fmla="*/ 2147483647 h 933"/>
              <a:gd name="T12" fmla="*/ 2147483647 w 1794"/>
              <a:gd name="T13" fmla="*/ 2147483647 h 933"/>
              <a:gd name="T14" fmla="*/ 2147483647 w 1794"/>
              <a:gd name="T15" fmla="*/ 2147483647 h 933"/>
              <a:gd name="T16" fmla="*/ 2147483647 w 1794"/>
              <a:gd name="T17" fmla="*/ 2147483647 h 933"/>
              <a:gd name="T18" fmla="*/ 2147483647 w 1794"/>
              <a:gd name="T19" fmla="*/ 2147483647 h 933"/>
              <a:gd name="T20" fmla="*/ 2147483647 w 1794"/>
              <a:gd name="T21" fmla="*/ 2147483647 h 93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94"/>
              <a:gd name="T34" fmla="*/ 0 h 933"/>
              <a:gd name="T35" fmla="*/ 1794 w 1794"/>
              <a:gd name="T36" fmla="*/ 933 h 93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94" h="933">
                <a:moveTo>
                  <a:pt x="6" y="483"/>
                </a:moveTo>
                <a:cubicBezTo>
                  <a:pt x="0" y="365"/>
                  <a:pt x="16" y="189"/>
                  <a:pt x="108" y="125"/>
                </a:cubicBezTo>
                <a:cubicBezTo>
                  <a:pt x="200" y="61"/>
                  <a:pt x="389" y="116"/>
                  <a:pt x="559" y="100"/>
                </a:cubicBezTo>
                <a:cubicBezTo>
                  <a:pt x="729" y="84"/>
                  <a:pt x="935" y="0"/>
                  <a:pt x="1128" y="29"/>
                </a:cubicBezTo>
                <a:cubicBezTo>
                  <a:pt x="1321" y="58"/>
                  <a:pt x="1638" y="142"/>
                  <a:pt x="1716" y="275"/>
                </a:cubicBezTo>
                <a:cubicBezTo>
                  <a:pt x="1794" y="408"/>
                  <a:pt x="1652" y="721"/>
                  <a:pt x="1596" y="827"/>
                </a:cubicBezTo>
                <a:cubicBezTo>
                  <a:pt x="1540" y="933"/>
                  <a:pt x="1506" y="894"/>
                  <a:pt x="1380" y="911"/>
                </a:cubicBezTo>
                <a:cubicBezTo>
                  <a:pt x="1254" y="928"/>
                  <a:pt x="1001" y="929"/>
                  <a:pt x="840" y="929"/>
                </a:cubicBezTo>
                <a:cubicBezTo>
                  <a:pt x="679" y="929"/>
                  <a:pt x="530" y="927"/>
                  <a:pt x="414" y="911"/>
                </a:cubicBezTo>
                <a:cubicBezTo>
                  <a:pt x="298" y="895"/>
                  <a:pt x="211" y="903"/>
                  <a:pt x="143" y="832"/>
                </a:cubicBezTo>
                <a:cubicBezTo>
                  <a:pt x="75" y="761"/>
                  <a:pt x="4" y="624"/>
                  <a:pt x="6" y="483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Freeform 6"/>
          <p:cNvSpPr>
            <a:spLocks/>
          </p:cNvSpPr>
          <p:nvPr/>
        </p:nvSpPr>
        <p:spPr bwMode="auto">
          <a:xfrm>
            <a:off x="3368675" y="5540176"/>
            <a:ext cx="542925" cy="295275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4" name="Group 7"/>
          <p:cNvGrpSpPr>
            <a:grpSpLocks/>
          </p:cNvGrpSpPr>
          <p:nvPr/>
        </p:nvGrpSpPr>
        <p:grpSpPr bwMode="auto">
          <a:xfrm>
            <a:off x="2874963" y="5714801"/>
            <a:ext cx="501650" cy="233363"/>
            <a:chOff x="3600" y="219"/>
            <a:chExt cx="360" cy="175"/>
          </a:xfrm>
        </p:grpSpPr>
        <p:sp>
          <p:nvSpPr>
            <p:cNvPr id="35" name="Oval 8"/>
            <p:cNvSpPr>
              <a:spLocks noChangeArrowheads="1"/>
            </p:cNvSpPr>
            <p:nvPr/>
          </p:nvSpPr>
          <p:spPr bwMode="auto">
            <a:xfrm>
              <a:off x="3605" y="298"/>
              <a:ext cx="355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36" name="Line 9"/>
            <p:cNvSpPr>
              <a:spLocks noChangeShapeType="1"/>
            </p:cNvSpPr>
            <p:nvPr/>
          </p:nvSpPr>
          <p:spPr bwMode="auto">
            <a:xfrm>
              <a:off x="3605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Line 1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Rectangle 11"/>
            <p:cNvSpPr>
              <a:spLocks noChangeArrowheads="1"/>
            </p:cNvSpPr>
            <p:nvPr/>
          </p:nvSpPr>
          <p:spPr bwMode="auto">
            <a:xfrm>
              <a:off x="3605" y="289"/>
              <a:ext cx="352" cy="58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9" name="Oval 12"/>
            <p:cNvSpPr>
              <a:spLocks noChangeArrowheads="1"/>
            </p:cNvSpPr>
            <p:nvPr/>
          </p:nvSpPr>
          <p:spPr bwMode="auto">
            <a:xfrm>
              <a:off x="3603" y="219"/>
              <a:ext cx="354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 sz="1800">
                <a:solidFill>
                  <a:srgbClr val="000000"/>
                </a:solidFill>
              </a:endParaRPr>
            </a:p>
          </p:txBody>
        </p:sp>
        <p:grpSp>
          <p:nvGrpSpPr>
            <p:cNvPr id="40" name="Group 1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5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Line 15"/>
              <p:cNvSpPr>
                <a:spLocks noChangeShapeType="1"/>
              </p:cNvSpPr>
              <p:nvPr/>
            </p:nvSpPr>
            <p:spPr bwMode="auto">
              <a:xfrm>
                <a:off x="2944" y="942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1" name="Group 1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2" name="Line 18"/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Line 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Line 20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8" name="Group 21"/>
          <p:cNvGrpSpPr>
            <a:grpSpLocks/>
          </p:cNvGrpSpPr>
          <p:nvPr/>
        </p:nvGrpSpPr>
        <p:grpSpPr bwMode="auto">
          <a:xfrm>
            <a:off x="3227388" y="6352976"/>
            <a:ext cx="501650" cy="233363"/>
            <a:chOff x="3600" y="219"/>
            <a:chExt cx="360" cy="175"/>
          </a:xfrm>
        </p:grpSpPr>
        <p:sp>
          <p:nvSpPr>
            <p:cNvPr id="49" name="Oval 22"/>
            <p:cNvSpPr>
              <a:spLocks noChangeArrowheads="1"/>
            </p:cNvSpPr>
            <p:nvPr/>
          </p:nvSpPr>
          <p:spPr bwMode="auto">
            <a:xfrm>
              <a:off x="3605" y="298"/>
              <a:ext cx="355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50" name="Line 23"/>
            <p:cNvSpPr>
              <a:spLocks noChangeShapeType="1"/>
            </p:cNvSpPr>
            <p:nvPr/>
          </p:nvSpPr>
          <p:spPr bwMode="auto">
            <a:xfrm>
              <a:off x="3605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Line 24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Rectangle 25"/>
            <p:cNvSpPr>
              <a:spLocks noChangeArrowheads="1"/>
            </p:cNvSpPr>
            <p:nvPr/>
          </p:nvSpPr>
          <p:spPr bwMode="auto">
            <a:xfrm>
              <a:off x="3605" y="289"/>
              <a:ext cx="352" cy="58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3" name="Oval 26"/>
            <p:cNvSpPr>
              <a:spLocks noChangeArrowheads="1"/>
            </p:cNvSpPr>
            <p:nvPr/>
          </p:nvSpPr>
          <p:spPr bwMode="auto">
            <a:xfrm>
              <a:off x="3600" y="219"/>
              <a:ext cx="355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 sz="1800">
                <a:solidFill>
                  <a:srgbClr val="000000"/>
                </a:solidFill>
              </a:endParaRPr>
            </a:p>
          </p:txBody>
        </p:sp>
        <p:grpSp>
          <p:nvGrpSpPr>
            <p:cNvPr id="54" name="Group 27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59" name="Line 2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" name="Line 29"/>
              <p:cNvSpPr>
                <a:spLocks noChangeShapeType="1"/>
              </p:cNvSpPr>
              <p:nvPr/>
            </p:nvSpPr>
            <p:spPr bwMode="auto">
              <a:xfrm>
                <a:off x="2944" y="942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" name="Line 3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5" name="Group 31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56" name="Line 32"/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" name="Line 3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" name="Line 34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62" name="Group 35"/>
          <p:cNvGrpSpPr>
            <a:grpSpLocks/>
          </p:cNvGrpSpPr>
          <p:nvPr/>
        </p:nvGrpSpPr>
        <p:grpSpPr bwMode="auto">
          <a:xfrm>
            <a:off x="3902075" y="5410001"/>
            <a:ext cx="501650" cy="233363"/>
            <a:chOff x="3600" y="219"/>
            <a:chExt cx="360" cy="175"/>
          </a:xfrm>
        </p:grpSpPr>
        <p:sp>
          <p:nvSpPr>
            <p:cNvPr id="63" name="Oval 36"/>
            <p:cNvSpPr>
              <a:spLocks noChangeArrowheads="1"/>
            </p:cNvSpPr>
            <p:nvPr/>
          </p:nvSpPr>
          <p:spPr bwMode="auto">
            <a:xfrm>
              <a:off x="3605" y="298"/>
              <a:ext cx="355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64" name="Line 37"/>
            <p:cNvSpPr>
              <a:spLocks noChangeShapeType="1"/>
            </p:cNvSpPr>
            <p:nvPr/>
          </p:nvSpPr>
          <p:spPr bwMode="auto">
            <a:xfrm>
              <a:off x="3605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Line 3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Rectangle 39"/>
            <p:cNvSpPr>
              <a:spLocks noChangeArrowheads="1"/>
            </p:cNvSpPr>
            <p:nvPr/>
          </p:nvSpPr>
          <p:spPr bwMode="auto">
            <a:xfrm>
              <a:off x="3605" y="289"/>
              <a:ext cx="352" cy="58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7" name="Oval 40"/>
            <p:cNvSpPr>
              <a:spLocks noChangeArrowheads="1"/>
            </p:cNvSpPr>
            <p:nvPr/>
          </p:nvSpPr>
          <p:spPr bwMode="auto">
            <a:xfrm>
              <a:off x="3600" y="219"/>
              <a:ext cx="355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 sz="1800">
                <a:solidFill>
                  <a:srgbClr val="000000"/>
                </a:solidFill>
              </a:endParaRPr>
            </a:p>
          </p:txBody>
        </p:sp>
        <p:grpSp>
          <p:nvGrpSpPr>
            <p:cNvPr id="68" name="Group 4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73" name="Line 4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" name="Line 43"/>
              <p:cNvSpPr>
                <a:spLocks noChangeShapeType="1"/>
              </p:cNvSpPr>
              <p:nvPr/>
            </p:nvSpPr>
            <p:spPr bwMode="auto">
              <a:xfrm>
                <a:off x="2944" y="942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" name="Line 4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9" name="Group 4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70" name="Line 46"/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" name="Line 4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" name="Line 48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76" name="Group 18"/>
          <p:cNvGrpSpPr>
            <a:grpSpLocks/>
          </p:cNvGrpSpPr>
          <p:nvPr/>
        </p:nvGrpSpPr>
        <p:grpSpPr bwMode="auto">
          <a:xfrm>
            <a:off x="3813175" y="6075164"/>
            <a:ext cx="500063" cy="233362"/>
            <a:chOff x="2269009" y="6392060"/>
            <a:chExt cx="500221" cy="233326"/>
          </a:xfrm>
        </p:grpSpPr>
        <p:sp>
          <p:nvSpPr>
            <p:cNvPr id="77" name="Oval 50"/>
            <p:cNvSpPr>
              <a:spLocks noChangeArrowheads="1"/>
            </p:cNvSpPr>
            <p:nvPr/>
          </p:nvSpPr>
          <p:spPr bwMode="auto">
            <a:xfrm>
              <a:off x="2275957" y="6497390"/>
              <a:ext cx="493273" cy="127996"/>
            </a:xfrm>
            <a:prstGeom prst="ellipse">
              <a:avLst/>
            </a:prstGeom>
            <a:solidFill>
              <a:srgbClr val="CC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78" name="Line 51"/>
            <p:cNvSpPr>
              <a:spLocks noChangeShapeType="1"/>
            </p:cNvSpPr>
            <p:nvPr/>
          </p:nvSpPr>
          <p:spPr bwMode="auto">
            <a:xfrm>
              <a:off x="2275957" y="6485390"/>
              <a:ext cx="0" cy="799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" name="Line 52"/>
            <p:cNvSpPr>
              <a:spLocks noChangeShapeType="1"/>
            </p:cNvSpPr>
            <p:nvPr/>
          </p:nvSpPr>
          <p:spPr bwMode="auto">
            <a:xfrm>
              <a:off x="2769229" y="6485390"/>
              <a:ext cx="0" cy="799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Rectangle 53"/>
            <p:cNvSpPr>
              <a:spLocks noChangeArrowheads="1"/>
            </p:cNvSpPr>
            <p:nvPr/>
          </p:nvSpPr>
          <p:spPr bwMode="auto">
            <a:xfrm>
              <a:off x="2275957" y="6485390"/>
              <a:ext cx="489104" cy="77331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81" name="Oval 54"/>
            <p:cNvSpPr>
              <a:spLocks noChangeArrowheads="1"/>
            </p:cNvSpPr>
            <p:nvPr/>
          </p:nvSpPr>
          <p:spPr bwMode="auto">
            <a:xfrm>
              <a:off x="2269009" y="6392060"/>
              <a:ext cx="494662" cy="150662"/>
            </a:xfrm>
            <a:prstGeom prst="ellipse">
              <a:avLst/>
            </a:prstGeom>
            <a:solidFill>
              <a:srgbClr val="CC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 sz="1800">
                <a:solidFill>
                  <a:srgbClr val="000000"/>
                </a:solidFill>
              </a:endParaRPr>
            </a:p>
          </p:txBody>
        </p:sp>
        <p:grpSp>
          <p:nvGrpSpPr>
            <p:cNvPr id="82" name="Group 55"/>
            <p:cNvGrpSpPr>
              <a:grpSpLocks/>
            </p:cNvGrpSpPr>
            <p:nvPr/>
          </p:nvGrpSpPr>
          <p:grpSpPr bwMode="auto">
            <a:xfrm>
              <a:off x="2388506" y="6425391"/>
              <a:ext cx="245942" cy="86201"/>
              <a:chOff x="2848" y="848"/>
              <a:chExt cx="140" cy="96"/>
            </a:xfrm>
          </p:grpSpPr>
          <p:sp>
            <p:nvSpPr>
              <p:cNvPr id="87" name="Line 5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Line 57"/>
              <p:cNvSpPr>
                <a:spLocks noChangeShapeType="1"/>
              </p:cNvSpPr>
              <p:nvPr/>
            </p:nvSpPr>
            <p:spPr bwMode="auto">
              <a:xfrm>
                <a:off x="2944" y="942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Line 5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3" name="Group 59"/>
            <p:cNvGrpSpPr>
              <a:grpSpLocks/>
            </p:cNvGrpSpPr>
            <p:nvPr/>
          </p:nvGrpSpPr>
          <p:grpSpPr bwMode="auto">
            <a:xfrm flipV="1">
              <a:off x="2388506" y="6424059"/>
              <a:ext cx="245942" cy="87997"/>
              <a:chOff x="2848" y="848"/>
              <a:chExt cx="140" cy="98"/>
            </a:xfrm>
          </p:grpSpPr>
          <p:sp>
            <p:nvSpPr>
              <p:cNvPr id="84" name="Line 60"/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4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" name="Line 6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Line 62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90" name="Group 63"/>
          <p:cNvGrpSpPr>
            <a:grpSpLocks/>
          </p:cNvGrpSpPr>
          <p:nvPr/>
        </p:nvGrpSpPr>
        <p:grpSpPr bwMode="auto">
          <a:xfrm>
            <a:off x="4459288" y="6372026"/>
            <a:ext cx="503237" cy="233363"/>
            <a:chOff x="3600" y="219"/>
            <a:chExt cx="360" cy="175"/>
          </a:xfrm>
        </p:grpSpPr>
        <p:sp>
          <p:nvSpPr>
            <p:cNvPr id="91" name="Oval 64"/>
            <p:cNvSpPr>
              <a:spLocks noChangeArrowheads="1"/>
            </p:cNvSpPr>
            <p:nvPr/>
          </p:nvSpPr>
          <p:spPr bwMode="auto">
            <a:xfrm>
              <a:off x="3605" y="298"/>
              <a:ext cx="355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92" name="Line 65"/>
            <p:cNvSpPr>
              <a:spLocks noChangeShapeType="1"/>
            </p:cNvSpPr>
            <p:nvPr/>
          </p:nvSpPr>
          <p:spPr bwMode="auto">
            <a:xfrm>
              <a:off x="3605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" name="Line 66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" name="Rectangle 67"/>
            <p:cNvSpPr>
              <a:spLocks noChangeArrowheads="1"/>
            </p:cNvSpPr>
            <p:nvPr/>
          </p:nvSpPr>
          <p:spPr bwMode="auto">
            <a:xfrm>
              <a:off x="3605" y="289"/>
              <a:ext cx="352" cy="58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5" name="Oval 68"/>
            <p:cNvSpPr>
              <a:spLocks noChangeArrowheads="1"/>
            </p:cNvSpPr>
            <p:nvPr/>
          </p:nvSpPr>
          <p:spPr bwMode="auto">
            <a:xfrm>
              <a:off x="3600" y="219"/>
              <a:ext cx="355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 sz="1800">
                <a:solidFill>
                  <a:srgbClr val="000000"/>
                </a:solidFill>
              </a:endParaRPr>
            </a:p>
          </p:txBody>
        </p:sp>
        <p:grpSp>
          <p:nvGrpSpPr>
            <p:cNvPr id="96" name="Group 69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01" name="Line 7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" name="Line 71"/>
              <p:cNvSpPr>
                <a:spLocks noChangeShapeType="1"/>
              </p:cNvSpPr>
              <p:nvPr/>
            </p:nvSpPr>
            <p:spPr bwMode="auto">
              <a:xfrm>
                <a:off x="2944" y="942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" name="Line 7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7" name="Group 73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8" name="Line 74"/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9" name="Line 7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0" name="Line 76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04" name="Group 77"/>
          <p:cNvGrpSpPr>
            <a:grpSpLocks/>
          </p:cNvGrpSpPr>
          <p:nvPr/>
        </p:nvGrpSpPr>
        <p:grpSpPr bwMode="auto">
          <a:xfrm>
            <a:off x="4905375" y="5716389"/>
            <a:ext cx="501650" cy="233362"/>
            <a:chOff x="3600" y="219"/>
            <a:chExt cx="360" cy="175"/>
          </a:xfrm>
        </p:grpSpPr>
        <p:sp>
          <p:nvSpPr>
            <p:cNvPr id="105" name="Oval 78"/>
            <p:cNvSpPr>
              <a:spLocks noChangeArrowheads="1"/>
            </p:cNvSpPr>
            <p:nvPr/>
          </p:nvSpPr>
          <p:spPr bwMode="auto">
            <a:xfrm>
              <a:off x="3605" y="298"/>
              <a:ext cx="355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106" name="Line 79"/>
            <p:cNvSpPr>
              <a:spLocks noChangeShapeType="1"/>
            </p:cNvSpPr>
            <p:nvPr/>
          </p:nvSpPr>
          <p:spPr bwMode="auto">
            <a:xfrm>
              <a:off x="3605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" name="Line 8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" name="Rectangle 81"/>
            <p:cNvSpPr>
              <a:spLocks noChangeArrowheads="1"/>
            </p:cNvSpPr>
            <p:nvPr/>
          </p:nvSpPr>
          <p:spPr bwMode="auto">
            <a:xfrm>
              <a:off x="3605" y="289"/>
              <a:ext cx="352" cy="58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9" name="Oval 82"/>
            <p:cNvSpPr>
              <a:spLocks noChangeArrowheads="1"/>
            </p:cNvSpPr>
            <p:nvPr/>
          </p:nvSpPr>
          <p:spPr bwMode="auto">
            <a:xfrm>
              <a:off x="3600" y="219"/>
              <a:ext cx="355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 sz="1800">
                <a:solidFill>
                  <a:srgbClr val="000000"/>
                </a:solidFill>
              </a:endParaRPr>
            </a:p>
          </p:txBody>
        </p:sp>
        <p:grpSp>
          <p:nvGrpSpPr>
            <p:cNvPr id="110" name="Group 8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15" name="Line 8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6" name="Line 85"/>
              <p:cNvSpPr>
                <a:spLocks noChangeShapeType="1"/>
              </p:cNvSpPr>
              <p:nvPr/>
            </p:nvSpPr>
            <p:spPr bwMode="auto">
              <a:xfrm>
                <a:off x="2944" y="942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7" name="Line 8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1" name="Group 8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12" name="Line 88"/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" name="Line 8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" name="Line 90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18" name="Freeform 91"/>
          <p:cNvSpPr>
            <a:spLocks/>
          </p:cNvSpPr>
          <p:nvPr/>
        </p:nvSpPr>
        <p:spPr bwMode="auto">
          <a:xfrm>
            <a:off x="4410075" y="5533826"/>
            <a:ext cx="506413" cy="307975"/>
          </a:xfrm>
          <a:custGeom>
            <a:avLst/>
            <a:gdLst>
              <a:gd name="T0" fmla="*/ 0 w 318"/>
              <a:gd name="T1" fmla="*/ 0 h 194"/>
              <a:gd name="T2" fmla="*/ 2147483647 w 318"/>
              <a:gd name="T3" fmla="*/ 2147483647 h 194"/>
              <a:gd name="T4" fmla="*/ 0 60000 65536"/>
              <a:gd name="T5" fmla="*/ 0 60000 65536"/>
              <a:gd name="T6" fmla="*/ 0 w 318"/>
              <a:gd name="T7" fmla="*/ 0 h 194"/>
              <a:gd name="T8" fmla="*/ 318 w 318"/>
              <a:gd name="T9" fmla="*/ 194 h 19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8" h="194">
                <a:moveTo>
                  <a:pt x="0" y="0"/>
                </a:moveTo>
                <a:lnTo>
                  <a:pt x="318" y="194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" name="Freeform 92"/>
          <p:cNvSpPr>
            <a:spLocks/>
          </p:cNvSpPr>
          <p:nvPr/>
        </p:nvSpPr>
        <p:spPr bwMode="auto">
          <a:xfrm>
            <a:off x="3344863" y="5925939"/>
            <a:ext cx="481012" cy="238125"/>
          </a:xfrm>
          <a:custGeom>
            <a:avLst/>
            <a:gdLst>
              <a:gd name="T0" fmla="*/ 0 w 294"/>
              <a:gd name="T1" fmla="*/ 0 h 174"/>
              <a:gd name="T2" fmla="*/ 2147483647 w 294"/>
              <a:gd name="T3" fmla="*/ 2147483647 h 174"/>
              <a:gd name="T4" fmla="*/ 0 60000 65536"/>
              <a:gd name="T5" fmla="*/ 0 60000 65536"/>
              <a:gd name="T6" fmla="*/ 0 w 294"/>
              <a:gd name="T7" fmla="*/ 0 h 174"/>
              <a:gd name="T8" fmla="*/ 294 w 294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94" h="174">
                <a:moveTo>
                  <a:pt x="0" y="0"/>
                </a:moveTo>
                <a:lnTo>
                  <a:pt x="294" y="174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" name="Freeform 93"/>
          <p:cNvSpPr>
            <a:spLocks/>
          </p:cNvSpPr>
          <p:nvPr/>
        </p:nvSpPr>
        <p:spPr bwMode="auto">
          <a:xfrm>
            <a:off x="4292600" y="5902126"/>
            <a:ext cx="630238" cy="247650"/>
          </a:xfrm>
          <a:custGeom>
            <a:avLst/>
            <a:gdLst>
              <a:gd name="T0" fmla="*/ 0 w 378"/>
              <a:gd name="T1" fmla="*/ 2147483647 h 174"/>
              <a:gd name="T2" fmla="*/ 2147483647 w 378"/>
              <a:gd name="T3" fmla="*/ 0 h 174"/>
              <a:gd name="T4" fmla="*/ 0 60000 65536"/>
              <a:gd name="T5" fmla="*/ 0 60000 65536"/>
              <a:gd name="T6" fmla="*/ 0 w 378"/>
              <a:gd name="T7" fmla="*/ 0 h 174"/>
              <a:gd name="T8" fmla="*/ 378 w 378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8" h="174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" name="Freeform 94"/>
          <p:cNvSpPr>
            <a:spLocks/>
          </p:cNvSpPr>
          <p:nvPr/>
        </p:nvSpPr>
        <p:spPr bwMode="auto">
          <a:xfrm>
            <a:off x="4960938" y="5956101"/>
            <a:ext cx="206375" cy="508000"/>
          </a:xfrm>
          <a:custGeom>
            <a:avLst/>
            <a:gdLst>
              <a:gd name="T0" fmla="*/ 0 w 118"/>
              <a:gd name="T1" fmla="*/ 2147483647 h 500"/>
              <a:gd name="T2" fmla="*/ 2147483647 w 118"/>
              <a:gd name="T3" fmla="*/ 0 h 500"/>
              <a:gd name="T4" fmla="*/ 0 60000 65536"/>
              <a:gd name="T5" fmla="*/ 0 60000 65536"/>
              <a:gd name="T6" fmla="*/ 0 w 118"/>
              <a:gd name="T7" fmla="*/ 0 h 500"/>
              <a:gd name="T8" fmla="*/ 118 w 118"/>
              <a:gd name="T9" fmla="*/ 500 h 5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8" h="500">
                <a:moveTo>
                  <a:pt x="0" y="500"/>
                </a:moveTo>
                <a:lnTo>
                  <a:pt x="118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" name="Freeform 95"/>
          <p:cNvSpPr>
            <a:spLocks/>
          </p:cNvSpPr>
          <p:nvPr/>
        </p:nvSpPr>
        <p:spPr bwMode="auto">
          <a:xfrm>
            <a:off x="3724275" y="6489501"/>
            <a:ext cx="736600" cy="74613"/>
          </a:xfrm>
          <a:custGeom>
            <a:avLst/>
            <a:gdLst>
              <a:gd name="T0" fmla="*/ 2147483647 w 370"/>
              <a:gd name="T1" fmla="*/ 2147483647 h 32"/>
              <a:gd name="T2" fmla="*/ 0 w 370"/>
              <a:gd name="T3" fmla="*/ 0 h 32"/>
              <a:gd name="T4" fmla="*/ 0 60000 65536"/>
              <a:gd name="T5" fmla="*/ 0 60000 65536"/>
              <a:gd name="T6" fmla="*/ 0 w 370"/>
              <a:gd name="T7" fmla="*/ 0 h 32"/>
              <a:gd name="T8" fmla="*/ 370 w 370"/>
              <a:gd name="T9" fmla="*/ 32 h 3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0" h="32">
                <a:moveTo>
                  <a:pt x="370" y="32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" name="Freeform 96"/>
          <p:cNvSpPr>
            <a:spLocks/>
          </p:cNvSpPr>
          <p:nvPr/>
        </p:nvSpPr>
        <p:spPr bwMode="auto">
          <a:xfrm>
            <a:off x="3187700" y="5949751"/>
            <a:ext cx="193675" cy="425450"/>
          </a:xfrm>
          <a:custGeom>
            <a:avLst/>
            <a:gdLst>
              <a:gd name="T0" fmla="*/ 2147483647 w 176"/>
              <a:gd name="T1" fmla="*/ 2147483647 h 412"/>
              <a:gd name="T2" fmla="*/ 2147483647 w 176"/>
              <a:gd name="T3" fmla="*/ 2147483647 h 412"/>
              <a:gd name="T4" fmla="*/ 0 w 176"/>
              <a:gd name="T5" fmla="*/ 0 h 412"/>
              <a:gd name="T6" fmla="*/ 0 60000 65536"/>
              <a:gd name="T7" fmla="*/ 0 60000 65536"/>
              <a:gd name="T8" fmla="*/ 0 60000 65536"/>
              <a:gd name="T9" fmla="*/ 0 w 176"/>
              <a:gd name="T10" fmla="*/ 0 h 412"/>
              <a:gd name="T11" fmla="*/ 176 w 176"/>
              <a:gd name="T12" fmla="*/ 412 h 4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6" h="412">
                <a:moveTo>
                  <a:pt x="162" y="408"/>
                </a:moveTo>
                <a:lnTo>
                  <a:pt x="176" y="412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4" name="Freeform 7"/>
          <p:cNvSpPr>
            <a:spLocks/>
          </p:cNvSpPr>
          <p:nvPr/>
        </p:nvSpPr>
        <p:spPr bwMode="auto">
          <a:xfrm>
            <a:off x="2076450" y="4608314"/>
            <a:ext cx="5156200" cy="1509712"/>
          </a:xfrm>
          <a:custGeom>
            <a:avLst/>
            <a:gdLst>
              <a:gd name="T0" fmla="*/ 0 w 5156094"/>
              <a:gd name="T1" fmla="*/ 0 h 1509215"/>
              <a:gd name="T2" fmla="*/ 6961 w 5156094"/>
              <a:gd name="T3" fmla="*/ 1168432 h 1509215"/>
              <a:gd name="T4" fmla="*/ 1131039 w 5156094"/>
              <a:gd name="T5" fmla="*/ 1170775 h 1509215"/>
              <a:gd name="T6" fmla="*/ 1755058 w 5156094"/>
              <a:gd name="T7" fmla="*/ 1490776 h 1509215"/>
              <a:gd name="T8" fmla="*/ 2207344 w 5156094"/>
              <a:gd name="T9" fmla="*/ 1511203 h 1509215"/>
              <a:gd name="T10" fmla="*/ 2989006 w 5156094"/>
              <a:gd name="T11" fmla="*/ 1199132 h 1509215"/>
              <a:gd name="T12" fmla="*/ 3391745 w 5156094"/>
              <a:gd name="T13" fmla="*/ 1210729 h 1509215"/>
              <a:gd name="T14" fmla="*/ 5156520 w 5156094"/>
              <a:gd name="T15" fmla="*/ 1200036 h 1509215"/>
              <a:gd name="T16" fmla="*/ 5126803 w 5156094"/>
              <a:gd name="T17" fmla="*/ 64168 h 150921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56094"/>
              <a:gd name="T28" fmla="*/ 0 h 1509215"/>
              <a:gd name="T29" fmla="*/ 5156094 w 5156094"/>
              <a:gd name="T30" fmla="*/ 1509215 h 150921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56094" h="1509215">
                <a:moveTo>
                  <a:pt x="0" y="0"/>
                </a:moveTo>
                <a:cubicBezTo>
                  <a:pt x="2320" y="388965"/>
                  <a:pt x="4641" y="777929"/>
                  <a:pt x="6961" y="1166894"/>
                </a:cubicBezTo>
                <a:lnTo>
                  <a:pt x="1130946" y="1169234"/>
                </a:lnTo>
                <a:lnTo>
                  <a:pt x="1754913" y="1488814"/>
                </a:lnTo>
                <a:lnTo>
                  <a:pt x="2207163" y="1509215"/>
                </a:lnTo>
                <a:lnTo>
                  <a:pt x="2988762" y="1197554"/>
                </a:lnTo>
                <a:lnTo>
                  <a:pt x="3391464" y="1209136"/>
                </a:lnTo>
                <a:lnTo>
                  <a:pt x="5156094" y="1198456"/>
                </a:lnTo>
                <a:lnTo>
                  <a:pt x="5126381" y="64084"/>
                </a:lnTo>
              </a:path>
            </a:pathLst>
          </a:custGeom>
          <a:noFill/>
          <a:ln w="22225">
            <a:solidFill>
              <a:srgbClr val="00009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25" name="Group 21"/>
          <p:cNvGrpSpPr>
            <a:grpSpLocks/>
          </p:cNvGrpSpPr>
          <p:nvPr/>
        </p:nvGrpSpPr>
        <p:grpSpPr bwMode="auto">
          <a:xfrm>
            <a:off x="1854026" y="5852914"/>
            <a:ext cx="1493838" cy="307975"/>
            <a:chOff x="1854542" y="5844331"/>
            <a:chExt cx="1493249" cy="307777"/>
          </a:xfrm>
        </p:grpSpPr>
        <p:grpSp>
          <p:nvGrpSpPr>
            <p:cNvPr id="126" name="Group 274"/>
            <p:cNvGrpSpPr>
              <a:grpSpLocks/>
            </p:cNvGrpSpPr>
            <p:nvPr/>
          </p:nvGrpSpPr>
          <p:grpSpPr bwMode="auto">
            <a:xfrm>
              <a:off x="1854542" y="5844331"/>
              <a:ext cx="1493249" cy="307777"/>
              <a:chOff x="3973746" y="5775938"/>
              <a:chExt cx="1493249" cy="307777"/>
            </a:xfrm>
          </p:grpSpPr>
          <p:grpSp>
            <p:nvGrpSpPr>
              <p:cNvPr id="128" name="Group 275"/>
              <p:cNvGrpSpPr>
                <a:grpSpLocks/>
              </p:cNvGrpSpPr>
              <p:nvPr/>
            </p:nvGrpSpPr>
            <p:grpSpPr bwMode="auto">
              <a:xfrm>
                <a:off x="3999159" y="5783287"/>
                <a:ext cx="806697" cy="257416"/>
                <a:chOff x="-2975754" y="4128742"/>
                <a:chExt cx="1258600" cy="450696"/>
              </a:xfrm>
            </p:grpSpPr>
            <p:sp>
              <p:nvSpPr>
                <p:cNvPr id="130" name="Rectangle 277"/>
                <p:cNvSpPr/>
                <p:nvPr/>
              </p:nvSpPr>
              <p:spPr>
                <a:xfrm>
                  <a:off x="-2903722" y="4135317"/>
                  <a:ext cx="1151258" cy="341655"/>
                </a:xfrm>
                <a:prstGeom prst="rect">
                  <a:avLst/>
                </a:prstGeom>
                <a:solidFill>
                  <a:srgbClr val="008000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zh-CN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1" name="Rectangle 278"/>
                <p:cNvSpPr/>
                <p:nvPr/>
              </p:nvSpPr>
              <p:spPr>
                <a:xfrm>
                  <a:off x="-2968093" y="4221426"/>
                  <a:ext cx="1148783" cy="344432"/>
                </a:xfrm>
                <a:prstGeom prst="rect">
                  <a:avLst/>
                </a:prstGeom>
                <a:solidFill>
                  <a:srgbClr val="008000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zh-CN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2" name="Freeform 279"/>
                <p:cNvSpPr/>
                <p:nvPr/>
              </p:nvSpPr>
              <p:spPr>
                <a:xfrm>
                  <a:off x="-2975522" y="4129762"/>
                  <a:ext cx="1223057" cy="94441"/>
                </a:xfrm>
                <a:custGeom>
                  <a:avLst/>
                  <a:gdLst>
                    <a:gd name="connsiteX0" fmla="*/ 0 w 1223105"/>
                    <a:gd name="connsiteY0" fmla="*/ 89042 h 89042"/>
                    <a:gd name="connsiteX1" fmla="*/ 70293 w 1223105"/>
                    <a:gd name="connsiteY1" fmla="*/ 0 h 89042"/>
                    <a:gd name="connsiteX2" fmla="*/ 1223105 w 1223105"/>
                    <a:gd name="connsiteY2" fmla="*/ 4687 h 89042"/>
                    <a:gd name="connsiteX3" fmla="*/ 1148126 w 1223105"/>
                    <a:gd name="connsiteY3" fmla="*/ 84356 h 89042"/>
                    <a:gd name="connsiteX4" fmla="*/ 0 w 1223105"/>
                    <a:gd name="connsiteY4" fmla="*/ 89042 h 89042"/>
                    <a:gd name="connsiteX0" fmla="*/ 0 w 1223105"/>
                    <a:gd name="connsiteY0" fmla="*/ 89042 h 103102"/>
                    <a:gd name="connsiteX1" fmla="*/ 70293 w 1223105"/>
                    <a:gd name="connsiteY1" fmla="*/ 0 h 103102"/>
                    <a:gd name="connsiteX2" fmla="*/ 1223105 w 1223105"/>
                    <a:gd name="connsiteY2" fmla="*/ 4687 h 103102"/>
                    <a:gd name="connsiteX3" fmla="*/ 1148126 w 1223105"/>
                    <a:gd name="connsiteY3" fmla="*/ 103102 h 103102"/>
                    <a:gd name="connsiteX4" fmla="*/ 0 w 1223105"/>
                    <a:gd name="connsiteY4" fmla="*/ 89042 h 103102"/>
                    <a:gd name="connsiteX0" fmla="*/ 0 w 1223105"/>
                    <a:gd name="connsiteY0" fmla="*/ 89042 h 93730"/>
                    <a:gd name="connsiteX1" fmla="*/ 70293 w 1223105"/>
                    <a:gd name="connsiteY1" fmla="*/ 0 h 93730"/>
                    <a:gd name="connsiteX2" fmla="*/ 1223105 w 1223105"/>
                    <a:gd name="connsiteY2" fmla="*/ 4687 h 93730"/>
                    <a:gd name="connsiteX3" fmla="*/ 1143439 w 1223105"/>
                    <a:gd name="connsiteY3" fmla="*/ 93730 h 93730"/>
                    <a:gd name="connsiteX4" fmla="*/ 0 w 1223105"/>
                    <a:gd name="connsiteY4" fmla="*/ 89042 h 937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23105" h="93730">
                      <a:moveTo>
                        <a:pt x="0" y="89042"/>
                      </a:moveTo>
                      <a:lnTo>
                        <a:pt x="70293" y="0"/>
                      </a:lnTo>
                      <a:lnTo>
                        <a:pt x="1223105" y="4687"/>
                      </a:lnTo>
                      <a:lnTo>
                        <a:pt x="1143439" y="93730"/>
                      </a:lnTo>
                      <a:lnTo>
                        <a:pt x="0" y="89042"/>
                      </a:lnTo>
                      <a:close/>
                    </a:path>
                  </a:pathLst>
                </a:custGeom>
                <a:solidFill>
                  <a:schemeClr val="accent5">
                    <a:lumMod val="50000"/>
                  </a:schemeClr>
                </a:solidFill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solidFill>
                      <a:schemeClr val="bg1"/>
                    </a:solidFill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33" name="Freeform 280"/>
                <p:cNvSpPr/>
                <p:nvPr/>
              </p:nvSpPr>
              <p:spPr>
                <a:xfrm rot="21211447" flipV="1">
                  <a:off x="-1853972" y="4146428"/>
                  <a:ext cx="136170" cy="433318"/>
                </a:xfrm>
                <a:custGeom>
                  <a:avLst/>
                  <a:gdLst>
                    <a:gd name="connsiteX0" fmla="*/ 0 w 1223105"/>
                    <a:gd name="connsiteY0" fmla="*/ 89042 h 89042"/>
                    <a:gd name="connsiteX1" fmla="*/ 70293 w 1223105"/>
                    <a:gd name="connsiteY1" fmla="*/ 0 h 89042"/>
                    <a:gd name="connsiteX2" fmla="*/ 1223105 w 1223105"/>
                    <a:gd name="connsiteY2" fmla="*/ 4687 h 89042"/>
                    <a:gd name="connsiteX3" fmla="*/ 1148126 w 1223105"/>
                    <a:gd name="connsiteY3" fmla="*/ 84356 h 89042"/>
                    <a:gd name="connsiteX4" fmla="*/ 0 w 1223105"/>
                    <a:gd name="connsiteY4" fmla="*/ 89042 h 89042"/>
                    <a:gd name="connsiteX0" fmla="*/ 0 w 1223105"/>
                    <a:gd name="connsiteY0" fmla="*/ 89042 h 103102"/>
                    <a:gd name="connsiteX1" fmla="*/ 70293 w 1223105"/>
                    <a:gd name="connsiteY1" fmla="*/ 0 h 103102"/>
                    <a:gd name="connsiteX2" fmla="*/ 1223105 w 1223105"/>
                    <a:gd name="connsiteY2" fmla="*/ 4687 h 103102"/>
                    <a:gd name="connsiteX3" fmla="*/ 1148126 w 1223105"/>
                    <a:gd name="connsiteY3" fmla="*/ 103102 h 103102"/>
                    <a:gd name="connsiteX4" fmla="*/ 0 w 1223105"/>
                    <a:gd name="connsiteY4" fmla="*/ 89042 h 103102"/>
                    <a:gd name="connsiteX0" fmla="*/ 0 w 1223105"/>
                    <a:gd name="connsiteY0" fmla="*/ 89042 h 93730"/>
                    <a:gd name="connsiteX1" fmla="*/ 70293 w 1223105"/>
                    <a:gd name="connsiteY1" fmla="*/ 0 h 93730"/>
                    <a:gd name="connsiteX2" fmla="*/ 1223105 w 1223105"/>
                    <a:gd name="connsiteY2" fmla="*/ 4687 h 93730"/>
                    <a:gd name="connsiteX3" fmla="*/ 1143439 w 1223105"/>
                    <a:gd name="connsiteY3" fmla="*/ 93730 h 93730"/>
                    <a:gd name="connsiteX4" fmla="*/ 0 w 1223105"/>
                    <a:gd name="connsiteY4" fmla="*/ 89042 h 93730"/>
                    <a:gd name="connsiteX0" fmla="*/ 0 w 1143439"/>
                    <a:gd name="connsiteY0" fmla="*/ 604462 h 609150"/>
                    <a:gd name="connsiteX1" fmla="*/ 70293 w 1143439"/>
                    <a:gd name="connsiteY1" fmla="*/ 515420 h 609150"/>
                    <a:gd name="connsiteX2" fmla="*/ 1048102 w 1143439"/>
                    <a:gd name="connsiteY2" fmla="*/ 0 h 609150"/>
                    <a:gd name="connsiteX3" fmla="*/ 1143439 w 1143439"/>
                    <a:gd name="connsiteY3" fmla="*/ 609150 h 609150"/>
                    <a:gd name="connsiteX4" fmla="*/ 0 w 1143439"/>
                    <a:gd name="connsiteY4" fmla="*/ 604462 h 609150"/>
                    <a:gd name="connsiteX0" fmla="*/ 0 w 1143439"/>
                    <a:gd name="connsiteY0" fmla="*/ 750108 h 754796"/>
                    <a:gd name="connsiteX1" fmla="*/ 958091 w 1143439"/>
                    <a:gd name="connsiteY1" fmla="*/ 0 h 754796"/>
                    <a:gd name="connsiteX2" fmla="*/ 1048102 w 1143439"/>
                    <a:gd name="connsiteY2" fmla="*/ 145646 h 754796"/>
                    <a:gd name="connsiteX3" fmla="*/ 1143439 w 1143439"/>
                    <a:gd name="connsiteY3" fmla="*/ 754796 h 754796"/>
                    <a:gd name="connsiteX4" fmla="*/ 0 w 1143439"/>
                    <a:gd name="connsiteY4" fmla="*/ 750108 h 754796"/>
                    <a:gd name="connsiteX0" fmla="*/ 28193 w 185348"/>
                    <a:gd name="connsiteY0" fmla="*/ 675301 h 754796"/>
                    <a:gd name="connsiteX1" fmla="*/ 0 w 185348"/>
                    <a:gd name="connsiteY1" fmla="*/ 0 h 754796"/>
                    <a:gd name="connsiteX2" fmla="*/ 90011 w 185348"/>
                    <a:gd name="connsiteY2" fmla="*/ 145646 h 754796"/>
                    <a:gd name="connsiteX3" fmla="*/ 185348 w 185348"/>
                    <a:gd name="connsiteY3" fmla="*/ 754796 h 754796"/>
                    <a:gd name="connsiteX4" fmla="*/ 28193 w 185348"/>
                    <a:gd name="connsiteY4" fmla="*/ 675301 h 754796"/>
                    <a:gd name="connsiteX0" fmla="*/ 28193 w 133700"/>
                    <a:gd name="connsiteY0" fmla="*/ 675301 h 844174"/>
                    <a:gd name="connsiteX1" fmla="*/ 0 w 133700"/>
                    <a:gd name="connsiteY1" fmla="*/ 0 h 844174"/>
                    <a:gd name="connsiteX2" fmla="*/ 90011 w 133700"/>
                    <a:gd name="connsiteY2" fmla="*/ 145646 h 844174"/>
                    <a:gd name="connsiteX3" fmla="*/ 133700 w 133700"/>
                    <a:gd name="connsiteY3" fmla="*/ 844173 h 844174"/>
                    <a:gd name="connsiteX4" fmla="*/ 28193 w 133700"/>
                    <a:gd name="connsiteY4" fmla="*/ 675301 h 844174"/>
                    <a:gd name="connsiteX0" fmla="*/ 33377 w 133700"/>
                    <a:gd name="connsiteY0" fmla="*/ 683762 h 844174"/>
                    <a:gd name="connsiteX1" fmla="*/ 0 w 133700"/>
                    <a:gd name="connsiteY1" fmla="*/ 0 h 844174"/>
                    <a:gd name="connsiteX2" fmla="*/ 90011 w 133700"/>
                    <a:gd name="connsiteY2" fmla="*/ 145646 h 844174"/>
                    <a:gd name="connsiteX3" fmla="*/ 133700 w 133700"/>
                    <a:gd name="connsiteY3" fmla="*/ 844173 h 844174"/>
                    <a:gd name="connsiteX4" fmla="*/ 33377 w 133700"/>
                    <a:gd name="connsiteY4" fmla="*/ 683762 h 844174"/>
                    <a:gd name="connsiteX0" fmla="*/ 87868 w 188191"/>
                    <a:gd name="connsiteY0" fmla="*/ 816127 h 976539"/>
                    <a:gd name="connsiteX1" fmla="*/ 0 w 188191"/>
                    <a:gd name="connsiteY1" fmla="*/ 0 h 976539"/>
                    <a:gd name="connsiteX2" fmla="*/ 144502 w 188191"/>
                    <a:gd name="connsiteY2" fmla="*/ 278011 h 976539"/>
                    <a:gd name="connsiteX3" fmla="*/ 188191 w 188191"/>
                    <a:gd name="connsiteY3" fmla="*/ 976538 h 976539"/>
                    <a:gd name="connsiteX4" fmla="*/ 87868 w 188191"/>
                    <a:gd name="connsiteY4" fmla="*/ 816127 h 976539"/>
                    <a:gd name="connsiteX0" fmla="*/ 32848 w 133171"/>
                    <a:gd name="connsiteY0" fmla="*/ 674219 h 834631"/>
                    <a:gd name="connsiteX1" fmla="*/ 0 w 133171"/>
                    <a:gd name="connsiteY1" fmla="*/ 1 h 834631"/>
                    <a:gd name="connsiteX2" fmla="*/ 89482 w 133171"/>
                    <a:gd name="connsiteY2" fmla="*/ 136103 h 834631"/>
                    <a:gd name="connsiteX3" fmla="*/ 133171 w 133171"/>
                    <a:gd name="connsiteY3" fmla="*/ 834630 h 834631"/>
                    <a:gd name="connsiteX4" fmla="*/ 32848 w 133171"/>
                    <a:gd name="connsiteY4" fmla="*/ 674219 h 834631"/>
                    <a:gd name="connsiteX0" fmla="*/ 32848 w 133171"/>
                    <a:gd name="connsiteY0" fmla="*/ 674219 h 834631"/>
                    <a:gd name="connsiteX1" fmla="*/ 0 w 133171"/>
                    <a:gd name="connsiteY1" fmla="*/ 1 h 834631"/>
                    <a:gd name="connsiteX2" fmla="*/ 97738 w 133171"/>
                    <a:gd name="connsiteY2" fmla="*/ 114843 h 834631"/>
                    <a:gd name="connsiteX3" fmla="*/ 133171 w 133171"/>
                    <a:gd name="connsiteY3" fmla="*/ 834630 h 834631"/>
                    <a:gd name="connsiteX4" fmla="*/ 32848 w 133171"/>
                    <a:gd name="connsiteY4" fmla="*/ 674219 h 834631"/>
                    <a:gd name="connsiteX0" fmla="*/ 36019 w 136342"/>
                    <a:gd name="connsiteY0" fmla="*/ 731496 h 891908"/>
                    <a:gd name="connsiteX1" fmla="*/ 0 w 136342"/>
                    <a:gd name="connsiteY1" fmla="*/ 1 h 891908"/>
                    <a:gd name="connsiteX2" fmla="*/ 100909 w 136342"/>
                    <a:gd name="connsiteY2" fmla="*/ 172120 h 891908"/>
                    <a:gd name="connsiteX3" fmla="*/ 136342 w 136342"/>
                    <a:gd name="connsiteY3" fmla="*/ 891907 h 891908"/>
                    <a:gd name="connsiteX4" fmla="*/ 36019 w 136342"/>
                    <a:gd name="connsiteY4" fmla="*/ 731496 h 8919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342" h="891908">
                      <a:moveTo>
                        <a:pt x="36019" y="731496"/>
                      </a:moveTo>
                      <a:lnTo>
                        <a:pt x="0" y="1"/>
                      </a:lnTo>
                      <a:lnTo>
                        <a:pt x="100909" y="172120"/>
                      </a:lnTo>
                      <a:lnTo>
                        <a:pt x="136342" y="891907"/>
                      </a:lnTo>
                      <a:lnTo>
                        <a:pt x="36019" y="731496"/>
                      </a:lnTo>
                      <a:close/>
                    </a:path>
                  </a:pathLst>
                </a:custGeom>
                <a:solidFill>
                  <a:schemeClr val="accent5">
                    <a:lumMod val="50000"/>
                  </a:schemeClr>
                </a:solidFill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solidFill>
                      <a:schemeClr val="bg1"/>
                    </a:solidFill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129" name="TextBox 276"/>
              <p:cNvSpPr txBox="1">
                <a:spLocks noChangeArrowheads="1"/>
              </p:cNvSpPr>
              <p:nvPr/>
            </p:nvSpPr>
            <p:spPr bwMode="auto">
              <a:xfrm>
                <a:off x="3973746" y="5775938"/>
                <a:ext cx="1493249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1400" dirty="0">
                    <a:solidFill>
                      <a:schemeClr val="bg1"/>
                    </a:solidFill>
                  </a:rPr>
                  <a:t>ECN=00</a:t>
                </a:r>
              </a:p>
            </p:txBody>
          </p:sp>
        </p:grpSp>
        <p:cxnSp>
          <p:nvCxnSpPr>
            <p:cNvPr id="127" name="Straight Arrow Connector 15"/>
            <p:cNvCxnSpPr>
              <a:cxnSpLocks noChangeShapeType="1"/>
            </p:cNvCxnSpPr>
            <p:nvPr/>
          </p:nvCxnSpPr>
          <p:spPr bwMode="auto">
            <a:xfrm flipV="1">
              <a:off x="2150568" y="6133267"/>
              <a:ext cx="612066" cy="1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34" name="Group 22"/>
          <p:cNvGrpSpPr>
            <a:grpSpLocks/>
          </p:cNvGrpSpPr>
          <p:nvPr/>
        </p:nvGrpSpPr>
        <p:grpSpPr bwMode="auto">
          <a:xfrm>
            <a:off x="3942259" y="5784651"/>
            <a:ext cx="1493837" cy="358775"/>
            <a:chOff x="3942678" y="5775938"/>
            <a:chExt cx="1493249" cy="357723"/>
          </a:xfrm>
        </p:grpSpPr>
        <p:grpSp>
          <p:nvGrpSpPr>
            <p:cNvPr id="135" name="Group 13"/>
            <p:cNvGrpSpPr>
              <a:grpSpLocks/>
            </p:cNvGrpSpPr>
            <p:nvPr/>
          </p:nvGrpSpPr>
          <p:grpSpPr bwMode="auto">
            <a:xfrm>
              <a:off x="3942678" y="5775938"/>
              <a:ext cx="1493249" cy="307777"/>
              <a:chOff x="3942678" y="5775938"/>
              <a:chExt cx="1493249" cy="307777"/>
            </a:xfrm>
          </p:grpSpPr>
          <p:grpSp>
            <p:nvGrpSpPr>
              <p:cNvPr id="137" name="Group 11"/>
              <p:cNvGrpSpPr>
                <a:grpSpLocks/>
              </p:cNvGrpSpPr>
              <p:nvPr/>
            </p:nvGrpSpPr>
            <p:grpSpPr bwMode="auto">
              <a:xfrm>
                <a:off x="3999159" y="5783287"/>
                <a:ext cx="806697" cy="257416"/>
                <a:chOff x="-2975754" y="4128742"/>
                <a:chExt cx="1258600" cy="450696"/>
              </a:xfrm>
            </p:grpSpPr>
            <p:sp>
              <p:nvSpPr>
                <p:cNvPr id="139" name="Rectangle 267"/>
                <p:cNvSpPr/>
                <p:nvPr/>
              </p:nvSpPr>
              <p:spPr>
                <a:xfrm>
                  <a:off x="-2903723" y="4135274"/>
                  <a:ext cx="1151259" cy="340871"/>
                </a:xfrm>
                <a:prstGeom prst="rect">
                  <a:avLst/>
                </a:prstGeom>
                <a:solidFill>
                  <a:srgbClr val="008000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zh-CN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0" name="Rectangle 8"/>
                <p:cNvSpPr/>
                <p:nvPr/>
              </p:nvSpPr>
              <p:spPr>
                <a:xfrm>
                  <a:off x="-2968095" y="4221184"/>
                  <a:ext cx="1148783" cy="343644"/>
                </a:xfrm>
                <a:prstGeom prst="rect">
                  <a:avLst/>
                </a:prstGeom>
                <a:solidFill>
                  <a:srgbClr val="008000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zh-CN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1" name="Freeform 9"/>
                <p:cNvSpPr/>
                <p:nvPr/>
              </p:nvSpPr>
              <p:spPr>
                <a:xfrm>
                  <a:off x="-2975522" y="4129732"/>
                  <a:ext cx="1223057" cy="94225"/>
                </a:xfrm>
                <a:custGeom>
                  <a:avLst/>
                  <a:gdLst>
                    <a:gd name="connsiteX0" fmla="*/ 0 w 1223105"/>
                    <a:gd name="connsiteY0" fmla="*/ 89042 h 89042"/>
                    <a:gd name="connsiteX1" fmla="*/ 70293 w 1223105"/>
                    <a:gd name="connsiteY1" fmla="*/ 0 h 89042"/>
                    <a:gd name="connsiteX2" fmla="*/ 1223105 w 1223105"/>
                    <a:gd name="connsiteY2" fmla="*/ 4687 h 89042"/>
                    <a:gd name="connsiteX3" fmla="*/ 1148126 w 1223105"/>
                    <a:gd name="connsiteY3" fmla="*/ 84356 h 89042"/>
                    <a:gd name="connsiteX4" fmla="*/ 0 w 1223105"/>
                    <a:gd name="connsiteY4" fmla="*/ 89042 h 89042"/>
                    <a:gd name="connsiteX0" fmla="*/ 0 w 1223105"/>
                    <a:gd name="connsiteY0" fmla="*/ 89042 h 103102"/>
                    <a:gd name="connsiteX1" fmla="*/ 70293 w 1223105"/>
                    <a:gd name="connsiteY1" fmla="*/ 0 h 103102"/>
                    <a:gd name="connsiteX2" fmla="*/ 1223105 w 1223105"/>
                    <a:gd name="connsiteY2" fmla="*/ 4687 h 103102"/>
                    <a:gd name="connsiteX3" fmla="*/ 1148126 w 1223105"/>
                    <a:gd name="connsiteY3" fmla="*/ 103102 h 103102"/>
                    <a:gd name="connsiteX4" fmla="*/ 0 w 1223105"/>
                    <a:gd name="connsiteY4" fmla="*/ 89042 h 103102"/>
                    <a:gd name="connsiteX0" fmla="*/ 0 w 1223105"/>
                    <a:gd name="connsiteY0" fmla="*/ 89042 h 93730"/>
                    <a:gd name="connsiteX1" fmla="*/ 70293 w 1223105"/>
                    <a:gd name="connsiteY1" fmla="*/ 0 h 93730"/>
                    <a:gd name="connsiteX2" fmla="*/ 1223105 w 1223105"/>
                    <a:gd name="connsiteY2" fmla="*/ 4687 h 93730"/>
                    <a:gd name="connsiteX3" fmla="*/ 1143439 w 1223105"/>
                    <a:gd name="connsiteY3" fmla="*/ 93730 h 93730"/>
                    <a:gd name="connsiteX4" fmla="*/ 0 w 1223105"/>
                    <a:gd name="connsiteY4" fmla="*/ 89042 h 937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23105" h="93730">
                      <a:moveTo>
                        <a:pt x="0" y="89042"/>
                      </a:moveTo>
                      <a:lnTo>
                        <a:pt x="70293" y="0"/>
                      </a:lnTo>
                      <a:lnTo>
                        <a:pt x="1223105" y="4687"/>
                      </a:lnTo>
                      <a:lnTo>
                        <a:pt x="1143439" y="93730"/>
                      </a:lnTo>
                      <a:lnTo>
                        <a:pt x="0" y="89042"/>
                      </a:lnTo>
                      <a:close/>
                    </a:path>
                  </a:pathLst>
                </a:custGeom>
                <a:solidFill>
                  <a:schemeClr val="accent5">
                    <a:lumMod val="50000"/>
                  </a:schemeClr>
                </a:solidFill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solidFill>
                      <a:schemeClr val="bg1"/>
                    </a:solidFill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42" name="Freeform 269"/>
                <p:cNvSpPr/>
                <p:nvPr/>
              </p:nvSpPr>
              <p:spPr>
                <a:xfrm rot="21211447" flipV="1">
                  <a:off x="-1853974" y="4146360"/>
                  <a:ext cx="136171" cy="432326"/>
                </a:xfrm>
                <a:custGeom>
                  <a:avLst/>
                  <a:gdLst>
                    <a:gd name="connsiteX0" fmla="*/ 0 w 1223105"/>
                    <a:gd name="connsiteY0" fmla="*/ 89042 h 89042"/>
                    <a:gd name="connsiteX1" fmla="*/ 70293 w 1223105"/>
                    <a:gd name="connsiteY1" fmla="*/ 0 h 89042"/>
                    <a:gd name="connsiteX2" fmla="*/ 1223105 w 1223105"/>
                    <a:gd name="connsiteY2" fmla="*/ 4687 h 89042"/>
                    <a:gd name="connsiteX3" fmla="*/ 1148126 w 1223105"/>
                    <a:gd name="connsiteY3" fmla="*/ 84356 h 89042"/>
                    <a:gd name="connsiteX4" fmla="*/ 0 w 1223105"/>
                    <a:gd name="connsiteY4" fmla="*/ 89042 h 89042"/>
                    <a:gd name="connsiteX0" fmla="*/ 0 w 1223105"/>
                    <a:gd name="connsiteY0" fmla="*/ 89042 h 103102"/>
                    <a:gd name="connsiteX1" fmla="*/ 70293 w 1223105"/>
                    <a:gd name="connsiteY1" fmla="*/ 0 h 103102"/>
                    <a:gd name="connsiteX2" fmla="*/ 1223105 w 1223105"/>
                    <a:gd name="connsiteY2" fmla="*/ 4687 h 103102"/>
                    <a:gd name="connsiteX3" fmla="*/ 1148126 w 1223105"/>
                    <a:gd name="connsiteY3" fmla="*/ 103102 h 103102"/>
                    <a:gd name="connsiteX4" fmla="*/ 0 w 1223105"/>
                    <a:gd name="connsiteY4" fmla="*/ 89042 h 103102"/>
                    <a:gd name="connsiteX0" fmla="*/ 0 w 1223105"/>
                    <a:gd name="connsiteY0" fmla="*/ 89042 h 93730"/>
                    <a:gd name="connsiteX1" fmla="*/ 70293 w 1223105"/>
                    <a:gd name="connsiteY1" fmla="*/ 0 h 93730"/>
                    <a:gd name="connsiteX2" fmla="*/ 1223105 w 1223105"/>
                    <a:gd name="connsiteY2" fmla="*/ 4687 h 93730"/>
                    <a:gd name="connsiteX3" fmla="*/ 1143439 w 1223105"/>
                    <a:gd name="connsiteY3" fmla="*/ 93730 h 93730"/>
                    <a:gd name="connsiteX4" fmla="*/ 0 w 1223105"/>
                    <a:gd name="connsiteY4" fmla="*/ 89042 h 93730"/>
                    <a:gd name="connsiteX0" fmla="*/ 0 w 1143439"/>
                    <a:gd name="connsiteY0" fmla="*/ 604462 h 609150"/>
                    <a:gd name="connsiteX1" fmla="*/ 70293 w 1143439"/>
                    <a:gd name="connsiteY1" fmla="*/ 515420 h 609150"/>
                    <a:gd name="connsiteX2" fmla="*/ 1048102 w 1143439"/>
                    <a:gd name="connsiteY2" fmla="*/ 0 h 609150"/>
                    <a:gd name="connsiteX3" fmla="*/ 1143439 w 1143439"/>
                    <a:gd name="connsiteY3" fmla="*/ 609150 h 609150"/>
                    <a:gd name="connsiteX4" fmla="*/ 0 w 1143439"/>
                    <a:gd name="connsiteY4" fmla="*/ 604462 h 609150"/>
                    <a:gd name="connsiteX0" fmla="*/ 0 w 1143439"/>
                    <a:gd name="connsiteY0" fmla="*/ 750108 h 754796"/>
                    <a:gd name="connsiteX1" fmla="*/ 958091 w 1143439"/>
                    <a:gd name="connsiteY1" fmla="*/ 0 h 754796"/>
                    <a:gd name="connsiteX2" fmla="*/ 1048102 w 1143439"/>
                    <a:gd name="connsiteY2" fmla="*/ 145646 h 754796"/>
                    <a:gd name="connsiteX3" fmla="*/ 1143439 w 1143439"/>
                    <a:gd name="connsiteY3" fmla="*/ 754796 h 754796"/>
                    <a:gd name="connsiteX4" fmla="*/ 0 w 1143439"/>
                    <a:gd name="connsiteY4" fmla="*/ 750108 h 754796"/>
                    <a:gd name="connsiteX0" fmla="*/ 28193 w 185348"/>
                    <a:gd name="connsiteY0" fmla="*/ 675301 h 754796"/>
                    <a:gd name="connsiteX1" fmla="*/ 0 w 185348"/>
                    <a:gd name="connsiteY1" fmla="*/ 0 h 754796"/>
                    <a:gd name="connsiteX2" fmla="*/ 90011 w 185348"/>
                    <a:gd name="connsiteY2" fmla="*/ 145646 h 754796"/>
                    <a:gd name="connsiteX3" fmla="*/ 185348 w 185348"/>
                    <a:gd name="connsiteY3" fmla="*/ 754796 h 754796"/>
                    <a:gd name="connsiteX4" fmla="*/ 28193 w 185348"/>
                    <a:gd name="connsiteY4" fmla="*/ 675301 h 754796"/>
                    <a:gd name="connsiteX0" fmla="*/ 28193 w 133700"/>
                    <a:gd name="connsiteY0" fmla="*/ 675301 h 844174"/>
                    <a:gd name="connsiteX1" fmla="*/ 0 w 133700"/>
                    <a:gd name="connsiteY1" fmla="*/ 0 h 844174"/>
                    <a:gd name="connsiteX2" fmla="*/ 90011 w 133700"/>
                    <a:gd name="connsiteY2" fmla="*/ 145646 h 844174"/>
                    <a:gd name="connsiteX3" fmla="*/ 133700 w 133700"/>
                    <a:gd name="connsiteY3" fmla="*/ 844173 h 844174"/>
                    <a:gd name="connsiteX4" fmla="*/ 28193 w 133700"/>
                    <a:gd name="connsiteY4" fmla="*/ 675301 h 844174"/>
                    <a:gd name="connsiteX0" fmla="*/ 33377 w 133700"/>
                    <a:gd name="connsiteY0" fmla="*/ 683762 h 844174"/>
                    <a:gd name="connsiteX1" fmla="*/ 0 w 133700"/>
                    <a:gd name="connsiteY1" fmla="*/ 0 h 844174"/>
                    <a:gd name="connsiteX2" fmla="*/ 90011 w 133700"/>
                    <a:gd name="connsiteY2" fmla="*/ 145646 h 844174"/>
                    <a:gd name="connsiteX3" fmla="*/ 133700 w 133700"/>
                    <a:gd name="connsiteY3" fmla="*/ 844173 h 844174"/>
                    <a:gd name="connsiteX4" fmla="*/ 33377 w 133700"/>
                    <a:gd name="connsiteY4" fmla="*/ 683762 h 844174"/>
                    <a:gd name="connsiteX0" fmla="*/ 87868 w 188191"/>
                    <a:gd name="connsiteY0" fmla="*/ 816127 h 976539"/>
                    <a:gd name="connsiteX1" fmla="*/ 0 w 188191"/>
                    <a:gd name="connsiteY1" fmla="*/ 0 h 976539"/>
                    <a:gd name="connsiteX2" fmla="*/ 144502 w 188191"/>
                    <a:gd name="connsiteY2" fmla="*/ 278011 h 976539"/>
                    <a:gd name="connsiteX3" fmla="*/ 188191 w 188191"/>
                    <a:gd name="connsiteY3" fmla="*/ 976538 h 976539"/>
                    <a:gd name="connsiteX4" fmla="*/ 87868 w 188191"/>
                    <a:gd name="connsiteY4" fmla="*/ 816127 h 976539"/>
                    <a:gd name="connsiteX0" fmla="*/ 32848 w 133171"/>
                    <a:gd name="connsiteY0" fmla="*/ 674219 h 834631"/>
                    <a:gd name="connsiteX1" fmla="*/ 0 w 133171"/>
                    <a:gd name="connsiteY1" fmla="*/ 1 h 834631"/>
                    <a:gd name="connsiteX2" fmla="*/ 89482 w 133171"/>
                    <a:gd name="connsiteY2" fmla="*/ 136103 h 834631"/>
                    <a:gd name="connsiteX3" fmla="*/ 133171 w 133171"/>
                    <a:gd name="connsiteY3" fmla="*/ 834630 h 834631"/>
                    <a:gd name="connsiteX4" fmla="*/ 32848 w 133171"/>
                    <a:gd name="connsiteY4" fmla="*/ 674219 h 834631"/>
                    <a:gd name="connsiteX0" fmla="*/ 32848 w 133171"/>
                    <a:gd name="connsiteY0" fmla="*/ 674219 h 834631"/>
                    <a:gd name="connsiteX1" fmla="*/ 0 w 133171"/>
                    <a:gd name="connsiteY1" fmla="*/ 1 h 834631"/>
                    <a:gd name="connsiteX2" fmla="*/ 97738 w 133171"/>
                    <a:gd name="connsiteY2" fmla="*/ 114843 h 834631"/>
                    <a:gd name="connsiteX3" fmla="*/ 133171 w 133171"/>
                    <a:gd name="connsiteY3" fmla="*/ 834630 h 834631"/>
                    <a:gd name="connsiteX4" fmla="*/ 32848 w 133171"/>
                    <a:gd name="connsiteY4" fmla="*/ 674219 h 834631"/>
                    <a:gd name="connsiteX0" fmla="*/ 36019 w 136342"/>
                    <a:gd name="connsiteY0" fmla="*/ 731496 h 891908"/>
                    <a:gd name="connsiteX1" fmla="*/ 0 w 136342"/>
                    <a:gd name="connsiteY1" fmla="*/ 1 h 891908"/>
                    <a:gd name="connsiteX2" fmla="*/ 100909 w 136342"/>
                    <a:gd name="connsiteY2" fmla="*/ 172120 h 891908"/>
                    <a:gd name="connsiteX3" fmla="*/ 136342 w 136342"/>
                    <a:gd name="connsiteY3" fmla="*/ 891907 h 891908"/>
                    <a:gd name="connsiteX4" fmla="*/ 36019 w 136342"/>
                    <a:gd name="connsiteY4" fmla="*/ 731496 h 8919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342" h="891908">
                      <a:moveTo>
                        <a:pt x="36019" y="731496"/>
                      </a:moveTo>
                      <a:lnTo>
                        <a:pt x="0" y="1"/>
                      </a:lnTo>
                      <a:lnTo>
                        <a:pt x="100909" y="172120"/>
                      </a:lnTo>
                      <a:lnTo>
                        <a:pt x="136342" y="891907"/>
                      </a:lnTo>
                      <a:lnTo>
                        <a:pt x="36019" y="731496"/>
                      </a:lnTo>
                      <a:close/>
                    </a:path>
                  </a:pathLst>
                </a:custGeom>
                <a:solidFill>
                  <a:schemeClr val="accent5">
                    <a:lumMod val="50000"/>
                  </a:schemeClr>
                </a:solidFill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solidFill>
                      <a:schemeClr val="bg1"/>
                    </a:solidFill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138" name="TextBox 12"/>
              <p:cNvSpPr txBox="1">
                <a:spLocks noChangeArrowheads="1"/>
              </p:cNvSpPr>
              <p:nvPr/>
            </p:nvSpPr>
            <p:spPr bwMode="auto">
              <a:xfrm>
                <a:off x="3942678" y="5775938"/>
                <a:ext cx="1493249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1400" dirty="0">
                    <a:solidFill>
                      <a:schemeClr val="bg1"/>
                    </a:solidFill>
                  </a:rPr>
                  <a:t>ECN=11</a:t>
                </a:r>
              </a:p>
            </p:txBody>
          </p:sp>
        </p:grpSp>
        <p:cxnSp>
          <p:nvCxnSpPr>
            <p:cNvPr id="136" name="Straight Arrow Connector 286"/>
            <p:cNvCxnSpPr>
              <a:cxnSpLocks noChangeShapeType="1"/>
            </p:cNvCxnSpPr>
            <p:nvPr/>
          </p:nvCxnSpPr>
          <p:spPr bwMode="auto">
            <a:xfrm flipV="1">
              <a:off x="4483694" y="5949896"/>
              <a:ext cx="457353" cy="18376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43" name="Group 28"/>
          <p:cNvGrpSpPr>
            <a:grpSpLocks/>
          </p:cNvGrpSpPr>
          <p:nvPr/>
        </p:nvGrpSpPr>
        <p:grpSpPr bwMode="auto">
          <a:xfrm>
            <a:off x="2333625" y="4543226"/>
            <a:ext cx="3983038" cy="379413"/>
            <a:chOff x="2334273" y="4534486"/>
            <a:chExt cx="3981995" cy="378689"/>
          </a:xfrm>
        </p:grpSpPr>
        <p:grpSp>
          <p:nvGrpSpPr>
            <p:cNvPr id="144" name="Group 27"/>
            <p:cNvGrpSpPr>
              <a:grpSpLocks/>
            </p:cNvGrpSpPr>
            <p:nvPr/>
          </p:nvGrpSpPr>
          <p:grpSpPr bwMode="auto">
            <a:xfrm>
              <a:off x="3780181" y="4534486"/>
              <a:ext cx="1221944" cy="307777"/>
              <a:chOff x="3780181" y="4414358"/>
              <a:chExt cx="1221944" cy="307777"/>
            </a:xfrm>
          </p:grpSpPr>
          <p:sp>
            <p:nvSpPr>
              <p:cNvPr id="147" name="Rectangle 297"/>
              <p:cNvSpPr/>
              <p:nvPr/>
            </p:nvSpPr>
            <p:spPr>
              <a:xfrm>
                <a:off x="3907074" y="4428619"/>
                <a:ext cx="736407" cy="194890"/>
              </a:xfrm>
              <a:prstGeom prst="rect">
                <a:avLst/>
              </a:prstGeom>
              <a:solidFill>
                <a:srgbClr val="008000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zh-CN"/>
              </a:p>
            </p:txBody>
          </p:sp>
          <p:sp>
            <p:nvSpPr>
              <p:cNvPr id="148" name="Rectangle 298"/>
              <p:cNvSpPr>
                <a:spLocks noChangeArrowheads="1"/>
              </p:cNvSpPr>
              <p:nvPr/>
            </p:nvSpPr>
            <p:spPr bwMode="auto">
              <a:xfrm>
                <a:off x="3863891" y="4478563"/>
                <a:ext cx="737073" cy="196032"/>
              </a:xfrm>
              <a:prstGeom prst="rect">
                <a:avLst/>
              </a:prstGeom>
              <a:solidFill>
                <a:srgbClr val="0000FF"/>
              </a:solidFill>
              <a:ln w="12700">
                <a:solidFill>
                  <a:srgbClr val="00009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zh-CN"/>
              </a:p>
            </p:txBody>
          </p:sp>
          <p:sp>
            <p:nvSpPr>
              <p:cNvPr id="149" name="Freeform 299"/>
              <p:cNvSpPr>
                <a:spLocks/>
              </p:cNvSpPr>
              <p:nvPr/>
            </p:nvSpPr>
            <p:spPr bwMode="auto">
              <a:xfrm>
                <a:off x="3859775" y="4425511"/>
                <a:ext cx="783947" cy="53534"/>
              </a:xfrm>
              <a:custGeom>
                <a:avLst/>
                <a:gdLst>
                  <a:gd name="T0" fmla="*/ 0 w 1223105"/>
                  <a:gd name="T1" fmla="*/ 5412 h 93730"/>
                  <a:gd name="T2" fmla="*/ 7604 w 1223105"/>
                  <a:gd name="T3" fmla="*/ 0 h 93730"/>
                  <a:gd name="T4" fmla="*/ 132306 w 1223105"/>
                  <a:gd name="T5" fmla="*/ 285 h 93730"/>
                  <a:gd name="T6" fmla="*/ 123688 w 1223105"/>
                  <a:gd name="T7" fmla="*/ 5697 h 93730"/>
                  <a:gd name="T8" fmla="*/ 0 w 1223105"/>
                  <a:gd name="T9" fmla="*/ 5412 h 937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23105"/>
                  <a:gd name="T16" fmla="*/ 0 h 93730"/>
                  <a:gd name="T17" fmla="*/ 1223105 w 1223105"/>
                  <a:gd name="T18" fmla="*/ 93730 h 937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23105" h="93730">
                    <a:moveTo>
                      <a:pt x="0" y="89042"/>
                    </a:moveTo>
                    <a:lnTo>
                      <a:pt x="70293" y="0"/>
                    </a:lnTo>
                    <a:lnTo>
                      <a:pt x="1223105" y="4687"/>
                    </a:lnTo>
                    <a:lnTo>
                      <a:pt x="1143439" y="93730"/>
                    </a:lnTo>
                    <a:lnTo>
                      <a:pt x="0" y="89042"/>
                    </a:lnTo>
                    <a:close/>
                  </a:path>
                </a:pathLst>
              </a:custGeom>
              <a:solidFill>
                <a:srgbClr val="3366FF"/>
              </a:solidFill>
              <a:ln w="9525">
                <a:solidFill>
                  <a:srgbClr val="00009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0" name="Freeform 300"/>
              <p:cNvSpPr>
                <a:spLocks/>
              </p:cNvSpPr>
              <p:nvPr/>
            </p:nvSpPr>
            <p:spPr bwMode="auto">
              <a:xfrm rot="21211447" flipV="1">
                <a:off x="4579084" y="4434448"/>
                <a:ext cx="87388" cy="248479"/>
              </a:xfrm>
              <a:custGeom>
                <a:avLst/>
                <a:gdLst>
                  <a:gd name="T0" fmla="*/ 3896 w 136342"/>
                  <a:gd name="T1" fmla="*/ 1227 h 891908"/>
                  <a:gd name="T2" fmla="*/ 0 w 136342"/>
                  <a:gd name="T3" fmla="*/ 0 h 891908"/>
                  <a:gd name="T4" fmla="*/ 10915 w 136342"/>
                  <a:gd name="T5" fmla="*/ 289 h 891908"/>
                  <a:gd name="T6" fmla="*/ 14748 w 136342"/>
                  <a:gd name="T7" fmla="*/ 1497 h 891908"/>
                  <a:gd name="T8" fmla="*/ 3896 w 136342"/>
                  <a:gd name="T9" fmla="*/ 1227 h 8919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6342"/>
                  <a:gd name="T16" fmla="*/ 0 h 891908"/>
                  <a:gd name="T17" fmla="*/ 136342 w 136342"/>
                  <a:gd name="T18" fmla="*/ 891908 h 8919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6342" h="891908">
                    <a:moveTo>
                      <a:pt x="36019" y="731496"/>
                    </a:moveTo>
                    <a:lnTo>
                      <a:pt x="0" y="1"/>
                    </a:lnTo>
                    <a:lnTo>
                      <a:pt x="100909" y="172120"/>
                    </a:lnTo>
                    <a:lnTo>
                      <a:pt x="136342" y="891907"/>
                    </a:lnTo>
                    <a:lnTo>
                      <a:pt x="36019" y="731496"/>
                    </a:lnTo>
                    <a:close/>
                  </a:path>
                </a:pathLst>
              </a:custGeom>
              <a:solidFill>
                <a:srgbClr val="3366FF"/>
              </a:solidFill>
              <a:ln w="9525">
                <a:solidFill>
                  <a:srgbClr val="00009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1" name="TextBox 296"/>
              <p:cNvSpPr txBox="1">
                <a:spLocks noChangeArrowheads="1"/>
              </p:cNvSpPr>
              <p:nvPr/>
            </p:nvSpPr>
            <p:spPr bwMode="auto">
              <a:xfrm>
                <a:off x="3780181" y="4414358"/>
                <a:ext cx="1221944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1400" b="1" dirty="0">
                    <a:solidFill>
                      <a:schemeClr val="bg1"/>
                    </a:solidFill>
                  </a:rPr>
                  <a:t>ECE=1</a:t>
                </a:r>
              </a:p>
            </p:txBody>
          </p:sp>
        </p:grpSp>
        <p:cxnSp>
          <p:nvCxnSpPr>
            <p:cNvPr id="145" name="Straight Arrow Connector 294"/>
            <p:cNvCxnSpPr>
              <a:cxnSpLocks noChangeShapeType="1"/>
            </p:cNvCxnSpPr>
            <p:nvPr/>
          </p:nvCxnSpPr>
          <p:spPr bwMode="auto">
            <a:xfrm flipH="1" flipV="1">
              <a:off x="3801047" y="4905427"/>
              <a:ext cx="697737" cy="7748"/>
            </a:xfrm>
            <a:prstGeom prst="straightConnector1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</p:spPr>
        </p:cxnSp>
        <p:cxnSp>
          <p:nvCxnSpPr>
            <p:cNvPr id="146" name="Straight Arrow Connector 25"/>
            <p:cNvCxnSpPr>
              <a:cxnSpLocks noChangeShapeType="1"/>
            </p:cNvCxnSpPr>
            <p:nvPr/>
          </p:nvCxnSpPr>
          <p:spPr bwMode="auto">
            <a:xfrm flipH="1">
              <a:off x="2334273" y="4839428"/>
              <a:ext cx="3981995" cy="0"/>
            </a:xfrm>
            <a:prstGeom prst="straightConnector1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52" name="Group 32"/>
          <p:cNvGrpSpPr>
            <a:grpSpLocks/>
          </p:cNvGrpSpPr>
          <p:nvPr/>
        </p:nvGrpSpPr>
        <p:grpSpPr bwMode="auto">
          <a:xfrm>
            <a:off x="901700" y="6170415"/>
            <a:ext cx="1157331" cy="462137"/>
            <a:chOff x="902416" y="6160831"/>
            <a:chExt cx="1157237" cy="462401"/>
          </a:xfrm>
        </p:grpSpPr>
        <p:sp>
          <p:nvSpPr>
            <p:cNvPr id="153" name="TextBox 29"/>
            <p:cNvSpPr txBox="1">
              <a:spLocks noChangeArrowheads="1"/>
            </p:cNvSpPr>
            <p:nvPr/>
          </p:nvSpPr>
          <p:spPr bwMode="auto">
            <a:xfrm>
              <a:off x="902416" y="6315279"/>
              <a:ext cx="740592" cy="3079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 dirty="0"/>
                <a:t>IP </a:t>
              </a:r>
              <a:r>
                <a:rPr lang="zh-CN" altLang="en-US" sz="1400" dirty="0"/>
                <a:t>报文</a:t>
              </a:r>
              <a:endParaRPr lang="en-US" altLang="zh-CN" sz="1400" dirty="0"/>
            </a:p>
          </p:txBody>
        </p:sp>
        <p:cxnSp>
          <p:nvCxnSpPr>
            <p:cNvPr id="154" name="Straight Connector 31"/>
            <p:cNvCxnSpPr>
              <a:cxnSpLocks noChangeShapeType="1"/>
            </p:cNvCxnSpPr>
            <p:nvPr/>
          </p:nvCxnSpPr>
          <p:spPr bwMode="auto">
            <a:xfrm flipH="1">
              <a:off x="1785033" y="6160831"/>
              <a:ext cx="274620" cy="240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155" name="Group 33"/>
          <p:cNvGrpSpPr>
            <a:grpSpLocks/>
          </p:cNvGrpSpPr>
          <p:nvPr/>
        </p:nvGrpSpPr>
        <p:grpSpPr bwMode="auto">
          <a:xfrm>
            <a:off x="4532312" y="4005064"/>
            <a:ext cx="1325491" cy="515937"/>
            <a:chOff x="4531901" y="3996483"/>
            <a:chExt cx="1325590" cy="514832"/>
          </a:xfrm>
        </p:grpSpPr>
        <p:sp>
          <p:nvSpPr>
            <p:cNvPr id="156" name="TextBox 312"/>
            <p:cNvSpPr txBox="1">
              <a:spLocks noChangeArrowheads="1"/>
            </p:cNvSpPr>
            <p:nvPr/>
          </p:nvSpPr>
          <p:spPr bwMode="auto">
            <a:xfrm>
              <a:off x="4531901" y="3996483"/>
              <a:ext cx="1325590" cy="307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 dirty="0"/>
                <a:t>TCP ACK </a:t>
              </a:r>
              <a:r>
                <a:rPr lang="zh-CN" altLang="en-US" sz="1400" dirty="0"/>
                <a:t>分段</a:t>
              </a:r>
              <a:endParaRPr lang="en-US" altLang="zh-CN" sz="1400" dirty="0"/>
            </a:p>
          </p:txBody>
        </p:sp>
        <p:cxnSp>
          <p:nvCxnSpPr>
            <p:cNvPr id="157" name="Straight Connector 313"/>
            <p:cNvCxnSpPr>
              <a:cxnSpLocks noChangeShapeType="1"/>
            </p:cNvCxnSpPr>
            <p:nvPr/>
          </p:nvCxnSpPr>
          <p:spPr bwMode="auto">
            <a:xfrm flipH="1">
              <a:off x="4632144" y="4271060"/>
              <a:ext cx="274620" cy="240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面向连接的解复用：举例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>
            <a:off x="2819400" y="1987946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417513" y="2167334"/>
            <a:ext cx="460375" cy="2193925"/>
          </a:xfrm>
          <a:custGeom>
            <a:avLst/>
            <a:gdLst>
              <a:gd name="T0" fmla="*/ 2147483647 w 290"/>
              <a:gd name="T1" fmla="*/ 2147483647 h 1382"/>
              <a:gd name="T2" fmla="*/ 0 w 290"/>
              <a:gd name="T3" fmla="*/ 2147483647 h 1382"/>
              <a:gd name="T4" fmla="*/ 2147483647 w 290"/>
              <a:gd name="T5" fmla="*/ 0 h 1382"/>
              <a:gd name="T6" fmla="*/ 2147483647 w 290"/>
              <a:gd name="T7" fmla="*/ 2147483647 h 1382"/>
              <a:gd name="T8" fmla="*/ 2147483647 w 290"/>
              <a:gd name="T9" fmla="*/ 2147483647 h 1382"/>
              <a:gd name="T10" fmla="*/ 2147483647 w 290"/>
              <a:gd name="T11" fmla="*/ 2147483647 h 13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0" h="1382">
                <a:moveTo>
                  <a:pt x="15" y="1382"/>
                </a:moveTo>
                <a:lnTo>
                  <a:pt x="0" y="1360"/>
                </a:lnTo>
                <a:lnTo>
                  <a:pt x="290" y="0"/>
                </a:lnTo>
                <a:lnTo>
                  <a:pt x="284" y="1258"/>
                </a:lnTo>
                <a:lnTo>
                  <a:pt x="182" y="1382"/>
                </a:lnTo>
                <a:lnTo>
                  <a:pt x="15" y="138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" name="Rectangle 23"/>
          <p:cNvSpPr>
            <a:spLocks noChangeArrowheads="1"/>
          </p:cNvSpPr>
          <p:nvPr/>
        </p:nvSpPr>
        <p:spPr bwMode="auto">
          <a:xfrm>
            <a:off x="933450" y="2133996"/>
            <a:ext cx="1296988" cy="19812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8" name="Rectangle 24"/>
          <p:cNvSpPr>
            <a:spLocks noChangeArrowheads="1"/>
          </p:cNvSpPr>
          <p:nvPr/>
        </p:nvSpPr>
        <p:spPr bwMode="auto">
          <a:xfrm>
            <a:off x="895350" y="2187971"/>
            <a:ext cx="12731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9" name="Line 25"/>
          <p:cNvSpPr>
            <a:spLocks noChangeShapeType="1"/>
          </p:cNvSpPr>
          <p:nvPr/>
        </p:nvSpPr>
        <p:spPr bwMode="auto">
          <a:xfrm>
            <a:off x="904875" y="2948384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26"/>
          <p:cNvSpPr txBox="1">
            <a:spLocks noChangeArrowheads="1"/>
          </p:cNvSpPr>
          <p:nvPr/>
        </p:nvSpPr>
        <p:spPr bwMode="auto">
          <a:xfrm>
            <a:off x="862013" y="2930921"/>
            <a:ext cx="1317625" cy="32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400" dirty="0"/>
              <a:t>传输层</a:t>
            </a:r>
            <a:endParaRPr lang="en-US" altLang="zh-CN" sz="1400" dirty="0"/>
          </a:p>
        </p:txBody>
      </p:sp>
      <p:sp>
        <p:nvSpPr>
          <p:cNvPr id="11" name="Line 27"/>
          <p:cNvSpPr>
            <a:spLocks noChangeShapeType="1"/>
          </p:cNvSpPr>
          <p:nvPr/>
        </p:nvSpPr>
        <p:spPr bwMode="auto">
          <a:xfrm>
            <a:off x="912813" y="3269059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28"/>
          <p:cNvSpPr>
            <a:spLocks noChangeShapeType="1"/>
          </p:cNvSpPr>
          <p:nvPr/>
        </p:nvSpPr>
        <p:spPr bwMode="auto">
          <a:xfrm>
            <a:off x="898525" y="3578621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29"/>
          <p:cNvSpPr>
            <a:spLocks noChangeShapeType="1"/>
          </p:cNvSpPr>
          <p:nvPr/>
        </p:nvSpPr>
        <p:spPr bwMode="auto">
          <a:xfrm>
            <a:off x="898525" y="3864371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Text Box 26"/>
          <p:cNvSpPr txBox="1">
            <a:spLocks noChangeArrowheads="1"/>
          </p:cNvSpPr>
          <p:nvPr/>
        </p:nvSpPr>
        <p:spPr bwMode="auto">
          <a:xfrm>
            <a:off x="896938" y="2178446"/>
            <a:ext cx="1317625" cy="32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400" dirty="0"/>
              <a:t>应用层</a:t>
            </a:r>
            <a:endParaRPr lang="en-US" altLang="zh-CN" sz="1400" dirty="0"/>
          </a:p>
        </p:txBody>
      </p:sp>
      <p:sp>
        <p:nvSpPr>
          <p:cNvPr id="15" name="Text Box 26"/>
          <p:cNvSpPr txBox="1">
            <a:spLocks noChangeArrowheads="1"/>
          </p:cNvSpPr>
          <p:nvPr/>
        </p:nvSpPr>
        <p:spPr bwMode="auto">
          <a:xfrm>
            <a:off x="852488" y="3835796"/>
            <a:ext cx="1317625" cy="32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400" dirty="0"/>
              <a:t>物理层</a:t>
            </a:r>
            <a:endParaRPr lang="en-US" altLang="zh-CN" sz="1400" dirty="0"/>
          </a:p>
        </p:txBody>
      </p:sp>
      <p:sp>
        <p:nvSpPr>
          <p:cNvPr id="16" name="Text Box 26"/>
          <p:cNvSpPr txBox="1">
            <a:spLocks noChangeArrowheads="1"/>
          </p:cNvSpPr>
          <p:nvPr/>
        </p:nvSpPr>
        <p:spPr bwMode="auto">
          <a:xfrm>
            <a:off x="871538" y="3550046"/>
            <a:ext cx="1317625" cy="32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400" dirty="0"/>
              <a:t>链路层</a:t>
            </a:r>
            <a:endParaRPr lang="en-US" altLang="zh-CN" sz="1400" dirty="0"/>
          </a:p>
        </p:txBody>
      </p:sp>
      <p:sp>
        <p:nvSpPr>
          <p:cNvPr id="17" name="Text Box 26"/>
          <p:cNvSpPr txBox="1">
            <a:spLocks noChangeArrowheads="1"/>
          </p:cNvSpPr>
          <p:nvPr/>
        </p:nvSpPr>
        <p:spPr bwMode="auto">
          <a:xfrm>
            <a:off x="862013" y="3254771"/>
            <a:ext cx="1317625" cy="32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400" dirty="0"/>
              <a:t>网络层</a:t>
            </a:r>
            <a:endParaRPr lang="en-US" altLang="zh-CN" sz="1400" dirty="0"/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1231900" y="2464196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P3</a:t>
            </a:r>
          </a:p>
        </p:txBody>
      </p:sp>
      <p:grpSp>
        <p:nvGrpSpPr>
          <p:cNvPr id="19" name="Group 20"/>
          <p:cNvGrpSpPr>
            <a:grpSpLocks/>
          </p:cNvGrpSpPr>
          <p:nvPr/>
        </p:nvGrpSpPr>
        <p:grpSpPr bwMode="auto">
          <a:xfrm>
            <a:off x="1200150" y="2788046"/>
            <a:ext cx="620713" cy="228600"/>
            <a:chOff x="1287" y="2524"/>
            <a:chExt cx="260" cy="100"/>
          </a:xfrm>
        </p:grpSpPr>
        <p:sp>
          <p:nvSpPr>
            <p:cNvPr id="20" name="Rectangle 21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1" name="Rectangle 22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3" name="Rectangle 24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</p:grp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432175" y="1900634"/>
            <a:ext cx="2254250" cy="19812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3378200" y="1978421"/>
            <a:ext cx="22256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3803650" y="2707084"/>
            <a:ext cx="1317625" cy="310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400" dirty="0"/>
              <a:t>传输层</a:t>
            </a:r>
            <a:endParaRPr lang="en-US" altLang="zh-CN" sz="1400" dirty="0"/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3857625" y="1930796"/>
            <a:ext cx="1317625" cy="310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400" dirty="0"/>
              <a:t>应用层</a:t>
            </a:r>
            <a:endParaRPr lang="en-US" altLang="zh-CN" sz="1400" dirty="0"/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3797300" y="3611959"/>
            <a:ext cx="1317625" cy="310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400" dirty="0"/>
              <a:t>物理层</a:t>
            </a:r>
            <a:endParaRPr lang="en-US" altLang="zh-CN" sz="1400" dirty="0"/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3797300" y="3326209"/>
            <a:ext cx="1317625" cy="310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400" dirty="0"/>
              <a:t>链路层</a:t>
            </a:r>
            <a:endParaRPr lang="en-US" altLang="zh-CN" sz="1400" dirty="0"/>
          </a:p>
        </p:txBody>
      </p:sp>
      <p:sp>
        <p:nvSpPr>
          <p:cNvPr id="30" name="Oval 36"/>
          <p:cNvSpPr>
            <a:spLocks noChangeArrowheads="1"/>
          </p:cNvSpPr>
          <p:nvPr/>
        </p:nvSpPr>
        <p:spPr bwMode="auto">
          <a:xfrm>
            <a:off x="3497263" y="2237184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P4</a:t>
            </a:r>
          </a:p>
        </p:txBody>
      </p:sp>
      <p:sp>
        <p:nvSpPr>
          <p:cNvPr id="31" name="Rectangle 23"/>
          <p:cNvSpPr>
            <a:spLocks noChangeArrowheads="1"/>
          </p:cNvSpPr>
          <p:nvPr/>
        </p:nvSpPr>
        <p:spPr bwMode="auto">
          <a:xfrm>
            <a:off x="6567488" y="2126059"/>
            <a:ext cx="1296987" cy="19812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32" name="Rectangle 24"/>
          <p:cNvSpPr>
            <a:spLocks noChangeArrowheads="1"/>
          </p:cNvSpPr>
          <p:nvPr/>
        </p:nvSpPr>
        <p:spPr bwMode="auto">
          <a:xfrm>
            <a:off x="6370638" y="2167334"/>
            <a:ext cx="1631950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33" name="Text Box 26"/>
          <p:cNvSpPr txBox="1">
            <a:spLocks noChangeArrowheads="1"/>
          </p:cNvSpPr>
          <p:nvPr/>
        </p:nvSpPr>
        <p:spPr bwMode="auto">
          <a:xfrm>
            <a:off x="6496050" y="2922984"/>
            <a:ext cx="1317625" cy="310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400" dirty="0"/>
              <a:t>传输层</a:t>
            </a:r>
            <a:endParaRPr lang="en-US" altLang="zh-CN" sz="1400" dirty="0"/>
          </a:p>
        </p:txBody>
      </p:sp>
      <p:sp>
        <p:nvSpPr>
          <p:cNvPr id="34" name="Text Box 26"/>
          <p:cNvSpPr txBox="1">
            <a:spLocks noChangeArrowheads="1"/>
          </p:cNvSpPr>
          <p:nvPr/>
        </p:nvSpPr>
        <p:spPr bwMode="auto">
          <a:xfrm>
            <a:off x="6530975" y="2170509"/>
            <a:ext cx="1317625" cy="310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400" dirty="0"/>
              <a:t>应用层</a:t>
            </a:r>
            <a:endParaRPr lang="en-US" altLang="zh-CN" sz="1400" dirty="0"/>
          </a:p>
        </p:txBody>
      </p:sp>
      <p:sp>
        <p:nvSpPr>
          <p:cNvPr id="35" name="Text Box 26"/>
          <p:cNvSpPr txBox="1">
            <a:spLocks noChangeArrowheads="1"/>
          </p:cNvSpPr>
          <p:nvPr/>
        </p:nvSpPr>
        <p:spPr bwMode="auto">
          <a:xfrm>
            <a:off x="6538913" y="3827859"/>
            <a:ext cx="1317625" cy="310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400" dirty="0"/>
              <a:t>物理层</a:t>
            </a:r>
            <a:endParaRPr lang="en-US" altLang="zh-CN" sz="1400" dirty="0"/>
          </a:p>
        </p:txBody>
      </p:sp>
      <p:sp>
        <p:nvSpPr>
          <p:cNvPr id="36" name="Text Box 26"/>
          <p:cNvSpPr txBox="1">
            <a:spLocks noChangeArrowheads="1"/>
          </p:cNvSpPr>
          <p:nvPr/>
        </p:nvSpPr>
        <p:spPr bwMode="auto">
          <a:xfrm>
            <a:off x="6505575" y="3542109"/>
            <a:ext cx="1317625" cy="310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400" dirty="0"/>
              <a:t>链路层</a:t>
            </a:r>
            <a:endParaRPr lang="en-US" altLang="zh-CN" sz="1400" dirty="0"/>
          </a:p>
        </p:txBody>
      </p:sp>
      <p:sp>
        <p:nvSpPr>
          <p:cNvPr id="37" name="Text Box 26"/>
          <p:cNvSpPr txBox="1">
            <a:spLocks noChangeArrowheads="1"/>
          </p:cNvSpPr>
          <p:nvPr/>
        </p:nvSpPr>
        <p:spPr bwMode="auto">
          <a:xfrm>
            <a:off x="6496050" y="3246834"/>
            <a:ext cx="1317625" cy="310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400" dirty="0"/>
              <a:t>网络层</a:t>
            </a:r>
            <a:endParaRPr lang="en-US" altLang="zh-CN" sz="1400" dirty="0"/>
          </a:p>
        </p:txBody>
      </p:sp>
      <p:sp>
        <p:nvSpPr>
          <p:cNvPr id="38" name="Oval 53"/>
          <p:cNvSpPr>
            <a:spLocks noChangeArrowheads="1"/>
          </p:cNvSpPr>
          <p:nvPr/>
        </p:nvSpPr>
        <p:spPr bwMode="auto">
          <a:xfrm>
            <a:off x="6451600" y="2464196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P2</a:t>
            </a:r>
          </a:p>
        </p:txBody>
      </p:sp>
      <p:sp>
        <p:nvSpPr>
          <p:cNvPr id="39" name="Freeform 54"/>
          <p:cNvSpPr>
            <a:spLocks/>
          </p:cNvSpPr>
          <p:nvPr/>
        </p:nvSpPr>
        <p:spPr bwMode="auto">
          <a:xfrm>
            <a:off x="8026400" y="2146696"/>
            <a:ext cx="504825" cy="2133600"/>
          </a:xfrm>
          <a:custGeom>
            <a:avLst/>
            <a:gdLst>
              <a:gd name="T0" fmla="*/ 2147483647 w 318"/>
              <a:gd name="T1" fmla="*/ 2147483647 h 1344"/>
              <a:gd name="T2" fmla="*/ 2147483647 w 318"/>
              <a:gd name="T3" fmla="*/ 0 h 1344"/>
              <a:gd name="T4" fmla="*/ 0 w 318"/>
              <a:gd name="T5" fmla="*/ 2147483647 h 1344"/>
              <a:gd name="T6" fmla="*/ 2147483647 w 318"/>
              <a:gd name="T7" fmla="*/ 2147483647 h 1344"/>
              <a:gd name="T8" fmla="*/ 2147483647 w 318"/>
              <a:gd name="T9" fmla="*/ 2147483647 h 1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8" h="1344">
                <a:moveTo>
                  <a:pt x="318" y="1344"/>
                </a:moveTo>
                <a:lnTo>
                  <a:pt x="12" y="0"/>
                </a:lnTo>
                <a:lnTo>
                  <a:pt x="0" y="1224"/>
                </a:lnTo>
                <a:lnTo>
                  <a:pt x="121" y="1344"/>
                </a:lnTo>
                <a:lnTo>
                  <a:pt x="318" y="1344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40" name="Group 76"/>
          <p:cNvGrpSpPr>
            <a:grpSpLocks/>
          </p:cNvGrpSpPr>
          <p:nvPr/>
        </p:nvGrpSpPr>
        <p:grpSpPr bwMode="auto">
          <a:xfrm>
            <a:off x="1435101" y="5393130"/>
            <a:ext cx="2405064" cy="657224"/>
            <a:chOff x="839" y="3697"/>
            <a:chExt cx="1515" cy="414"/>
          </a:xfrm>
        </p:grpSpPr>
        <p:sp>
          <p:nvSpPr>
            <p:cNvPr id="41" name="Rectangle 77"/>
            <p:cNvSpPr>
              <a:spLocks noChangeArrowheads="1"/>
            </p:cNvSpPr>
            <p:nvPr/>
          </p:nvSpPr>
          <p:spPr bwMode="auto">
            <a:xfrm>
              <a:off x="1553" y="3697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>
                <a:latin typeface="+mn-ea"/>
              </a:endParaRPr>
            </a:p>
          </p:txBody>
        </p:sp>
        <p:sp>
          <p:nvSpPr>
            <p:cNvPr id="42" name="Line 78"/>
            <p:cNvSpPr>
              <a:spLocks noChangeShapeType="1"/>
            </p:cNvSpPr>
            <p:nvPr/>
          </p:nvSpPr>
          <p:spPr bwMode="auto">
            <a:xfrm flipV="1">
              <a:off x="2179" y="3770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+mn-ea"/>
              </a:endParaRPr>
            </a:p>
          </p:txBody>
        </p:sp>
        <p:sp>
          <p:nvSpPr>
            <p:cNvPr id="43" name="Text Box 79"/>
            <p:cNvSpPr txBox="1">
              <a:spLocks noChangeArrowheads="1"/>
            </p:cNvSpPr>
            <p:nvPr/>
          </p:nvSpPr>
          <p:spPr bwMode="auto">
            <a:xfrm>
              <a:off x="839" y="3822"/>
              <a:ext cx="1473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85000"/>
                </a:lnSpc>
                <a:defRPr/>
              </a:pPr>
              <a:r>
                <a:rPr lang="zh-CN" altLang="en-US" sz="1400" dirty="0">
                  <a:latin typeface="+mn-ea"/>
                  <a:ea typeface="+mn-ea"/>
                </a:rPr>
                <a:t>源</a:t>
              </a:r>
              <a:r>
                <a:rPr lang="en-US" sz="1400" dirty="0">
                  <a:latin typeface="+mn-ea"/>
                  <a:ea typeface="+mn-ea"/>
                </a:rPr>
                <a:t>IP</a:t>
              </a:r>
              <a:r>
                <a:rPr lang="zh-CN" altLang="en-US" sz="1400" dirty="0">
                  <a:latin typeface="+mn-ea"/>
                  <a:ea typeface="+mn-ea"/>
                </a:rPr>
                <a:t>地址和端口号</a:t>
              </a:r>
              <a:r>
                <a:rPr lang="en-US" sz="1400" dirty="0">
                  <a:latin typeface="+mn-ea"/>
                  <a:ea typeface="+mn-ea"/>
                </a:rPr>
                <a:t>: A,9157</a:t>
              </a:r>
            </a:p>
            <a:p>
              <a:pPr algn="r">
                <a:lnSpc>
                  <a:spcPct val="85000"/>
                </a:lnSpc>
                <a:defRPr/>
              </a:pPr>
              <a:r>
                <a:rPr lang="zh-CN" altLang="en-US" sz="1400" dirty="0">
                  <a:latin typeface="+mn-ea"/>
                  <a:ea typeface="+mn-ea"/>
                </a:rPr>
                <a:t>目的</a:t>
              </a:r>
              <a:r>
                <a:rPr lang="en-US" sz="1400" dirty="0">
                  <a:latin typeface="+mn-ea"/>
                  <a:ea typeface="+mn-ea"/>
                </a:rPr>
                <a:t>IP</a:t>
              </a:r>
              <a:r>
                <a:rPr lang="zh-CN" altLang="en-US" sz="1400" dirty="0">
                  <a:latin typeface="+mn-ea"/>
                  <a:ea typeface="+mn-ea"/>
                </a:rPr>
                <a:t>地址和端口号</a:t>
              </a:r>
              <a:r>
                <a:rPr lang="en-US" sz="1400" dirty="0">
                  <a:latin typeface="+mn-ea"/>
                  <a:ea typeface="+mn-ea"/>
                </a:rPr>
                <a:t>: B,80</a:t>
              </a:r>
            </a:p>
          </p:txBody>
        </p:sp>
      </p:grpSp>
      <p:grpSp>
        <p:nvGrpSpPr>
          <p:cNvPr id="44" name="Group 80"/>
          <p:cNvGrpSpPr>
            <a:grpSpLocks/>
          </p:cNvGrpSpPr>
          <p:nvPr/>
        </p:nvGrpSpPr>
        <p:grpSpPr bwMode="auto">
          <a:xfrm>
            <a:off x="1666877" y="4702575"/>
            <a:ext cx="2633664" cy="657226"/>
            <a:chOff x="2741" y="3750"/>
            <a:chExt cx="1659" cy="414"/>
          </a:xfrm>
        </p:grpSpPr>
        <p:sp>
          <p:nvSpPr>
            <p:cNvPr id="45" name="Rectangle 81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>
                <a:latin typeface="+mn-ea"/>
              </a:endParaRPr>
            </a:p>
          </p:txBody>
        </p:sp>
        <p:sp>
          <p:nvSpPr>
            <p:cNvPr id="46" name="Line 82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+mn-ea"/>
              </a:endParaRPr>
            </a:p>
          </p:txBody>
        </p:sp>
        <p:sp>
          <p:nvSpPr>
            <p:cNvPr id="47" name="Text Box 83"/>
            <p:cNvSpPr txBox="1">
              <a:spLocks noChangeArrowheads="1"/>
            </p:cNvSpPr>
            <p:nvPr/>
          </p:nvSpPr>
          <p:spPr bwMode="auto">
            <a:xfrm>
              <a:off x="2813" y="3875"/>
              <a:ext cx="1587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5000"/>
                </a:lnSpc>
                <a:defRPr/>
              </a:pPr>
              <a:r>
                <a:rPr lang="zh-CN" altLang="en-US" sz="1400" dirty="0">
                  <a:latin typeface="+mn-ea"/>
                  <a:ea typeface="+mn-ea"/>
                </a:rPr>
                <a:t>源</a:t>
              </a:r>
              <a:r>
                <a:rPr lang="en-US" altLang="zh-CN" sz="1400" dirty="0">
                  <a:latin typeface="+mn-ea"/>
                  <a:ea typeface="+mn-ea"/>
                </a:rPr>
                <a:t>IP</a:t>
              </a:r>
              <a:r>
                <a:rPr lang="zh-CN" altLang="en-US" sz="1400" dirty="0">
                  <a:latin typeface="+mn-ea"/>
                  <a:ea typeface="+mn-ea"/>
                </a:rPr>
                <a:t>地址和端口号</a:t>
              </a:r>
              <a:r>
                <a:rPr lang="en-US" sz="1400" dirty="0">
                  <a:latin typeface="+mn-ea"/>
                  <a:ea typeface="+mn-ea"/>
                </a:rPr>
                <a:t>: B,80</a:t>
              </a:r>
            </a:p>
            <a:p>
              <a:pPr algn="l">
                <a:lnSpc>
                  <a:spcPct val="85000"/>
                </a:lnSpc>
                <a:defRPr/>
              </a:pPr>
              <a:r>
                <a:rPr lang="zh-CN" altLang="en-US" sz="1400" dirty="0">
                  <a:latin typeface="+mn-ea"/>
                  <a:ea typeface="+mn-ea"/>
                </a:rPr>
                <a:t>目的</a:t>
              </a:r>
              <a:r>
                <a:rPr lang="en-US" altLang="zh-CN" sz="1400" dirty="0">
                  <a:latin typeface="+mn-ea"/>
                  <a:ea typeface="+mn-ea"/>
                </a:rPr>
                <a:t>IP</a:t>
              </a:r>
              <a:r>
                <a:rPr lang="zh-CN" altLang="en-US" sz="1400" dirty="0">
                  <a:latin typeface="+mn-ea"/>
                  <a:ea typeface="+mn-ea"/>
                </a:rPr>
                <a:t>地址和端口号</a:t>
              </a:r>
              <a:r>
                <a:rPr lang="en-US" sz="1400" dirty="0">
                  <a:latin typeface="+mn-ea"/>
                  <a:ea typeface="+mn-ea"/>
                </a:rPr>
                <a:t>: A,9157</a:t>
              </a:r>
            </a:p>
          </p:txBody>
        </p:sp>
      </p:grpSp>
      <p:sp>
        <p:nvSpPr>
          <p:cNvPr id="48" name="Text Box 93"/>
          <p:cNvSpPr txBox="1">
            <a:spLocks noChangeArrowheads="1"/>
          </p:cNvSpPr>
          <p:nvPr/>
        </p:nvSpPr>
        <p:spPr bwMode="auto">
          <a:xfrm flipH="1">
            <a:off x="88900" y="4927996"/>
            <a:ext cx="1147763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zh-CN" altLang="en-US" sz="1800" dirty="0">
                <a:latin typeface="+mn-ea"/>
                <a:ea typeface="+mn-ea"/>
              </a:rPr>
              <a:t>主机</a:t>
            </a:r>
            <a:r>
              <a:rPr lang="en-US" altLang="zh-CN" sz="1800" dirty="0">
                <a:latin typeface="+mn-ea"/>
                <a:ea typeface="+mn-ea"/>
              </a:rPr>
              <a:t>IP</a:t>
            </a:r>
            <a:r>
              <a:rPr lang="zh-CN" altLang="en-US" sz="1800" dirty="0">
                <a:latin typeface="+mn-ea"/>
                <a:ea typeface="+mn-ea"/>
              </a:rPr>
              <a:t>地址：</a:t>
            </a:r>
            <a:r>
              <a:rPr lang="en-US" altLang="zh-CN" sz="1800" dirty="0">
                <a:latin typeface="+mn-ea"/>
                <a:ea typeface="+mn-ea"/>
              </a:rPr>
              <a:t>A</a:t>
            </a:r>
            <a:endParaRPr lang="en-US" sz="1800" dirty="0">
              <a:latin typeface="+mn-ea"/>
              <a:ea typeface="+mn-ea"/>
            </a:endParaRPr>
          </a:p>
        </p:txBody>
      </p:sp>
      <p:sp>
        <p:nvSpPr>
          <p:cNvPr id="49" name="Text Box 94"/>
          <p:cNvSpPr txBox="1">
            <a:spLocks noChangeArrowheads="1"/>
          </p:cNvSpPr>
          <p:nvPr/>
        </p:nvSpPr>
        <p:spPr bwMode="auto">
          <a:xfrm flipH="1">
            <a:off x="7845425" y="4824809"/>
            <a:ext cx="1147763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zh-CN" altLang="en-US" sz="1800" dirty="0">
                <a:latin typeface="+mn-ea"/>
                <a:ea typeface="+mn-ea"/>
              </a:rPr>
              <a:t>主机</a:t>
            </a:r>
            <a:r>
              <a:rPr lang="en-US" altLang="zh-CN" sz="1800" dirty="0">
                <a:latin typeface="+mn-ea"/>
                <a:ea typeface="+mn-ea"/>
              </a:rPr>
              <a:t>IP</a:t>
            </a:r>
            <a:r>
              <a:rPr lang="zh-CN" altLang="en-US" sz="1800" dirty="0">
                <a:latin typeface="+mn-ea"/>
                <a:ea typeface="+mn-ea"/>
              </a:rPr>
              <a:t>地址：</a:t>
            </a:r>
            <a:r>
              <a:rPr lang="en-US" altLang="zh-CN" sz="1800" dirty="0">
                <a:latin typeface="+mn-ea"/>
                <a:ea typeface="+mn-ea"/>
              </a:rPr>
              <a:t>C</a:t>
            </a:r>
            <a:endParaRPr lang="en-US" sz="1800" dirty="0">
              <a:latin typeface="+mn-ea"/>
              <a:ea typeface="+mn-ea"/>
            </a:endParaRPr>
          </a:p>
        </p:txBody>
      </p:sp>
      <p:sp>
        <p:nvSpPr>
          <p:cNvPr id="50" name="Line 96"/>
          <p:cNvSpPr>
            <a:spLocks noChangeShapeType="1"/>
          </p:cNvSpPr>
          <p:nvPr/>
        </p:nvSpPr>
        <p:spPr bwMode="auto">
          <a:xfrm>
            <a:off x="3354388" y="3654821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1" name="Line 97"/>
          <p:cNvSpPr>
            <a:spLocks noChangeShapeType="1"/>
          </p:cNvSpPr>
          <p:nvPr/>
        </p:nvSpPr>
        <p:spPr bwMode="auto">
          <a:xfrm>
            <a:off x="3370263" y="3353196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2" name="Text Box 26"/>
          <p:cNvSpPr txBox="1">
            <a:spLocks noChangeArrowheads="1"/>
          </p:cNvSpPr>
          <p:nvPr/>
        </p:nvSpPr>
        <p:spPr bwMode="auto">
          <a:xfrm>
            <a:off x="3757613" y="3018234"/>
            <a:ext cx="1317625" cy="310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400" dirty="0"/>
              <a:t>网络层</a:t>
            </a:r>
            <a:endParaRPr lang="en-US" altLang="zh-CN" sz="1400" dirty="0"/>
          </a:p>
        </p:txBody>
      </p:sp>
      <p:sp>
        <p:nvSpPr>
          <p:cNvPr id="53" name="Line 99"/>
          <p:cNvSpPr>
            <a:spLocks noChangeShapeType="1"/>
          </p:cNvSpPr>
          <p:nvPr/>
        </p:nvSpPr>
        <p:spPr bwMode="auto">
          <a:xfrm>
            <a:off x="3373438" y="3030934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4" name="Line 100"/>
          <p:cNvSpPr>
            <a:spLocks noChangeShapeType="1"/>
          </p:cNvSpPr>
          <p:nvPr/>
        </p:nvSpPr>
        <p:spPr bwMode="auto">
          <a:xfrm>
            <a:off x="3376613" y="2708671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55" name="Group 101"/>
          <p:cNvGrpSpPr>
            <a:grpSpLocks/>
          </p:cNvGrpSpPr>
          <p:nvPr/>
        </p:nvGrpSpPr>
        <p:grpSpPr bwMode="auto">
          <a:xfrm>
            <a:off x="3552825" y="2570559"/>
            <a:ext cx="473075" cy="228600"/>
            <a:chOff x="1287" y="2524"/>
            <a:chExt cx="260" cy="100"/>
          </a:xfrm>
        </p:grpSpPr>
        <p:sp>
          <p:nvSpPr>
            <p:cNvPr id="56" name="Rectangle 102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7" name="Rectangle 103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8" name="Rectangle 104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9" name="Rectangle 105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</p:grpSp>
      <p:sp>
        <p:nvSpPr>
          <p:cNvPr id="60" name="Oval 106"/>
          <p:cNvSpPr>
            <a:spLocks noChangeArrowheads="1"/>
          </p:cNvSpPr>
          <p:nvPr/>
        </p:nvSpPr>
        <p:spPr bwMode="auto">
          <a:xfrm>
            <a:off x="4864100" y="2241946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P6</a:t>
            </a:r>
          </a:p>
        </p:txBody>
      </p:sp>
      <p:sp>
        <p:nvSpPr>
          <p:cNvPr id="61" name="Oval 112"/>
          <p:cNvSpPr>
            <a:spLocks noChangeArrowheads="1"/>
          </p:cNvSpPr>
          <p:nvPr/>
        </p:nvSpPr>
        <p:spPr bwMode="auto">
          <a:xfrm>
            <a:off x="4192588" y="2240359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P5</a:t>
            </a:r>
          </a:p>
        </p:txBody>
      </p:sp>
      <p:grpSp>
        <p:nvGrpSpPr>
          <p:cNvPr id="62" name="Group 118"/>
          <p:cNvGrpSpPr>
            <a:grpSpLocks/>
          </p:cNvGrpSpPr>
          <p:nvPr/>
        </p:nvGrpSpPr>
        <p:grpSpPr bwMode="auto">
          <a:xfrm>
            <a:off x="4257675" y="2575321"/>
            <a:ext cx="473075" cy="228600"/>
            <a:chOff x="1287" y="2524"/>
            <a:chExt cx="260" cy="100"/>
          </a:xfrm>
        </p:grpSpPr>
        <p:sp>
          <p:nvSpPr>
            <p:cNvPr id="63" name="Rectangle 119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4" name="Rectangle 120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5" name="Rectangle 121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6" name="Rectangle 122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67" name="Group 123"/>
          <p:cNvGrpSpPr>
            <a:grpSpLocks/>
          </p:cNvGrpSpPr>
          <p:nvPr/>
        </p:nvGrpSpPr>
        <p:grpSpPr bwMode="auto">
          <a:xfrm>
            <a:off x="4929188" y="2580084"/>
            <a:ext cx="473075" cy="228600"/>
            <a:chOff x="1287" y="2524"/>
            <a:chExt cx="260" cy="100"/>
          </a:xfrm>
        </p:grpSpPr>
        <p:sp>
          <p:nvSpPr>
            <p:cNvPr id="68" name="Rectangle 124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9" name="Rectangle 125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70" name="Rectangle 126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71" name="Rectangle 127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</p:grpSp>
      <p:sp>
        <p:nvSpPr>
          <p:cNvPr id="72" name="Line 133"/>
          <p:cNvSpPr>
            <a:spLocks noChangeShapeType="1"/>
          </p:cNvSpPr>
          <p:nvPr/>
        </p:nvSpPr>
        <p:spPr bwMode="auto">
          <a:xfrm>
            <a:off x="6362700" y="3870721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3" name="Line 134"/>
          <p:cNvSpPr>
            <a:spLocks noChangeShapeType="1"/>
          </p:cNvSpPr>
          <p:nvPr/>
        </p:nvSpPr>
        <p:spPr bwMode="auto">
          <a:xfrm>
            <a:off x="6353175" y="3575446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4" name="Line 135"/>
          <p:cNvSpPr>
            <a:spLocks noChangeShapeType="1"/>
          </p:cNvSpPr>
          <p:nvPr/>
        </p:nvSpPr>
        <p:spPr bwMode="auto">
          <a:xfrm>
            <a:off x="6353175" y="3280171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5" name="Line 136"/>
          <p:cNvSpPr>
            <a:spLocks noChangeShapeType="1"/>
          </p:cNvSpPr>
          <p:nvPr/>
        </p:nvSpPr>
        <p:spPr bwMode="auto">
          <a:xfrm>
            <a:off x="6353175" y="2975371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76" name="Group 128"/>
          <p:cNvGrpSpPr>
            <a:grpSpLocks/>
          </p:cNvGrpSpPr>
          <p:nvPr/>
        </p:nvGrpSpPr>
        <p:grpSpPr bwMode="auto">
          <a:xfrm>
            <a:off x="6505575" y="2802334"/>
            <a:ext cx="473075" cy="228600"/>
            <a:chOff x="1287" y="2524"/>
            <a:chExt cx="260" cy="100"/>
          </a:xfrm>
        </p:grpSpPr>
        <p:sp>
          <p:nvSpPr>
            <p:cNvPr id="77" name="Rectangle 129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78" name="Rectangle 130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79" name="Rectangle 131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80" name="Rectangle 132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81" name="Group 137"/>
          <p:cNvGrpSpPr>
            <a:grpSpLocks/>
          </p:cNvGrpSpPr>
          <p:nvPr/>
        </p:nvGrpSpPr>
        <p:grpSpPr bwMode="auto">
          <a:xfrm>
            <a:off x="7300913" y="2792809"/>
            <a:ext cx="473075" cy="228600"/>
            <a:chOff x="1287" y="2524"/>
            <a:chExt cx="260" cy="100"/>
          </a:xfrm>
        </p:grpSpPr>
        <p:sp>
          <p:nvSpPr>
            <p:cNvPr id="82" name="Rectangle 138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83" name="Rectangle 139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84" name="Rectangle 140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85" name="Rectangle 141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</p:grpSp>
      <p:sp>
        <p:nvSpPr>
          <p:cNvPr id="86" name="Oval 143"/>
          <p:cNvSpPr>
            <a:spLocks noChangeArrowheads="1"/>
          </p:cNvSpPr>
          <p:nvPr/>
        </p:nvSpPr>
        <p:spPr bwMode="auto">
          <a:xfrm>
            <a:off x="7242175" y="2459434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P3</a:t>
            </a:r>
          </a:p>
        </p:txBody>
      </p:sp>
      <p:sp>
        <p:nvSpPr>
          <p:cNvPr id="87" name="Freeform 144"/>
          <p:cNvSpPr>
            <a:spLocks/>
          </p:cNvSpPr>
          <p:nvPr/>
        </p:nvSpPr>
        <p:spPr bwMode="auto">
          <a:xfrm>
            <a:off x="1493838" y="2662634"/>
            <a:ext cx="2695575" cy="2695575"/>
          </a:xfrm>
          <a:custGeom>
            <a:avLst/>
            <a:gdLst>
              <a:gd name="T0" fmla="*/ 0 w 1698"/>
              <a:gd name="T1" fmla="*/ 2147483647 h 1698"/>
              <a:gd name="T2" fmla="*/ 0 w 1698"/>
              <a:gd name="T3" fmla="*/ 2147483647 h 1698"/>
              <a:gd name="T4" fmla="*/ 2147483647 w 1698"/>
              <a:gd name="T5" fmla="*/ 2147483647 h 1698"/>
              <a:gd name="T6" fmla="*/ 2147483647 w 1698"/>
              <a:gd name="T7" fmla="*/ 2147483647 h 1698"/>
              <a:gd name="T8" fmla="*/ 2147483647 w 1698"/>
              <a:gd name="T9" fmla="*/ 0 h 16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98" h="1698">
                <a:moveTo>
                  <a:pt x="0" y="131"/>
                </a:moveTo>
                <a:lnTo>
                  <a:pt x="0" y="1698"/>
                </a:lnTo>
                <a:lnTo>
                  <a:pt x="1698" y="1690"/>
                </a:lnTo>
                <a:lnTo>
                  <a:pt x="1691" y="148"/>
                </a:lnTo>
                <a:lnTo>
                  <a:pt x="1443" y="0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8" name="Freeform 145"/>
          <p:cNvSpPr>
            <a:spLocks/>
          </p:cNvSpPr>
          <p:nvPr/>
        </p:nvSpPr>
        <p:spPr bwMode="auto">
          <a:xfrm>
            <a:off x="4479925" y="2694384"/>
            <a:ext cx="3089275" cy="3252787"/>
          </a:xfrm>
          <a:custGeom>
            <a:avLst/>
            <a:gdLst>
              <a:gd name="T0" fmla="*/ 0 w 1946"/>
              <a:gd name="T1" fmla="*/ 0 h 1801"/>
              <a:gd name="T2" fmla="*/ 0 w 1946"/>
              <a:gd name="T3" fmla="*/ 2147483647 h 1801"/>
              <a:gd name="T4" fmla="*/ 2147483647 w 1946"/>
              <a:gd name="T5" fmla="*/ 2147483647 h 1801"/>
              <a:gd name="T6" fmla="*/ 2147483647 w 1946"/>
              <a:gd name="T7" fmla="*/ 2147483647 h 180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46" h="1801">
                <a:moveTo>
                  <a:pt x="0" y="0"/>
                </a:moveTo>
                <a:lnTo>
                  <a:pt x="0" y="1801"/>
                </a:lnTo>
                <a:lnTo>
                  <a:pt x="1946" y="1794"/>
                </a:lnTo>
                <a:lnTo>
                  <a:pt x="1925" y="132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9" name="Freeform 146"/>
          <p:cNvSpPr>
            <a:spLocks/>
          </p:cNvSpPr>
          <p:nvPr/>
        </p:nvSpPr>
        <p:spPr bwMode="auto">
          <a:xfrm>
            <a:off x="5138738" y="2683271"/>
            <a:ext cx="1609725" cy="2465388"/>
          </a:xfrm>
          <a:custGeom>
            <a:avLst/>
            <a:gdLst>
              <a:gd name="T0" fmla="*/ 0 w 1014"/>
              <a:gd name="T1" fmla="*/ 0 h 1480"/>
              <a:gd name="T2" fmla="*/ 0 w 1014"/>
              <a:gd name="T3" fmla="*/ 2147483647 h 1480"/>
              <a:gd name="T4" fmla="*/ 2147483647 w 1014"/>
              <a:gd name="T5" fmla="*/ 2147483647 h 1480"/>
              <a:gd name="T6" fmla="*/ 2147483647 w 1014"/>
              <a:gd name="T7" fmla="*/ 2147483647 h 14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14" h="1480">
                <a:moveTo>
                  <a:pt x="0" y="0"/>
                </a:moveTo>
                <a:lnTo>
                  <a:pt x="0" y="1480"/>
                </a:lnTo>
                <a:lnTo>
                  <a:pt x="1014" y="1480"/>
                </a:lnTo>
                <a:lnTo>
                  <a:pt x="1014" y="146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90" name="Group 147"/>
          <p:cNvGrpSpPr>
            <a:grpSpLocks/>
          </p:cNvGrpSpPr>
          <p:nvPr/>
        </p:nvGrpSpPr>
        <p:grpSpPr bwMode="auto">
          <a:xfrm>
            <a:off x="5219700" y="4907355"/>
            <a:ext cx="2338387" cy="657224"/>
            <a:chOff x="2730" y="3750"/>
            <a:chExt cx="1473" cy="414"/>
          </a:xfrm>
        </p:grpSpPr>
        <p:sp>
          <p:nvSpPr>
            <p:cNvPr id="91" name="Rectangle 148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>
                <a:latin typeface="+mn-ea"/>
              </a:endParaRPr>
            </a:p>
          </p:txBody>
        </p:sp>
        <p:sp>
          <p:nvSpPr>
            <p:cNvPr id="92" name="Line 149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+mn-ea"/>
              </a:endParaRPr>
            </a:p>
          </p:txBody>
        </p:sp>
        <p:sp>
          <p:nvSpPr>
            <p:cNvPr id="93" name="Text Box 150"/>
            <p:cNvSpPr txBox="1">
              <a:spLocks noChangeArrowheads="1"/>
            </p:cNvSpPr>
            <p:nvPr/>
          </p:nvSpPr>
          <p:spPr bwMode="auto">
            <a:xfrm>
              <a:off x="2730" y="3875"/>
              <a:ext cx="1473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  <a:defRPr/>
              </a:pPr>
              <a:r>
                <a:rPr lang="zh-CN" altLang="en-US" sz="1400" dirty="0">
                  <a:latin typeface="+mn-ea"/>
                  <a:ea typeface="+mn-ea"/>
                </a:rPr>
                <a:t>源</a:t>
              </a:r>
              <a:r>
                <a:rPr lang="en-US" sz="1400" dirty="0">
                  <a:latin typeface="+mn-ea"/>
                  <a:ea typeface="+mn-ea"/>
                </a:rPr>
                <a:t>IP</a:t>
              </a:r>
              <a:r>
                <a:rPr lang="zh-CN" altLang="en-US" sz="1400" dirty="0">
                  <a:latin typeface="+mn-ea"/>
                  <a:ea typeface="+mn-ea"/>
                </a:rPr>
                <a:t>地址和端口号</a:t>
              </a:r>
              <a:r>
                <a:rPr lang="en-US" sz="1400" dirty="0">
                  <a:latin typeface="+mn-ea"/>
                  <a:ea typeface="+mn-ea"/>
                </a:rPr>
                <a:t>: C,5775</a:t>
              </a:r>
            </a:p>
            <a:p>
              <a:pPr>
                <a:lnSpc>
                  <a:spcPct val="85000"/>
                </a:lnSpc>
                <a:defRPr/>
              </a:pPr>
              <a:r>
                <a:rPr lang="zh-CN" altLang="en-US" sz="1400" dirty="0">
                  <a:latin typeface="+mn-ea"/>
                  <a:ea typeface="+mn-ea"/>
                </a:rPr>
                <a:t>目的</a:t>
              </a:r>
              <a:r>
                <a:rPr lang="en-US" sz="1400" dirty="0">
                  <a:latin typeface="+mn-ea"/>
                  <a:ea typeface="+mn-ea"/>
                </a:rPr>
                <a:t>IP</a:t>
              </a:r>
              <a:r>
                <a:rPr lang="zh-CN" altLang="en-US" sz="1400" dirty="0">
                  <a:latin typeface="+mn-ea"/>
                  <a:ea typeface="+mn-ea"/>
                </a:rPr>
                <a:t>地址和端口号</a:t>
              </a:r>
              <a:r>
                <a:rPr lang="en-US" sz="1400" dirty="0">
                  <a:latin typeface="+mn-ea"/>
                  <a:ea typeface="+mn-ea"/>
                </a:rPr>
                <a:t>: B,80</a:t>
              </a:r>
            </a:p>
          </p:txBody>
        </p:sp>
      </p:grpSp>
      <p:grpSp>
        <p:nvGrpSpPr>
          <p:cNvPr id="94" name="Group 151"/>
          <p:cNvGrpSpPr>
            <a:grpSpLocks/>
          </p:cNvGrpSpPr>
          <p:nvPr/>
        </p:nvGrpSpPr>
        <p:grpSpPr bwMode="auto">
          <a:xfrm>
            <a:off x="5307014" y="5696342"/>
            <a:ext cx="2452688" cy="657225"/>
            <a:chOff x="2741" y="3750"/>
            <a:chExt cx="1545" cy="414"/>
          </a:xfrm>
        </p:grpSpPr>
        <p:sp>
          <p:nvSpPr>
            <p:cNvPr id="95" name="Rectangle 152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>
                <a:latin typeface="+mn-ea"/>
              </a:endParaRPr>
            </a:p>
          </p:txBody>
        </p:sp>
        <p:sp>
          <p:nvSpPr>
            <p:cNvPr id="96" name="Line 153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+mn-ea"/>
              </a:endParaRPr>
            </a:p>
          </p:txBody>
        </p:sp>
        <p:sp>
          <p:nvSpPr>
            <p:cNvPr id="97" name="Text Box 154"/>
            <p:cNvSpPr txBox="1">
              <a:spLocks noChangeArrowheads="1"/>
            </p:cNvSpPr>
            <p:nvPr/>
          </p:nvSpPr>
          <p:spPr bwMode="auto">
            <a:xfrm>
              <a:off x="2813" y="3875"/>
              <a:ext cx="1473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  <a:defRPr/>
              </a:pPr>
              <a:r>
                <a:rPr lang="zh-CN" altLang="en-US" sz="1400" dirty="0">
                  <a:latin typeface="+mn-ea"/>
                  <a:ea typeface="+mn-ea"/>
                </a:rPr>
                <a:t>源</a:t>
              </a:r>
              <a:r>
                <a:rPr lang="en-US" sz="1400" dirty="0">
                  <a:latin typeface="+mn-ea"/>
                  <a:ea typeface="+mn-ea"/>
                </a:rPr>
                <a:t>IP</a:t>
              </a:r>
              <a:r>
                <a:rPr lang="zh-CN" altLang="en-US" sz="1400" dirty="0">
                  <a:latin typeface="+mn-ea"/>
                  <a:ea typeface="+mn-ea"/>
                </a:rPr>
                <a:t>地址和端口号</a:t>
              </a:r>
              <a:r>
                <a:rPr lang="en-US" sz="1400" dirty="0">
                  <a:latin typeface="+mn-ea"/>
                  <a:ea typeface="+mn-ea"/>
                </a:rPr>
                <a:t>: C,9157</a:t>
              </a:r>
            </a:p>
            <a:p>
              <a:pPr>
                <a:lnSpc>
                  <a:spcPct val="85000"/>
                </a:lnSpc>
                <a:defRPr/>
              </a:pPr>
              <a:r>
                <a:rPr lang="zh-CN" altLang="en-US" sz="1400" dirty="0">
                  <a:latin typeface="+mn-ea"/>
                  <a:ea typeface="+mn-ea"/>
                </a:rPr>
                <a:t>目的</a:t>
              </a:r>
              <a:r>
                <a:rPr lang="en-US" sz="1400" dirty="0">
                  <a:latin typeface="+mn-ea"/>
                  <a:ea typeface="+mn-ea"/>
                </a:rPr>
                <a:t>IP</a:t>
              </a:r>
              <a:r>
                <a:rPr lang="zh-CN" altLang="en-US" sz="1400" dirty="0">
                  <a:latin typeface="+mn-ea"/>
                  <a:ea typeface="+mn-ea"/>
                </a:rPr>
                <a:t>地址和端口号</a:t>
              </a:r>
              <a:r>
                <a:rPr lang="en-US" sz="1400" dirty="0">
                  <a:latin typeface="+mn-ea"/>
                  <a:ea typeface="+mn-ea"/>
                </a:rPr>
                <a:t>: B,80</a:t>
              </a:r>
            </a:p>
          </p:txBody>
        </p:sp>
      </p:grpSp>
      <p:sp>
        <p:nvSpPr>
          <p:cNvPr id="98" name="Text Box 155"/>
          <p:cNvSpPr txBox="1">
            <a:spLocks noChangeArrowheads="1"/>
          </p:cNvSpPr>
          <p:nvPr/>
        </p:nvSpPr>
        <p:spPr bwMode="auto">
          <a:xfrm>
            <a:off x="436567" y="6165304"/>
            <a:ext cx="37753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zh-CN" altLang="en-US" dirty="0">
                <a:solidFill>
                  <a:srgbClr val="CC0000"/>
                </a:solidFill>
                <a:latin typeface="+mn-ea"/>
                <a:ea typeface="+mn-ea"/>
              </a:rPr>
              <a:t>三个以</a:t>
            </a:r>
            <a:r>
              <a:rPr lang="en-US" altLang="zh-CN" dirty="0">
                <a:solidFill>
                  <a:srgbClr val="CC0000"/>
                </a:solidFill>
                <a:latin typeface="+mn-ea"/>
                <a:ea typeface="+mn-ea"/>
              </a:rPr>
              <a:t>B</a:t>
            </a:r>
            <a:r>
              <a:rPr lang="zh-CN" altLang="en-US" dirty="0">
                <a:solidFill>
                  <a:srgbClr val="CC0000"/>
                </a:solidFill>
                <a:latin typeface="+mn-ea"/>
                <a:ea typeface="+mn-ea"/>
              </a:rPr>
              <a:t>和</a:t>
            </a:r>
            <a:r>
              <a:rPr lang="en-US" altLang="zh-CN" dirty="0">
                <a:solidFill>
                  <a:srgbClr val="CC0000"/>
                </a:solidFill>
                <a:latin typeface="+mn-ea"/>
                <a:ea typeface="+mn-ea"/>
              </a:rPr>
              <a:t>80</a:t>
            </a:r>
            <a:r>
              <a:rPr lang="zh-CN" altLang="en-US" dirty="0">
                <a:solidFill>
                  <a:srgbClr val="CC0000"/>
                </a:solidFill>
                <a:latin typeface="+mn-ea"/>
                <a:ea typeface="+mn-ea"/>
              </a:rPr>
              <a:t>为目的</a:t>
            </a:r>
            <a:r>
              <a:rPr lang="en-US" altLang="zh-CN" dirty="0">
                <a:solidFill>
                  <a:srgbClr val="CC0000"/>
                </a:solidFill>
                <a:latin typeface="+mn-ea"/>
                <a:ea typeface="+mn-ea"/>
              </a:rPr>
              <a:t>IP</a:t>
            </a:r>
            <a:r>
              <a:rPr lang="zh-CN" altLang="en-US" dirty="0">
                <a:solidFill>
                  <a:srgbClr val="CC0000"/>
                </a:solidFill>
                <a:latin typeface="+mn-ea"/>
                <a:ea typeface="+mn-ea"/>
              </a:rPr>
              <a:t>地址和目的端口号</a:t>
            </a:r>
            <a:br>
              <a:rPr lang="en-US" altLang="zh-CN" dirty="0">
                <a:solidFill>
                  <a:srgbClr val="CC0000"/>
                </a:solidFill>
                <a:latin typeface="+mn-ea"/>
                <a:ea typeface="+mn-ea"/>
              </a:rPr>
            </a:br>
            <a:r>
              <a:rPr lang="zh-CN" altLang="en-US" dirty="0">
                <a:solidFill>
                  <a:srgbClr val="CC0000"/>
                </a:solidFill>
                <a:latin typeface="+mn-ea"/>
                <a:ea typeface="+mn-ea"/>
              </a:rPr>
              <a:t>的分段被送到不同的套接字</a:t>
            </a:r>
            <a:endParaRPr lang="en-US" dirty="0">
              <a:solidFill>
                <a:srgbClr val="CC0000"/>
              </a:solidFill>
              <a:latin typeface="+mn-ea"/>
              <a:ea typeface="+mn-ea"/>
            </a:endParaRPr>
          </a:p>
        </p:txBody>
      </p:sp>
      <p:sp>
        <p:nvSpPr>
          <p:cNvPr id="99" name="Line 156"/>
          <p:cNvSpPr>
            <a:spLocks noChangeShapeType="1"/>
          </p:cNvSpPr>
          <p:nvPr/>
        </p:nvSpPr>
        <p:spPr bwMode="auto">
          <a:xfrm>
            <a:off x="3502025" y="5993209"/>
            <a:ext cx="28575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0" name="Line 157"/>
          <p:cNvSpPr>
            <a:spLocks noChangeShapeType="1"/>
          </p:cNvSpPr>
          <p:nvPr/>
        </p:nvSpPr>
        <p:spPr bwMode="auto">
          <a:xfrm>
            <a:off x="7234386" y="5515371"/>
            <a:ext cx="28575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1" name="Line 158"/>
          <p:cNvSpPr>
            <a:spLocks noChangeShapeType="1"/>
          </p:cNvSpPr>
          <p:nvPr/>
        </p:nvSpPr>
        <p:spPr bwMode="auto">
          <a:xfrm>
            <a:off x="7454602" y="6309121"/>
            <a:ext cx="28575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2" name="Text Box 160"/>
          <p:cNvSpPr txBox="1">
            <a:spLocks noChangeArrowheads="1"/>
          </p:cNvSpPr>
          <p:nvPr/>
        </p:nvSpPr>
        <p:spPr bwMode="auto">
          <a:xfrm flipH="1">
            <a:off x="5046663" y="3973589"/>
            <a:ext cx="1147762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zh-CN" altLang="en-US" sz="1800" dirty="0">
                <a:latin typeface="+mn-ea"/>
                <a:ea typeface="+mn-ea"/>
              </a:rPr>
              <a:t>服务器</a:t>
            </a:r>
            <a:r>
              <a:rPr lang="en-US" altLang="zh-CN" sz="1800" dirty="0">
                <a:latin typeface="+mn-ea"/>
                <a:ea typeface="+mn-ea"/>
              </a:rPr>
              <a:t>IP</a:t>
            </a:r>
            <a:r>
              <a:rPr lang="zh-CN" altLang="en-US" sz="1800" dirty="0">
                <a:latin typeface="+mn-ea"/>
                <a:ea typeface="+mn-ea"/>
              </a:rPr>
              <a:t>地址：</a:t>
            </a:r>
            <a:r>
              <a:rPr lang="en-US" sz="1800" dirty="0">
                <a:latin typeface="+mn-ea"/>
                <a:ea typeface="+mn-ea"/>
              </a:rPr>
              <a:t>B</a:t>
            </a:r>
          </a:p>
        </p:txBody>
      </p:sp>
      <p:grpSp>
        <p:nvGrpSpPr>
          <p:cNvPr id="103" name="Group 161"/>
          <p:cNvGrpSpPr>
            <a:grpSpLocks/>
          </p:cNvGrpSpPr>
          <p:nvPr/>
        </p:nvGrpSpPr>
        <p:grpSpPr bwMode="auto">
          <a:xfrm>
            <a:off x="2820988" y="3415109"/>
            <a:ext cx="358775" cy="704850"/>
            <a:chOff x="4140" y="429"/>
            <a:chExt cx="1425" cy="2396"/>
          </a:xfrm>
        </p:grpSpPr>
        <p:sp>
          <p:nvSpPr>
            <p:cNvPr id="104" name="Freeform 162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Rectangle 163"/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6" name="Freeform 164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Freeform 165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Rectangle 166"/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109" name="Group 167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34" name="AutoShape 168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35" name="AutoShape 169"/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110" name="Rectangle 170"/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111" name="Group 171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32" name="AutoShape 172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33" name="AutoShape 173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112" name="Rectangle 174"/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13" name="Rectangle 175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114" name="Group 176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30" name="AutoShape 177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31" name="AutoShape 178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115" name="Freeform 179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6" name="Group 180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8" name="AutoShape 181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29" name="AutoShape 182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117" name="Rectangle 183"/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18" name="Freeform 184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Freeform 185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Oval 186"/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21" name="Freeform 187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AutoShape 188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23" name="AutoShape 189"/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24" name="Oval 190"/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25" name="Oval 191"/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zh-CN" sz="180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6" name="Oval 192"/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27" name="Rectangle 193"/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136" name="Group 194"/>
          <p:cNvGrpSpPr>
            <a:grpSpLocks/>
          </p:cNvGrpSpPr>
          <p:nvPr/>
        </p:nvGrpSpPr>
        <p:grpSpPr bwMode="auto">
          <a:xfrm>
            <a:off x="-44450" y="3835796"/>
            <a:ext cx="711200" cy="669925"/>
            <a:chOff x="-44" y="1473"/>
            <a:chExt cx="981" cy="1105"/>
          </a:xfrm>
        </p:grpSpPr>
        <p:pic>
          <p:nvPicPr>
            <p:cNvPr id="137" name="Picture 195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8" name="Freeform 19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39" name="Group 197"/>
          <p:cNvGrpSpPr>
            <a:grpSpLocks/>
          </p:cNvGrpSpPr>
          <p:nvPr/>
        </p:nvGrpSpPr>
        <p:grpSpPr bwMode="auto">
          <a:xfrm flipH="1">
            <a:off x="8258175" y="3751659"/>
            <a:ext cx="711200" cy="669925"/>
            <a:chOff x="-44" y="1473"/>
            <a:chExt cx="981" cy="1105"/>
          </a:xfrm>
        </p:grpSpPr>
        <p:pic>
          <p:nvPicPr>
            <p:cNvPr id="140" name="Picture 198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1" name="Freeform 19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面向连接的解复用：举例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>
            <a:off x="2819400" y="1987946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417513" y="2167334"/>
            <a:ext cx="460375" cy="2193925"/>
          </a:xfrm>
          <a:custGeom>
            <a:avLst/>
            <a:gdLst>
              <a:gd name="T0" fmla="*/ 2147483647 w 290"/>
              <a:gd name="T1" fmla="*/ 2147483647 h 1382"/>
              <a:gd name="T2" fmla="*/ 0 w 290"/>
              <a:gd name="T3" fmla="*/ 2147483647 h 1382"/>
              <a:gd name="T4" fmla="*/ 2147483647 w 290"/>
              <a:gd name="T5" fmla="*/ 0 h 1382"/>
              <a:gd name="T6" fmla="*/ 2147483647 w 290"/>
              <a:gd name="T7" fmla="*/ 2147483647 h 1382"/>
              <a:gd name="T8" fmla="*/ 2147483647 w 290"/>
              <a:gd name="T9" fmla="*/ 2147483647 h 1382"/>
              <a:gd name="T10" fmla="*/ 2147483647 w 290"/>
              <a:gd name="T11" fmla="*/ 2147483647 h 13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0" h="1382">
                <a:moveTo>
                  <a:pt x="15" y="1382"/>
                </a:moveTo>
                <a:lnTo>
                  <a:pt x="0" y="1360"/>
                </a:lnTo>
                <a:lnTo>
                  <a:pt x="290" y="0"/>
                </a:lnTo>
                <a:lnTo>
                  <a:pt x="284" y="1258"/>
                </a:lnTo>
                <a:lnTo>
                  <a:pt x="182" y="1382"/>
                </a:lnTo>
                <a:lnTo>
                  <a:pt x="15" y="138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" name="Rectangle 23"/>
          <p:cNvSpPr>
            <a:spLocks noChangeArrowheads="1"/>
          </p:cNvSpPr>
          <p:nvPr/>
        </p:nvSpPr>
        <p:spPr bwMode="auto">
          <a:xfrm>
            <a:off x="933450" y="2133996"/>
            <a:ext cx="1296988" cy="19812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8" name="Rectangle 24"/>
          <p:cNvSpPr>
            <a:spLocks noChangeArrowheads="1"/>
          </p:cNvSpPr>
          <p:nvPr/>
        </p:nvSpPr>
        <p:spPr bwMode="auto">
          <a:xfrm>
            <a:off x="895350" y="2187971"/>
            <a:ext cx="12731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9" name="Line 25"/>
          <p:cNvSpPr>
            <a:spLocks noChangeShapeType="1"/>
          </p:cNvSpPr>
          <p:nvPr/>
        </p:nvSpPr>
        <p:spPr bwMode="auto">
          <a:xfrm>
            <a:off x="904875" y="2948384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26"/>
          <p:cNvSpPr txBox="1">
            <a:spLocks noChangeArrowheads="1"/>
          </p:cNvSpPr>
          <p:nvPr/>
        </p:nvSpPr>
        <p:spPr bwMode="auto">
          <a:xfrm>
            <a:off x="862013" y="2930921"/>
            <a:ext cx="1317625" cy="32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400" dirty="0"/>
              <a:t>传输层</a:t>
            </a:r>
            <a:endParaRPr lang="en-US" altLang="zh-CN" sz="1400" dirty="0"/>
          </a:p>
        </p:txBody>
      </p:sp>
      <p:sp>
        <p:nvSpPr>
          <p:cNvPr id="11" name="Line 27"/>
          <p:cNvSpPr>
            <a:spLocks noChangeShapeType="1"/>
          </p:cNvSpPr>
          <p:nvPr/>
        </p:nvSpPr>
        <p:spPr bwMode="auto">
          <a:xfrm>
            <a:off x="912813" y="3269059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28"/>
          <p:cNvSpPr>
            <a:spLocks noChangeShapeType="1"/>
          </p:cNvSpPr>
          <p:nvPr/>
        </p:nvSpPr>
        <p:spPr bwMode="auto">
          <a:xfrm>
            <a:off x="898525" y="3578621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29"/>
          <p:cNvSpPr>
            <a:spLocks noChangeShapeType="1"/>
          </p:cNvSpPr>
          <p:nvPr/>
        </p:nvSpPr>
        <p:spPr bwMode="auto">
          <a:xfrm>
            <a:off x="898525" y="3864371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Text Box 26"/>
          <p:cNvSpPr txBox="1">
            <a:spLocks noChangeArrowheads="1"/>
          </p:cNvSpPr>
          <p:nvPr/>
        </p:nvSpPr>
        <p:spPr bwMode="auto">
          <a:xfrm>
            <a:off x="896938" y="2178446"/>
            <a:ext cx="1317625" cy="32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400" dirty="0"/>
              <a:t>应用层</a:t>
            </a:r>
            <a:endParaRPr lang="en-US" altLang="zh-CN" sz="1400" dirty="0"/>
          </a:p>
        </p:txBody>
      </p:sp>
      <p:sp>
        <p:nvSpPr>
          <p:cNvPr id="15" name="Text Box 26"/>
          <p:cNvSpPr txBox="1">
            <a:spLocks noChangeArrowheads="1"/>
          </p:cNvSpPr>
          <p:nvPr/>
        </p:nvSpPr>
        <p:spPr bwMode="auto">
          <a:xfrm>
            <a:off x="852488" y="3835796"/>
            <a:ext cx="1317625" cy="32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400" dirty="0"/>
              <a:t>物理层</a:t>
            </a:r>
            <a:endParaRPr lang="en-US" altLang="zh-CN" sz="1400" dirty="0"/>
          </a:p>
        </p:txBody>
      </p:sp>
      <p:sp>
        <p:nvSpPr>
          <p:cNvPr id="16" name="Text Box 26"/>
          <p:cNvSpPr txBox="1">
            <a:spLocks noChangeArrowheads="1"/>
          </p:cNvSpPr>
          <p:nvPr/>
        </p:nvSpPr>
        <p:spPr bwMode="auto">
          <a:xfrm>
            <a:off x="871538" y="3550046"/>
            <a:ext cx="1317625" cy="32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400" dirty="0"/>
              <a:t>链路层</a:t>
            </a:r>
            <a:endParaRPr lang="en-US" altLang="zh-CN" sz="1400" dirty="0"/>
          </a:p>
        </p:txBody>
      </p:sp>
      <p:sp>
        <p:nvSpPr>
          <p:cNvPr id="17" name="Text Box 26"/>
          <p:cNvSpPr txBox="1">
            <a:spLocks noChangeArrowheads="1"/>
          </p:cNvSpPr>
          <p:nvPr/>
        </p:nvSpPr>
        <p:spPr bwMode="auto">
          <a:xfrm>
            <a:off x="862013" y="3254771"/>
            <a:ext cx="1317625" cy="32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400" dirty="0"/>
              <a:t>网络层</a:t>
            </a:r>
            <a:endParaRPr lang="en-US" altLang="zh-CN" sz="1400" dirty="0"/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1231900" y="2464196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P3</a:t>
            </a:r>
          </a:p>
        </p:txBody>
      </p:sp>
      <p:grpSp>
        <p:nvGrpSpPr>
          <p:cNvPr id="19" name="Group 20"/>
          <p:cNvGrpSpPr>
            <a:grpSpLocks/>
          </p:cNvGrpSpPr>
          <p:nvPr/>
        </p:nvGrpSpPr>
        <p:grpSpPr bwMode="auto">
          <a:xfrm>
            <a:off x="1200150" y="2788046"/>
            <a:ext cx="620713" cy="228600"/>
            <a:chOff x="1287" y="2524"/>
            <a:chExt cx="260" cy="100"/>
          </a:xfrm>
        </p:grpSpPr>
        <p:sp>
          <p:nvSpPr>
            <p:cNvPr id="20" name="Rectangle 21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1" name="Rectangle 22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3" name="Rectangle 24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</p:grp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432175" y="1900634"/>
            <a:ext cx="2254250" cy="19812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3378200" y="1978421"/>
            <a:ext cx="22256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3803650" y="2707084"/>
            <a:ext cx="1317625" cy="310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400" dirty="0"/>
              <a:t>传输层</a:t>
            </a:r>
            <a:endParaRPr lang="en-US" altLang="zh-CN" sz="1400" dirty="0"/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3857625" y="1930796"/>
            <a:ext cx="1317625" cy="310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400" dirty="0"/>
              <a:t>应用层</a:t>
            </a:r>
            <a:endParaRPr lang="en-US" altLang="zh-CN" sz="1400" dirty="0"/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3797300" y="3611959"/>
            <a:ext cx="1317625" cy="310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400" dirty="0"/>
              <a:t>物理层</a:t>
            </a:r>
            <a:endParaRPr lang="en-US" altLang="zh-CN" sz="1400" dirty="0"/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3797300" y="3326209"/>
            <a:ext cx="1317625" cy="310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400" dirty="0"/>
              <a:t>链路层</a:t>
            </a:r>
            <a:endParaRPr lang="en-US" altLang="zh-CN" sz="1400" dirty="0"/>
          </a:p>
        </p:txBody>
      </p:sp>
      <p:sp>
        <p:nvSpPr>
          <p:cNvPr id="31" name="Rectangle 23"/>
          <p:cNvSpPr>
            <a:spLocks noChangeArrowheads="1"/>
          </p:cNvSpPr>
          <p:nvPr/>
        </p:nvSpPr>
        <p:spPr bwMode="auto">
          <a:xfrm>
            <a:off x="6567488" y="2126059"/>
            <a:ext cx="1296987" cy="19812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32" name="Rectangle 24"/>
          <p:cNvSpPr>
            <a:spLocks noChangeArrowheads="1"/>
          </p:cNvSpPr>
          <p:nvPr/>
        </p:nvSpPr>
        <p:spPr bwMode="auto">
          <a:xfrm>
            <a:off x="6370638" y="2167334"/>
            <a:ext cx="1631950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33" name="Text Box 26"/>
          <p:cNvSpPr txBox="1">
            <a:spLocks noChangeArrowheads="1"/>
          </p:cNvSpPr>
          <p:nvPr/>
        </p:nvSpPr>
        <p:spPr bwMode="auto">
          <a:xfrm>
            <a:off x="6496050" y="2922984"/>
            <a:ext cx="1317625" cy="310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400" dirty="0"/>
              <a:t>传输层</a:t>
            </a:r>
            <a:endParaRPr lang="en-US" altLang="zh-CN" sz="1400" dirty="0"/>
          </a:p>
        </p:txBody>
      </p:sp>
      <p:sp>
        <p:nvSpPr>
          <p:cNvPr id="34" name="Text Box 26"/>
          <p:cNvSpPr txBox="1">
            <a:spLocks noChangeArrowheads="1"/>
          </p:cNvSpPr>
          <p:nvPr/>
        </p:nvSpPr>
        <p:spPr bwMode="auto">
          <a:xfrm>
            <a:off x="6530975" y="2170509"/>
            <a:ext cx="1317625" cy="310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400" dirty="0"/>
              <a:t>应用层</a:t>
            </a:r>
            <a:endParaRPr lang="en-US" altLang="zh-CN" sz="1400" dirty="0"/>
          </a:p>
        </p:txBody>
      </p:sp>
      <p:sp>
        <p:nvSpPr>
          <p:cNvPr id="35" name="Text Box 26"/>
          <p:cNvSpPr txBox="1">
            <a:spLocks noChangeArrowheads="1"/>
          </p:cNvSpPr>
          <p:nvPr/>
        </p:nvSpPr>
        <p:spPr bwMode="auto">
          <a:xfrm>
            <a:off x="6538913" y="3827859"/>
            <a:ext cx="1317625" cy="310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400" dirty="0"/>
              <a:t>物理层</a:t>
            </a:r>
            <a:endParaRPr lang="en-US" altLang="zh-CN" sz="1400" dirty="0"/>
          </a:p>
        </p:txBody>
      </p:sp>
      <p:sp>
        <p:nvSpPr>
          <p:cNvPr id="36" name="Text Box 26"/>
          <p:cNvSpPr txBox="1">
            <a:spLocks noChangeArrowheads="1"/>
          </p:cNvSpPr>
          <p:nvPr/>
        </p:nvSpPr>
        <p:spPr bwMode="auto">
          <a:xfrm>
            <a:off x="6505575" y="3542109"/>
            <a:ext cx="1317625" cy="310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400" dirty="0"/>
              <a:t>链路层</a:t>
            </a:r>
            <a:endParaRPr lang="en-US" altLang="zh-CN" sz="1400" dirty="0"/>
          </a:p>
        </p:txBody>
      </p:sp>
      <p:sp>
        <p:nvSpPr>
          <p:cNvPr id="37" name="Text Box 26"/>
          <p:cNvSpPr txBox="1">
            <a:spLocks noChangeArrowheads="1"/>
          </p:cNvSpPr>
          <p:nvPr/>
        </p:nvSpPr>
        <p:spPr bwMode="auto">
          <a:xfrm>
            <a:off x="6496050" y="3246834"/>
            <a:ext cx="1317625" cy="310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400" dirty="0"/>
              <a:t>网络层</a:t>
            </a:r>
            <a:endParaRPr lang="en-US" altLang="zh-CN" sz="1400" dirty="0"/>
          </a:p>
        </p:txBody>
      </p:sp>
      <p:sp>
        <p:nvSpPr>
          <p:cNvPr id="38" name="Oval 53"/>
          <p:cNvSpPr>
            <a:spLocks noChangeArrowheads="1"/>
          </p:cNvSpPr>
          <p:nvPr/>
        </p:nvSpPr>
        <p:spPr bwMode="auto">
          <a:xfrm>
            <a:off x="6451600" y="2464196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P2</a:t>
            </a:r>
          </a:p>
        </p:txBody>
      </p:sp>
      <p:sp>
        <p:nvSpPr>
          <p:cNvPr id="39" name="Freeform 54"/>
          <p:cNvSpPr>
            <a:spLocks/>
          </p:cNvSpPr>
          <p:nvPr/>
        </p:nvSpPr>
        <p:spPr bwMode="auto">
          <a:xfrm>
            <a:off x="8026400" y="2146696"/>
            <a:ext cx="504825" cy="2133600"/>
          </a:xfrm>
          <a:custGeom>
            <a:avLst/>
            <a:gdLst>
              <a:gd name="T0" fmla="*/ 2147483647 w 318"/>
              <a:gd name="T1" fmla="*/ 2147483647 h 1344"/>
              <a:gd name="T2" fmla="*/ 2147483647 w 318"/>
              <a:gd name="T3" fmla="*/ 0 h 1344"/>
              <a:gd name="T4" fmla="*/ 0 w 318"/>
              <a:gd name="T5" fmla="*/ 2147483647 h 1344"/>
              <a:gd name="T6" fmla="*/ 2147483647 w 318"/>
              <a:gd name="T7" fmla="*/ 2147483647 h 1344"/>
              <a:gd name="T8" fmla="*/ 2147483647 w 318"/>
              <a:gd name="T9" fmla="*/ 2147483647 h 1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8" h="1344">
                <a:moveTo>
                  <a:pt x="318" y="1344"/>
                </a:moveTo>
                <a:lnTo>
                  <a:pt x="12" y="0"/>
                </a:lnTo>
                <a:lnTo>
                  <a:pt x="0" y="1224"/>
                </a:lnTo>
                <a:lnTo>
                  <a:pt x="121" y="1344"/>
                </a:lnTo>
                <a:lnTo>
                  <a:pt x="318" y="1344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40" name="Group 76"/>
          <p:cNvGrpSpPr>
            <a:grpSpLocks/>
          </p:cNvGrpSpPr>
          <p:nvPr/>
        </p:nvGrpSpPr>
        <p:grpSpPr bwMode="auto">
          <a:xfrm>
            <a:off x="1435101" y="5393130"/>
            <a:ext cx="2405064" cy="657224"/>
            <a:chOff x="839" y="3697"/>
            <a:chExt cx="1515" cy="414"/>
          </a:xfrm>
        </p:grpSpPr>
        <p:sp>
          <p:nvSpPr>
            <p:cNvPr id="41" name="Rectangle 77"/>
            <p:cNvSpPr>
              <a:spLocks noChangeArrowheads="1"/>
            </p:cNvSpPr>
            <p:nvPr/>
          </p:nvSpPr>
          <p:spPr bwMode="auto">
            <a:xfrm>
              <a:off x="1553" y="3697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>
                <a:latin typeface="+mn-ea"/>
              </a:endParaRPr>
            </a:p>
          </p:txBody>
        </p:sp>
        <p:sp>
          <p:nvSpPr>
            <p:cNvPr id="42" name="Line 78"/>
            <p:cNvSpPr>
              <a:spLocks noChangeShapeType="1"/>
            </p:cNvSpPr>
            <p:nvPr/>
          </p:nvSpPr>
          <p:spPr bwMode="auto">
            <a:xfrm flipV="1">
              <a:off x="2179" y="3770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+mn-ea"/>
              </a:endParaRPr>
            </a:p>
          </p:txBody>
        </p:sp>
        <p:sp>
          <p:nvSpPr>
            <p:cNvPr id="43" name="Text Box 79"/>
            <p:cNvSpPr txBox="1">
              <a:spLocks noChangeArrowheads="1"/>
            </p:cNvSpPr>
            <p:nvPr/>
          </p:nvSpPr>
          <p:spPr bwMode="auto">
            <a:xfrm>
              <a:off x="839" y="3822"/>
              <a:ext cx="1473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85000"/>
                </a:lnSpc>
                <a:defRPr/>
              </a:pPr>
              <a:r>
                <a:rPr lang="zh-CN" altLang="en-US" sz="1400" dirty="0">
                  <a:latin typeface="+mn-ea"/>
                  <a:ea typeface="+mn-ea"/>
                </a:rPr>
                <a:t>源</a:t>
              </a:r>
              <a:r>
                <a:rPr lang="en-US" sz="1400" dirty="0">
                  <a:latin typeface="+mn-ea"/>
                  <a:ea typeface="+mn-ea"/>
                </a:rPr>
                <a:t>IP</a:t>
              </a:r>
              <a:r>
                <a:rPr lang="zh-CN" altLang="en-US" sz="1400" dirty="0">
                  <a:latin typeface="+mn-ea"/>
                  <a:ea typeface="+mn-ea"/>
                </a:rPr>
                <a:t>地址和端口号</a:t>
              </a:r>
              <a:r>
                <a:rPr lang="en-US" sz="1400" dirty="0">
                  <a:latin typeface="+mn-ea"/>
                  <a:ea typeface="+mn-ea"/>
                </a:rPr>
                <a:t>: A,9157</a:t>
              </a:r>
            </a:p>
            <a:p>
              <a:pPr algn="r">
                <a:lnSpc>
                  <a:spcPct val="85000"/>
                </a:lnSpc>
                <a:defRPr/>
              </a:pPr>
              <a:r>
                <a:rPr lang="zh-CN" altLang="en-US" sz="1400" dirty="0">
                  <a:latin typeface="+mn-ea"/>
                  <a:ea typeface="+mn-ea"/>
                </a:rPr>
                <a:t>目的</a:t>
              </a:r>
              <a:r>
                <a:rPr lang="en-US" sz="1400" dirty="0">
                  <a:latin typeface="+mn-ea"/>
                  <a:ea typeface="+mn-ea"/>
                </a:rPr>
                <a:t>IP</a:t>
              </a:r>
              <a:r>
                <a:rPr lang="zh-CN" altLang="en-US" sz="1400" dirty="0">
                  <a:latin typeface="+mn-ea"/>
                  <a:ea typeface="+mn-ea"/>
                </a:rPr>
                <a:t>地址和端口号</a:t>
              </a:r>
              <a:r>
                <a:rPr lang="en-US" sz="1400" dirty="0">
                  <a:latin typeface="+mn-ea"/>
                  <a:ea typeface="+mn-ea"/>
                </a:rPr>
                <a:t>: B,80</a:t>
              </a:r>
            </a:p>
          </p:txBody>
        </p:sp>
      </p:grpSp>
      <p:grpSp>
        <p:nvGrpSpPr>
          <p:cNvPr id="44" name="Group 80"/>
          <p:cNvGrpSpPr>
            <a:grpSpLocks/>
          </p:cNvGrpSpPr>
          <p:nvPr/>
        </p:nvGrpSpPr>
        <p:grpSpPr bwMode="auto">
          <a:xfrm>
            <a:off x="1666877" y="4702575"/>
            <a:ext cx="2633664" cy="657226"/>
            <a:chOff x="2741" y="3750"/>
            <a:chExt cx="1659" cy="414"/>
          </a:xfrm>
        </p:grpSpPr>
        <p:sp>
          <p:nvSpPr>
            <p:cNvPr id="45" name="Rectangle 81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>
                <a:latin typeface="+mn-ea"/>
              </a:endParaRPr>
            </a:p>
          </p:txBody>
        </p:sp>
        <p:sp>
          <p:nvSpPr>
            <p:cNvPr id="46" name="Line 82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+mn-ea"/>
              </a:endParaRPr>
            </a:p>
          </p:txBody>
        </p:sp>
        <p:sp>
          <p:nvSpPr>
            <p:cNvPr id="47" name="Text Box 83"/>
            <p:cNvSpPr txBox="1">
              <a:spLocks noChangeArrowheads="1"/>
            </p:cNvSpPr>
            <p:nvPr/>
          </p:nvSpPr>
          <p:spPr bwMode="auto">
            <a:xfrm>
              <a:off x="2813" y="3875"/>
              <a:ext cx="1587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5000"/>
                </a:lnSpc>
                <a:defRPr/>
              </a:pPr>
              <a:r>
                <a:rPr lang="zh-CN" altLang="en-US" sz="1400" dirty="0">
                  <a:latin typeface="+mn-ea"/>
                  <a:ea typeface="+mn-ea"/>
                </a:rPr>
                <a:t>源</a:t>
              </a:r>
              <a:r>
                <a:rPr lang="en-US" altLang="zh-CN" sz="1400" dirty="0">
                  <a:latin typeface="+mn-ea"/>
                  <a:ea typeface="+mn-ea"/>
                </a:rPr>
                <a:t>IP</a:t>
              </a:r>
              <a:r>
                <a:rPr lang="zh-CN" altLang="en-US" sz="1400" dirty="0">
                  <a:latin typeface="+mn-ea"/>
                  <a:ea typeface="+mn-ea"/>
                </a:rPr>
                <a:t>地址和端口号</a:t>
              </a:r>
              <a:r>
                <a:rPr lang="en-US" sz="1400" dirty="0">
                  <a:latin typeface="+mn-ea"/>
                  <a:ea typeface="+mn-ea"/>
                </a:rPr>
                <a:t>: B,80</a:t>
              </a:r>
            </a:p>
            <a:p>
              <a:pPr algn="l">
                <a:lnSpc>
                  <a:spcPct val="85000"/>
                </a:lnSpc>
                <a:defRPr/>
              </a:pPr>
              <a:r>
                <a:rPr lang="zh-CN" altLang="en-US" sz="1400" dirty="0">
                  <a:latin typeface="+mn-ea"/>
                  <a:ea typeface="+mn-ea"/>
                </a:rPr>
                <a:t>目的</a:t>
              </a:r>
              <a:r>
                <a:rPr lang="en-US" altLang="zh-CN" sz="1400" dirty="0">
                  <a:latin typeface="+mn-ea"/>
                  <a:ea typeface="+mn-ea"/>
                </a:rPr>
                <a:t>IP</a:t>
              </a:r>
              <a:r>
                <a:rPr lang="zh-CN" altLang="en-US" sz="1400" dirty="0">
                  <a:latin typeface="+mn-ea"/>
                  <a:ea typeface="+mn-ea"/>
                </a:rPr>
                <a:t>地址和端口号</a:t>
              </a:r>
              <a:r>
                <a:rPr lang="en-US" sz="1400" dirty="0">
                  <a:latin typeface="+mn-ea"/>
                  <a:ea typeface="+mn-ea"/>
                </a:rPr>
                <a:t>: A,9157</a:t>
              </a:r>
            </a:p>
          </p:txBody>
        </p:sp>
      </p:grpSp>
      <p:sp>
        <p:nvSpPr>
          <p:cNvPr id="48" name="Text Box 93"/>
          <p:cNvSpPr txBox="1">
            <a:spLocks noChangeArrowheads="1"/>
          </p:cNvSpPr>
          <p:nvPr/>
        </p:nvSpPr>
        <p:spPr bwMode="auto">
          <a:xfrm flipH="1">
            <a:off x="88900" y="4927996"/>
            <a:ext cx="1147763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zh-CN" altLang="en-US" sz="1800" dirty="0">
                <a:latin typeface="+mn-ea"/>
                <a:ea typeface="+mn-ea"/>
              </a:rPr>
              <a:t>主机</a:t>
            </a:r>
            <a:r>
              <a:rPr lang="en-US" altLang="zh-CN" sz="1800" dirty="0">
                <a:latin typeface="+mn-ea"/>
                <a:ea typeface="+mn-ea"/>
              </a:rPr>
              <a:t>IP</a:t>
            </a:r>
            <a:r>
              <a:rPr lang="zh-CN" altLang="en-US" sz="1800" dirty="0">
                <a:latin typeface="+mn-ea"/>
                <a:ea typeface="+mn-ea"/>
              </a:rPr>
              <a:t>地址：</a:t>
            </a:r>
            <a:r>
              <a:rPr lang="en-US" altLang="zh-CN" sz="1800" dirty="0">
                <a:latin typeface="+mn-ea"/>
                <a:ea typeface="+mn-ea"/>
              </a:rPr>
              <a:t>A</a:t>
            </a:r>
            <a:endParaRPr lang="en-US" sz="1800" dirty="0">
              <a:latin typeface="+mn-ea"/>
              <a:ea typeface="+mn-ea"/>
            </a:endParaRPr>
          </a:p>
        </p:txBody>
      </p:sp>
      <p:sp>
        <p:nvSpPr>
          <p:cNvPr id="49" name="Text Box 94"/>
          <p:cNvSpPr txBox="1">
            <a:spLocks noChangeArrowheads="1"/>
          </p:cNvSpPr>
          <p:nvPr/>
        </p:nvSpPr>
        <p:spPr bwMode="auto">
          <a:xfrm flipH="1">
            <a:off x="7845425" y="4824809"/>
            <a:ext cx="1147763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zh-CN" altLang="en-US" sz="1800" dirty="0">
                <a:latin typeface="+mn-ea"/>
                <a:ea typeface="+mn-ea"/>
              </a:rPr>
              <a:t>主机</a:t>
            </a:r>
            <a:r>
              <a:rPr lang="en-US" altLang="zh-CN" sz="1800" dirty="0">
                <a:latin typeface="+mn-ea"/>
                <a:ea typeface="+mn-ea"/>
              </a:rPr>
              <a:t>IP</a:t>
            </a:r>
            <a:r>
              <a:rPr lang="zh-CN" altLang="en-US" sz="1800" dirty="0">
                <a:latin typeface="+mn-ea"/>
                <a:ea typeface="+mn-ea"/>
              </a:rPr>
              <a:t>地址：</a:t>
            </a:r>
            <a:r>
              <a:rPr lang="en-US" altLang="zh-CN" sz="1800" dirty="0">
                <a:latin typeface="+mn-ea"/>
                <a:ea typeface="+mn-ea"/>
              </a:rPr>
              <a:t>C</a:t>
            </a:r>
            <a:endParaRPr lang="en-US" sz="1800" dirty="0">
              <a:latin typeface="+mn-ea"/>
              <a:ea typeface="+mn-ea"/>
            </a:endParaRPr>
          </a:p>
        </p:txBody>
      </p:sp>
      <p:sp>
        <p:nvSpPr>
          <p:cNvPr id="50" name="Line 96"/>
          <p:cNvSpPr>
            <a:spLocks noChangeShapeType="1"/>
          </p:cNvSpPr>
          <p:nvPr/>
        </p:nvSpPr>
        <p:spPr bwMode="auto">
          <a:xfrm>
            <a:off x="3354388" y="3654821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1" name="Line 97"/>
          <p:cNvSpPr>
            <a:spLocks noChangeShapeType="1"/>
          </p:cNvSpPr>
          <p:nvPr/>
        </p:nvSpPr>
        <p:spPr bwMode="auto">
          <a:xfrm>
            <a:off x="3370263" y="3353196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2" name="Text Box 26"/>
          <p:cNvSpPr txBox="1">
            <a:spLocks noChangeArrowheads="1"/>
          </p:cNvSpPr>
          <p:nvPr/>
        </p:nvSpPr>
        <p:spPr bwMode="auto">
          <a:xfrm>
            <a:off x="3757613" y="3018234"/>
            <a:ext cx="1317625" cy="310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400" dirty="0"/>
              <a:t>网络层</a:t>
            </a:r>
            <a:endParaRPr lang="en-US" altLang="zh-CN" sz="1400" dirty="0"/>
          </a:p>
        </p:txBody>
      </p:sp>
      <p:sp>
        <p:nvSpPr>
          <p:cNvPr id="53" name="Line 99"/>
          <p:cNvSpPr>
            <a:spLocks noChangeShapeType="1"/>
          </p:cNvSpPr>
          <p:nvPr/>
        </p:nvSpPr>
        <p:spPr bwMode="auto">
          <a:xfrm>
            <a:off x="3373438" y="3030934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4" name="Line 100"/>
          <p:cNvSpPr>
            <a:spLocks noChangeShapeType="1"/>
          </p:cNvSpPr>
          <p:nvPr/>
        </p:nvSpPr>
        <p:spPr bwMode="auto">
          <a:xfrm>
            <a:off x="3376613" y="2708671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55" name="Group 101"/>
          <p:cNvGrpSpPr>
            <a:grpSpLocks/>
          </p:cNvGrpSpPr>
          <p:nvPr/>
        </p:nvGrpSpPr>
        <p:grpSpPr bwMode="auto">
          <a:xfrm>
            <a:off x="3552825" y="2570559"/>
            <a:ext cx="473075" cy="228600"/>
            <a:chOff x="1287" y="2524"/>
            <a:chExt cx="260" cy="100"/>
          </a:xfrm>
        </p:grpSpPr>
        <p:sp>
          <p:nvSpPr>
            <p:cNvPr id="56" name="Rectangle 102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7" name="Rectangle 103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8" name="Rectangle 104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9" name="Rectangle 105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62" name="Group 118"/>
          <p:cNvGrpSpPr>
            <a:grpSpLocks/>
          </p:cNvGrpSpPr>
          <p:nvPr/>
        </p:nvGrpSpPr>
        <p:grpSpPr bwMode="auto">
          <a:xfrm>
            <a:off x="4257675" y="2575321"/>
            <a:ext cx="473075" cy="228600"/>
            <a:chOff x="1287" y="2524"/>
            <a:chExt cx="260" cy="100"/>
          </a:xfrm>
        </p:grpSpPr>
        <p:sp>
          <p:nvSpPr>
            <p:cNvPr id="63" name="Rectangle 119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4" name="Rectangle 120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5" name="Rectangle 121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6" name="Rectangle 122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67" name="Group 123"/>
          <p:cNvGrpSpPr>
            <a:grpSpLocks/>
          </p:cNvGrpSpPr>
          <p:nvPr/>
        </p:nvGrpSpPr>
        <p:grpSpPr bwMode="auto">
          <a:xfrm>
            <a:off x="4929188" y="2580084"/>
            <a:ext cx="473075" cy="228600"/>
            <a:chOff x="1287" y="2524"/>
            <a:chExt cx="260" cy="100"/>
          </a:xfrm>
        </p:grpSpPr>
        <p:sp>
          <p:nvSpPr>
            <p:cNvPr id="68" name="Rectangle 124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9" name="Rectangle 125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70" name="Rectangle 126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71" name="Rectangle 127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</p:grpSp>
      <p:sp>
        <p:nvSpPr>
          <p:cNvPr id="72" name="Line 133"/>
          <p:cNvSpPr>
            <a:spLocks noChangeShapeType="1"/>
          </p:cNvSpPr>
          <p:nvPr/>
        </p:nvSpPr>
        <p:spPr bwMode="auto">
          <a:xfrm>
            <a:off x="6362700" y="3870721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3" name="Line 134"/>
          <p:cNvSpPr>
            <a:spLocks noChangeShapeType="1"/>
          </p:cNvSpPr>
          <p:nvPr/>
        </p:nvSpPr>
        <p:spPr bwMode="auto">
          <a:xfrm>
            <a:off x="6353175" y="3575446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4" name="Line 135"/>
          <p:cNvSpPr>
            <a:spLocks noChangeShapeType="1"/>
          </p:cNvSpPr>
          <p:nvPr/>
        </p:nvSpPr>
        <p:spPr bwMode="auto">
          <a:xfrm>
            <a:off x="6353175" y="3280171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5" name="Line 136"/>
          <p:cNvSpPr>
            <a:spLocks noChangeShapeType="1"/>
          </p:cNvSpPr>
          <p:nvPr/>
        </p:nvSpPr>
        <p:spPr bwMode="auto">
          <a:xfrm>
            <a:off x="6353175" y="2975371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76" name="Group 128"/>
          <p:cNvGrpSpPr>
            <a:grpSpLocks/>
          </p:cNvGrpSpPr>
          <p:nvPr/>
        </p:nvGrpSpPr>
        <p:grpSpPr bwMode="auto">
          <a:xfrm>
            <a:off x="6505575" y="2802334"/>
            <a:ext cx="473075" cy="228600"/>
            <a:chOff x="1287" y="2524"/>
            <a:chExt cx="260" cy="100"/>
          </a:xfrm>
        </p:grpSpPr>
        <p:sp>
          <p:nvSpPr>
            <p:cNvPr id="77" name="Rectangle 129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78" name="Rectangle 130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79" name="Rectangle 131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80" name="Rectangle 132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81" name="Group 137"/>
          <p:cNvGrpSpPr>
            <a:grpSpLocks/>
          </p:cNvGrpSpPr>
          <p:nvPr/>
        </p:nvGrpSpPr>
        <p:grpSpPr bwMode="auto">
          <a:xfrm>
            <a:off x="7300913" y="2792809"/>
            <a:ext cx="473075" cy="228600"/>
            <a:chOff x="1287" y="2524"/>
            <a:chExt cx="260" cy="100"/>
          </a:xfrm>
        </p:grpSpPr>
        <p:sp>
          <p:nvSpPr>
            <p:cNvPr id="82" name="Rectangle 138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83" name="Rectangle 139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84" name="Rectangle 140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85" name="Rectangle 141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</p:grpSp>
      <p:sp>
        <p:nvSpPr>
          <p:cNvPr id="86" name="Oval 143"/>
          <p:cNvSpPr>
            <a:spLocks noChangeArrowheads="1"/>
          </p:cNvSpPr>
          <p:nvPr/>
        </p:nvSpPr>
        <p:spPr bwMode="auto">
          <a:xfrm>
            <a:off x="7242175" y="2459434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P3</a:t>
            </a:r>
          </a:p>
        </p:txBody>
      </p:sp>
      <p:sp>
        <p:nvSpPr>
          <p:cNvPr id="87" name="Freeform 144"/>
          <p:cNvSpPr>
            <a:spLocks/>
          </p:cNvSpPr>
          <p:nvPr/>
        </p:nvSpPr>
        <p:spPr bwMode="auto">
          <a:xfrm>
            <a:off x="1493838" y="2662634"/>
            <a:ext cx="2695575" cy="2695575"/>
          </a:xfrm>
          <a:custGeom>
            <a:avLst/>
            <a:gdLst>
              <a:gd name="T0" fmla="*/ 0 w 1698"/>
              <a:gd name="T1" fmla="*/ 2147483647 h 1698"/>
              <a:gd name="T2" fmla="*/ 0 w 1698"/>
              <a:gd name="T3" fmla="*/ 2147483647 h 1698"/>
              <a:gd name="T4" fmla="*/ 2147483647 w 1698"/>
              <a:gd name="T5" fmla="*/ 2147483647 h 1698"/>
              <a:gd name="T6" fmla="*/ 2147483647 w 1698"/>
              <a:gd name="T7" fmla="*/ 2147483647 h 1698"/>
              <a:gd name="T8" fmla="*/ 2147483647 w 1698"/>
              <a:gd name="T9" fmla="*/ 0 h 16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98" h="1698">
                <a:moveTo>
                  <a:pt x="0" y="131"/>
                </a:moveTo>
                <a:lnTo>
                  <a:pt x="0" y="1698"/>
                </a:lnTo>
                <a:lnTo>
                  <a:pt x="1698" y="1690"/>
                </a:lnTo>
                <a:lnTo>
                  <a:pt x="1691" y="148"/>
                </a:lnTo>
                <a:lnTo>
                  <a:pt x="1443" y="0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8" name="Freeform 145"/>
          <p:cNvSpPr>
            <a:spLocks/>
          </p:cNvSpPr>
          <p:nvPr/>
        </p:nvSpPr>
        <p:spPr bwMode="auto">
          <a:xfrm>
            <a:off x="4479925" y="2694384"/>
            <a:ext cx="3089275" cy="3252787"/>
          </a:xfrm>
          <a:custGeom>
            <a:avLst/>
            <a:gdLst>
              <a:gd name="T0" fmla="*/ 0 w 1946"/>
              <a:gd name="T1" fmla="*/ 0 h 1801"/>
              <a:gd name="T2" fmla="*/ 0 w 1946"/>
              <a:gd name="T3" fmla="*/ 2147483647 h 1801"/>
              <a:gd name="T4" fmla="*/ 2147483647 w 1946"/>
              <a:gd name="T5" fmla="*/ 2147483647 h 1801"/>
              <a:gd name="T6" fmla="*/ 2147483647 w 1946"/>
              <a:gd name="T7" fmla="*/ 2147483647 h 180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46" h="1801">
                <a:moveTo>
                  <a:pt x="0" y="0"/>
                </a:moveTo>
                <a:lnTo>
                  <a:pt x="0" y="1801"/>
                </a:lnTo>
                <a:lnTo>
                  <a:pt x="1946" y="1794"/>
                </a:lnTo>
                <a:lnTo>
                  <a:pt x="1925" y="132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9" name="Freeform 146"/>
          <p:cNvSpPr>
            <a:spLocks/>
          </p:cNvSpPr>
          <p:nvPr/>
        </p:nvSpPr>
        <p:spPr bwMode="auto">
          <a:xfrm>
            <a:off x="5138738" y="2683271"/>
            <a:ext cx="1609725" cy="2465388"/>
          </a:xfrm>
          <a:custGeom>
            <a:avLst/>
            <a:gdLst>
              <a:gd name="T0" fmla="*/ 0 w 1014"/>
              <a:gd name="T1" fmla="*/ 0 h 1480"/>
              <a:gd name="T2" fmla="*/ 0 w 1014"/>
              <a:gd name="T3" fmla="*/ 2147483647 h 1480"/>
              <a:gd name="T4" fmla="*/ 2147483647 w 1014"/>
              <a:gd name="T5" fmla="*/ 2147483647 h 1480"/>
              <a:gd name="T6" fmla="*/ 2147483647 w 1014"/>
              <a:gd name="T7" fmla="*/ 2147483647 h 14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14" h="1480">
                <a:moveTo>
                  <a:pt x="0" y="0"/>
                </a:moveTo>
                <a:lnTo>
                  <a:pt x="0" y="1480"/>
                </a:lnTo>
                <a:lnTo>
                  <a:pt x="1014" y="1480"/>
                </a:lnTo>
                <a:lnTo>
                  <a:pt x="1014" y="146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90" name="Group 147"/>
          <p:cNvGrpSpPr>
            <a:grpSpLocks/>
          </p:cNvGrpSpPr>
          <p:nvPr/>
        </p:nvGrpSpPr>
        <p:grpSpPr bwMode="auto">
          <a:xfrm>
            <a:off x="5219700" y="4907355"/>
            <a:ext cx="2338387" cy="657224"/>
            <a:chOff x="2730" y="3750"/>
            <a:chExt cx="1473" cy="414"/>
          </a:xfrm>
        </p:grpSpPr>
        <p:sp>
          <p:nvSpPr>
            <p:cNvPr id="91" name="Rectangle 148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>
                <a:latin typeface="+mn-ea"/>
              </a:endParaRPr>
            </a:p>
          </p:txBody>
        </p:sp>
        <p:sp>
          <p:nvSpPr>
            <p:cNvPr id="92" name="Line 149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+mn-ea"/>
              </a:endParaRPr>
            </a:p>
          </p:txBody>
        </p:sp>
        <p:sp>
          <p:nvSpPr>
            <p:cNvPr id="93" name="Text Box 150"/>
            <p:cNvSpPr txBox="1">
              <a:spLocks noChangeArrowheads="1"/>
            </p:cNvSpPr>
            <p:nvPr/>
          </p:nvSpPr>
          <p:spPr bwMode="auto">
            <a:xfrm>
              <a:off x="2730" y="3875"/>
              <a:ext cx="1473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  <a:defRPr/>
              </a:pPr>
              <a:r>
                <a:rPr lang="zh-CN" altLang="en-US" sz="1400" dirty="0">
                  <a:latin typeface="+mn-ea"/>
                  <a:ea typeface="+mn-ea"/>
                </a:rPr>
                <a:t>源</a:t>
              </a:r>
              <a:r>
                <a:rPr lang="en-US" sz="1400" dirty="0">
                  <a:latin typeface="+mn-ea"/>
                  <a:ea typeface="+mn-ea"/>
                </a:rPr>
                <a:t>IP</a:t>
              </a:r>
              <a:r>
                <a:rPr lang="zh-CN" altLang="en-US" sz="1400" dirty="0">
                  <a:latin typeface="+mn-ea"/>
                  <a:ea typeface="+mn-ea"/>
                </a:rPr>
                <a:t>地址和端口号</a:t>
              </a:r>
              <a:r>
                <a:rPr lang="en-US" sz="1400" dirty="0">
                  <a:latin typeface="+mn-ea"/>
                  <a:ea typeface="+mn-ea"/>
                </a:rPr>
                <a:t>: C,5775</a:t>
              </a:r>
            </a:p>
            <a:p>
              <a:pPr>
                <a:lnSpc>
                  <a:spcPct val="85000"/>
                </a:lnSpc>
                <a:defRPr/>
              </a:pPr>
              <a:r>
                <a:rPr lang="zh-CN" altLang="en-US" sz="1400" dirty="0">
                  <a:latin typeface="+mn-ea"/>
                  <a:ea typeface="+mn-ea"/>
                </a:rPr>
                <a:t>目的</a:t>
              </a:r>
              <a:r>
                <a:rPr lang="en-US" sz="1400" dirty="0">
                  <a:latin typeface="+mn-ea"/>
                  <a:ea typeface="+mn-ea"/>
                </a:rPr>
                <a:t>IP</a:t>
              </a:r>
              <a:r>
                <a:rPr lang="zh-CN" altLang="en-US" sz="1400" dirty="0">
                  <a:latin typeface="+mn-ea"/>
                  <a:ea typeface="+mn-ea"/>
                </a:rPr>
                <a:t>地址和端口号</a:t>
              </a:r>
              <a:r>
                <a:rPr lang="en-US" sz="1400" dirty="0">
                  <a:latin typeface="+mn-ea"/>
                  <a:ea typeface="+mn-ea"/>
                </a:rPr>
                <a:t>: B,80</a:t>
              </a:r>
            </a:p>
          </p:txBody>
        </p:sp>
      </p:grpSp>
      <p:grpSp>
        <p:nvGrpSpPr>
          <p:cNvPr id="94" name="Group 151"/>
          <p:cNvGrpSpPr>
            <a:grpSpLocks/>
          </p:cNvGrpSpPr>
          <p:nvPr/>
        </p:nvGrpSpPr>
        <p:grpSpPr bwMode="auto">
          <a:xfrm>
            <a:off x="5307014" y="5696342"/>
            <a:ext cx="2452688" cy="657225"/>
            <a:chOff x="2741" y="3750"/>
            <a:chExt cx="1545" cy="414"/>
          </a:xfrm>
        </p:grpSpPr>
        <p:sp>
          <p:nvSpPr>
            <p:cNvPr id="95" name="Rectangle 152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>
                <a:latin typeface="+mn-ea"/>
              </a:endParaRPr>
            </a:p>
          </p:txBody>
        </p:sp>
        <p:sp>
          <p:nvSpPr>
            <p:cNvPr id="96" name="Line 153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+mn-ea"/>
              </a:endParaRPr>
            </a:p>
          </p:txBody>
        </p:sp>
        <p:sp>
          <p:nvSpPr>
            <p:cNvPr id="97" name="Text Box 154"/>
            <p:cNvSpPr txBox="1">
              <a:spLocks noChangeArrowheads="1"/>
            </p:cNvSpPr>
            <p:nvPr/>
          </p:nvSpPr>
          <p:spPr bwMode="auto">
            <a:xfrm>
              <a:off x="2813" y="3875"/>
              <a:ext cx="1473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  <a:defRPr/>
              </a:pPr>
              <a:r>
                <a:rPr lang="zh-CN" altLang="en-US" sz="1400" dirty="0">
                  <a:latin typeface="+mn-ea"/>
                  <a:ea typeface="+mn-ea"/>
                </a:rPr>
                <a:t>源</a:t>
              </a:r>
              <a:r>
                <a:rPr lang="en-US" sz="1400" dirty="0">
                  <a:latin typeface="+mn-ea"/>
                  <a:ea typeface="+mn-ea"/>
                </a:rPr>
                <a:t>IP</a:t>
              </a:r>
              <a:r>
                <a:rPr lang="zh-CN" altLang="en-US" sz="1400" dirty="0">
                  <a:latin typeface="+mn-ea"/>
                  <a:ea typeface="+mn-ea"/>
                </a:rPr>
                <a:t>地址和端口号</a:t>
              </a:r>
              <a:r>
                <a:rPr lang="en-US" sz="1400" dirty="0">
                  <a:latin typeface="+mn-ea"/>
                  <a:ea typeface="+mn-ea"/>
                </a:rPr>
                <a:t>: C,9157</a:t>
              </a:r>
            </a:p>
            <a:p>
              <a:pPr>
                <a:lnSpc>
                  <a:spcPct val="85000"/>
                </a:lnSpc>
                <a:defRPr/>
              </a:pPr>
              <a:r>
                <a:rPr lang="zh-CN" altLang="en-US" sz="1400" dirty="0">
                  <a:latin typeface="+mn-ea"/>
                  <a:ea typeface="+mn-ea"/>
                </a:rPr>
                <a:t>目的</a:t>
              </a:r>
              <a:r>
                <a:rPr lang="en-US" sz="1400" dirty="0">
                  <a:latin typeface="+mn-ea"/>
                  <a:ea typeface="+mn-ea"/>
                </a:rPr>
                <a:t>IP</a:t>
              </a:r>
              <a:r>
                <a:rPr lang="zh-CN" altLang="en-US" sz="1400" dirty="0">
                  <a:latin typeface="+mn-ea"/>
                  <a:ea typeface="+mn-ea"/>
                </a:rPr>
                <a:t>地址和端口号</a:t>
              </a:r>
              <a:r>
                <a:rPr lang="en-US" sz="1400" dirty="0">
                  <a:latin typeface="+mn-ea"/>
                  <a:ea typeface="+mn-ea"/>
                </a:rPr>
                <a:t>: B,80</a:t>
              </a:r>
            </a:p>
          </p:txBody>
        </p:sp>
      </p:grpSp>
      <p:sp>
        <p:nvSpPr>
          <p:cNvPr id="98" name="Line 156"/>
          <p:cNvSpPr>
            <a:spLocks noChangeShapeType="1"/>
          </p:cNvSpPr>
          <p:nvPr/>
        </p:nvSpPr>
        <p:spPr bwMode="auto">
          <a:xfrm>
            <a:off x="3502025" y="5993209"/>
            <a:ext cx="28575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9" name="Line 157"/>
          <p:cNvSpPr>
            <a:spLocks noChangeShapeType="1"/>
          </p:cNvSpPr>
          <p:nvPr/>
        </p:nvSpPr>
        <p:spPr bwMode="auto">
          <a:xfrm>
            <a:off x="7236296" y="5515371"/>
            <a:ext cx="28575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0" name="Line 158"/>
          <p:cNvSpPr>
            <a:spLocks noChangeShapeType="1"/>
          </p:cNvSpPr>
          <p:nvPr/>
        </p:nvSpPr>
        <p:spPr bwMode="auto">
          <a:xfrm>
            <a:off x="7454602" y="6309121"/>
            <a:ext cx="28575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1" name="Text Box 160"/>
          <p:cNvSpPr txBox="1">
            <a:spLocks noChangeArrowheads="1"/>
          </p:cNvSpPr>
          <p:nvPr/>
        </p:nvSpPr>
        <p:spPr bwMode="auto">
          <a:xfrm flipH="1">
            <a:off x="5046663" y="3973589"/>
            <a:ext cx="1147762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zh-CN" altLang="en-US" sz="1800" dirty="0">
                <a:latin typeface="+mn-ea"/>
                <a:ea typeface="+mn-ea"/>
              </a:rPr>
              <a:t>服务器</a:t>
            </a:r>
            <a:r>
              <a:rPr lang="en-US" altLang="zh-CN" sz="1800" dirty="0">
                <a:latin typeface="+mn-ea"/>
                <a:ea typeface="+mn-ea"/>
              </a:rPr>
              <a:t>IP</a:t>
            </a:r>
            <a:r>
              <a:rPr lang="zh-CN" altLang="en-US" sz="1800" dirty="0">
                <a:latin typeface="+mn-ea"/>
                <a:ea typeface="+mn-ea"/>
              </a:rPr>
              <a:t>地址：</a:t>
            </a:r>
            <a:r>
              <a:rPr lang="en-US" sz="1800" dirty="0">
                <a:latin typeface="+mn-ea"/>
                <a:ea typeface="+mn-ea"/>
              </a:rPr>
              <a:t>B</a:t>
            </a:r>
          </a:p>
        </p:txBody>
      </p:sp>
      <p:grpSp>
        <p:nvGrpSpPr>
          <p:cNvPr id="102" name="Group 161"/>
          <p:cNvGrpSpPr>
            <a:grpSpLocks/>
          </p:cNvGrpSpPr>
          <p:nvPr/>
        </p:nvGrpSpPr>
        <p:grpSpPr bwMode="auto">
          <a:xfrm>
            <a:off x="2820988" y="3415109"/>
            <a:ext cx="358775" cy="704850"/>
            <a:chOff x="4140" y="429"/>
            <a:chExt cx="1425" cy="2396"/>
          </a:xfrm>
        </p:grpSpPr>
        <p:sp>
          <p:nvSpPr>
            <p:cNvPr id="103" name="Freeform 162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Rectangle 163"/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5" name="Freeform 164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Freeform 165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Rectangle 166"/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108" name="Group 167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33" name="AutoShape 168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34" name="AutoShape 169"/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109" name="Rectangle 170"/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110" name="Group 171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31" name="AutoShape 172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32" name="AutoShape 173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111" name="Rectangle 174"/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12" name="Rectangle 175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113" name="Group 176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29" name="AutoShape 177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30" name="AutoShape 178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114" name="Freeform 179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5" name="Group 180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7" name="AutoShape 181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28" name="AutoShape 182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116" name="Rectangle 183"/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17" name="Freeform 184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Freeform 185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Oval 186"/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20" name="Freeform 187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AutoShape 188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22" name="AutoShape 189"/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23" name="Oval 190"/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24" name="Oval 191"/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zh-CN" sz="180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5" name="Oval 192"/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26" name="Rectangle 193"/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135" name="Group 194"/>
          <p:cNvGrpSpPr>
            <a:grpSpLocks/>
          </p:cNvGrpSpPr>
          <p:nvPr/>
        </p:nvGrpSpPr>
        <p:grpSpPr bwMode="auto">
          <a:xfrm>
            <a:off x="-44450" y="3835796"/>
            <a:ext cx="711200" cy="669925"/>
            <a:chOff x="-44" y="1473"/>
            <a:chExt cx="981" cy="1105"/>
          </a:xfrm>
        </p:grpSpPr>
        <p:pic>
          <p:nvPicPr>
            <p:cNvPr id="136" name="Picture 195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7" name="Freeform 19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38" name="Group 197"/>
          <p:cNvGrpSpPr>
            <a:grpSpLocks/>
          </p:cNvGrpSpPr>
          <p:nvPr/>
        </p:nvGrpSpPr>
        <p:grpSpPr bwMode="auto">
          <a:xfrm flipH="1">
            <a:off x="8258175" y="3751659"/>
            <a:ext cx="711200" cy="669925"/>
            <a:chOff x="-44" y="1473"/>
            <a:chExt cx="981" cy="1105"/>
          </a:xfrm>
        </p:grpSpPr>
        <p:pic>
          <p:nvPicPr>
            <p:cNvPr id="139" name="Picture 198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0" name="Freeform 19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41" name="Oval 30"/>
          <p:cNvSpPr>
            <a:spLocks noChangeArrowheads="1"/>
          </p:cNvSpPr>
          <p:nvPr/>
        </p:nvSpPr>
        <p:spPr bwMode="auto">
          <a:xfrm>
            <a:off x="3497263" y="2260104"/>
            <a:ext cx="20335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P4</a:t>
            </a:r>
          </a:p>
        </p:txBody>
      </p:sp>
      <p:sp>
        <p:nvSpPr>
          <p:cNvPr id="142" name="Text Box 101"/>
          <p:cNvSpPr txBox="1">
            <a:spLocks noChangeArrowheads="1"/>
          </p:cNvSpPr>
          <p:nvPr/>
        </p:nvSpPr>
        <p:spPr bwMode="auto">
          <a:xfrm>
            <a:off x="4970463" y="1467941"/>
            <a:ext cx="19526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zh-CN" altLang="en-US" sz="2000" dirty="0">
                <a:solidFill>
                  <a:srgbClr val="CC0000"/>
                </a:solidFill>
                <a:latin typeface="+mn-ea"/>
                <a:ea typeface="+mn-ea"/>
              </a:rPr>
              <a:t>多线程服务器</a:t>
            </a:r>
            <a:endParaRPr lang="en-US" sz="2000" dirty="0">
              <a:solidFill>
                <a:srgbClr val="CC0000"/>
              </a:solidFill>
              <a:latin typeface="+mn-ea"/>
              <a:ea typeface="+mn-ea"/>
            </a:endParaRPr>
          </a:p>
        </p:txBody>
      </p:sp>
      <p:sp>
        <p:nvSpPr>
          <p:cNvPr id="143" name="Line 102"/>
          <p:cNvSpPr>
            <a:spLocks noChangeShapeType="1"/>
          </p:cNvSpPr>
          <p:nvPr/>
        </p:nvSpPr>
        <p:spPr bwMode="auto">
          <a:xfrm flipH="1">
            <a:off x="4788023" y="1812429"/>
            <a:ext cx="571376" cy="464443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3.1 </a:t>
            </a:r>
            <a:r>
              <a:rPr lang="zh-CN" altLang="en-US" sz="2400" dirty="0"/>
              <a:t>传输层提供的服务</a:t>
            </a:r>
            <a:endParaRPr lang="en-US" altLang="zh-CN" sz="2400" dirty="0"/>
          </a:p>
          <a:p>
            <a:r>
              <a:rPr lang="en-US" altLang="zh-CN" sz="2400" dirty="0"/>
              <a:t>3.2 </a:t>
            </a:r>
            <a:r>
              <a:rPr lang="zh-CN" altLang="en-US" sz="2400" dirty="0"/>
              <a:t>复用和解复用</a:t>
            </a:r>
            <a:endParaRPr lang="en-US" altLang="zh-CN" sz="2400" dirty="0"/>
          </a:p>
          <a:p>
            <a:r>
              <a:rPr lang="en-US" altLang="zh-CN" sz="2400" dirty="0">
                <a:solidFill>
                  <a:srgbClr val="C00000"/>
                </a:solidFill>
              </a:rPr>
              <a:t>3.3 </a:t>
            </a:r>
            <a:r>
              <a:rPr lang="zh-CN" altLang="en-US" sz="2400" dirty="0">
                <a:solidFill>
                  <a:srgbClr val="C00000"/>
                </a:solidFill>
              </a:rPr>
              <a:t>无连接的传输层协议：</a:t>
            </a:r>
            <a:r>
              <a:rPr lang="en-US" altLang="zh-CN" sz="2400" dirty="0">
                <a:solidFill>
                  <a:srgbClr val="C00000"/>
                </a:solidFill>
              </a:rPr>
              <a:t>UDP</a:t>
            </a:r>
          </a:p>
          <a:p>
            <a:r>
              <a:rPr lang="en-US" altLang="zh-CN" sz="2400" dirty="0"/>
              <a:t>3.4 </a:t>
            </a:r>
            <a:r>
              <a:rPr lang="zh-CN" altLang="en-US" sz="2400" dirty="0"/>
              <a:t>可靠数据传输的原理</a:t>
            </a:r>
            <a:endParaRPr lang="en-US" altLang="zh-CN" sz="2400" dirty="0"/>
          </a:p>
          <a:p>
            <a:r>
              <a:rPr lang="en-US" altLang="zh-CN" sz="2400" dirty="0"/>
              <a:t>3.5 </a:t>
            </a:r>
            <a:r>
              <a:rPr lang="zh-CN" altLang="en-US" sz="2400" dirty="0"/>
              <a:t>面向连接的传输层协议：</a:t>
            </a:r>
            <a:r>
              <a:rPr lang="en-US" altLang="zh-CN" sz="2400" dirty="0"/>
              <a:t>TCP</a:t>
            </a:r>
          </a:p>
          <a:p>
            <a:pPr lvl="1"/>
            <a:r>
              <a:rPr lang="zh-CN" altLang="en-US" sz="2000" dirty="0"/>
              <a:t>分段格式</a:t>
            </a:r>
            <a:endParaRPr lang="en-US" altLang="zh-CN" sz="2000" dirty="0"/>
          </a:p>
          <a:p>
            <a:pPr lvl="1"/>
            <a:r>
              <a:rPr lang="zh-CN" altLang="en-US" sz="2000" dirty="0"/>
              <a:t>可靠数据传输</a:t>
            </a:r>
            <a:endParaRPr lang="en-US" altLang="zh-CN" sz="2000" dirty="0"/>
          </a:p>
          <a:p>
            <a:pPr lvl="1"/>
            <a:r>
              <a:rPr lang="zh-CN" altLang="en-US" sz="2000" dirty="0"/>
              <a:t>流控制</a:t>
            </a:r>
            <a:endParaRPr lang="en-US" altLang="zh-CN" sz="2000" dirty="0"/>
          </a:p>
          <a:p>
            <a:pPr lvl="1"/>
            <a:r>
              <a:rPr lang="zh-CN" altLang="en-US" sz="2000" dirty="0"/>
              <a:t>连接管理</a:t>
            </a:r>
            <a:endParaRPr lang="en-US" altLang="zh-CN" sz="2000" dirty="0"/>
          </a:p>
          <a:p>
            <a:r>
              <a:rPr lang="en-US" altLang="zh-CN" sz="2400" dirty="0"/>
              <a:t>3.6 </a:t>
            </a:r>
            <a:r>
              <a:rPr lang="zh-CN" altLang="en-US" sz="2400" dirty="0"/>
              <a:t>拥塞控制原理</a:t>
            </a:r>
            <a:endParaRPr lang="en-US" altLang="zh-CN" sz="2400" dirty="0"/>
          </a:p>
          <a:p>
            <a:r>
              <a:rPr lang="en-US" altLang="zh-CN" sz="2400" dirty="0"/>
              <a:t>3.7 TCP</a:t>
            </a:r>
            <a:r>
              <a:rPr lang="zh-CN" altLang="en-US" sz="2400" dirty="0"/>
              <a:t>的拥塞控制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UDP</a:t>
            </a:r>
            <a:r>
              <a:rPr lang="zh-CN" altLang="en-US" dirty="0"/>
              <a:t>：用户数据报协议</a:t>
            </a:r>
            <a:r>
              <a:rPr lang="en-US" altLang="zh-CN" dirty="0">
                <a:ea typeface="ＭＳ Ｐゴシック" pitchFamily="34" charset="-128"/>
              </a:rPr>
              <a:t>[RFC 768]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28625" y="1682576"/>
            <a:ext cx="3810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lang="zh-CN" altLang="en-US" sz="2400" kern="0" dirty="0">
                <a:latin typeface="+mn-ea"/>
              </a:rPr>
              <a:t>朴素的因特网传输层协议</a:t>
            </a:r>
            <a:endParaRPr kumimoji="0" lang="en-US" altLang="ja-JP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尽力而为的服务</a:t>
            </a:r>
            <a:r>
              <a:rPr lang="zh-CN" altLang="en-US" sz="2400" kern="0" dirty="0">
                <a:latin typeface="+mn-ea"/>
              </a:rPr>
              <a:t>，</a:t>
            </a:r>
            <a:r>
              <a:rPr lang="en-US" altLang="zh-CN" sz="2400" kern="0" dirty="0">
                <a:latin typeface="+mn-ea"/>
              </a:rPr>
              <a:t>UDP</a:t>
            </a:r>
            <a:r>
              <a:rPr lang="zh-CN" altLang="en-US" sz="2400" kern="0" dirty="0">
                <a:latin typeface="+mn-ea"/>
              </a:rPr>
              <a:t>分段可能：</a:t>
            </a:r>
            <a:endParaRPr kumimoji="0" lang="en-US" altLang="ja-JP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丢失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乱序到达目的地主机的应用层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lang="zh-CN" altLang="en-US" sz="2400" kern="0" dirty="0">
                <a:solidFill>
                  <a:srgbClr val="CC0000"/>
                </a:solidFill>
                <a:latin typeface="+mn-ea"/>
              </a:rPr>
              <a:t>无连接</a:t>
            </a:r>
            <a:r>
              <a:rPr kumimoji="0" lang="en-US" altLang="zh-CN" sz="2400" b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cs typeface="+mn-cs"/>
              </a:rPr>
              <a:t>:</a:t>
            </a:r>
            <a:endParaRPr kumimoji="0" lang="en-US" altLang="zh-CN" sz="3200" b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UDP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发送端和接收端之间无需握手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lang="zh-CN" altLang="en-US" sz="2000" kern="0" dirty="0">
                <a:latin typeface="+mn-ea"/>
              </a:rPr>
              <a:t>主机对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每个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UDP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分段的处理是独立于其它分段的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4745038" y="1628601"/>
            <a:ext cx="4052887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92100" indent="-292100" algn="l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latin typeface="+mn-ea"/>
              </a:rPr>
              <a:t>UDP</a:t>
            </a:r>
            <a:r>
              <a:rPr lang="zh-CN" altLang="en-US" sz="2800" dirty="0">
                <a:latin typeface="+mn-ea"/>
              </a:rPr>
              <a:t>的应用</a:t>
            </a:r>
            <a:r>
              <a:rPr lang="en-US" sz="2800" dirty="0">
                <a:latin typeface="+mn-ea"/>
              </a:rPr>
              <a:t>:</a:t>
            </a:r>
          </a:p>
          <a:p>
            <a:pPr marL="688975" lvl="1" indent="-231775" algn="l"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zh-CN" altLang="en-US" sz="2400" dirty="0">
                <a:latin typeface="+mn-ea"/>
              </a:rPr>
              <a:t>流媒体</a:t>
            </a:r>
            <a:r>
              <a:rPr lang="en-US" sz="2400" dirty="0">
                <a:latin typeface="+mn-ea"/>
              </a:rPr>
              <a:t>(</a:t>
            </a:r>
            <a:r>
              <a:rPr lang="zh-CN" altLang="en-US" sz="2400" dirty="0">
                <a:latin typeface="+mn-ea"/>
              </a:rPr>
              <a:t>可容忍丢包、带宽敏感</a:t>
            </a:r>
            <a:r>
              <a:rPr lang="en-US" sz="2400" dirty="0">
                <a:latin typeface="+mn-ea"/>
              </a:rPr>
              <a:t>)</a:t>
            </a:r>
          </a:p>
          <a:p>
            <a:pPr marL="688975" lvl="1" indent="-231775" algn="l"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altLang="zh-CN" sz="2400" dirty="0">
                <a:latin typeface="+mn-ea"/>
              </a:rPr>
              <a:t>DNS</a:t>
            </a:r>
          </a:p>
          <a:p>
            <a:pPr marL="688975" lvl="1" indent="-231775" algn="l"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 dirty="0">
                <a:latin typeface="+mn-ea"/>
              </a:rPr>
              <a:t>SNMP（</a:t>
            </a:r>
            <a:r>
              <a:rPr lang="zh-CN" altLang="en-US" sz="2400" dirty="0">
                <a:latin typeface="+mn-ea"/>
              </a:rPr>
              <a:t>简单网管协议</a:t>
            </a:r>
            <a:r>
              <a:rPr lang="en-US" sz="2400" dirty="0">
                <a:latin typeface="+mn-ea"/>
              </a:rPr>
              <a:t>）</a:t>
            </a:r>
          </a:p>
          <a:p>
            <a:pPr marL="292100" indent="-292100" algn="l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zh-CN" altLang="en-US" sz="2800" dirty="0">
                <a:latin typeface="+mn-ea"/>
              </a:rPr>
              <a:t>在</a:t>
            </a:r>
            <a:r>
              <a:rPr lang="en-US" altLang="zh-CN" sz="2800" dirty="0">
                <a:latin typeface="+mn-ea"/>
              </a:rPr>
              <a:t>UDP</a:t>
            </a:r>
            <a:r>
              <a:rPr lang="zh-CN" altLang="en-US" sz="2800" dirty="0">
                <a:latin typeface="+mn-ea"/>
              </a:rPr>
              <a:t>协议上怎样实现可靠传输：</a:t>
            </a:r>
            <a:endParaRPr lang="en-US" altLang="zh-CN" sz="2800" dirty="0">
              <a:latin typeface="+mn-ea"/>
            </a:endParaRPr>
          </a:p>
          <a:p>
            <a:pPr marL="749300" lvl="1" indent="-292100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zh-CN" altLang="en-US" sz="2400" dirty="0">
                <a:latin typeface="+mn-ea"/>
              </a:rPr>
              <a:t>由应用层提供可靠传输</a:t>
            </a:r>
            <a:endParaRPr lang="en-US" sz="2400" dirty="0">
              <a:latin typeface="+mn-ea"/>
            </a:endParaRPr>
          </a:p>
          <a:p>
            <a:pPr marL="688975" lvl="1" indent="-231775" algn="l"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zh-CN" altLang="en-US" sz="2400" dirty="0">
                <a:latin typeface="+mn-ea"/>
              </a:rPr>
              <a:t>不同的应用可能有不同的差错恢复方法</a:t>
            </a:r>
            <a:endParaRPr lang="en-US" sz="2400" dirty="0">
              <a:latin typeface="+mn-ea"/>
            </a:endParaRP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UDP</a:t>
            </a:r>
            <a:r>
              <a:rPr lang="zh-CN" altLang="en-US" dirty="0"/>
              <a:t>：分段头部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714375" y="2122636"/>
            <a:ext cx="3324225" cy="32004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638175" y="2217886"/>
            <a:ext cx="3324225" cy="3200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677863" y="2230586"/>
            <a:ext cx="11079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 dirty="0"/>
              <a:t>源端口号</a:t>
            </a:r>
            <a:endParaRPr lang="en-US" altLang="zh-CN" sz="2400" dirty="0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2463800" y="2230586"/>
            <a:ext cx="133882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zh-CN" altLang="en-US" sz="1800" dirty="0">
                <a:latin typeface="+mn-ea"/>
                <a:ea typeface="+mn-ea"/>
              </a:rPr>
              <a:t>目的端口号</a:t>
            </a:r>
            <a:endParaRPr lang="en-US" sz="1800" dirty="0">
              <a:latin typeface="+mn-ea"/>
              <a:ea typeface="+mn-ea"/>
            </a:endParaRP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 flipV="1">
            <a:off x="628650" y="2617936"/>
            <a:ext cx="33289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 flipV="1">
            <a:off x="619125" y="3017986"/>
            <a:ext cx="3324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flipV="1">
            <a:off x="2276475" y="2217886"/>
            <a:ext cx="0" cy="395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1784350" y="1752748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/>
              <a:t>32 bits</a:t>
            </a: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2733675" y="1984523"/>
            <a:ext cx="1200150" cy="4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 rot="10800000">
            <a:off x="623888" y="1994048"/>
            <a:ext cx="11287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1481138" y="3576786"/>
            <a:ext cx="127470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/>
              <a:t>应用数据</a:t>
            </a:r>
            <a:r>
              <a:rPr lang="en-US" altLang="zh-CN" sz="2000" dirty="0"/>
              <a:t> </a:t>
            </a:r>
          </a:p>
          <a:p>
            <a:r>
              <a:rPr lang="en-US" altLang="zh-CN" sz="2000" dirty="0"/>
              <a:t>(</a:t>
            </a:r>
            <a:r>
              <a:rPr lang="zh-CN" altLang="en-US" sz="2000" dirty="0"/>
              <a:t>负载</a:t>
            </a:r>
            <a:r>
              <a:rPr lang="en-US" altLang="zh-CN" sz="2000" dirty="0"/>
              <a:t>)</a:t>
            </a:r>
            <a:endParaRPr lang="en-US" altLang="zh-CN" sz="2400" dirty="0"/>
          </a:p>
        </p:txBody>
      </p: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1074738" y="5492898"/>
            <a:ext cx="203292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/>
              <a:t>UDP</a:t>
            </a:r>
            <a:r>
              <a:rPr lang="zh-CN" altLang="en-US" sz="2400" dirty="0"/>
              <a:t>分段结构</a:t>
            </a:r>
            <a:endParaRPr lang="en-US" altLang="zh-CN" sz="2400" dirty="0"/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 flipV="1">
            <a:off x="2276475" y="2627461"/>
            <a:ext cx="0" cy="395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8" name="Text Box 22"/>
          <p:cNvSpPr txBox="1">
            <a:spLocks noChangeArrowheads="1"/>
          </p:cNvSpPr>
          <p:nvPr/>
        </p:nvSpPr>
        <p:spPr bwMode="auto">
          <a:xfrm>
            <a:off x="1020763" y="2621111"/>
            <a:ext cx="11079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 dirty="0"/>
              <a:t>长度</a:t>
            </a:r>
            <a:r>
              <a:rPr lang="en-US" altLang="zh-CN" sz="1800" dirty="0"/>
              <a:t>	</a:t>
            </a:r>
            <a:endParaRPr lang="en-US" altLang="zh-CN" sz="2400" dirty="0"/>
          </a:p>
        </p:txBody>
      </p:sp>
      <p:sp>
        <p:nvSpPr>
          <p:cNvPr id="19" name="Text Box 23"/>
          <p:cNvSpPr txBox="1">
            <a:spLocks noChangeArrowheads="1"/>
          </p:cNvSpPr>
          <p:nvPr/>
        </p:nvSpPr>
        <p:spPr bwMode="auto">
          <a:xfrm>
            <a:off x="2566988" y="2611586"/>
            <a:ext cx="9541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/>
              <a:t>校验和</a:t>
            </a:r>
            <a:endParaRPr lang="en-US" altLang="zh-CN" sz="2000" dirty="0"/>
          </a:p>
        </p:txBody>
      </p:sp>
      <p:sp>
        <p:nvSpPr>
          <p:cNvPr id="20" name="Text Box 24"/>
          <p:cNvSpPr txBox="1">
            <a:spLocks noChangeArrowheads="1"/>
          </p:cNvSpPr>
          <p:nvPr/>
        </p:nvSpPr>
        <p:spPr bwMode="auto">
          <a:xfrm>
            <a:off x="4260850" y="1586061"/>
            <a:ext cx="24066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zh-CN" altLang="en-US" dirty="0"/>
              <a:t>以</a:t>
            </a:r>
            <a:r>
              <a:rPr lang="en-US" altLang="zh-CN" dirty="0"/>
              <a:t>byte</a:t>
            </a:r>
            <a:r>
              <a:rPr lang="zh-CN" altLang="en-US" dirty="0"/>
              <a:t>为单位的</a:t>
            </a:r>
            <a:r>
              <a:rPr lang="en-US" altLang="zh-CN" dirty="0"/>
              <a:t>UDP</a:t>
            </a:r>
            <a:br>
              <a:rPr lang="en-US" altLang="zh-CN" dirty="0"/>
            </a:br>
            <a:r>
              <a:rPr lang="zh-CN" altLang="en-US" dirty="0"/>
              <a:t>分段长度，包括头部</a:t>
            </a:r>
            <a:endParaRPr lang="en-US" altLang="zh-CN" sz="2400" dirty="0"/>
          </a:p>
        </p:txBody>
      </p:sp>
      <p:sp>
        <p:nvSpPr>
          <p:cNvPr id="21" name="Line 25"/>
          <p:cNvSpPr>
            <a:spLocks noChangeShapeType="1"/>
          </p:cNvSpPr>
          <p:nvPr/>
        </p:nvSpPr>
        <p:spPr bwMode="auto">
          <a:xfrm flipH="1">
            <a:off x="1878013" y="1901973"/>
            <a:ext cx="2873375" cy="895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2" name="Rectangle 26"/>
          <p:cNvSpPr txBox="1">
            <a:spLocks noChangeArrowheads="1"/>
          </p:cNvSpPr>
          <p:nvPr/>
        </p:nvSpPr>
        <p:spPr>
          <a:xfrm>
            <a:off x="4865688" y="3314848"/>
            <a:ext cx="3810000" cy="304482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无需建立连接（建立连接产生时延</a:t>
            </a:r>
            <a:r>
              <a:rPr lang="zh-CN" altLang="en-US" sz="2400" kern="0" dirty="0"/>
              <a:t>）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简单：收发双方无需维护状态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§"/>
              <a:tabLst/>
              <a:defRPr/>
            </a:pPr>
            <a:r>
              <a:rPr lang="zh-CN" altLang="en-US" sz="2400" kern="0" dirty="0"/>
              <a:t>协议头部小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没有拥塞控制</a:t>
            </a:r>
            <a:r>
              <a:rPr lang="zh-CN" altLang="en-US" sz="2400" kern="0" dirty="0"/>
              <a:t>：可以想传多快就传多快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Rectangle 27"/>
          <p:cNvSpPr>
            <a:spLocks noChangeArrowheads="1"/>
          </p:cNvSpPr>
          <p:nvPr/>
        </p:nvSpPr>
        <p:spPr bwMode="auto">
          <a:xfrm>
            <a:off x="4703763" y="3194198"/>
            <a:ext cx="4048125" cy="3259138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24" name="Text Box 28"/>
          <p:cNvSpPr txBox="1">
            <a:spLocks noChangeArrowheads="1"/>
          </p:cNvSpPr>
          <p:nvPr/>
        </p:nvSpPr>
        <p:spPr bwMode="auto">
          <a:xfrm>
            <a:off x="4935538" y="2913211"/>
            <a:ext cx="2807179" cy="4370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zh-CN" altLang="en-US" sz="2800" dirty="0">
                <a:solidFill>
                  <a:srgbClr val="CC0000"/>
                </a:solidFill>
                <a:latin typeface="Gill Sans MT" pitchFamily="34" charset="0"/>
              </a:rPr>
              <a:t>为什么需要</a:t>
            </a:r>
            <a:r>
              <a:rPr lang="en-US" altLang="zh-CN" sz="2800" dirty="0">
                <a:solidFill>
                  <a:srgbClr val="CC0000"/>
                </a:solidFill>
                <a:latin typeface="Gill Sans MT" pitchFamily="34" charset="0"/>
              </a:rPr>
              <a:t>UDP?</a:t>
            </a:r>
            <a:endParaRPr lang="en-US" altLang="zh-CN" dirty="0">
              <a:latin typeface="Gill Sans MT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UDP</a:t>
            </a:r>
            <a:r>
              <a:rPr lang="zh-CN" altLang="en-US" dirty="0"/>
              <a:t>的校验和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5800" y="2557463"/>
            <a:ext cx="3657600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sz="3200" b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cs typeface="+mn-cs"/>
              </a:rPr>
              <a:t>发送端</a:t>
            </a:r>
            <a:r>
              <a:rPr kumimoji="0" lang="en-US" altLang="zh-CN" sz="3200" b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cs typeface="+mn-cs"/>
              </a:rPr>
              <a:t>:</a:t>
            </a:r>
          </a:p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将整个分段内容，包括</a:t>
            </a:r>
            <a:r>
              <a:rPr lang="zh-CN" altLang="en-US" sz="2400" kern="0" dirty="0">
                <a:latin typeface="+mn-ea"/>
              </a:rPr>
              <a:t>（伪）</a:t>
            </a:r>
            <a:r>
              <a:rPr kumimoji="0" lang="zh-CN" altLang="en-US" sz="24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头部视为</a:t>
            </a:r>
            <a:r>
              <a:rPr kumimoji="0" lang="en-US" altLang="zh-CN" sz="24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16-bit</a:t>
            </a:r>
            <a:r>
              <a:rPr lang="zh-CN" altLang="en-US" sz="2400" kern="0" dirty="0">
                <a:latin typeface="+mn-ea"/>
              </a:rPr>
              <a:t>整数序列</a:t>
            </a:r>
            <a:endParaRPr kumimoji="0" lang="en-US" altLang="zh-CN" sz="24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校验和</a:t>
            </a:r>
            <a:r>
              <a:rPr kumimoji="0" lang="en-US" altLang="zh-CN" sz="24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: </a:t>
            </a:r>
            <a:r>
              <a:rPr kumimoji="0" lang="zh-CN" altLang="en-US" sz="24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对分段内容求和取反</a:t>
            </a:r>
            <a:endParaRPr kumimoji="0" lang="en-US" altLang="ja-JP" sz="24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发送端将计算出的校验和写入</a:t>
            </a:r>
            <a:r>
              <a:rPr kumimoji="0" lang="en-US" altLang="zh-CN" sz="24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UDP</a:t>
            </a:r>
            <a:r>
              <a:rPr kumimoji="0" lang="zh-CN" altLang="en-US" sz="24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分段的校验和字段</a:t>
            </a:r>
            <a:endParaRPr kumimoji="0" lang="en-US" altLang="zh-CN" sz="24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endParaRPr kumimoji="0" lang="en-US" altLang="zh-CN" sz="32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4648200" y="2552700"/>
            <a:ext cx="4316288" cy="325755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sz="3200" b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cs typeface="+mn-cs"/>
              </a:rPr>
              <a:t>接收端</a:t>
            </a:r>
            <a:r>
              <a:rPr kumimoji="0" lang="en-US" altLang="zh-CN" sz="3200" b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cs typeface="+mn-cs"/>
              </a:rPr>
              <a:t>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基于接收到的分段内容（包括伪头部和校验和字段）求和</a:t>
            </a:r>
            <a:endParaRPr kumimoji="0" lang="en-US" altLang="zh-CN" sz="24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检查计算结果</a:t>
            </a:r>
            <a:r>
              <a:rPr kumimoji="0" lang="en-US" altLang="zh-CN" sz="24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: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 sz="2400" kern="0" dirty="0">
                <a:latin typeface="+mn-ea"/>
              </a:rPr>
              <a:t>包含</a:t>
            </a:r>
            <a:r>
              <a:rPr lang="en-US" altLang="zh-CN" sz="2400" kern="0" dirty="0">
                <a:latin typeface="+mn-ea"/>
              </a:rPr>
              <a:t>‘0’</a:t>
            </a:r>
            <a:r>
              <a:rPr kumimoji="0" lang="en-US" altLang="zh-CN" sz="24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– </a:t>
            </a:r>
            <a:r>
              <a:rPr lang="zh-CN" altLang="en-US" sz="2400" kern="0" dirty="0">
                <a:latin typeface="+mn-ea"/>
              </a:rPr>
              <a:t>检测到错误</a:t>
            </a:r>
            <a:endParaRPr kumimoji="0" lang="en-US" altLang="zh-CN" sz="24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 sz="2400" kern="0" dirty="0">
                <a:latin typeface="+mn-ea"/>
              </a:rPr>
              <a:t>全</a:t>
            </a:r>
            <a:r>
              <a:rPr lang="en-US" altLang="zh-CN" sz="2400" kern="0" dirty="0">
                <a:latin typeface="+mn-ea"/>
              </a:rPr>
              <a:t>‘1’</a:t>
            </a:r>
            <a:r>
              <a:rPr kumimoji="0" lang="zh-CN" altLang="en-US" sz="24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 </a:t>
            </a:r>
            <a:r>
              <a:rPr kumimoji="0" lang="en-US" altLang="zh-CN" sz="24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– </a:t>
            </a:r>
            <a:r>
              <a:rPr kumimoji="0" lang="zh-CN" altLang="en-US" sz="24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未检测到错误，但是仍然可能有错误。</a:t>
            </a:r>
            <a:endParaRPr kumimoji="0" lang="en-US" altLang="zh-CN" sz="24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endParaRPr kumimoji="0" lang="en-US" altLang="zh-CN" sz="32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95325" y="1789187"/>
            <a:ext cx="792480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zh-CN" altLang="en-US" sz="2800" dirty="0">
                <a:solidFill>
                  <a:srgbClr val="CC0000"/>
                </a:solidFill>
                <a:latin typeface="+mn-ea"/>
              </a:rPr>
              <a:t>目的：</a:t>
            </a:r>
            <a:r>
              <a:rPr lang="zh-CN" altLang="en-US" sz="2800" dirty="0">
                <a:latin typeface="+mn-ea"/>
              </a:rPr>
              <a:t>检测收到分段中的错误（例如：比特翻转）</a:t>
            </a:r>
            <a:endParaRPr lang="en-US" altLang="ja-JP" sz="2800" dirty="0">
              <a:latin typeface="+mn-ea"/>
            </a:endParaRPr>
          </a:p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endParaRPr lang="en-US" altLang="zh-CN" sz="2800" dirty="0">
              <a:latin typeface="+mn-ea"/>
            </a:endParaRP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校验和计算：举例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3400" y="1658515"/>
            <a:ext cx="77724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例</a:t>
            </a:r>
            <a:r>
              <a:rPr lang="zh-CN" altLang="en-US" sz="2800" kern="0" dirty="0"/>
              <a:t>：两个</a:t>
            </a:r>
            <a:r>
              <a:rPr lang="en-US" altLang="zh-CN" sz="2800" kern="0" dirty="0"/>
              <a:t>16-bit</a:t>
            </a:r>
            <a:r>
              <a:rPr lang="zh-CN" altLang="en-US" sz="2800" kern="0" dirty="0"/>
              <a:t>数相加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860550" y="2449090"/>
            <a:ext cx="6400800" cy="234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>
                <a:solidFill>
                  <a:schemeClr val="bg1"/>
                </a:solidFill>
                <a:latin typeface="Comic Sans MS" pitchFamily="66" charset="0"/>
              </a:rPr>
              <a:t>1</a:t>
            </a:r>
            <a:r>
              <a:rPr lang="en-US" altLang="zh-CN" sz="2000" b="1">
                <a:latin typeface="Comic Sans MS" pitchFamily="66" charset="0"/>
              </a:rPr>
              <a:t>  1  1  1  0  0  1  1  0  0  1  1  0  0  1  1  0</a:t>
            </a:r>
          </a:p>
          <a:p>
            <a:pPr algn="l"/>
            <a:r>
              <a:rPr lang="en-US" altLang="zh-CN" sz="2000" b="1">
                <a:solidFill>
                  <a:schemeClr val="bg1"/>
                </a:solidFill>
                <a:latin typeface="Comic Sans MS" pitchFamily="66" charset="0"/>
              </a:rPr>
              <a:t>1</a:t>
            </a:r>
            <a:r>
              <a:rPr lang="en-US" altLang="zh-CN" sz="2000" b="1">
                <a:latin typeface="Comic Sans MS" pitchFamily="66" charset="0"/>
              </a:rPr>
              <a:t>  1  1  0  1  0  1  0  1  0  1  0  1  0  1  0  1</a:t>
            </a:r>
          </a:p>
          <a:p>
            <a:pPr algn="l">
              <a:lnSpc>
                <a:spcPct val="120000"/>
              </a:lnSpc>
            </a:pPr>
            <a:endParaRPr lang="en-US" altLang="zh-CN" sz="2000" b="1">
              <a:latin typeface="Comic Sans MS" pitchFamily="66" charset="0"/>
            </a:endParaRPr>
          </a:p>
          <a:p>
            <a:pPr algn="l"/>
            <a:r>
              <a:rPr lang="en-US" altLang="zh-CN" sz="2000" b="1">
                <a:latin typeface="Comic Sans MS" pitchFamily="66" charset="0"/>
              </a:rPr>
              <a:t>1  1  0  1  1  1  0  1  1  1  0  1  1  1  0  1  1</a:t>
            </a:r>
          </a:p>
          <a:p>
            <a:pPr algn="l">
              <a:lnSpc>
                <a:spcPct val="120000"/>
              </a:lnSpc>
            </a:pPr>
            <a:endParaRPr lang="en-US" altLang="zh-CN" sz="2000" b="1">
              <a:latin typeface="Comic Sans MS" pitchFamily="66" charset="0"/>
            </a:endParaRPr>
          </a:p>
          <a:p>
            <a:pPr algn="l"/>
            <a:r>
              <a:rPr lang="en-US" altLang="zh-CN" sz="2000" b="1">
                <a:solidFill>
                  <a:schemeClr val="bg1"/>
                </a:solidFill>
                <a:latin typeface="Comic Sans MS" pitchFamily="66" charset="0"/>
              </a:rPr>
              <a:t>1</a:t>
            </a:r>
            <a:r>
              <a:rPr lang="en-US" altLang="zh-CN" sz="2000" b="1">
                <a:latin typeface="Comic Sans MS" pitchFamily="66" charset="0"/>
              </a:rPr>
              <a:t>  1  0  1  1  1  0  1  1  1  0  1  1  1  1  0  0</a:t>
            </a:r>
          </a:p>
          <a:p>
            <a:pPr algn="l"/>
            <a:r>
              <a:rPr lang="en-US" altLang="zh-CN" sz="2000" b="1">
                <a:solidFill>
                  <a:schemeClr val="bg1"/>
                </a:solidFill>
                <a:latin typeface="Comic Sans MS" pitchFamily="66" charset="0"/>
              </a:rPr>
              <a:t>1</a:t>
            </a:r>
            <a:r>
              <a:rPr lang="en-US" altLang="zh-CN" sz="2000" b="1">
                <a:latin typeface="Comic Sans MS" pitchFamily="66" charset="0"/>
              </a:rPr>
              <a:t>  0  1  0  0  0  1  0  0  0  1  0  0  0  0  1  1</a:t>
            </a:r>
            <a:endParaRPr lang="en-US" altLang="zh-CN" sz="2400" b="1">
              <a:latin typeface="Comic Sans MS" pitchFamily="66" charset="0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H="1">
            <a:off x="1784350" y="3276178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1860550" y="3452390"/>
            <a:ext cx="304800" cy="304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60350" y="3407940"/>
            <a:ext cx="69762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zh-CN" altLang="en-US" sz="2000" dirty="0">
                <a:latin typeface="+mn-ea"/>
                <a:ea typeface="+mn-ea"/>
              </a:rPr>
              <a:t>回卷</a:t>
            </a:r>
            <a:endParaRPr lang="en-US" sz="2000" dirty="0">
              <a:latin typeface="+mn-ea"/>
              <a:ea typeface="+mn-ea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169988" y="4015953"/>
            <a:ext cx="69762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zh-CN" altLang="en-US" sz="2000" dirty="0">
                <a:latin typeface="+mn-ea"/>
                <a:ea typeface="+mn-ea"/>
              </a:rPr>
              <a:t>求和</a:t>
            </a:r>
            <a:endParaRPr lang="en-US" sz="2000" dirty="0">
              <a:latin typeface="+mn-ea"/>
              <a:ea typeface="+mn-ea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-40774" y="4368378"/>
            <a:ext cx="2236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zh-CN" altLang="en-US" sz="2000" dirty="0">
                <a:latin typeface="+mn-ea"/>
                <a:ea typeface="+mn-ea"/>
              </a:rPr>
              <a:t>取反，得到校验和</a:t>
            </a:r>
            <a:endParaRPr lang="en-US" sz="2000" dirty="0">
              <a:latin typeface="+mn-ea"/>
              <a:ea typeface="+mn-ea"/>
            </a:endParaRP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H="1">
            <a:off x="1784350" y="3995315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3" name="Freeform 11"/>
          <p:cNvSpPr>
            <a:spLocks/>
          </p:cNvSpPr>
          <p:nvPr/>
        </p:nvSpPr>
        <p:spPr bwMode="auto">
          <a:xfrm>
            <a:off x="2022475" y="3758778"/>
            <a:ext cx="6013450" cy="92075"/>
          </a:xfrm>
          <a:custGeom>
            <a:avLst/>
            <a:gdLst>
              <a:gd name="T0" fmla="*/ 0 w 3788"/>
              <a:gd name="T1" fmla="*/ 0 h 58"/>
              <a:gd name="T2" fmla="*/ 0 w 3788"/>
              <a:gd name="T3" fmla="*/ 2147483647 h 58"/>
              <a:gd name="T4" fmla="*/ 2147483647 w 3788"/>
              <a:gd name="T5" fmla="*/ 2147483647 h 5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788" h="58">
                <a:moveTo>
                  <a:pt x="0" y="0"/>
                </a:moveTo>
                <a:lnTo>
                  <a:pt x="0" y="58"/>
                </a:lnTo>
                <a:lnTo>
                  <a:pt x="3788" y="58"/>
                </a:ln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sm" len="med"/>
            <a:tailEnd type="stealth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849313" y="5301828"/>
            <a:ext cx="76882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dirty="0">
                <a:latin typeface="+mn-ea"/>
              </a:rPr>
              <a:t>当产生进位时，进位的比特必须加到最末位</a:t>
            </a:r>
            <a:endParaRPr lang="en-US" altLang="zh-CN" sz="2400" dirty="0">
              <a:latin typeface="+mn-ea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>
                <a:solidFill>
                  <a:srgbClr val="C00000"/>
                </a:solidFill>
              </a:rPr>
              <a:t>3.1 </a:t>
            </a:r>
            <a:r>
              <a:rPr lang="zh-CN" altLang="en-US" sz="2400" dirty="0">
                <a:solidFill>
                  <a:srgbClr val="C00000"/>
                </a:solidFill>
              </a:rPr>
              <a:t>传输层提供的服务</a:t>
            </a:r>
            <a:endParaRPr lang="en-US" altLang="zh-CN" sz="2400" dirty="0">
              <a:solidFill>
                <a:srgbClr val="C00000"/>
              </a:solidFill>
            </a:endParaRPr>
          </a:p>
          <a:p>
            <a:r>
              <a:rPr lang="en-US" altLang="zh-CN" sz="2400" dirty="0"/>
              <a:t>3.2 </a:t>
            </a:r>
            <a:r>
              <a:rPr lang="zh-CN" altLang="en-US" sz="2400" dirty="0"/>
              <a:t>复用和解复用</a:t>
            </a:r>
            <a:endParaRPr lang="en-US" altLang="zh-CN" sz="2400" dirty="0"/>
          </a:p>
          <a:p>
            <a:r>
              <a:rPr lang="en-US" altLang="zh-CN" sz="2400" dirty="0"/>
              <a:t>3.3 </a:t>
            </a:r>
            <a:r>
              <a:rPr lang="zh-CN" altLang="en-US" sz="2400" dirty="0"/>
              <a:t>无连接的传输层协议：</a:t>
            </a:r>
            <a:r>
              <a:rPr lang="en-US" altLang="zh-CN" sz="2400" dirty="0"/>
              <a:t>UDP</a:t>
            </a:r>
          </a:p>
          <a:p>
            <a:r>
              <a:rPr lang="en-US" altLang="zh-CN" sz="2400" dirty="0"/>
              <a:t>3.4 </a:t>
            </a:r>
            <a:r>
              <a:rPr lang="zh-CN" altLang="en-US" sz="2400" dirty="0"/>
              <a:t>可靠数据传输的原理</a:t>
            </a:r>
            <a:endParaRPr lang="en-US" altLang="zh-CN" sz="2400" dirty="0"/>
          </a:p>
          <a:p>
            <a:r>
              <a:rPr lang="en-US" altLang="zh-CN" sz="2400" dirty="0"/>
              <a:t>3.5 </a:t>
            </a:r>
            <a:r>
              <a:rPr lang="zh-CN" altLang="en-US" sz="2400" dirty="0"/>
              <a:t>面向连接的传输层协议：</a:t>
            </a:r>
            <a:r>
              <a:rPr lang="en-US" altLang="zh-CN" sz="2400" dirty="0"/>
              <a:t>TCP</a:t>
            </a:r>
          </a:p>
          <a:p>
            <a:pPr lvl="1"/>
            <a:r>
              <a:rPr lang="zh-CN" altLang="en-US" sz="2000" dirty="0"/>
              <a:t>分段格式</a:t>
            </a:r>
            <a:endParaRPr lang="en-US" altLang="zh-CN" sz="2000" dirty="0"/>
          </a:p>
          <a:p>
            <a:pPr lvl="1"/>
            <a:r>
              <a:rPr lang="zh-CN" altLang="en-US" sz="2000" dirty="0"/>
              <a:t>可靠数据传输</a:t>
            </a:r>
            <a:endParaRPr lang="en-US" altLang="zh-CN" sz="2000" dirty="0"/>
          </a:p>
          <a:p>
            <a:pPr lvl="1"/>
            <a:r>
              <a:rPr lang="zh-CN" altLang="en-US" sz="2000" dirty="0"/>
              <a:t>流控制</a:t>
            </a:r>
            <a:endParaRPr lang="en-US" altLang="zh-CN" sz="2000" dirty="0"/>
          </a:p>
          <a:p>
            <a:pPr lvl="1"/>
            <a:r>
              <a:rPr lang="zh-CN" altLang="en-US" sz="2000" dirty="0"/>
              <a:t>连接管理</a:t>
            </a:r>
            <a:endParaRPr lang="en-US" altLang="zh-CN" sz="2000" dirty="0"/>
          </a:p>
          <a:p>
            <a:r>
              <a:rPr lang="en-US" altLang="zh-CN" sz="2400" dirty="0"/>
              <a:t>3.6 </a:t>
            </a:r>
            <a:r>
              <a:rPr lang="zh-CN" altLang="en-US" sz="2400" dirty="0"/>
              <a:t>拥塞控制原理</a:t>
            </a:r>
            <a:endParaRPr lang="en-US" altLang="zh-CN" sz="2400" dirty="0"/>
          </a:p>
          <a:p>
            <a:r>
              <a:rPr lang="en-US" altLang="zh-CN" sz="2400" dirty="0"/>
              <a:t>3.7 TCP</a:t>
            </a:r>
            <a:r>
              <a:rPr lang="zh-CN" altLang="en-US" sz="2400" dirty="0"/>
              <a:t>的拥塞控制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FA48A-C563-40DD-B00F-74CE6A1DE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伪头部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C57948-F070-436D-85AA-E79FE0ACE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UDP</a:t>
            </a:r>
            <a:r>
              <a:rPr lang="zh-CN" altLang="en-US" dirty="0"/>
              <a:t>计算校验和时，包含一部分</a:t>
            </a:r>
            <a:r>
              <a:rPr lang="en-US" altLang="zh-CN" dirty="0"/>
              <a:t>IP</a:t>
            </a:r>
            <a:r>
              <a:rPr lang="zh-CN" altLang="en-US" dirty="0"/>
              <a:t>头部的字段</a:t>
            </a:r>
            <a:endParaRPr lang="en-US" altLang="zh-CN" dirty="0"/>
          </a:p>
          <a:p>
            <a:pPr lvl="1"/>
            <a:r>
              <a:rPr lang="zh-CN" altLang="en-US" dirty="0"/>
              <a:t>通过在</a:t>
            </a:r>
            <a:r>
              <a:rPr lang="en-US" altLang="zh-CN" dirty="0"/>
              <a:t>UDP</a:t>
            </a:r>
            <a:r>
              <a:rPr lang="zh-CN" altLang="en-US" dirty="0"/>
              <a:t>头部添加伪头部实现</a:t>
            </a:r>
            <a:endParaRPr lang="en-US" altLang="zh-CN" dirty="0"/>
          </a:p>
          <a:p>
            <a:pPr lvl="1"/>
            <a:r>
              <a:rPr lang="zh-CN" altLang="en-US" dirty="0"/>
              <a:t>伪头部并不真正传输</a:t>
            </a:r>
            <a:endParaRPr lang="en-US" altLang="zh-CN" dirty="0"/>
          </a:p>
          <a:p>
            <a:pPr lvl="1"/>
            <a:r>
              <a:rPr lang="zh-CN" altLang="en-US" dirty="0"/>
              <a:t>部分保护</a:t>
            </a:r>
            <a:r>
              <a:rPr lang="en-US" altLang="zh-CN" dirty="0"/>
              <a:t>IP</a:t>
            </a:r>
            <a:r>
              <a:rPr lang="zh-CN" altLang="en-US" dirty="0"/>
              <a:t>头部</a:t>
            </a:r>
            <a:endParaRPr lang="en-US" altLang="zh-CN" dirty="0"/>
          </a:p>
          <a:p>
            <a:r>
              <a:rPr lang="zh-CN" altLang="en-US" dirty="0"/>
              <a:t>伪头部包含</a:t>
            </a:r>
            <a:endParaRPr lang="en-US" altLang="zh-CN" dirty="0"/>
          </a:p>
          <a:p>
            <a:pPr lvl="1"/>
            <a:r>
              <a:rPr lang="zh-CN" altLang="en-US" dirty="0"/>
              <a:t>源和目的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  <a:endParaRPr lang="en-US" altLang="zh-CN" dirty="0"/>
          </a:p>
          <a:p>
            <a:pPr lvl="1"/>
            <a:r>
              <a:rPr lang="zh-CN" altLang="en-US" dirty="0"/>
              <a:t>保留字段设为全‘</a:t>
            </a:r>
            <a:r>
              <a:rPr lang="en-US" altLang="zh-CN" dirty="0"/>
              <a:t>0</a:t>
            </a:r>
            <a:r>
              <a:rPr lang="zh-CN" altLang="en-US" dirty="0"/>
              <a:t>’</a:t>
            </a:r>
            <a:endParaRPr lang="en-US" altLang="zh-CN" dirty="0"/>
          </a:p>
          <a:p>
            <a:pPr lvl="1"/>
            <a:r>
              <a:rPr lang="zh-CN" altLang="en-US" dirty="0"/>
              <a:t>上层协议</a:t>
            </a:r>
            <a:r>
              <a:rPr lang="en-US" altLang="zh-CN" dirty="0"/>
              <a:t>ID</a:t>
            </a:r>
            <a:r>
              <a:rPr lang="zh-CN" altLang="en-US" dirty="0"/>
              <a:t>设为</a:t>
            </a:r>
            <a:r>
              <a:rPr lang="en-US" altLang="zh-CN" dirty="0"/>
              <a:t>17</a:t>
            </a:r>
            <a:r>
              <a:rPr lang="zh-CN" altLang="en-US" dirty="0"/>
              <a:t>（表示</a:t>
            </a:r>
            <a:r>
              <a:rPr lang="en-US" altLang="zh-CN" dirty="0"/>
              <a:t>UDP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7A86CE-157B-42A0-8207-8E58AD0B5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20</a:t>
            </a:fld>
            <a:endParaRPr lang="zh-CN" altLang="en-US"/>
          </a:p>
        </p:txBody>
      </p:sp>
      <p:pic>
        <p:nvPicPr>
          <p:cNvPr id="5" name="Picture 8" descr="Figure 1 from Low complexity H.264 list decoder for enhanced quality  real-time video over IP | Semantic Scholar">
            <a:extLst>
              <a:ext uri="{FF2B5EF4-FFF2-40B4-BE49-F238E27FC236}">
                <a16:creationId xmlns:a16="http://schemas.microsoft.com/office/drawing/2014/main" id="{5B244757-8297-4D77-A9B2-F1D010D4D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53" y="3165563"/>
            <a:ext cx="8620125" cy="346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24836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83F11-CDDE-4D5A-A8C6-9A7C7813F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UDP</a:t>
            </a:r>
            <a:r>
              <a:rPr lang="zh-CN" altLang="en-US" dirty="0"/>
              <a:t>校验和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8B41CF-51A9-476D-A0AE-3DA1B019F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很多链路层也提供了差错校验，为何在</a:t>
            </a:r>
            <a:r>
              <a:rPr lang="en-US" altLang="zh-CN" dirty="0"/>
              <a:t>UDP</a:t>
            </a:r>
            <a:r>
              <a:rPr lang="zh-CN" altLang="en-US" dirty="0"/>
              <a:t>计算校验和？</a:t>
            </a:r>
            <a:endParaRPr lang="en-US" altLang="zh-CN" dirty="0"/>
          </a:p>
          <a:p>
            <a:pPr lvl="1"/>
            <a:r>
              <a:rPr lang="zh-CN" altLang="en-US" dirty="0"/>
              <a:t>不保证源到目的路径上的所有链路都实现差错校验</a:t>
            </a:r>
            <a:endParaRPr lang="en-US" altLang="zh-CN" dirty="0"/>
          </a:p>
          <a:p>
            <a:pPr lvl="1"/>
            <a:r>
              <a:rPr lang="zh-CN" altLang="en-US" dirty="0"/>
              <a:t>在路由器内部也可能发生</a:t>
            </a:r>
            <a:r>
              <a:rPr lang="en-US" altLang="zh-CN" dirty="0"/>
              <a:t>bit</a:t>
            </a:r>
            <a:r>
              <a:rPr lang="zh-CN" altLang="en-US" dirty="0"/>
              <a:t>翻转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端到端</a:t>
            </a:r>
            <a:r>
              <a:rPr lang="zh-CN" altLang="en-US" dirty="0"/>
              <a:t>原则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978B24-7024-4AF6-9362-B6D10A98D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913728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3.1 </a:t>
            </a:r>
            <a:r>
              <a:rPr lang="zh-CN" altLang="en-US" sz="2400" dirty="0"/>
              <a:t>传输层提供的服务</a:t>
            </a:r>
            <a:endParaRPr lang="en-US" altLang="zh-CN" sz="2400" dirty="0"/>
          </a:p>
          <a:p>
            <a:r>
              <a:rPr lang="en-US" altLang="zh-CN" sz="2400" dirty="0"/>
              <a:t>3.2 </a:t>
            </a:r>
            <a:r>
              <a:rPr lang="zh-CN" altLang="en-US" sz="2400" dirty="0"/>
              <a:t>复用和解复用</a:t>
            </a:r>
            <a:endParaRPr lang="en-US" altLang="zh-CN" sz="2400" dirty="0"/>
          </a:p>
          <a:p>
            <a:r>
              <a:rPr lang="en-US" altLang="zh-CN" sz="2400" dirty="0"/>
              <a:t>3.3 </a:t>
            </a:r>
            <a:r>
              <a:rPr lang="zh-CN" altLang="en-US" sz="2400" dirty="0"/>
              <a:t>无连接的传输层协议：</a:t>
            </a:r>
            <a:r>
              <a:rPr lang="en-US" altLang="zh-CN" sz="2400" dirty="0"/>
              <a:t>UDP</a:t>
            </a:r>
          </a:p>
          <a:p>
            <a:r>
              <a:rPr lang="en-US" altLang="zh-CN" sz="2400" dirty="0">
                <a:solidFill>
                  <a:srgbClr val="C00000"/>
                </a:solidFill>
              </a:rPr>
              <a:t>3.4 </a:t>
            </a:r>
            <a:r>
              <a:rPr lang="zh-CN" altLang="en-US" sz="2400" dirty="0">
                <a:solidFill>
                  <a:srgbClr val="C00000"/>
                </a:solidFill>
              </a:rPr>
              <a:t>可靠数据传输的原理</a:t>
            </a:r>
            <a:endParaRPr lang="en-US" altLang="zh-CN" sz="2400" dirty="0">
              <a:solidFill>
                <a:srgbClr val="C00000"/>
              </a:solidFill>
            </a:endParaRPr>
          </a:p>
          <a:p>
            <a:r>
              <a:rPr lang="en-US" altLang="zh-CN" sz="2400" dirty="0"/>
              <a:t>3.5 </a:t>
            </a:r>
            <a:r>
              <a:rPr lang="zh-CN" altLang="en-US" sz="2400" dirty="0"/>
              <a:t>面向连接的传输层协议：</a:t>
            </a:r>
            <a:r>
              <a:rPr lang="en-US" altLang="zh-CN" sz="2400" dirty="0"/>
              <a:t>TCP</a:t>
            </a:r>
          </a:p>
          <a:p>
            <a:pPr lvl="1"/>
            <a:r>
              <a:rPr lang="zh-CN" altLang="en-US" sz="2000" dirty="0"/>
              <a:t>分段格式</a:t>
            </a:r>
            <a:endParaRPr lang="en-US" altLang="zh-CN" sz="2000" dirty="0"/>
          </a:p>
          <a:p>
            <a:pPr lvl="1"/>
            <a:r>
              <a:rPr lang="zh-CN" altLang="en-US" sz="2000" dirty="0"/>
              <a:t>可靠数据传输</a:t>
            </a:r>
            <a:endParaRPr lang="en-US" altLang="zh-CN" sz="2000" dirty="0"/>
          </a:p>
          <a:p>
            <a:pPr lvl="1"/>
            <a:r>
              <a:rPr lang="zh-CN" altLang="en-US" sz="2000" dirty="0"/>
              <a:t>流控制</a:t>
            </a:r>
            <a:endParaRPr lang="en-US" altLang="zh-CN" sz="2000" dirty="0"/>
          </a:p>
          <a:p>
            <a:pPr lvl="1"/>
            <a:r>
              <a:rPr lang="zh-CN" altLang="en-US" sz="2000" dirty="0"/>
              <a:t>连接管理</a:t>
            </a:r>
            <a:endParaRPr lang="en-US" altLang="zh-CN" sz="2000" dirty="0"/>
          </a:p>
          <a:p>
            <a:r>
              <a:rPr lang="en-US" altLang="zh-CN" sz="2400" dirty="0"/>
              <a:t>3.6 </a:t>
            </a:r>
            <a:r>
              <a:rPr lang="zh-CN" altLang="en-US" sz="2400" dirty="0"/>
              <a:t>拥塞控制原理</a:t>
            </a:r>
            <a:endParaRPr lang="en-US" altLang="zh-CN" sz="2400" dirty="0"/>
          </a:p>
          <a:p>
            <a:r>
              <a:rPr lang="en-US" altLang="zh-CN" sz="2400" dirty="0"/>
              <a:t>3.7 TCP</a:t>
            </a:r>
            <a:r>
              <a:rPr lang="zh-CN" altLang="en-US" sz="2400" dirty="0"/>
              <a:t>的拥塞控制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可靠数据传输原理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616794"/>
            <a:ext cx="76581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在应用层、传输层、链路层都非常重要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网络领域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10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大问题之一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504825" y="6058619"/>
            <a:ext cx="7781925" cy="46672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可靠传输协议（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rdt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）的复杂程度取决于不可靠</a:t>
            </a:r>
            <a:r>
              <a:rPr lang="zh-CN" altLang="en-US" sz="2400" kern="0" dirty="0">
                <a:latin typeface="+mn-ea"/>
              </a:rPr>
              <a:t>信道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的特征（怎样不可靠）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pic>
        <p:nvPicPr>
          <p:cNvPr id="7" name="Picture 5" descr="rdt_servic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150" y="2553419"/>
            <a:ext cx="7623175" cy="336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962400" y="3715469"/>
            <a:ext cx="4800600" cy="2209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可靠数据传输原理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24</a:t>
            </a:fld>
            <a:endParaRPr lang="zh-CN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616794"/>
            <a:ext cx="76581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在应用层、传输层、链路层都非常重要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网络领域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10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大问题之一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504825" y="6058619"/>
            <a:ext cx="7781925" cy="46672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可靠传输协议（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rdt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）的复杂程度取决于不可靠</a:t>
            </a:r>
            <a:r>
              <a:rPr lang="zh-CN" altLang="en-US" sz="2400" kern="0" dirty="0">
                <a:latin typeface="+mn-ea"/>
              </a:rPr>
              <a:t>信道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的特征（怎样不可靠）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pic>
        <p:nvPicPr>
          <p:cNvPr id="7" name="Picture 5" descr="rdt_servic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150" y="2583780"/>
            <a:ext cx="7623175" cy="336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962400" y="3822030"/>
            <a:ext cx="4648200" cy="1295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可靠数据传输原理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25</a:t>
            </a:fld>
            <a:endParaRPr lang="zh-CN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616794"/>
            <a:ext cx="76581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在应用层、传输层、链路层都非常重要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网络领域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10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大问题之一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504825" y="6058619"/>
            <a:ext cx="7781925" cy="466725"/>
          </a:xfrm>
          <a:prstGeom prst="rect">
            <a:avLst/>
          </a:prstGeom>
        </p:spPr>
        <p:txBody>
          <a:bodyPr/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可靠传输协议（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rdt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）的复杂程度取决于不可靠</a:t>
            </a:r>
            <a:r>
              <a:rPr lang="zh-CN" altLang="en-US" sz="2400" kern="0" dirty="0">
                <a:latin typeface="+mn-ea"/>
              </a:rPr>
              <a:t>信道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的特征（怎样不可靠）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pic>
        <p:nvPicPr>
          <p:cNvPr id="7" name="Picture 5" descr="rdt_servic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150" y="2583780"/>
            <a:ext cx="7623175" cy="336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可靠数据传输：出发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26</a:t>
            </a:fld>
            <a:endParaRPr lang="zh-CN" altLang="en-US"/>
          </a:p>
        </p:txBody>
      </p:sp>
      <p:pic>
        <p:nvPicPr>
          <p:cNvPr id="5" name="Picture 3" descr="rdt_part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2100" y="3006427"/>
            <a:ext cx="5969000" cy="2386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99592" y="3460452"/>
            <a:ext cx="11079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zh-CN" altLang="en-US" sz="2400" dirty="0">
                <a:solidFill>
                  <a:srgbClr val="000099"/>
                </a:solidFill>
                <a:latin typeface="+mn-ea"/>
                <a:ea typeface="+mn-ea"/>
              </a:rPr>
              <a:t>发送端</a:t>
            </a:r>
            <a:endParaRPr lang="en-US" sz="2400" dirty="0">
              <a:solidFill>
                <a:srgbClr val="000099"/>
              </a:solidFill>
              <a:latin typeface="+mn-ea"/>
              <a:ea typeface="+mn-ea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192963" y="3469977"/>
            <a:ext cx="11079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zh-CN" altLang="en-US" sz="2400" dirty="0">
                <a:solidFill>
                  <a:srgbClr val="000099"/>
                </a:solidFill>
                <a:latin typeface="+mn-ea"/>
                <a:ea typeface="+mn-ea"/>
              </a:rPr>
              <a:t>接收端</a:t>
            </a:r>
            <a:endParaRPr lang="en-US" sz="2400" dirty="0">
              <a:solidFill>
                <a:srgbClr val="000099"/>
              </a:solidFill>
              <a:latin typeface="+mn-ea"/>
              <a:ea typeface="+mn-ea"/>
            </a:endParaRPr>
          </a:p>
        </p:txBody>
      </p:sp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381002" y="1814214"/>
            <a:ext cx="3811588" cy="1416050"/>
            <a:chOff x="240" y="920"/>
            <a:chExt cx="2401" cy="892"/>
          </a:xfrm>
        </p:grpSpPr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295" y="920"/>
              <a:ext cx="234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1800" b="1" dirty="0" err="1">
                  <a:solidFill>
                    <a:srgbClr val="FF0000"/>
                  </a:solidFill>
                  <a:latin typeface="+mn-ea"/>
                </a:rPr>
                <a:t>rdt_send</a:t>
              </a:r>
              <a:r>
                <a:rPr lang="en-US" altLang="zh-CN" sz="1800" b="1" dirty="0">
                  <a:solidFill>
                    <a:srgbClr val="FF0000"/>
                  </a:solidFill>
                  <a:latin typeface="+mn-ea"/>
                </a:rPr>
                <a:t>():</a:t>
              </a:r>
              <a:r>
                <a:rPr lang="en-US" altLang="zh-CN" sz="1800" dirty="0">
                  <a:latin typeface="+mn-ea"/>
                </a:rPr>
                <a:t> </a:t>
              </a:r>
              <a:r>
                <a:rPr lang="zh-CN" altLang="en-US" sz="1800" dirty="0">
                  <a:latin typeface="+mn-ea"/>
                </a:rPr>
                <a:t>由上层（应用）调用</a:t>
              </a:r>
              <a:r>
                <a:rPr lang="en-US" altLang="zh-CN" sz="1800" dirty="0">
                  <a:latin typeface="+mn-ea"/>
                </a:rPr>
                <a:t>. </a:t>
              </a:r>
              <a:r>
                <a:rPr lang="zh-CN" altLang="en-US" sz="1800" dirty="0">
                  <a:latin typeface="+mn-ea"/>
                </a:rPr>
                <a:t>将数据送到接收端的上层</a:t>
              </a:r>
              <a:endParaRPr lang="en-US" altLang="zh-CN" sz="2400" dirty="0">
                <a:latin typeface="+mn-ea"/>
              </a:endParaRPr>
            </a:p>
          </p:txBody>
        </p:sp>
        <p:grpSp>
          <p:nvGrpSpPr>
            <p:cNvPr id="10" name="Group 8"/>
            <p:cNvGrpSpPr>
              <a:grpSpLocks/>
            </p:cNvGrpSpPr>
            <p:nvPr/>
          </p:nvGrpSpPr>
          <p:grpSpPr bwMode="auto">
            <a:xfrm>
              <a:off x="240" y="930"/>
              <a:ext cx="2370" cy="882"/>
              <a:chOff x="240" y="942"/>
              <a:chExt cx="2370" cy="882"/>
            </a:xfrm>
          </p:grpSpPr>
          <p:sp>
            <p:nvSpPr>
              <p:cNvPr id="11" name="Line 9"/>
              <p:cNvSpPr>
                <a:spLocks noChangeShapeType="1"/>
              </p:cNvSpPr>
              <p:nvPr/>
            </p:nvSpPr>
            <p:spPr bwMode="auto">
              <a:xfrm>
                <a:off x="942" y="1500"/>
                <a:ext cx="174" cy="32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n-ea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/>
            </p:nvSpPr>
            <p:spPr bwMode="auto">
              <a:xfrm>
                <a:off x="240" y="942"/>
                <a:ext cx="2370" cy="5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latin typeface="+mn-ea"/>
                </a:endParaRPr>
              </a:p>
            </p:txBody>
          </p:sp>
        </p:grpSp>
      </p:grpSp>
      <p:grpSp>
        <p:nvGrpSpPr>
          <p:cNvPr id="13" name="Group 11"/>
          <p:cNvGrpSpPr>
            <a:grpSpLocks/>
          </p:cNvGrpSpPr>
          <p:nvPr/>
        </p:nvGrpSpPr>
        <p:grpSpPr bwMode="auto">
          <a:xfrm>
            <a:off x="276225" y="4735215"/>
            <a:ext cx="3762375" cy="1646238"/>
            <a:chOff x="174" y="2760"/>
            <a:chExt cx="2370" cy="1037"/>
          </a:xfrm>
        </p:grpSpPr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233" y="3356"/>
              <a:ext cx="214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800" b="1" dirty="0" err="1">
                  <a:solidFill>
                    <a:srgbClr val="FF0000"/>
                  </a:solidFill>
                  <a:latin typeface="+mn-ea"/>
                </a:rPr>
                <a:t>udt_send</a:t>
              </a:r>
              <a:r>
                <a:rPr lang="en-US" altLang="zh-CN" sz="1800" b="1" dirty="0">
                  <a:solidFill>
                    <a:srgbClr val="FF0000"/>
                  </a:solidFill>
                  <a:latin typeface="+mn-ea"/>
                </a:rPr>
                <a:t>():</a:t>
              </a:r>
              <a:r>
                <a:rPr lang="en-US" altLang="zh-CN" sz="1800" dirty="0">
                  <a:latin typeface="+mn-ea"/>
                </a:rPr>
                <a:t> </a:t>
              </a:r>
              <a:r>
                <a:rPr lang="zh-CN" altLang="en-US" sz="1800" dirty="0">
                  <a:latin typeface="+mn-ea"/>
                </a:rPr>
                <a:t>由</a:t>
              </a:r>
              <a:r>
                <a:rPr lang="en-US" altLang="zh-CN" sz="1800" b="1" dirty="0" err="1">
                  <a:latin typeface="+mn-ea"/>
                </a:rPr>
                <a:t>rdt</a:t>
              </a:r>
              <a:r>
                <a:rPr lang="zh-CN" altLang="en-US" sz="1800" dirty="0">
                  <a:latin typeface="+mn-ea"/>
                </a:rPr>
                <a:t>调用</a:t>
              </a:r>
              <a:r>
                <a:rPr lang="zh-CN" altLang="en-US" dirty="0">
                  <a:latin typeface="+mn-ea"/>
                </a:rPr>
                <a:t>，将数据包由不可靠信道向接收端传输</a:t>
              </a:r>
              <a:endParaRPr lang="en-US" altLang="zh-CN" sz="2400" dirty="0">
                <a:latin typeface="+mn-ea"/>
              </a:endParaRPr>
            </a:p>
          </p:txBody>
        </p:sp>
        <p:grpSp>
          <p:nvGrpSpPr>
            <p:cNvPr id="15" name="Group 13"/>
            <p:cNvGrpSpPr>
              <a:grpSpLocks/>
            </p:cNvGrpSpPr>
            <p:nvPr/>
          </p:nvGrpSpPr>
          <p:grpSpPr bwMode="auto">
            <a:xfrm>
              <a:off x="174" y="2760"/>
              <a:ext cx="2370" cy="1037"/>
              <a:chOff x="174" y="2760"/>
              <a:chExt cx="2370" cy="1037"/>
            </a:xfrm>
          </p:grpSpPr>
          <p:sp>
            <p:nvSpPr>
              <p:cNvPr id="16" name="Line 14"/>
              <p:cNvSpPr>
                <a:spLocks noChangeShapeType="1"/>
              </p:cNvSpPr>
              <p:nvPr/>
            </p:nvSpPr>
            <p:spPr bwMode="auto">
              <a:xfrm flipV="1">
                <a:off x="882" y="2760"/>
                <a:ext cx="228" cy="606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n-ea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/>
            </p:nvSpPr>
            <p:spPr bwMode="auto">
              <a:xfrm>
                <a:off x="174" y="3372"/>
                <a:ext cx="2370" cy="425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latin typeface="+mn-ea"/>
                </a:endParaRPr>
              </a:p>
            </p:txBody>
          </p:sp>
        </p:grpSp>
      </p:grpSp>
      <p:grpSp>
        <p:nvGrpSpPr>
          <p:cNvPr id="18" name="Group 16"/>
          <p:cNvGrpSpPr>
            <a:grpSpLocks/>
          </p:cNvGrpSpPr>
          <p:nvPr/>
        </p:nvGrpSpPr>
        <p:grpSpPr bwMode="auto">
          <a:xfrm>
            <a:off x="5003801" y="4716164"/>
            <a:ext cx="3884613" cy="1647825"/>
            <a:chOff x="3152" y="2748"/>
            <a:chExt cx="2447" cy="1038"/>
          </a:xfrm>
        </p:grpSpPr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3152" y="3368"/>
              <a:ext cx="2447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1800" b="1" dirty="0" err="1">
                  <a:solidFill>
                    <a:srgbClr val="FF0000"/>
                  </a:solidFill>
                  <a:latin typeface="+mn-ea"/>
                </a:rPr>
                <a:t>rdt_rcv</a:t>
              </a:r>
              <a:r>
                <a:rPr lang="en-US" altLang="zh-CN" sz="1800" b="1" dirty="0">
                  <a:solidFill>
                    <a:srgbClr val="FF0000"/>
                  </a:solidFill>
                  <a:latin typeface="+mn-ea"/>
                </a:rPr>
                <a:t>():</a:t>
              </a:r>
              <a:r>
                <a:rPr lang="en-US" altLang="zh-CN" sz="1800" dirty="0">
                  <a:latin typeface="+mn-ea"/>
                </a:rPr>
                <a:t> </a:t>
              </a:r>
              <a:r>
                <a:rPr lang="zh-CN" altLang="en-US" sz="1800" dirty="0">
                  <a:latin typeface="+mn-ea"/>
                </a:rPr>
                <a:t>当数据包从不可靠信道到达接收端时被调用</a:t>
              </a:r>
              <a:endParaRPr lang="en-US" altLang="zh-CN" sz="2400" dirty="0">
                <a:latin typeface="+mn-ea"/>
              </a:endParaRPr>
            </a:p>
          </p:txBody>
        </p:sp>
        <p:grpSp>
          <p:nvGrpSpPr>
            <p:cNvPr id="20" name="Group 18"/>
            <p:cNvGrpSpPr>
              <a:grpSpLocks/>
            </p:cNvGrpSpPr>
            <p:nvPr/>
          </p:nvGrpSpPr>
          <p:grpSpPr bwMode="auto">
            <a:xfrm>
              <a:off x="3162" y="2748"/>
              <a:ext cx="2370" cy="1038"/>
              <a:chOff x="3162" y="2748"/>
              <a:chExt cx="2370" cy="1038"/>
            </a:xfrm>
          </p:grpSpPr>
          <p:sp>
            <p:nvSpPr>
              <p:cNvPr id="21" name="Line 19"/>
              <p:cNvSpPr>
                <a:spLocks noChangeShapeType="1"/>
              </p:cNvSpPr>
              <p:nvPr/>
            </p:nvSpPr>
            <p:spPr bwMode="auto">
              <a:xfrm flipH="1" flipV="1">
                <a:off x="4596" y="2748"/>
                <a:ext cx="300" cy="63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n-ea"/>
                </a:endParaRPr>
              </a:p>
            </p:txBody>
          </p:sp>
          <p:sp>
            <p:nvSpPr>
              <p:cNvPr id="22" name="Rectangle 20"/>
              <p:cNvSpPr>
                <a:spLocks noChangeArrowheads="1"/>
              </p:cNvSpPr>
              <p:nvPr/>
            </p:nvSpPr>
            <p:spPr bwMode="auto">
              <a:xfrm>
                <a:off x="3162" y="3390"/>
                <a:ext cx="2370" cy="396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latin typeface="+mn-ea"/>
                </a:endParaRPr>
              </a:p>
            </p:txBody>
          </p:sp>
        </p:grpSp>
      </p:grpSp>
      <p:grpSp>
        <p:nvGrpSpPr>
          <p:cNvPr id="23" name="Group 21"/>
          <p:cNvGrpSpPr>
            <a:grpSpLocks/>
          </p:cNvGrpSpPr>
          <p:nvPr/>
        </p:nvGrpSpPr>
        <p:grpSpPr bwMode="auto">
          <a:xfrm>
            <a:off x="4981575" y="1823739"/>
            <a:ext cx="3762375" cy="1349375"/>
            <a:chOff x="3138" y="926"/>
            <a:chExt cx="2370" cy="850"/>
          </a:xfrm>
        </p:grpSpPr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3215" y="926"/>
              <a:ext cx="2078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800" b="1" dirty="0" err="1">
                  <a:solidFill>
                    <a:srgbClr val="FF0000"/>
                  </a:solidFill>
                  <a:latin typeface="+mn-ea"/>
                </a:rPr>
                <a:t>deliver_data</a:t>
              </a:r>
              <a:r>
                <a:rPr lang="en-US" altLang="zh-CN" sz="1800" b="1" dirty="0">
                  <a:solidFill>
                    <a:srgbClr val="FF0000"/>
                  </a:solidFill>
                  <a:latin typeface="+mn-ea"/>
                </a:rPr>
                <a:t>():</a:t>
              </a:r>
              <a:r>
                <a:rPr lang="en-US" altLang="zh-CN" sz="1800" dirty="0">
                  <a:latin typeface="+mn-ea"/>
                </a:rPr>
                <a:t> </a:t>
              </a:r>
              <a:r>
                <a:rPr lang="zh-CN" altLang="en-US" dirty="0">
                  <a:latin typeface="+mn-ea"/>
                </a:rPr>
                <a:t>由</a:t>
              </a:r>
              <a:r>
                <a:rPr lang="en-US" altLang="zh-CN" sz="1800" b="1" dirty="0" err="1">
                  <a:latin typeface="+mn-ea"/>
                </a:rPr>
                <a:t>rdt</a:t>
              </a:r>
              <a:r>
                <a:rPr lang="zh-CN" altLang="en-US" sz="1800" dirty="0">
                  <a:latin typeface="+mn-ea"/>
                </a:rPr>
                <a:t>调用，将数据提交给上层</a:t>
              </a:r>
              <a:endParaRPr lang="en-US" altLang="zh-CN" sz="2400" dirty="0">
                <a:latin typeface="+mn-ea"/>
              </a:endParaRPr>
            </a:p>
          </p:txBody>
        </p:sp>
        <p:grpSp>
          <p:nvGrpSpPr>
            <p:cNvPr id="25" name="Group 23"/>
            <p:cNvGrpSpPr>
              <a:grpSpLocks/>
            </p:cNvGrpSpPr>
            <p:nvPr/>
          </p:nvGrpSpPr>
          <p:grpSpPr bwMode="auto">
            <a:xfrm>
              <a:off x="3138" y="942"/>
              <a:ext cx="2370" cy="834"/>
              <a:chOff x="3138" y="942"/>
              <a:chExt cx="2370" cy="834"/>
            </a:xfrm>
          </p:grpSpPr>
          <p:sp>
            <p:nvSpPr>
              <p:cNvPr id="26" name="Line 24"/>
              <p:cNvSpPr>
                <a:spLocks noChangeShapeType="1"/>
              </p:cNvSpPr>
              <p:nvPr/>
            </p:nvSpPr>
            <p:spPr bwMode="auto">
              <a:xfrm flipH="1">
                <a:off x="4560" y="1344"/>
                <a:ext cx="150" cy="432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n-ea"/>
                </a:endParaRPr>
              </a:p>
            </p:txBody>
          </p:sp>
          <p:sp>
            <p:nvSpPr>
              <p:cNvPr id="27" name="Rectangle 25"/>
              <p:cNvSpPr>
                <a:spLocks noChangeArrowheads="1"/>
              </p:cNvSpPr>
              <p:nvPr/>
            </p:nvSpPr>
            <p:spPr bwMode="auto">
              <a:xfrm>
                <a:off x="3138" y="942"/>
                <a:ext cx="2370" cy="396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latin typeface="+mn-ea"/>
                </a:endParaRPr>
              </a:p>
            </p:txBody>
          </p: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可靠数据传输：出发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27</a:t>
            </a:fld>
            <a:endParaRPr lang="zh-CN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14350" y="1753443"/>
            <a:ext cx="8090098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lang="zh-CN" altLang="en-US" sz="2800" kern="0" dirty="0">
                <a:solidFill>
                  <a:srgbClr val="CC0000"/>
                </a:solidFill>
                <a:latin typeface="+mn-ea"/>
              </a:rPr>
              <a:t>以下：</a:t>
            </a:r>
            <a:endParaRPr kumimoji="0" lang="en-US" altLang="ja-JP" sz="28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增量</a:t>
            </a:r>
            <a:r>
              <a:rPr lang="zh-CN" altLang="en-US" sz="2400" kern="0" dirty="0">
                <a:latin typeface="+mn-ea"/>
              </a:rPr>
              <a:t>方式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实现可靠传输协议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cs"/>
              </a:rPr>
              <a:t>rdt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的发送端和接收端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lang="zh-CN" altLang="en-US" sz="2400" kern="0" dirty="0">
                <a:latin typeface="+mn-ea"/>
              </a:rPr>
              <a:t>仅考虑数据的单向传输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控制信息可双向传输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使用有限状态机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(FSM)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描述发送端和接收端的状态行为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3160713" y="4942384"/>
            <a:ext cx="809625" cy="876300"/>
          </a:xfrm>
          <a:prstGeom prst="ellipse">
            <a:avLst/>
          </a:pr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095625" y="4975721"/>
            <a:ext cx="809625" cy="8763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3103563" y="5105896"/>
            <a:ext cx="82586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dirty="0"/>
              <a:t>状态</a:t>
            </a:r>
            <a:r>
              <a:rPr lang="en-US" altLang="zh-CN" sz="2000" dirty="0"/>
              <a:t>1</a:t>
            </a: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3981450" y="4928096"/>
            <a:ext cx="3952875" cy="285750"/>
          </a:xfrm>
          <a:custGeom>
            <a:avLst/>
            <a:gdLst>
              <a:gd name="T0" fmla="*/ 0 w 1446"/>
              <a:gd name="T1" fmla="*/ 2147483647 h 180"/>
              <a:gd name="T2" fmla="*/ 2147483647 w 1446"/>
              <a:gd name="T3" fmla="*/ 2147483647 h 180"/>
              <a:gd name="T4" fmla="*/ 0 60000 65536"/>
              <a:gd name="T5" fmla="*/ 0 60000 65536"/>
              <a:gd name="T6" fmla="*/ 0 w 1446"/>
              <a:gd name="T7" fmla="*/ 0 h 180"/>
              <a:gd name="T8" fmla="*/ 1446 w 1446"/>
              <a:gd name="T9" fmla="*/ 180 h 1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446" h="180">
                <a:moveTo>
                  <a:pt x="0" y="180"/>
                </a:moveTo>
                <a:cubicBezTo>
                  <a:pt x="540" y="30"/>
                  <a:pt x="972" y="0"/>
                  <a:pt x="1446" y="168"/>
                </a:cubicBez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7913688" y="5036046"/>
            <a:ext cx="809625" cy="876300"/>
          </a:xfrm>
          <a:prstGeom prst="ellipse">
            <a:avLst/>
          </a:pr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7848600" y="5080496"/>
            <a:ext cx="809625" cy="8763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7856538" y="5210671"/>
            <a:ext cx="82586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dirty="0"/>
              <a:t>状态</a:t>
            </a:r>
            <a:r>
              <a:rPr lang="en-US" altLang="zh-CN" sz="2000" dirty="0"/>
              <a:t>2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4822379" y="4348569"/>
            <a:ext cx="22621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800" dirty="0">
                <a:solidFill>
                  <a:srgbClr val="CC0000"/>
                </a:solidFill>
              </a:rPr>
              <a:t>导致状态迁移的事件</a:t>
            </a:r>
            <a:endParaRPr lang="en-US" altLang="zh-CN" sz="2400" dirty="0">
              <a:solidFill>
                <a:srgbClr val="CC0000"/>
              </a:solidFill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4749354" y="4643844"/>
            <a:ext cx="24929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800" dirty="0">
                <a:solidFill>
                  <a:srgbClr val="CC0000"/>
                </a:solidFill>
              </a:rPr>
              <a:t>状态迁移时执行的动作</a:t>
            </a:r>
            <a:endParaRPr lang="en-US" altLang="zh-CN" sz="2400" dirty="0">
              <a:solidFill>
                <a:srgbClr val="CC0000"/>
              </a:solidFill>
            </a:endParaRP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4499992" y="4697819"/>
            <a:ext cx="338137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683568" y="4975721"/>
            <a:ext cx="2212032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r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zh-CN" altLang="en-US" sz="1800" dirty="0">
                <a:solidFill>
                  <a:srgbClr val="CC0000"/>
                </a:solidFill>
              </a:rPr>
              <a:t>状态</a:t>
            </a:r>
            <a:r>
              <a:rPr lang="en-US" altLang="zh-CN" sz="1800" dirty="0">
                <a:solidFill>
                  <a:srgbClr val="CC0000"/>
                </a:solidFill>
              </a:rPr>
              <a:t>:</a:t>
            </a:r>
            <a:r>
              <a:rPr lang="en-US" altLang="zh-CN" sz="1800" dirty="0"/>
              <a:t> </a:t>
            </a:r>
            <a:r>
              <a:rPr lang="zh-CN" altLang="en-US" sz="1800" dirty="0"/>
              <a:t>当前状态的下一状态由下一事件唯一决定</a:t>
            </a:r>
            <a:endParaRPr lang="en-US" altLang="zh-CN" sz="1800" dirty="0"/>
          </a:p>
        </p:txBody>
      </p:sp>
      <p:sp>
        <p:nvSpPr>
          <p:cNvPr id="17" name="Freeform 17"/>
          <p:cNvSpPr>
            <a:spLocks/>
          </p:cNvSpPr>
          <p:nvPr/>
        </p:nvSpPr>
        <p:spPr bwMode="auto">
          <a:xfrm>
            <a:off x="3381375" y="5852021"/>
            <a:ext cx="95250" cy="581025"/>
          </a:xfrm>
          <a:custGeom>
            <a:avLst/>
            <a:gdLst>
              <a:gd name="T0" fmla="*/ 2147483647 w 60"/>
              <a:gd name="T1" fmla="*/ 2147483647 h 366"/>
              <a:gd name="T2" fmla="*/ 2147483647 w 60"/>
              <a:gd name="T3" fmla="*/ 0 h 366"/>
              <a:gd name="T4" fmla="*/ 0 60000 65536"/>
              <a:gd name="T5" fmla="*/ 0 60000 65536"/>
              <a:gd name="T6" fmla="*/ 0 w 60"/>
              <a:gd name="T7" fmla="*/ 0 h 366"/>
              <a:gd name="T8" fmla="*/ 60 w 60"/>
              <a:gd name="T9" fmla="*/ 366 h 36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0" h="366">
                <a:moveTo>
                  <a:pt x="48" y="366"/>
                </a:moveTo>
                <a:cubicBezTo>
                  <a:pt x="0" y="204"/>
                  <a:pt x="60" y="55"/>
                  <a:pt x="60" y="0"/>
                </a:cubicBez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Freeform 18"/>
          <p:cNvSpPr>
            <a:spLocks/>
          </p:cNvSpPr>
          <p:nvPr/>
        </p:nvSpPr>
        <p:spPr bwMode="auto">
          <a:xfrm flipH="1" flipV="1">
            <a:off x="8524875" y="5890121"/>
            <a:ext cx="95250" cy="581025"/>
          </a:xfrm>
          <a:custGeom>
            <a:avLst/>
            <a:gdLst>
              <a:gd name="T0" fmla="*/ 2147483647 w 60"/>
              <a:gd name="T1" fmla="*/ 2147483647 h 366"/>
              <a:gd name="T2" fmla="*/ 2147483647 w 60"/>
              <a:gd name="T3" fmla="*/ 0 h 366"/>
              <a:gd name="T4" fmla="*/ 0 60000 65536"/>
              <a:gd name="T5" fmla="*/ 0 60000 65536"/>
              <a:gd name="T6" fmla="*/ 0 w 60"/>
              <a:gd name="T7" fmla="*/ 0 h 366"/>
              <a:gd name="T8" fmla="*/ 60 w 60"/>
              <a:gd name="T9" fmla="*/ 366 h 36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0" h="366">
                <a:moveTo>
                  <a:pt x="48" y="366"/>
                </a:moveTo>
                <a:cubicBezTo>
                  <a:pt x="0" y="204"/>
                  <a:pt x="60" y="55"/>
                  <a:pt x="60" y="0"/>
                </a:cubicBez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3905250" y="5594846"/>
            <a:ext cx="1571625" cy="75247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4672013" y="5388471"/>
            <a:ext cx="6463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800" dirty="0">
                <a:solidFill>
                  <a:srgbClr val="CC0000"/>
                </a:solidFill>
              </a:rPr>
              <a:t>事件</a:t>
            </a:r>
            <a:endParaRPr lang="en-US" altLang="zh-CN" sz="2400" dirty="0">
              <a:solidFill>
                <a:srgbClr val="CC0000"/>
              </a:solidFill>
            </a:endParaRPr>
          </a:p>
        </p:txBody>
      </p:sp>
      <p:sp>
        <p:nvSpPr>
          <p:cNvPr id="21" name="Text Box 22"/>
          <p:cNvSpPr txBox="1">
            <a:spLocks noChangeArrowheads="1"/>
          </p:cNvSpPr>
          <p:nvPr/>
        </p:nvSpPr>
        <p:spPr bwMode="auto">
          <a:xfrm>
            <a:off x="4632325" y="5693271"/>
            <a:ext cx="6463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800" dirty="0">
                <a:solidFill>
                  <a:srgbClr val="CC0000"/>
                </a:solidFill>
              </a:rPr>
              <a:t>动作</a:t>
            </a:r>
            <a:endParaRPr lang="en-US" altLang="zh-CN" sz="2400" dirty="0">
              <a:solidFill>
                <a:srgbClr val="CC0000"/>
              </a:solidFill>
            </a:endParaRPr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>
            <a:off x="4581525" y="5747246"/>
            <a:ext cx="94297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rdt1.0</a:t>
            </a:r>
            <a:r>
              <a:rPr lang="zh-CN" altLang="en-US" dirty="0"/>
              <a:t>：可靠信道上的可靠传输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28</a:t>
            </a:fld>
            <a:endParaRPr lang="zh-CN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31800" y="1628800"/>
            <a:ext cx="7896225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§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信道完全可靠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Arial"/>
              <a:buChar char="•"/>
              <a:tabLst/>
              <a:defRPr/>
            </a:pPr>
            <a:r>
              <a:rPr lang="zh-CN" altLang="en-US" sz="2400" kern="0" dirty="0">
                <a:latin typeface="+mn-ea"/>
              </a:rPr>
              <a:t>无比特翻转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Arial"/>
              <a:buChar char="•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无丢包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Arial"/>
              <a:buChar char="•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无乱序到达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§"/>
              <a:tabLst/>
              <a:defRPr/>
            </a:pPr>
            <a:r>
              <a:rPr lang="zh-CN" altLang="en-US" sz="2800" kern="0" dirty="0">
                <a:latin typeface="+mn-ea"/>
              </a:rPr>
              <a:t>发送端和接收端各自用一个</a:t>
            </a:r>
            <a:r>
              <a:rPr lang="en-US" altLang="zh-CN" sz="2800" kern="0" dirty="0">
                <a:latin typeface="+mn-ea"/>
              </a:rPr>
              <a:t>FSM</a:t>
            </a:r>
            <a:r>
              <a:rPr lang="zh-CN" altLang="en-US" sz="2800" kern="0" dirty="0">
                <a:latin typeface="+mn-ea"/>
              </a:rPr>
              <a:t>描述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Arial"/>
              <a:buChar char="•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发送端向下层可靠信道发出数据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Arial"/>
              <a:buChar char="•"/>
              <a:defRPr/>
            </a:pPr>
            <a:r>
              <a:rPr lang="zh-CN" altLang="en-US" sz="2400" kern="0" dirty="0">
                <a:latin typeface="+mn-ea"/>
              </a:rPr>
              <a:t>接收端从下层可靠信道接收数据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808038" y="5057899"/>
            <a:ext cx="955675" cy="1011237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81162" y="5143624"/>
            <a:ext cx="1098550" cy="912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dirty="0">
                <a:latin typeface="Times New Roman" pitchFamily="18" charset="0"/>
              </a:rPr>
              <a:t>等待上</a:t>
            </a:r>
            <a:br>
              <a:rPr lang="en-US" altLang="zh-CN" dirty="0">
                <a:latin typeface="Times New Roman" pitchFamily="18" charset="0"/>
              </a:rPr>
            </a:br>
            <a:r>
              <a:rPr lang="zh-CN" altLang="en-US" dirty="0">
                <a:latin typeface="Times New Roman" pitchFamily="18" charset="0"/>
              </a:rPr>
              <a:t>层应用</a:t>
            </a:r>
            <a:endParaRPr lang="en-US" altLang="zh-CN" dirty="0">
              <a:latin typeface="Times New Roman" pitchFamily="18" charset="0"/>
            </a:endParaRPr>
          </a:p>
          <a:p>
            <a:r>
              <a:rPr lang="zh-CN" altLang="en-US" dirty="0">
                <a:latin typeface="Times New Roman" pitchFamily="18" charset="0"/>
              </a:rPr>
              <a:t>调用</a:t>
            </a: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1617663" y="5042024"/>
            <a:ext cx="611187" cy="1027112"/>
          </a:xfrm>
          <a:custGeom>
            <a:avLst/>
            <a:gdLst>
              <a:gd name="T0" fmla="*/ 0 w 735"/>
              <a:gd name="T1" fmla="*/ 2147483647 h 1080"/>
              <a:gd name="T2" fmla="*/ 0 w 735"/>
              <a:gd name="T3" fmla="*/ 2147483647 h 1080"/>
              <a:gd name="T4" fmla="*/ 0 60000 65536"/>
              <a:gd name="T5" fmla="*/ 0 60000 65536"/>
              <a:gd name="T6" fmla="*/ 0 w 735"/>
              <a:gd name="T7" fmla="*/ 0 h 1080"/>
              <a:gd name="T8" fmla="*/ 735 w 735"/>
              <a:gd name="T9" fmla="*/ 1080 h 10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070100" y="5565899"/>
            <a:ext cx="2682875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>
                <a:latin typeface="Arial" charset="0"/>
              </a:rPr>
              <a:t>packet = make_pkt(data)</a:t>
            </a:r>
          </a:p>
          <a:p>
            <a:pPr algn="l"/>
            <a:r>
              <a:rPr lang="en-US" altLang="zh-CN">
                <a:latin typeface="Arial" charset="0"/>
              </a:rPr>
              <a:t>udt_send(packet)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2028825" y="5099174"/>
            <a:ext cx="2255838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>
                <a:latin typeface="Arial" charset="0"/>
              </a:rPr>
              <a:t>rdt_send(data)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2128838" y="5442074"/>
            <a:ext cx="1296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484188" y="5042024"/>
            <a:ext cx="385762" cy="242887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6335713" y="5424611"/>
            <a:ext cx="2487612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>
                <a:latin typeface="Arial" charset="0"/>
              </a:rPr>
              <a:t>extract (packet,data)</a:t>
            </a:r>
          </a:p>
          <a:p>
            <a:pPr algn="l"/>
            <a:r>
              <a:rPr lang="en-US" altLang="zh-CN">
                <a:latin typeface="Arial" charset="0"/>
              </a:rPr>
              <a:t>deliver_data(data)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5116513" y="5043611"/>
            <a:ext cx="955675" cy="101123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5148064" y="5129336"/>
            <a:ext cx="1098550" cy="91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dirty="0">
                <a:latin typeface="Times New Roman" pitchFamily="18" charset="0"/>
              </a:rPr>
              <a:t>等待下</a:t>
            </a:r>
            <a:endParaRPr lang="en-US" altLang="zh-CN" dirty="0">
              <a:latin typeface="Times New Roman" pitchFamily="18" charset="0"/>
            </a:endParaRPr>
          </a:p>
          <a:p>
            <a:r>
              <a:rPr lang="zh-CN" altLang="en-US" dirty="0">
                <a:latin typeface="Times New Roman" pitchFamily="18" charset="0"/>
              </a:rPr>
              <a:t>层事件</a:t>
            </a:r>
            <a:endParaRPr lang="en-US" altLang="zh-CN" dirty="0">
              <a:latin typeface="Times New Roman" pitchFamily="18" charset="0"/>
            </a:endParaRPr>
          </a:p>
          <a:p>
            <a:r>
              <a:rPr lang="zh-CN" altLang="en-US" dirty="0">
                <a:latin typeface="Times New Roman" pitchFamily="18" charset="0"/>
              </a:rPr>
              <a:t>发生</a:t>
            </a: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16" name="Freeform 14"/>
          <p:cNvSpPr>
            <a:spLocks/>
          </p:cNvSpPr>
          <p:nvPr/>
        </p:nvSpPr>
        <p:spPr bwMode="auto">
          <a:xfrm>
            <a:off x="5926138" y="5027736"/>
            <a:ext cx="611187" cy="1027113"/>
          </a:xfrm>
          <a:custGeom>
            <a:avLst/>
            <a:gdLst>
              <a:gd name="T0" fmla="*/ 0 w 735"/>
              <a:gd name="T1" fmla="*/ 2147483647 h 1080"/>
              <a:gd name="T2" fmla="*/ 0 w 735"/>
              <a:gd name="T3" fmla="*/ 2147483647 h 1080"/>
              <a:gd name="T4" fmla="*/ 0 60000 65536"/>
              <a:gd name="T5" fmla="*/ 0 60000 65536"/>
              <a:gd name="T6" fmla="*/ 0 w 735"/>
              <a:gd name="T7" fmla="*/ 0 h 1080"/>
              <a:gd name="T8" fmla="*/ 735 w 735"/>
              <a:gd name="T9" fmla="*/ 1080 h 10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337300" y="5084886"/>
            <a:ext cx="2255838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endParaRPr lang="zh-CN" altLang="zh-CN">
              <a:latin typeface="Times New Roman" pitchFamily="18" charset="0"/>
            </a:endParaRP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6437313" y="5427786"/>
            <a:ext cx="1296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4792663" y="5027736"/>
            <a:ext cx="385762" cy="242888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351588" y="5103936"/>
            <a:ext cx="15414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Arial" charset="0"/>
              </a:rPr>
              <a:t>rdt_rcv(packet)</a:t>
            </a: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2116138" y="6351711"/>
            <a:ext cx="11079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CC0000"/>
                </a:solidFill>
              </a:rPr>
              <a:t>发送端</a:t>
            </a:r>
            <a:endParaRPr lang="en-US" altLang="zh-CN" sz="2400" dirty="0">
              <a:solidFill>
                <a:srgbClr val="CC0000"/>
              </a:solidFill>
            </a:endParaRP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5961063" y="6348536"/>
            <a:ext cx="11079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CC0000"/>
                </a:solidFill>
              </a:rPr>
              <a:t>接收端</a:t>
            </a:r>
            <a:endParaRPr lang="en-US" altLang="zh-CN" sz="2400" dirty="0">
              <a:solidFill>
                <a:srgbClr val="CC0000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rdt2.0</a:t>
            </a:r>
            <a:r>
              <a:rPr lang="zh-CN" altLang="en-US" dirty="0"/>
              <a:t>：有</a:t>
            </a:r>
            <a:r>
              <a:rPr lang="en-US" altLang="zh-CN" dirty="0"/>
              <a:t>bit</a:t>
            </a:r>
            <a:r>
              <a:rPr lang="zh-CN" altLang="en-US" dirty="0"/>
              <a:t>翻转差错的信道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  <a:defRPr/>
            </a:pPr>
            <a:r>
              <a:rPr lang="zh-CN" altLang="en-US" sz="2800" dirty="0">
                <a:latin typeface="+mn-ea"/>
              </a:rPr>
              <a:t>下层信道有</a:t>
            </a:r>
            <a:r>
              <a:rPr lang="en-US" altLang="zh-CN" sz="2800" dirty="0">
                <a:latin typeface="+mn-ea"/>
              </a:rPr>
              <a:t>bit</a:t>
            </a:r>
            <a:r>
              <a:rPr lang="zh-CN" altLang="en-US" sz="2800" dirty="0">
                <a:latin typeface="+mn-ea"/>
              </a:rPr>
              <a:t>翻转</a:t>
            </a:r>
            <a:r>
              <a:rPr lang="zh-CN" altLang="en-US" sz="2800" dirty="0"/>
              <a:t>差错</a:t>
            </a:r>
            <a:endParaRPr lang="en-US" altLang="zh-CN" sz="2800" dirty="0">
              <a:latin typeface="+mn-ea"/>
            </a:endParaRPr>
          </a:p>
          <a:p>
            <a:pPr lvl="1">
              <a:buFont typeface="Wingdings" charset="2"/>
              <a:buChar char="§"/>
              <a:defRPr/>
            </a:pPr>
            <a:r>
              <a:rPr lang="zh-CN" altLang="en-US" sz="2400" dirty="0">
                <a:latin typeface="+mn-ea"/>
              </a:rPr>
              <a:t>由校验和检测出来</a:t>
            </a:r>
            <a:endParaRPr lang="en-US" altLang="zh-CN" sz="2400" dirty="0">
              <a:latin typeface="+mn-ea"/>
            </a:endParaRPr>
          </a:p>
          <a:p>
            <a:pPr>
              <a:buFont typeface="Wingdings" charset="2"/>
              <a:buChar char="§"/>
              <a:defRPr/>
            </a:pPr>
            <a:r>
              <a:rPr lang="zh-CN" altLang="en-US" sz="2800" dirty="0">
                <a:latin typeface="+mn-ea"/>
              </a:rPr>
              <a:t>问：如何从错误中恢复？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29</a:t>
            </a:fld>
            <a:endParaRPr lang="zh-CN" altLang="en-US"/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1735138" y="3678238"/>
            <a:ext cx="6340197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CC0000"/>
                </a:solidFill>
                <a:latin typeface="Gill Sans MT" pitchFamily="34" charset="0"/>
              </a:rPr>
              <a:t>人类对话时，类似情况如何处理？</a:t>
            </a:r>
            <a:endParaRPr lang="en-US" altLang="zh-CN" sz="3200" dirty="0">
              <a:solidFill>
                <a:srgbClr val="CC0000"/>
              </a:solidFill>
              <a:latin typeface="Gill Sans MT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3200" dirty="0">
                <a:solidFill>
                  <a:srgbClr val="CC0000"/>
                </a:solidFill>
                <a:latin typeface="Gill Sans MT" pitchFamily="34" charset="0"/>
              </a:rPr>
              <a:t>对讲机通话：收到</a:t>
            </a:r>
            <a:endParaRPr lang="en-US" altLang="zh-CN" sz="3200" dirty="0">
              <a:solidFill>
                <a:srgbClr val="CC0000"/>
              </a:solidFill>
              <a:latin typeface="Gill Sans MT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3200" dirty="0">
                <a:solidFill>
                  <a:srgbClr val="CC0000"/>
                </a:solidFill>
                <a:latin typeface="Gill Sans MT" pitchFamily="34" charset="0"/>
              </a:rPr>
              <a:t>当面交流时：刚才你说什么？</a:t>
            </a:r>
            <a:endParaRPr lang="en-US" altLang="zh-CN" sz="3200" dirty="0">
              <a:solidFill>
                <a:srgbClr val="CC0000"/>
              </a:solidFill>
              <a:latin typeface="Gill Sans MT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传输层服务和协议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3</a:t>
            </a:fld>
            <a:endParaRPr lang="zh-CN" altLang="en-US"/>
          </a:p>
        </p:txBody>
      </p:sp>
      <p:grpSp>
        <p:nvGrpSpPr>
          <p:cNvPr id="5" name="Group 894"/>
          <p:cNvGrpSpPr>
            <a:grpSpLocks/>
          </p:cNvGrpSpPr>
          <p:nvPr/>
        </p:nvGrpSpPr>
        <p:grpSpPr bwMode="auto">
          <a:xfrm>
            <a:off x="5102225" y="1860947"/>
            <a:ext cx="3540125" cy="4545012"/>
            <a:chOff x="3277" y="974"/>
            <a:chExt cx="2230" cy="2863"/>
          </a:xfrm>
        </p:grpSpPr>
        <p:sp>
          <p:nvSpPr>
            <p:cNvPr id="6" name="Freeform 895"/>
            <p:cNvSpPr>
              <a:spLocks/>
            </p:cNvSpPr>
            <p:nvPr/>
          </p:nvSpPr>
          <p:spPr bwMode="auto">
            <a:xfrm>
              <a:off x="3277" y="1079"/>
              <a:ext cx="1094" cy="675"/>
            </a:xfrm>
            <a:custGeom>
              <a:avLst/>
              <a:gdLst>
                <a:gd name="T0" fmla="*/ 1116 w 1036"/>
                <a:gd name="T1" fmla="*/ 11 h 675"/>
                <a:gd name="T2" fmla="*/ 673 w 1036"/>
                <a:gd name="T3" fmla="*/ 53 h 675"/>
                <a:gd name="T4" fmla="*/ 356 w 1036"/>
                <a:gd name="T5" fmla="*/ 129 h 675"/>
                <a:gd name="T6" fmla="*/ 264 w 1036"/>
                <a:gd name="T7" fmla="*/ 229 h 675"/>
                <a:gd name="T8" fmla="*/ 37 w 1036"/>
                <a:gd name="T9" fmla="*/ 297 h 675"/>
                <a:gd name="T10" fmla="*/ 29 w 1036"/>
                <a:gd name="T11" fmla="*/ 459 h 675"/>
                <a:gd name="T12" fmla="*/ 227 w 1036"/>
                <a:gd name="T13" fmla="*/ 489 h 675"/>
                <a:gd name="T14" fmla="*/ 792 w 1036"/>
                <a:gd name="T15" fmla="*/ 489 h 675"/>
                <a:gd name="T16" fmla="*/ 1030 w 1036"/>
                <a:gd name="T17" fmla="*/ 555 h 675"/>
                <a:gd name="T18" fmla="*/ 1296 w 1036"/>
                <a:gd name="T19" fmla="*/ 657 h 675"/>
                <a:gd name="T20" fmla="*/ 1499 w 1036"/>
                <a:gd name="T21" fmla="*/ 661 h 675"/>
                <a:gd name="T22" fmla="*/ 1640 w 1036"/>
                <a:gd name="T23" fmla="*/ 603 h 675"/>
                <a:gd name="T24" fmla="*/ 1711 w 1036"/>
                <a:gd name="T25" fmla="*/ 445 h 675"/>
                <a:gd name="T26" fmla="*/ 1755 w 1036"/>
                <a:gd name="T27" fmla="*/ 291 h 675"/>
                <a:gd name="T28" fmla="*/ 1760 w 1036"/>
                <a:gd name="T29" fmla="*/ 107 h 675"/>
                <a:gd name="T30" fmla="*/ 1611 w 1036"/>
                <a:gd name="T31" fmla="*/ 17 h 675"/>
                <a:gd name="T32" fmla="*/ 1337 w 1036"/>
                <a:gd name="T33" fmla="*/ 3 h 675"/>
                <a:gd name="T34" fmla="*/ 1116 w 1036"/>
                <a:gd name="T35" fmla="*/ 11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" name="Group 896"/>
            <p:cNvGrpSpPr>
              <a:grpSpLocks/>
            </p:cNvGrpSpPr>
            <p:nvPr/>
          </p:nvGrpSpPr>
          <p:grpSpPr bwMode="auto">
            <a:xfrm>
              <a:off x="3383" y="1920"/>
              <a:ext cx="919" cy="588"/>
              <a:chOff x="2889" y="1631"/>
              <a:chExt cx="980" cy="743"/>
            </a:xfrm>
          </p:grpSpPr>
          <p:sp>
            <p:nvSpPr>
              <p:cNvPr id="385" name="Rectangle 897"/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386" name="AutoShape 898"/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 sz="2400">
                  <a:solidFill>
                    <a:srgbClr val="00CCFF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8" name="Freeform 899"/>
            <p:cNvSpPr>
              <a:spLocks/>
            </p:cNvSpPr>
            <p:nvPr/>
          </p:nvSpPr>
          <p:spPr bwMode="auto">
            <a:xfrm>
              <a:off x="3379" y="2788"/>
              <a:ext cx="2032" cy="1049"/>
            </a:xfrm>
            <a:custGeom>
              <a:avLst/>
              <a:gdLst>
                <a:gd name="T0" fmla="*/ 1044 w 2032"/>
                <a:gd name="T1" fmla="*/ 26 h 1049"/>
                <a:gd name="T2" fmla="*/ 847 w 2032"/>
                <a:gd name="T3" fmla="*/ 125 h 1049"/>
                <a:gd name="T4" fmla="*/ 580 w 2032"/>
                <a:gd name="T5" fmla="*/ 68 h 1049"/>
                <a:gd name="T6" fmla="*/ 143 w 2032"/>
                <a:gd name="T7" fmla="*/ 170 h 1049"/>
                <a:gd name="T8" fmla="*/ 48 w 2032"/>
                <a:gd name="T9" fmla="*/ 374 h 1049"/>
                <a:gd name="T10" fmla="*/ 41 w 2032"/>
                <a:gd name="T11" fmla="*/ 680 h 1049"/>
                <a:gd name="T12" fmla="*/ 294 w 2032"/>
                <a:gd name="T13" fmla="*/ 744 h 1049"/>
                <a:gd name="T14" fmla="*/ 660 w 2032"/>
                <a:gd name="T15" fmla="*/ 893 h 1049"/>
                <a:gd name="T16" fmla="*/ 1088 w 2032"/>
                <a:gd name="T17" fmla="*/ 1014 h 1049"/>
                <a:gd name="T18" fmla="*/ 1525 w 2032"/>
                <a:gd name="T19" fmla="*/ 1031 h 1049"/>
                <a:gd name="T20" fmla="*/ 1831 w 2032"/>
                <a:gd name="T21" fmla="*/ 907 h 1049"/>
                <a:gd name="T22" fmla="*/ 2015 w 2032"/>
                <a:gd name="T23" fmla="*/ 714 h 1049"/>
                <a:gd name="T24" fmla="*/ 1931 w 2032"/>
                <a:gd name="T25" fmla="*/ 251 h 1049"/>
                <a:gd name="T26" fmla="*/ 1658 w 2032"/>
                <a:gd name="T27" fmla="*/ 114 h 1049"/>
                <a:gd name="T28" fmla="*/ 1355 w 2032"/>
                <a:gd name="T29" fmla="*/ 15 h 1049"/>
                <a:gd name="T30" fmla="*/ 1044 w 2032"/>
                <a:gd name="T31" fmla="*/ 2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032" h="1049">
                  <a:moveTo>
                    <a:pt x="1044" y="26"/>
                  </a:moveTo>
                  <a:cubicBezTo>
                    <a:pt x="959" y="45"/>
                    <a:pt x="924" y="118"/>
                    <a:pt x="847" y="125"/>
                  </a:cubicBezTo>
                  <a:cubicBezTo>
                    <a:pt x="770" y="132"/>
                    <a:pt x="697" y="61"/>
                    <a:pt x="580" y="68"/>
                  </a:cubicBezTo>
                  <a:cubicBezTo>
                    <a:pt x="463" y="75"/>
                    <a:pt x="232" y="119"/>
                    <a:pt x="143" y="170"/>
                  </a:cubicBezTo>
                  <a:cubicBezTo>
                    <a:pt x="54" y="221"/>
                    <a:pt x="65" y="289"/>
                    <a:pt x="48" y="374"/>
                  </a:cubicBezTo>
                  <a:cubicBezTo>
                    <a:pt x="31" y="459"/>
                    <a:pt x="0" y="618"/>
                    <a:pt x="41" y="680"/>
                  </a:cubicBezTo>
                  <a:cubicBezTo>
                    <a:pt x="82" y="742"/>
                    <a:pt x="191" y="709"/>
                    <a:pt x="294" y="744"/>
                  </a:cubicBezTo>
                  <a:cubicBezTo>
                    <a:pt x="397" y="779"/>
                    <a:pt x="527" y="849"/>
                    <a:pt x="660" y="893"/>
                  </a:cubicBezTo>
                  <a:cubicBezTo>
                    <a:pt x="793" y="938"/>
                    <a:pt x="944" y="991"/>
                    <a:pt x="1088" y="1014"/>
                  </a:cubicBezTo>
                  <a:cubicBezTo>
                    <a:pt x="1232" y="1036"/>
                    <a:pt x="1401" y="1049"/>
                    <a:pt x="1525" y="1031"/>
                  </a:cubicBezTo>
                  <a:cubicBezTo>
                    <a:pt x="1649" y="1012"/>
                    <a:pt x="1749" y="960"/>
                    <a:pt x="1831" y="907"/>
                  </a:cubicBezTo>
                  <a:cubicBezTo>
                    <a:pt x="1913" y="855"/>
                    <a:pt x="1998" y="824"/>
                    <a:pt x="2015" y="714"/>
                  </a:cubicBezTo>
                  <a:cubicBezTo>
                    <a:pt x="2032" y="604"/>
                    <a:pt x="1990" y="350"/>
                    <a:pt x="1931" y="251"/>
                  </a:cubicBezTo>
                  <a:cubicBezTo>
                    <a:pt x="1872" y="151"/>
                    <a:pt x="1754" y="153"/>
                    <a:pt x="1658" y="114"/>
                  </a:cubicBezTo>
                  <a:cubicBezTo>
                    <a:pt x="1562" y="76"/>
                    <a:pt x="1457" y="30"/>
                    <a:pt x="1355" y="15"/>
                  </a:cubicBezTo>
                  <a:cubicBezTo>
                    <a:pt x="1253" y="0"/>
                    <a:pt x="1129" y="8"/>
                    <a:pt x="1044" y="26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900"/>
            <p:cNvSpPr>
              <a:spLocks noChangeShapeType="1"/>
            </p:cNvSpPr>
            <p:nvPr/>
          </p:nvSpPr>
          <p:spPr bwMode="auto">
            <a:xfrm rot="-5400000">
              <a:off x="4942" y="3252"/>
              <a:ext cx="330" cy="8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" name="Line 901"/>
            <p:cNvSpPr>
              <a:spLocks noChangeShapeType="1"/>
            </p:cNvSpPr>
            <p:nvPr/>
          </p:nvSpPr>
          <p:spPr bwMode="auto">
            <a:xfrm rot="5400000" flipV="1">
              <a:off x="5034" y="3429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" name="Line 902"/>
            <p:cNvSpPr>
              <a:spLocks noChangeShapeType="1"/>
            </p:cNvSpPr>
            <p:nvPr/>
          </p:nvSpPr>
          <p:spPr bwMode="auto">
            <a:xfrm rot="-5400000">
              <a:off x="5151" y="3225"/>
              <a:ext cx="0" cy="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2" name="Line 903"/>
            <p:cNvSpPr>
              <a:spLocks noChangeShapeType="1"/>
            </p:cNvSpPr>
            <p:nvPr/>
          </p:nvSpPr>
          <p:spPr bwMode="auto">
            <a:xfrm flipH="1">
              <a:off x="3827" y="2977"/>
              <a:ext cx="160" cy="29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" name="Line 904"/>
            <p:cNvSpPr>
              <a:spLocks noChangeShapeType="1"/>
            </p:cNvSpPr>
            <p:nvPr/>
          </p:nvSpPr>
          <p:spPr bwMode="auto">
            <a:xfrm>
              <a:off x="3843" y="3009"/>
              <a:ext cx="12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4" name="Line 905"/>
            <p:cNvSpPr>
              <a:spLocks noChangeShapeType="1"/>
            </p:cNvSpPr>
            <p:nvPr/>
          </p:nvSpPr>
          <p:spPr bwMode="auto">
            <a:xfrm>
              <a:off x="3680" y="3221"/>
              <a:ext cx="17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5" name="Line 906"/>
            <p:cNvSpPr>
              <a:spLocks noChangeShapeType="1"/>
            </p:cNvSpPr>
            <p:nvPr/>
          </p:nvSpPr>
          <p:spPr bwMode="auto">
            <a:xfrm>
              <a:off x="3914" y="3271"/>
              <a:ext cx="30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6" name="Line 907"/>
            <p:cNvSpPr>
              <a:spLocks noChangeShapeType="1"/>
            </p:cNvSpPr>
            <p:nvPr/>
          </p:nvSpPr>
          <p:spPr bwMode="auto">
            <a:xfrm flipH="1">
              <a:off x="4065" y="3213"/>
              <a:ext cx="34" cy="5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7" name="Line 908"/>
            <p:cNvSpPr>
              <a:spLocks noChangeShapeType="1"/>
            </p:cNvSpPr>
            <p:nvPr/>
          </p:nvSpPr>
          <p:spPr bwMode="auto">
            <a:xfrm>
              <a:off x="3947" y="3269"/>
              <a:ext cx="1" cy="5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8" name="Line 909"/>
            <p:cNvSpPr>
              <a:spLocks noChangeShapeType="1"/>
            </p:cNvSpPr>
            <p:nvPr/>
          </p:nvSpPr>
          <p:spPr bwMode="auto">
            <a:xfrm flipH="1" flipV="1">
              <a:off x="4197" y="3274"/>
              <a:ext cx="0" cy="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9" name="Line 910"/>
            <p:cNvSpPr>
              <a:spLocks noChangeShapeType="1"/>
            </p:cNvSpPr>
            <p:nvPr/>
          </p:nvSpPr>
          <p:spPr bwMode="auto">
            <a:xfrm>
              <a:off x="4248" y="3185"/>
              <a:ext cx="317" cy="17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0" name="Line 911"/>
            <p:cNvSpPr>
              <a:spLocks noChangeShapeType="1"/>
            </p:cNvSpPr>
            <p:nvPr/>
          </p:nvSpPr>
          <p:spPr bwMode="auto">
            <a:xfrm>
              <a:off x="3901" y="3144"/>
              <a:ext cx="5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1" name="Line 912"/>
            <p:cNvSpPr>
              <a:spLocks noChangeShapeType="1"/>
            </p:cNvSpPr>
            <p:nvPr/>
          </p:nvSpPr>
          <p:spPr bwMode="auto">
            <a:xfrm>
              <a:off x="3809" y="2257"/>
              <a:ext cx="148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2" name="Line 913"/>
            <p:cNvSpPr>
              <a:spLocks noChangeShapeType="1"/>
            </p:cNvSpPr>
            <p:nvPr/>
          </p:nvSpPr>
          <p:spPr bwMode="auto">
            <a:xfrm flipV="1">
              <a:off x="3711" y="2354"/>
              <a:ext cx="106" cy="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3" name="Group 914"/>
            <p:cNvGrpSpPr>
              <a:grpSpLocks/>
            </p:cNvGrpSpPr>
            <p:nvPr/>
          </p:nvGrpSpPr>
          <p:grpSpPr bwMode="auto">
            <a:xfrm>
              <a:off x="3535" y="2207"/>
              <a:ext cx="319" cy="222"/>
              <a:chOff x="2967" y="478"/>
              <a:chExt cx="788" cy="625"/>
            </a:xfrm>
          </p:grpSpPr>
          <p:pic>
            <p:nvPicPr>
              <p:cNvPr id="383" name="Picture 915" descr="access_point_stylized_small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84" name="Picture 916" descr="antenna_radiation_stylize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4" name="Freeform 917"/>
            <p:cNvSpPr>
              <a:spLocks/>
            </p:cNvSpPr>
            <p:nvPr/>
          </p:nvSpPr>
          <p:spPr bwMode="auto">
            <a:xfrm>
              <a:off x="4419" y="2224"/>
              <a:ext cx="828" cy="425"/>
            </a:xfrm>
            <a:custGeom>
              <a:avLst/>
              <a:gdLst>
                <a:gd name="T0" fmla="*/ 382 w 828"/>
                <a:gd name="T1" fmla="*/ 30 h 425"/>
                <a:gd name="T2" fmla="*/ 370 w 828"/>
                <a:gd name="T3" fmla="*/ 30 h 425"/>
                <a:gd name="T4" fmla="*/ 126 w 828"/>
                <a:gd name="T5" fmla="*/ 32 h 425"/>
                <a:gd name="T6" fmla="*/ 6 w 828"/>
                <a:gd name="T7" fmla="*/ 126 h 425"/>
                <a:gd name="T8" fmla="*/ 92 w 828"/>
                <a:gd name="T9" fmla="*/ 274 h 425"/>
                <a:gd name="T10" fmla="*/ 292 w 828"/>
                <a:gd name="T11" fmla="*/ 384 h 425"/>
                <a:gd name="T12" fmla="*/ 540 w 828"/>
                <a:gd name="T13" fmla="*/ 416 h 425"/>
                <a:gd name="T14" fmla="*/ 698 w 828"/>
                <a:gd name="T15" fmla="*/ 330 h 425"/>
                <a:gd name="T16" fmla="*/ 776 w 828"/>
                <a:gd name="T17" fmla="*/ 170 h 425"/>
                <a:gd name="T18" fmla="*/ 792 w 828"/>
                <a:gd name="T19" fmla="*/ 22 h 425"/>
                <a:gd name="T20" fmla="*/ 560 w 828"/>
                <a:gd name="T21" fmla="*/ 38 h 425"/>
                <a:gd name="T22" fmla="*/ 382 w 828"/>
                <a:gd name="T23" fmla="*/ 30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918"/>
            <p:cNvSpPr>
              <a:spLocks/>
            </p:cNvSpPr>
            <p:nvPr/>
          </p:nvSpPr>
          <p:spPr bwMode="auto">
            <a:xfrm>
              <a:off x="4417" y="1263"/>
              <a:ext cx="1090" cy="709"/>
            </a:xfrm>
            <a:custGeom>
              <a:avLst/>
              <a:gdLst>
                <a:gd name="T0" fmla="*/ 14627 w 765"/>
                <a:gd name="T1" fmla="*/ 763 h 459"/>
                <a:gd name="T2" fmla="*/ 9913 w 765"/>
                <a:gd name="T3" fmla="*/ 5420 h 459"/>
                <a:gd name="T4" fmla="*/ 3316 w 765"/>
                <a:gd name="T5" fmla="*/ 7714 h 459"/>
                <a:gd name="T6" fmla="*/ 474 w 765"/>
                <a:gd name="T7" fmla="*/ 25995 h 459"/>
                <a:gd name="T8" fmla="*/ 6202 w 765"/>
                <a:gd name="T9" fmla="*/ 34346 h 459"/>
                <a:gd name="T10" fmla="*/ 11922 w 765"/>
                <a:gd name="T11" fmla="*/ 32921 h 459"/>
                <a:gd name="T12" fmla="*/ 20124 w 765"/>
                <a:gd name="T13" fmla="*/ 34346 h 459"/>
                <a:gd name="T14" fmla="*/ 24081 w 765"/>
                <a:gd name="T15" fmla="*/ 33549 h 459"/>
                <a:gd name="T16" fmla="*/ 25921 w 765"/>
                <a:gd name="T17" fmla="*/ 28785 h 459"/>
                <a:gd name="T18" fmla="*/ 25875 w 765"/>
                <a:gd name="T19" fmla="*/ 12218 h 459"/>
                <a:gd name="T20" fmla="*/ 22836 w 765"/>
                <a:gd name="T21" fmla="*/ 2665 h 459"/>
                <a:gd name="T22" fmla="*/ 14627 w 765"/>
                <a:gd name="T23" fmla="*/ 763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919"/>
            <p:cNvSpPr>
              <a:spLocks noChangeShapeType="1"/>
            </p:cNvSpPr>
            <p:nvPr/>
          </p:nvSpPr>
          <p:spPr bwMode="auto">
            <a:xfrm>
              <a:off x="4659" y="2404"/>
              <a:ext cx="103" cy="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7" name="Line 920"/>
            <p:cNvSpPr>
              <a:spLocks noChangeShapeType="1"/>
            </p:cNvSpPr>
            <p:nvPr/>
          </p:nvSpPr>
          <p:spPr bwMode="auto">
            <a:xfrm>
              <a:off x="4720" y="2354"/>
              <a:ext cx="17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8" name="Line 921"/>
            <p:cNvSpPr>
              <a:spLocks noChangeShapeType="1"/>
            </p:cNvSpPr>
            <p:nvPr/>
          </p:nvSpPr>
          <p:spPr bwMode="auto">
            <a:xfrm flipV="1">
              <a:off x="4869" y="2408"/>
              <a:ext cx="85" cy="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9" name="Line 922"/>
            <p:cNvSpPr>
              <a:spLocks noChangeShapeType="1"/>
            </p:cNvSpPr>
            <p:nvPr/>
          </p:nvSpPr>
          <p:spPr bwMode="auto">
            <a:xfrm>
              <a:off x="4235" y="1632"/>
              <a:ext cx="321" cy="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30" name="Line 923"/>
            <p:cNvSpPr>
              <a:spLocks noChangeShapeType="1"/>
            </p:cNvSpPr>
            <p:nvPr/>
          </p:nvSpPr>
          <p:spPr bwMode="auto">
            <a:xfrm>
              <a:off x="4635" y="2961"/>
              <a:ext cx="246" cy="11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31" name="Line 924"/>
            <p:cNvSpPr>
              <a:spLocks noChangeShapeType="1"/>
            </p:cNvSpPr>
            <p:nvPr/>
          </p:nvSpPr>
          <p:spPr bwMode="auto">
            <a:xfrm flipV="1">
              <a:off x="4244" y="2953"/>
              <a:ext cx="203" cy="12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32" name="Line 925"/>
            <p:cNvSpPr>
              <a:spLocks noChangeShapeType="1"/>
            </p:cNvSpPr>
            <p:nvPr/>
          </p:nvSpPr>
          <p:spPr bwMode="auto">
            <a:xfrm flipV="1">
              <a:off x="4271" y="3137"/>
              <a:ext cx="6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33" name="Line 926"/>
            <p:cNvSpPr>
              <a:spLocks noChangeShapeType="1"/>
            </p:cNvSpPr>
            <p:nvPr/>
          </p:nvSpPr>
          <p:spPr bwMode="auto">
            <a:xfrm flipV="1">
              <a:off x="4773" y="1572"/>
              <a:ext cx="78" cy="5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34" name="Line 927"/>
            <p:cNvSpPr>
              <a:spLocks noChangeShapeType="1"/>
            </p:cNvSpPr>
            <p:nvPr/>
          </p:nvSpPr>
          <p:spPr bwMode="auto">
            <a:xfrm>
              <a:off x="4665" y="1681"/>
              <a:ext cx="0" cy="5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35" name="Line 928"/>
            <p:cNvSpPr>
              <a:spLocks noChangeShapeType="1"/>
            </p:cNvSpPr>
            <p:nvPr/>
          </p:nvSpPr>
          <p:spPr bwMode="auto">
            <a:xfrm flipV="1">
              <a:off x="4773" y="1616"/>
              <a:ext cx="166" cy="18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36" name="Line 929"/>
            <p:cNvSpPr>
              <a:spLocks noChangeShapeType="1"/>
            </p:cNvSpPr>
            <p:nvPr/>
          </p:nvSpPr>
          <p:spPr bwMode="auto">
            <a:xfrm>
              <a:off x="5003" y="1615"/>
              <a:ext cx="0" cy="1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37" name="Line 930"/>
            <p:cNvSpPr>
              <a:spLocks noChangeShapeType="1"/>
            </p:cNvSpPr>
            <p:nvPr/>
          </p:nvSpPr>
          <p:spPr bwMode="auto">
            <a:xfrm>
              <a:off x="4785" y="1808"/>
              <a:ext cx="11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38" name="Line 931"/>
            <p:cNvSpPr>
              <a:spLocks noChangeShapeType="1"/>
            </p:cNvSpPr>
            <p:nvPr/>
          </p:nvSpPr>
          <p:spPr bwMode="auto">
            <a:xfrm>
              <a:off x="5134" y="1802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39" name="Line 932"/>
            <p:cNvSpPr>
              <a:spLocks noChangeShapeType="1"/>
            </p:cNvSpPr>
            <p:nvPr/>
          </p:nvSpPr>
          <p:spPr bwMode="auto">
            <a:xfrm flipH="1">
              <a:off x="4596" y="1850"/>
              <a:ext cx="62" cy="444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0" name="Line 933"/>
            <p:cNvSpPr>
              <a:spLocks noChangeShapeType="1"/>
            </p:cNvSpPr>
            <p:nvPr/>
          </p:nvSpPr>
          <p:spPr bwMode="auto">
            <a:xfrm flipH="1">
              <a:off x="4969" y="1850"/>
              <a:ext cx="70" cy="45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" name="Line 934"/>
            <p:cNvSpPr>
              <a:spLocks noChangeShapeType="1"/>
            </p:cNvSpPr>
            <p:nvPr/>
          </p:nvSpPr>
          <p:spPr bwMode="auto">
            <a:xfrm flipV="1">
              <a:off x="4581" y="2569"/>
              <a:ext cx="143" cy="27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2" name="Line 935"/>
            <p:cNvSpPr>
              <a:spLocks noChangeShapeType="1"/>
            </p:cNvSpPr>
            <p:nvPr/>
          </p:nvSpPr>
          <p:spPr bwMode="auto">
            <a:xfrm>
              <a:off x="5257" y="1801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43" name="Group 936"/>
            <p:cNvGrpSpPr>
              <a:grpSpLocks/>
            </p:cNvGrpSpPr>
            <p:nvPr/>
          </p:nvGrpSpPr>
          <p:grpSpPr bwMode="auto">
            <a:xfrm>
              <a:off x="3813" y="1163"/>
              <a:ext cx="295" cy="391"/>
              <a:chOff x="1653" y="3023"/>
              <a:chExt cx="622" cy="911"/>
            </a:xfrm>
          </p:grpSpPr>
          <p:sp>
            <p:nvSpPr>
              <p:cNvPr id="366" name="Line 270"/>
              <p:cNvSpPr>
                <a:spLocks noChangeShapeType="1"/>
              </p:cNvSpPr>
              <p:nvPr/>
            </p:nvSpPr>
            <p:spPr bwMode="auto">
              <a:xfrm flipH="1">
                <a:off x="1766" y="3287"/>
                <a:ext cx="188" cy="586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7" name="Line 271"/>
              <p:cNvSpPr>
                <a:spLocks noChangeShapeType="1"/>
              </p:cNvSpPr>
              <p:nvPr/>
            </p:nvSpPr>
            <p:spPr bwMode="auto">
              <a:xfrm>
                <a:off x="1954" y="3287"/>
                <a:ext cx="188" cy="58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8" name="Line 272"/>
              <p:cNvSpPr>
                <a:spLocks noChangeShapeType="1"/>
              </p:cNvSpPr>
              <p:nvPr/>
            </p:nvSpPr>
            <p:spPr bwMode="auto">
              <a:xfrm>
                <a:off x="1766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" name="Line 273"/>
              <p:cNvSpPr>
                <a:spLocks noChangeShapeType="1"/>
              </p:cNvSpPr>
              <p:nvPr/>
            </p:nvSpPr>
            <p:spPr bwMode="auto">
              <a:xfrm flipH="1">
                <a:off x="1954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0" name="Line 274"/>
              <p:cNvSpPr>
                <a:spLocks noChangeShapeType="1"/>
              </p:cNvSpPr>
              <p:nvPr/>
            </p:nvSpPr>
            <p:spPr bwMode="auto">
              <a:xfrm>
                <a:off x="1954" y="3300"/>
                <a:ext cx="0" cy="63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1" name="Line 275"/>
              <p:cNvSpPr>
                <a:spLocks noChangeShapeType="1"/>
              </p:cNvSpPr>
              <p:nvPr/>
            </p:nvSpPr>
            <p:spPr bwMode="auto">
              <a:xfrm flipV="1">
                <a:off x="1766" y="3810"/>
                <a:ext cx="188" cy="6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2" name="Line 276"/>
              <p:cNvSpPr>
                <a:spLocks noChangeShapeType="1"/>
              </p:cNvSpPr>
              <p:nvPr/>
            </p:nvSpPr>
            <p:spPr bwMode="auto">
              <a:xfrm flipH="1" flipV="1">
                <a:off x="1954" y="3810"/>
                <a:ext cx="188" cy="60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3" name="Line 277"/>
              <p:cNvSpPr>
                <a:spLocks noChangeShapeType="1"/>
              </p:cNvSpPr>
              <p:nvPr/>
            </p:nvSpPr>
            <p:spPr bwMode="auto">
              <a:xfrm>
                <a:off x="1846" y="3618"/>
                <a:ext cx="108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4" name="Line 278"/>
              <p:cNvSpPr>
                <a:spLocks noChangeShapeType="1"/>
              </p:cNvSpPr>
              <p:nvPr/>
            </p:nvSpPr>
            <p:spPr bwMode="auto">
              <a:xfrm flipV="1">
                <a:off x="1954" y="3618"/>
                <a:ext cx="114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5" name="Line 279"/>
              <p:cNvSpPr>
                <a:spLocks noChangeShapeType="1"/>
              </p:cNvSpPr>
              <p:nvPr/>
            </p:nvSpPr>
            <p:spPr bwMode="auto">
              <a:xfrm>
                <a:off x="1810" y="3704"/>
                <a:ext cx="139" cy="65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6" name="Line 280"/>
              <p:cNvSpPr>
                <a:spLocks noChangeShapeType="1"/>
              </p:cNvSpPr>
              <p:nvPr/>
            </p:nvSpPr>
            <p:spPr bwMode="auto">
              <a:xfrm flipV="1">
                <a:off x="1954" y="3717"/>
                <a:ext cx="140" cy="57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7" name="Line 281"/>
              <p:cNvSpPr>
                <a:spLocks noChangeShapeType="1"/>
              </p:cNvSpPr>
              <p:nvPr/>
            </p:nvSpPr>
            <p:spPr bwMode="auto">
              <a:xfrm flipV="1">
                <a:off x="1954" y="3530"/>
                <a:ext cx="72" cy="2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8" name="Line 282"/>
              <p:cNvSpPr>
                <a:spLocks noChangeShapeType="1"/>
              </p:cNvSpPr>
              <p:nvPr/>
            </p:nvSpPr>
            <p:spPr bwMode="auto">
              <a:xfrm flipV="1">
                <a:off x="1954" y="3409"/>
                <a:ext cx="45" cy="1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9" name="Line 283"/>
              <p:cNvSpPr>
                <a:spLocks noChangeShapeType="1"/>
              </p:cNvSpPr>
              <p:nvPr/>
            </p:nvSpPr>
            <p:spPr bwMode="auto">
              <a:xfrm>
                <a:off x="1873" y="3522"/>
                <a:ext cx="87" cy="3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80" name="Line 284"/>
              <p:cNvSpPr>
                <a:spLocks noChangeShapeType="1"/>
              </p:cNvSpPr>
              <p:nvPr/>
            </p:nvSpPr>
            <p:spPr bwMode="auto">
              <a:xfrm>
                <a:off x="1912" y="3404"/>
                <a:ext cx="50" cy="31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81" name="Oval 952"/>
              <p:cNvSpPr>
                <a:spLocks noChangeArrowheads="1"/>
              </p:cNvSpPr>
              <p:nvPr/>
            </p:nvSpPr>
            <p:spPr bwMode="auto">
              <a:xfrm>
                <a:off x="1921" y="3233"/>
                <a:ext cx="63" cy="68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pic>
            <p:nvPicPr>
              <p:cNvPr id="382" name="Picture 953" descr="cell_tower_radiation_gray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653" y="3023"/>
                <a:ext cx="622" cy="5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44" name="Group 954"/>
            <p:cNvGrpSpPr>
              <a:grpSpLocks/>
            </p:cNvGrpSpPr>
            <p:nvPr/>
          </p:nvGrpSpPr>
          <p:grpSpPr bwMode="auto">
            <a:xfrm>
              <a:off x="3962" y="1516"/>
              <a:ext cx="286" cy="160"/>
              <a:chOff x="3843" y="1516"/>
              <a:chExt cx="286" cy="160"/>
            </a:xfrm>
          </p:grpSpPr>
          <p:sp>
            <p:nvSpPr>
              <p:cNvPr id="357" name="Line 955"/>
              <p:cNvSpPr>
                <a:spLocks noChangeShapeType="1"/>
              </p:cNvSpPr>
              <p:nvPr/>
            </p:nvSpPr>
            <p:spPr bwMode="auto">
              <a:xfrm>
                <a:off x="3843" y="1516"/>
                <a:ext cx="96" cy="6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358" name="Oval 407"/>
              <p:cNvSpPr>
                <a:spLocks noChangeArrowheads="1"/>
              </p:cNvSpPr>
              <p:nvPr/>
            </p:nvSpPr>
            <p:spPr bwMode="auto">
              <a:xfrm>
                <a:off x="3884" y="1616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359" name="Rectangle 410"/>
              <p:cNvSpPr>
                <a:spLocks noChangeArrowheads="1"/>
              </p:cNvSpPr>
              <p:nvPr/>
            </p:nvSpPr>
            <p:spPr bwMode="auto">
              <a:xfrm>
                <a:off x="3884" y="1610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360" name="Oval 411"/>
              <p:cNvSpPr>
                <a:spLocks noChangeArrowheads="1"/>
              </p:cNvSpPr>
              <p:nvPr/>
            </p:nvSpPr>
            <p:spPr bwMode="auto">
              <a:xfrm>
                <a:off x="3883" y="1569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361" name="Group 959"/>
              <p:cNvGrpSpPr>
                <a:grpSpLocks/>
              </p:cNvGrpSpPr>
              <p:nvPr/>
            </p:nvGrpSpPr>
            <p:grpSpPr bwMode="auto">
              <a:xfrm>
                <a:off x="3932" y="1587"/>
                <a:ext cx="138" cy="33"/>
                <a:chOff x="2468" y="1332"/>
                <a:chExt cx="310" cy="60"/>
              </a:xfrm>
            </p:grpSpPr>
            <p:sp>
              <p:nvSpPr>
                <p:cNvPr id="364" name="Freeform 96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5" name="Freeform 96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62" name="Line 962"/>
              <p:cNvSpPr>
                <a:spLocks noChangeShapeType="1"/>
              </p:cNvSpPr>
              <p:nvPr/>
            </p:nvSpPr>
            <p:spPr bwMode="auto">
              <a:xfrm>
                <a:off x="3884" y="1602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363" name="Line 963"/>
              <p:cNvSpPr>
                <a:spLocks noChangeShapeType="1"/>
              </p:cNvSpPr>
              <p:nvPr/>
            </p:nvSpPr>
            <p:spPr bwMode="auto">
              <a:xfrm>
                <a:off x="4127" y="1604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45" name="Group 964"/>
            <p:cNvGrpSpPr>
              <a:grpSpLocks/>
            </p:cNvGrpSpPr>
            <p:nvPr/>
          </p:nvGrpSpPr>
          <p:grpSpPr bwMode="auto">
            <a:xfrm>
              <a:off x="4537" y="1571"/>
              <a:ext cx="246" cy="110"/>
              <a:chOff x="4334" y="1470"/>
              <a:chExt cx="246" cy="107"/>
            </a:xfrm>
          </p:grpSpPr>
          <p:sp>
            <p:nvSpPr>
              <p:cNvPr id="349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350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351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352" name="Group 968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355" name="Freeform 96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6" name="Freeform 97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53" name="Line 971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354" name="Line 972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46" name="Group 973"/>
            <p:cNvGrpSpPr>
              <a:grpSpLocks/>
            </p:cNvGrpSpPr>
            <p:nvPr/>
          </p:nvGrpSpPr>
          <p:grpSpPr bwMode="auto">
            <a:xfrm>
              <a:off x="4544" y="1737"/>
              <a:ext cx="246" cy="110"/>
              <a:chOff x="4334" y="1470"/>
              <a:chExt cx="246" cy="107"/>
            </a:xfrm>
          </p:grpSpPr>
          <p:sp>
            <p:nvSpPr>
              <p:cNvPr id="341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342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343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344" name="Group 977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347" name="Freeform 97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" name="Freeform 97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45" name="Line 980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346" name="Line 981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47" name="Group 982"/>
            <p:cNvGrpSpPr>
              <a:grpSpLocks/>
            </p:cNvGrpSpPr>
            <p:nvPr/>
          </p:nvGrpSpPr>
          <p:grpSpPr bwMode="auto">
            <a:xfrm>
              <a:off x="4890" y="1738"/>
              <a:ext cx="246" cy="110"/>
              <a:chOff x="4334" y="1470"/>
              <a:chExt cx="246" cy="107"/>
            </a:xfrm>
          </p:grpSpPr>
          <p:sp>
            <p:nvSpPr>
              <p:cNvPr id="333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334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335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336" name="Group 986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339" name="Freeform 98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0" name="Freeform 98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37" name="Line 989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338" name="Line 990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48" name="Group 991"/>
            <p:cNvGrpSpPr>
              <a:grpSpLocks/>
            </p:cNvGrpSpPr>
            <p:nvPr/>
          </p:nvGrpSpPr>
          <p:grpSpPr bwMode="auto">
            <a:xfrm>
              <a:off x="4844" y="1508"/>
              <a:ext cx="246" cy="110"/>
              <a:chOff x="4334" y="1470"/>
              <a:chExt cx="246" cy="107"/>
            </a:xfrm>
          </p:grpSpPr>
          <p:sp>
            <p:nvSpPr>
              <p:cNvPr id="325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326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327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328" name="Group 995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331" name="Freeform 99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2" name="Freeform 99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29" name="Line 998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330" name="Line 999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49" name="Group 1000"/>
            <p:cNvGrpSpPr>
              <a:grpSpLocks/>
            </p:cNvGrpSpPr>
            <p:nvPr/>
          </p:nvGrpSpPr>
          <p:grpSpPr bwMode="auto">
            <a:xfrm>
              <a:off x="4874" y="2296"/>
              <a:ext cx="310" cy="130"/>
              <a:chOff x="4334" y="1470"/>
              <a:chExt cx="246" cy="107"/>
            </a:xfrm>
          </p:grpSpPr>
          <p:sp>
            <p:nvSpPr>
              <p:cNvPr id="317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318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319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320" name="Group 1004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323" name="Freeform 100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4" name="Freeform 100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21" name="Line 1007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322" name="Line 1008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50" name="Line 1009"/>
            <p:cNvSpPr>
              <a:spLocks noChangeShapeType="1"/>
            </p:cNvSpPr>
            <p:nvPr/>
          </p:nvSpPr>
          <p:spPr bwMode="auto">
            <a:xfrm>
              <a:off x="4049" y="2358"/>
              <a:ext cx="42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51" name="Group 1010"/>
            <p:cNvGrpSpPr>
              <a:grpSpLocks/>
            </p:cNvGrpSpPr>
            <p:nvPr/>
          </p:nvGrpSpPr>
          <p:grpSpPr bwMode="auto">
            <a:xfrm>
              <a:off x="4464" y="2288"/>
              <a:ext cx="310" cy="130"/>
              <a:chOff x="4334" y="1470"/>
              <a:chExt cx="246" cy="107"/>
            </a:xfrm>
          </p:grpSpPr>
          <p:sp>
            <p:nvSpPr>
              <p:cNvPr id="309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310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311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312" name="Group 1014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315" name="Freeform 101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6" name="Freeform 101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13" name="Line 1017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314" name="Line 1018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52" name="Group 1019"/>
            <p:cNvGrpSpPr>
              <a:grpSpLocks/>
            </p:cNvGrpSpPr>
            <p:nvPr/>
          </p:nvGrpSpPr>
          <p:grpSpPr bwMode="auto"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301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302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303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304" name="Group 1023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307" name="Freeform 102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8" name="Freeform 102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05" name="Line 1026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306" name="Line 1027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53" name="Group 1028"/>
            <p:cNvGrpSpPr>
              <a:grpSpLocks/>
            </p:cNvGrpSpPr>
            <p:nvPr/>
          </p:nvGrpSpPr>
          <p:grpSpPr bwMode="auto">
            <a:xfrm>
              <a:off x="4782" y="3028"/>
              <a:ext cx="392" cy="154"/>
              <a:chOff x="4334" y="1470"/>
              <a:chExt cx="246" cy="107"/>
            </a:xfrm>
          </p:grpSpPr>
          <p:sp>
            <p:nvSpPr>
              <p:cNvPr id="293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94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95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296" name="Group 1032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99" name="Freeform 103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0" name="Freeform 103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97" name="Line 1035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98" name="Line 1036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54" name="Group 1037"/>
            <p:cNvGrpSpPr>
              <a:grpSpLocks/>
            </p:cNvGrpSpPr>
            <p:nvPr/>
          </p:nvGrpSpPr>
          <p:grpSpPr bwMode="auto">
            <a:xfrm>
              <a:off x="4388" y="2840"/>
              <a:ext cx="392" cy="154"/>
              <a:chOff x="4334" y="1470"/>
              <a:chExt cx="246" cy="107"/>
            </a:xfrm>
          </p:grpSpPr>
          <p:sp>
            <p:nvSpPr>
              <p:cNvPr id="285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86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87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288" name="Group 1041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91" name="Freeform 104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2" name="Freeform 104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89" name="Line 1044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90" name="Line 1045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55" name="Group 1046"/>
            <p:cNvGrpSpPr>
              <a:grpSpLocks/>
            </p:cNvGrpSpPr>
            <p:nvPr/>
          </p:nvGrpSpPr>
          <p:grpSpPr bwMode="auto">
            <a:xfrm>
              <a:off x="3932" y="3056"/>
              <a:ext cx="392" cy="154"/>
              <a:chOff x="4334" y="1470"/>
              <a:chExt cx="246" cy="107"/>
            </a:xfrm>
          </p:grpSpPr>
          <p:sp>
            <p:nvSpPr>
              <p:cNvPr id="277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78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79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280" name="Group 1050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83" name="Freeform 105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4" name="Freeform 105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81" name="Line 1053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82" name="Line 1054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56" name="Group 1055"/>
            <p:cNvGrpSpPr>
              <a:grpSpLocks/>
            </p:cNvGrpSpPr>
            <p:nvPr/>
          </p:nvGrpSpPr>
          <p:grpSpPr bwMode="auto">
            <a:xfrm>
              <a:off x="3812" y="2296"/>
              <a:ext cx="246" cy="108"/>
              <a:chOff x="4334" y="1470"/>
              <a:chExt cx="246" cy="107"/>
            </a:xfrm>
          </p:grpSpPr>
          <p:sp>
            <p:nvSpPr>
              <p:cNvPr id="269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70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71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272" name="Group 1059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75" name="Freeform 106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6" name="Freeform 106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73" name="Line 1062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5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74" name="Line 1063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5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57" name="Group 1064"/>
            <p:cNvGrpSpPr>
              <a:grpSpLocks/>
            </p:cNvGrpSpPr>
            <p:nvPr/>
          </p:nvGrpSpPr>
          <p:grpSpPr bwMode="auto">
            <a:xfrm>
              <a:off x="4511" y="3153"/>
              <a:ext cx="281" cy="266"/>
              <a:chOff x="5072" y="3611"/>
              <a:chExt cx="459" cy="380"/>
            </a:xfrm>
          </p:grpSpPr>
          <p:grpSp>
            <p:nvGrpSpPr>
              <p:cNvPr id="255" name="Group 1065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257" name="Freeform 1066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0" t="0" r="r" b="b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8" name="Freeform 1067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9" name="Freeform 1068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0" name="Freeform 1069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1" name="Freeform 1070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2" name="Freeform 1071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3" name="Freeform 1072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4" name="Freeform 1073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5" name="Freeform 1074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6" name="Freeform 1075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7" name="Freeform 1076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8" name="Freeform 1077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pic>
            <p:nvPicPr>
              <p:cNvPr id="256" name="Picture 1078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58" name="Group 1079"/>
            <p:cNvGrpSpPr>
              <a:grpSpLocks/>
            </p:cNvGrpSpPr>
            <p:nvPr/>
          </p:nvGrpSpPr>
          <p:grpSpPr bwMode="auto">
            <a:xfrm>
              <a:off x="3552" y="2211"/>
              <a:ext cx="251" cy="226"/>
              <a:chOff x="5072" y="3611"/>
              <a:chExt cx="459" cy="380"/>
            </a:xfrm>
          </p:grpSpPr>
          <p:grpSp>
            <p:nvGrpSpPr>
              <p:cNvPr id="241" name="Group 1080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243" name="Freeform 1081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0" t="0" r="r" b="b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4" name="Freeform 1082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5" name="Freeform 1083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" name="Freeform 1084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7" name="Freeform 1085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8" name="Freeform 1086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9" name="Freeform 1087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0" name="Freeform 1088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1" name="Freeform 1089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2" name="Freeform 1090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3" name="Freeform 1091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4" name="Freeform 1092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pic>
            <p:nvPicPr>
              <p:cNvPr id="242" name="Picture 1093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59" name="Line 1094"/>
            <p:cNvSpPr>
              <a:spLocks noChangeShapeType="1"/>
            </p:cNvSpPr>
            <p:nvPr/>
          </p:nvSpPr>
          <p:spPr bwMode="auto">
            <a:xfrm rot="5400000" flipV="1">
              <a:off x="5034" y="3427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60" name="Group 1095"/>
            <p:cNvGrpSpPr>
              <a:grpSpLocks/>
            </p:cNvGrpSpPr>
            <p:nvPr/>
          </p:nvGrpSpPr>
          <p:grpSpPr bwMode="auto">
            <a:xfrm flipH="1">
              <a:off x="3638" y="2856"/>
              <a:ext cx="261" cy="235"/>
              <a:chOff x="2839" y="3501"/>
              <a:chExt cx="755" cy="803"/>
            </a:xfrm>
          </p:grpSpPr>
          <p:pic>
            <p:nvPicPr>
              <p:cNvPr id="239" name="Picture 1096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40" name="Freeform 1097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61" name="Group 1098"/>
            <p:cNvGrpSpPr>
              <a:grpSpLocks/>
            </p:cNvGrpSpPr>
            <p:nvPr/>
          </p:nvGrpSpPr>
          <p:grpSpPr bwMode="auto">
            <a:xfrm flipH="1">
              <a:off x="3438" y="3121"/>
              <a:ext cx="304" cy="256"/>
              <a:chOff x="2839" y="3501"/>
              <a:chExt cx="755" cy="803"/>
            </a:xfrm>
          </p:grpSpPr>
          <p:pic>
            <p:nvPicPr>
              <p:cNvPr id="237" name="Picture 109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38" name="Freeform 1100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62" name="Group 1101"/>
            <p:cNvGrpSpPr>
              <a:grpSpLocks/>
            </p:cNvGrpSpPr>
            <p:nvPr/>
          </p:nvGrpSpPr>
          <p:grpSpPr bwMode="auto">
            <a:xfrm flipH="1">
              <a:off x="3739" y="3311"/>
              <a:ext cx="269" cy="220"/>
              <a:chOff x="2839" y="3501"/>
              <a:chExt cx="755" cy="803"/>
            </a:xfrm>
          </p:grpSpPr>
          <p:pic>
            <p:nvPicPr>
              <p:cNvPr id="235" name="Picture 110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36" name="Freeform 1103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63" name="Group 1104"/>
            <p:cNvGrpSpPr>
              <a:grpSpLocks/>
            </p:cNvGrpSpPr>
            <p:nvPr/>
          </p:nvGrpSpPr>
          <p:grpSpPr bwMode="auto">
            <a:xfrm>
              <a:off x="4126" y="3300"/>
              <a:ext cx="269" cy="221"/>
              <a:chOff x="2839" y="3501"/>
              <a:chExt cx="755" cy="803"/>
            </a:xfrm>
          </p:grpSpPr>
          <p:pic>
            <p:nvPicPr>
              <p:cNvPr id="233" name="Picture 110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34" name="Freeform 1106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pic>
          <p:nvPicPr>
            <p:cNvPr id="64" name="Picture 1107" descr="car_icon_small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995" y="1084"/>
              <a:ext cx="535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65" name="Group 1108"/>
            <p:cNvGrpSpPr>
              <a:grpSpLocks/>
            </p:cNvGrpSpPr>
            <p:nvPr/>
          </p:nvGrpSpPr>
          <p:grpSpPr bwMode="auto">
            <a:xfrm>
              <a:off x="3536" y="974"/>
              <a:ext cx="262" cy="243"/>
              <a:chOff x="2751" y="1851"/>
              <a:chExt cx="462" cy="478"/>
            </a:xfrm>
          </p:grpSpPr>
          <p:pic>
            <p:nvPicPr>
              <p:cNvPr id="231" name="Picture 1109" descr="iphone_stylized_small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32" name="Picture 1110" descr="antenna_radiation_stylized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66" name="Group 1111"/>
            <p:cNvGrpSpPr>
              <a:grpSpLocks/>
            </p:cNvGrpSpPr>
            <p:nvPr/>
          </p:nvGrpSpPr>
          <p:grpSpPr bwMode="auto">
            <a:xfrm>
              <a:off x="5191" y="3151"/>
              <a:ext cx="143" cy="303"/>
              <a:chOff x="4140" y="429"/>
              <a:chExt cx="1425" cy="2396"/>
            </a:xfrm>
          </p:grpSpPr>
          <p:sp>
            <p:nvSpPr>
              <p:cNvPr id="199" name="Freeform 1112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0" name="Rectangle 1113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201" name="Freeform 1114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2" name="Freeform 1115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3" name="Rectangle 1116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grpSp>
            <p:nvGrpSpPr>
              <p:cNvPr id="204" name="Group 1117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29" name="AutoShape 1118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  <p:sp>
              <p:nvSpPr>
                <p:cNvPr id="230" name="AutoShape 1119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</p:grpSp>
          <p:sp>
            <p:nvSpPr>
              <p:cNvPr id="205" name="Rectangle 1120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grpSp>
            <p:nvGrpSpPr>
              <p:cNvPr id="206" name="Group 1121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27" name="AutoShape 1122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  <p:sp>
              <p:nvSpPr>
                <p:cNvPr id="228" name="AutoShape 1123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</p:grpSp>
          <p:sp>
            <p:nvSpPr>
              <p:cNvPr id="207" name="Rectangle 1124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208" name="Rectangle 1125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grpSp>
            <p:nvGrpSpPr>
              <p:cNvPr id="209" name="Group 1126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25" name="AutoShape 1127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  <p:sp>
              <p:nvSpPr>
                <p:cNvPr id="226" name="AutoShape 1128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</p:grpSp>
          <p:sp>
            <p:nvSpPr>
              <p:cNvPr id="210" name="Freeform 1129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11" name="Group 1130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23" name="AutoShape 1131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  <p:sp>
              <p:nvSpPr>
                <p:cNvPr id="224" name="AutoShape 1132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</p:grpSp>
          <p:sp>
            <p:nvSpPr>
              <p:cNvPr id="212" name="Rectangle 1133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213" name="Freeform 1134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4" name="Freeform 1135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8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" name="Oval 1136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216" name="Freeform 1137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" name="AutoShape 1138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218" name="AutoShape 1139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219" name="Oval 1140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220" name="Oval 1141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zh-CN" altLang="zh-CN" sz="18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1" name="Oval 1142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222" name="Rectangle 1143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grpSp>
          <p:nvGrpSpPr>
            <p:cNvPr id="67" name="Group 1144"/>
            <p:cNvGrpSpPr>
              <a:grpSpLocks/>
            </p:cNvGrpSpPr>
            <p:nvPr/>
          </p:nvGrpSpPr>
          <p:grpSpPr bwMode="auto">
            <a:xfrm>
              <a:off x="4992" y="3341"/>
              <a:ext cx="143" cy="303"/>
              <a:chOff x="4140" y="429"/>
              <a:chExt cx="1425" cy="2396"/>
            </a:xfrm>
          </p:grpSpPr>
          <p:sp>
            <p:nvSpPr>
              <p:cNvPr id="167" name="Freeform 1145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8" name="Rectangle 1146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69" name="Freeform 1147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0" name="Freeform 1148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1" name="Rectangle 1149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grpSp>
            <p:nvGrpSpPr>
              <p:cNvPr id="172" name="Group 1150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97" name="AutoShape 1151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  <p:sp>
              <p:nvSpPr>
                <p:cNvPr id="198" name="AutoShape 1152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</p:grpSp>
          <p:sp>
            <p:nvSpPr>
              <p:cNvPr id="173" name="Rectangle 1153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grpSp>
            <p:nvGrpSpPr>
              <p:cNvPr id="174" name="Group 1154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95" name="AutoShape 1155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  <p:sp>
              <p:nvSpPr>
                <p:cNvPr id="196" name="AutoShape 1156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</p:grpSp>
          <p:sp>
            <p:nvSpPr>
              <p:cNvPr id="175" name="Rectangle 1157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76" name="Rectangle 1158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grpSp>
            <p:nvGrpSpPr>
              <p:cNvPr id="177" name="Group 1159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93" name="AutoShape 1160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  <p:sp>
              <p:nvSpPr>
                <p:cNvPr id="194" name="AutoShape 1161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</p:grpSp>
          <p:sp>
            <p:nvSpPr>
              <p:cNvPr id="178" name="Freeform 1162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79" name="Group 1163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91" name="AutoShape 1164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  <p:sp>
              <p:nvSpPr>
                <p:cNvPr id="192" name="AutoShape 1165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</p:grpSp>
          <p:sp>
            <p:nvSpPr>
              <p:cNvPr id="180" name="Rectangle 1166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81" name="Freeform 1167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2" name="Freeform 1168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8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3" name="Oval 1169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84" name="Freeform 1170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" name="AutoShape 1171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86" name="AutoShape 1172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87" name="Oval 1173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88" name="Oval 1174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zh-CN" altLang="zh-CN" sz="18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9" name="Oval 1175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90" name="Rectangle 1176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grpSp>
          <p:nvGrpSpPr>
            <p:cNvPr id="68" name="Group 1177"/>
            <p:cNvGrpSpPr>
              <a:grpSpLocks/>
            </p:cNvGrpSpPr>
            <p:nvPr/>
          </p:nvGrpSpPr>
          <p:grpSpPr bwMode="auto">
            <a:xfrm>
              <a:off x="3340" y="1287"/>
              <a:ext cx="337" cy="257"/>
              <a:chOff x="877" y="1008"/>
              <a:chExt cx="2747" cy="2591"/>
            </a:xfrm>
          </p:grpSpPr>
          <p:pic>
            <p:nvPicPr>
              <p:cNvPr id="144" name="Picture 1178" descr="antenna_stylized"/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5" name="Picture 1179" descr="laptop_keyboard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46" name="Freeform 1180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147" name="Picture 1181" descr="screen"/>
              <p:cNvPicPr>
                <a:picLocks noChangeAspect="1" noChangeArrowheads="1"/>
              </p:cNvPicPr>
              <p:nvPr/>
            </p:nvPicPr>
            <p:blipFill>
              <a:blip r:embed="rId14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48" name="Freeform 1182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" name="Freeform 1183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" name="Freeform 1184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1" name="Freeform 1185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2" name="Freeform 1186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" name="Freeform 1187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54" name="Group 1188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61" name="Freeform 1189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2" name="Freeform 1190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3" name="Freeform 1191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" name="Freeform 1192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5" name="Freeform 1193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6" name="Freeform 1194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55" name="Freeform 1195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" name="Freeform 1196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" name="Freeform 1197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" name="Freeform 1198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9" name="Freeform 1199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0" name="Freeform 1200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9" name="Group 1201"/>
            <p:cNvGrpSpPr>
              <a:grpSpLocks/>
            </p:cNvGrpSpPr>
            <p:nvPr/>
          </p:nvGrpSpPr>
          <p:grpSpPr bwMode="auto">
            <a:xfrm>
              <a:off x="4329" y="3456"/>
              <a:ext cx="299" cy="257"/>
              <a:chOff x="877" y="1008"/>
              <a:chExt cx="2747" cy="2591"/>
            </a:xfrm>
          </p:grpSpPr>
          <p:pic>
            <p:nvPicPr>
              <p:cNvPr id="121" name="Picture 1202" descr="antenna_stylized"/>
              <p:cNvPicPr>
                <a:picLocks noChangeAspect="1" noChangeArrowheads="1"/>
              </p:cNvPicPr>
              <p:nvPr/>
            </p:nvPicPr>
            <p:blipFill>
              <a:blip r:embed="rId15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2" name="Picture 1203" descr="laptop_keyboard"/>
              <p:cNvPicPr>
                <a:picLocks noChangeAspect="1" noChangeArrowheads="1"/>
              </p:cNvPicPr>
              <p:nvPr/>
            </p:nvPicPr>
            <p:blipFill>
              <a:blip r:embed="rId16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3" name="Freeform 1204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124" name="Picture 1205" descr="screen"/>
              <p:cNvPicPr>
                <a:picLocks noChangeAspect="1" noChangeArrowheads="1"/>
              </p:cNvPicPr>
              <p:nvPr/>
            </p:nvPicPr>
            <p:blipFill>
              <a:blip r:embed="rId17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5" name="Freeform 1206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6" name="Freeform 1207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" name="Freeform 1208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" name="Freeform 1209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" name="Freeform 1210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" name="Freeform 1211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31" name="Group 1212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38" name="Freeform 1213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9" name="Freeform 1214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0" name="Freeform 1215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1" name="Freeform 1216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2" name="Freeform 1217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3" name="Freeform 1218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32" name="Freeform 1219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" name="Freeform 1220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" name="Freeform 1221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" name="Freeform 1222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" name="Freeform 1223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" name="Freeform 1224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0" name="Group 1225"/>
            <p:cNvGrpSpPr>
              <a:grpSpLocks/>
            </p:cNvGrpSpPr>
            <p:nvPr/>
          </p:nvGrpSpPr>
          <p:grpSpPr bwMode="auto">
            <a:xfrm>
              <a:off x="3503" y="1916"/>
              <a:ext cx="280" cy="257"/>
              <a:chOff x="877" y="1008"/>
              <a:chExt cx="2747" cy="2591"/>
            </a:xfrm>
          </p:grpSpPr>
          <p:pic>
            <p:nvPicPr>
              <p:cNvPr id="98" name="Picture 1226" descr="antenna_stylized"/>
              <p:cNvPicPr>
                <a:picLocks noChangeAspect="1" noChangeArrowheads="1"/>
              </p:cNvPicPr>
              <p:nvPr/>
            </p:nvPicPr>
            <p:blipFill>
              <a:blip r:embed="rId18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9" name="Picture 1227" descr="laptop_keyboard"/>
              <p:cNvPicPr>
                <a:picLocks noChangeAspect="1" noChangeArrowheads="1"/>
              </p:cNvPicPr>
              <p:nvPr/>
            </p:nvPicPr>
            <p:blipFill>
              <a:blip r:embed="rId19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0" name="Freeform 1228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101" name="Picture 1229" descr="screen"/>
              <p:cNvPicPr>
                <a:picLocks noChangeAspect="1" noChangeArrowheads="1"/>
              </p:cNvPicPr>
              <p:nvPr/>
            </p:nvPicPr>
            <p:blipFill>
              <a:blip r:embed="rId20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2" name="Freeform 1230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" name="Freeform 1231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" name="Freeform 1232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" name="Freeform 1233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" name="Freeform 1234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" name="Freeform 1235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8" name="Group 1236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15" name="Freeform 1237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6" name="Freeform 1238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7" name="Freeform 1239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8" name="Freeform 1240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" name="Freeform 1241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0" name="Freeform 1242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9" name="Freeform 1243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" name="Freeform 1244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" name="Freeform 1245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" name="Freeform 1246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" name="Freeform 1247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" name="Freeform 1248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1" name="Group 1249"/>
            <p:cNvGrpSpPr>
              <a:grpSpLocks/>
            </p:cNvGrpSpPr>
            <p:nvPr/>
          </p:nvGrpSpPr>
          <p:grpSpPr bwMode="auto">
            <a:xfrm flipH="1">
              <a:off x="3742" y="2030"/>
              <a:ext cx="261" cy="235"/>
              <a:chOff x="2839" y="3501"/>
              <a:chExt cx="755" cy="803"/>
            </a:xfrm>
          </p:grpSpPr>
          <p:pic>
            <p:nvPicPr>
              <p:cNvPr id="96" name="Picture 12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7" name="Freeform 1251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72" name="Group 1252"/>
            <p:cNvGrpSpPr>
              <a:grpSpLocks/>
            </p:cNvGrpSpPr>
            <p:nvPr/>
          </p:nvGrpSpPr>
          <p:grpSpPr bwMode="auto">
            <a:xfrm>
              <a:off x="4603" y="3416"/>
              <a:ext cx="299" cy="257"/>
              <a:chOff x="877" y="1008"/>
              <a:chExt cx="2747" cy="2591"/>
            </a:xfrm>
          </p:grpSpPr>
          <p:pic>
            <p:nvPicPr>
              <p:cNvPr id="73" name="Picture 1253" descr="antenna_stylized"/>
              <p:cNvPicPr>
                <a:picLocks noChangeAspect="1" noChangeArrowheads="1"/>
              </p:cNvPicPr>
              <p:nvPr/>
            </p:nvPicPr>
            <p:blipFill>
              <a:blip r:embed="rId15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4" name="Picture 1254" descr="laptop_keyboard"/>
              <p:cNvPicPr>
                <a:picLocks noChangeAspect="1" noChangeArrowheads="1"/>
              </p:cNvPicPr>
              <p:nvPr/>
            </p:nvPicPr>
            <p:blipFill>
              <a:blip r:embed="rId16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5" name="Freeform 1255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76" name="Picture 1256" descr="screen"/>
              <p:cNvPicPr>
                <a:picLocks noChangeAspect="1" noChangeArrowheads="1"/>
              </p:cNvPicPr>
              <p:nvPr/>
            </p:nvPicPr>
            <p:blipFill>
              <a:blip r:embed="rId17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7" name="Freeform 1257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" name="Freeform 1258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" name="Freeform 1259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" name="Freeform 1260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" name="Freeform 1261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" name="Freeform 1262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83" name="Group 1263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90" name="Freeform 1264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1" name="Freeform 1265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" name="Freeform 1266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3" name="Freeform 1267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4" name="Freeform 1268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5" name="Freeform 1269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4" name="Freeform 1270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" name="Freeform 1271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" name="Freeform 1272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" name="Freeform 1273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" name="Freeform 1274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" name="Freeform 1275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87" name="Rectangle 3"/>
          <p:cNvSpPr txBox="1">
            <a:spLocks noChangeArrowheads="1"/>
          </p:cNvSpPr>
          <p:nvPr/>
        </p:nvSpPr>
        <p:spPr bwMode="auto">
          <a:xfrm>
            <a:off x="438150" y="1770459"/>
            <a:ext cx="4421882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在不同主机上的应用程序进程之间提供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逻辑的信道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传输层协议（软件实现）运行在终端系统上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Arial"/>
              <a:buChar char="•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发送端</a:t>
            </a:r>
            <a:r>
              <a:rPr lang="zh-CN" altLang="en-US" sz="2000" kern="0" dirty="0"/>
              <a:t>：将应用程序的数据划分为</a:t>
            </a:r>
            <a:r>
              <a:rPr lang="zh-CN" altLang="en-US" sz="2000" kern="0" dirty="0">
                <a:solidFill>
                  <a:srgbClr val="C00000"/>
                </a:solidFill>
              </a:rPr>
              <a:t>分段（</a:t>
            </a:r>
            <a:r>
              <a:rPr kumimoji="0" lang="en-US" sz="2000" b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segment</a:t>
            </a:r>
            <a:r>
              <a:rPr kumimoji="0" lang="zh-CN" altLang="en-US" sz="2000" b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）</a:t>
            </a:r>
            <a:r>
              <a:rPr lang="zh-CN" altLang="en-US" sz="2000" kern="0" dirty="0"/>
              <a:t>，交给网络层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Arial"/>
              <a:buChar char="•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接收端：重组分段形成数据，交给应用层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多种传输层协议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Arial"/>
              <a:buChar char="•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因特网传输层</a:t>
            </a:r>
            <a:r>
              <a:rPr lang="zh-CN" altLang="en-US" sz="2000" kern="0" dirty="0"/>
              <a:t>：</a:t>
            </a:r>
            <a:r>
              <a:rPr lang="en-US" altLang="zh-CN" sz="2000" kern="0" dirty="0"/>
              <a:t>TCP</a:t>
            </a:r>
            <a:r>
              <a:rPr lang="zh-CN" altLang="en-US" sz="2000" kern="0" dirty="0"/>
              <a:t>和</a:t>
            </a:r>
            <a:r>
              <a:rPr lang="en-US" altLang="zh-CN" sz="2000" kern="0" dirty="0"/>
              <a:t>UDP</a:t>
            </a:r>
            <a:r>
              <a:rPr lang="zh-CN" altLang="en-US" sz="2000" kern="0" dirty="0"/>
              <a:t>协议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grpSp>
        <p:nvGrpSpPr>
          <p:cNvPr id="388" name="Group 669"/>
          <p:cNvGrpSpPr>
            <a:grpSpLocks/>
          </p:cNvGrpSpPr>
          <p:nvPr/>
        </p:nvGrpSpPr>
        <p:grpSpPr bwMode="auto">
          <a:xfrm>
            <a:off x="7856538" y="4713684"/>
            <a:ext cx="1057275" cy="957263"/>
            <a:chOff x="-153" y="1680"/>
            <a:chExt cx="666" cy="603"/>
          </a:xfrm>
        </p:grpSpPr>
        <p:grpSp>
          <p:nvGrpSpPr>
            <p:cNvPr id="389" name="Group 670"/>
            <p:cNvGrpSpPr>
              <a:grpSpLocks/>
            </p:cNvGrpSpPr>
            <p:nvPr/>
          </p:nvGrpSpPr>
          <p:grpSpPr bwMode="auto">
            <a:xfrm>
              <a:off x="0" y="1680"/>
              <a:ext cx="513" cy="538"/>
              <a:chOff x="4180" y="744"/>
              <a:chExt cx="513" cy="538"/>
            </a:xfrm>
          </p:grpSpPr>
          <p:sp>
            <p:nvSpPr>
              <p:cNvPr id="391" name="Rectangle 671"/>
              <p:cNvSpPr>
                <a:spLocks noChangeArrowheads="1"/>
              </p:cNvSpPr>
              <p:nvPr/>
            </p:nvSpPr>
            <p:spPr bwMode="auto">
              <a:xfrm>
                <a:off x="4242" y="747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392" name="Rectangle 672"/>
              <p:cNvSpPr>
                <a:spLocks noChangeArrowheads="1"/>
              </p:cNvSpPr>
              <p:nvPr/>
            </p:nvSpPr>
            <p:spPr bwMode="auto">
              <a:xfrm>
                <a:off x="4221" y="762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393" name="Rectangle 673"/>
              <p:cNvSpPr>
                <a:spLocks noChangeArrowheads="1"/>
              </p:cNvSpPr>
              <p:nvPr/>
            </p:nvSpPr>
            <p:spPr bwMode="auto">
              <a:xfrm>
                <a:off x="4224" y="873"/>
                <a:ext cx="42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394" name="Text Box 674"/>
              <p:cNvSpPr txBox="1">
                <a:spLocks noChangeArrowheads="1"/>
              </p:cNvSpPr>
              <p:nvPr/>
            </p:nvSpPr>
            <p:spPr bwMode="auto">
              <a:xfrm>
                <a:off x="4180" y="744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 sz="1000" dirty="0"/>
                  <a:t>应用层</a:t>
                </a:r>
                <a:endParaRPr lang="en-US" altLang="zh-CN" sz="1000" dirty="0"/>
              </a:p>
              <a:p>
                <a:r>
                  <a:rPr lang="zh-CN" altLang="en-US" sz="1000" dirty="0">
                    <a:solidFill>
                      <a:schemeClr val="bg1"/>
                    </a:solidFill>
                  </a:rPr>
                  <a:t>传输层</a:t>
                </a:r>
                <a:endParaRPr lang="en-US" altLang="zh-CN" sz="1000" dirty="0">
                  <a:solidFill>
                    <a:schemeClr val="bg1"/>
                  </a:solidFill>
                </a:endParaRPr>
              </a:p>
              <a:p>
                <a:r>
                  <a:rPr lang="zh-CN" altLang="en-US" sz="1000" dirty="0"/>
                  <a:t>网络层</a:t>
                </a:r>
                <a:endParaRPr lang="en-US" altLang="zh-CN" sz="1000" dirty="0"/>
              </a:p>
              <a:p>
                <a:r>
                  <a:rPr lang="zh-CN" altLang="en-US" sz="1000" dirty="0"/>
                  <a:t>链路层</a:t>
                </a:r>
                <a:endParaRPr lang="en-US" altLang="zh-CN" sz="1000" dirty="0"/>
              </a:p>
              <a:p>
                <a:r>
                  <a:rPr lang="zh-CN" altLang="en-US" sz="1000" dirty="0"/>
                  <a:t>物理层</a:t>
                </a:r>
                <a:endParaRPr lang="en-US" altLang="zh-CN" sz="2400" dirty="0"/>
              </a:p>
            </p:txBody>
          </p:sp>
          <p:sp>
            <p:nvSpPr>
              <p:cNvPr id="395" name="Line 675"/>
              <p:cNvSpPr>
                <a:spLocks noChangeShapeType="1"/>
              </p:cNvSpPr>
              <p:nvPr/>
            </p:nvSpPr>
            <p:spPr bwMode="auto">
              <a:xfrm>
                <a:off x="4221" y="978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396" name="Line 676"/>
              <p:cNvSpPr>
                <a:spLocks noChangeShapeType="1"/>
              </p:cNvSpPr>
              <p:nvPr/>
            </p:nvSpPr>
            <p:spPr bwMode="auto">
              <a:xfrm>
                <a:off x="4227" y="106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397" name="Line 677"/>
              <p:cNvSpPr>
                <a:spLocks noChangeShapeType="1"/>
              </p:cNvSpPr>
              <p:nvPr/>
            </p:nvSpPr>
            <p:spPr bwMode="auto">
              <a:xfrm>
                <a:off x="4227" y="115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390" name="Freeform 678"/>
            <p:cNvSpPr>
              <a:spLocks/>
            </p:cNvSpPr>
            <p:nvPr/>
          </p:nvSpPr>
          <p:spPr bwMode="auto">
            <a:xfrm>
              <a:off x="-153" y="1689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0" scaled="1"/>
            </a:gradFill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8" name="Group 298"/>
          <p:cNvGrpSpPr>
            <a:grpSpLocks/>
          </p:cNvGrpSpPr>
          <p:nvPr/>
        </p:nvGrpSpPr>
        <p:grpSpPr bwMode="auto">
          <a:xfrm rot="2937887">
            <a:off x="5389563" y="3281760"/>
            <a:ext cx="3781426" cy="434975"/>
            <a:chOff x="2937" y="3579"/>
            <a:chExt cx="2382" cy="274"/>
          </a:xfrm>
        </p:grpSpPr>
        <p:sp>
          <p:nvSpPr>
            <p:cNvPr id="399" name="Rectangle 295"/>
            <p:cNvSpPr>
              <a:spLocks noChangeArrowheads="1"/>
            </p:cNvSpPr>
            <p:nvPr/>
          </p:nvSpPr>
          <p:spPr bwMode="auto">
            <a:xfrm>
              <a:off x="3165" y="3631"/>
              <a:ext cx="1920" cy="17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00" name="Text Box 293"/>
            <p:cNvSpPr txBox="1">
              <a:spLocks noChangeArrowheads="1"/>
            </p:cNvSpPr>
            <p:nvPr/>
          </p:nvSpPr>
          <p:spPr bwMode="auto">
            <a:xfrm>
              <a:off x="3509" y="3602"/>
              <a:ext cx="128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逻辑上端到端传输</a:t>
              </a:r>
              <a:endParaRPr lang="en-US" altLang="zh-CN" dirty="0"/>
            </a:p>
          </p:txBody>
        </p:sp>
        <p:sp>
          <p:nvSpPr>
            <p:cNvPr id="401" name="Freeform 296"/>
            <p:cNvSpPr>
              <a:spLocks/>
            </p:cNvSpPr>
            <p:nvPr/>
          </p:nvSpPr>
          <p:spPr bwMode="auto">
            <a:xfrm>
              <a:off x="2937" y="357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2" name="Freeform 297"/>
            <p:cNvSpPr>
              <a:spLocks/>
            </p:cNvSpPr>
            <p:nvPr/>
          </p:nvSpPr>
          <p:spPr bwMode="auto">
            <a:xfrm flipH="1">
              <a:off x="5037" y="358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03" name="Group 865"/>
          <p:cNvGrpSpPr>
            <a:grpSpLocks/>
          </p:cNvGrpSpPr>
          <p:nvPr/>
        </p:nvGrpSpPr>
        <p:grpSpPr bwMode="auto">
          <a:xfrm>
            <a:off x="5462588" y="1556147"/>
            <a:ext cx="1057275" cy="957262"/>
            <a:chOff x="-153" y="1680"/>
            <a:chExt cx="666" cy="603"/>
          </a:xfrm>
        </p:grpSpPr>
        <p:grpSp>
          <p:nvGrpSpPr>
            <p:cNvPr id="404" name="Group 866"/>
            <p:cNvGrpSpPr>
              <a:grpSpLocks/>
            </p:cNvGrpSpPr>
            <p:nvPr/>
          </p:nvGrpSpPr>
          <p:grpSpPr bwMode="auto">
            <a:xfrm>
              <a:off x="0" y="1680"/>
              <a:ext cx="513" cy="543"/>
              <a:chOff x="4180" y="744"/>
              <a:chExt cx="513" cy="543"/>
            </a:xfrm>
          </p:grpSpPr>
          <p:sp>
            <p:nvSpPr>
              <p:cNvPr id="406" name="Rectangle 867"/>
              <p:cNvSpPr>
                <a:spLocks noChangeArrowheads="1"/>
              </p:cNvSpPr>
              <p:nvPr/>
            </p:nvSpPr>
            <p:spPr bwMode="auto">
              <a:xfrm>
                <a:off x="4242" y="747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407" name="Rectangle 868"/>
              <p:cNvSpPr>
                <a:spLocks noChangeArrowheads="1"/>
              </p:cNvSpPr>
              <p:nvPr/>
            </p:nvSpPr>
            <p:spPr bwMode="auto">
              <a:xfrm>
                <a:off x="4221" y="762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408" name="Rectangle 869"/>
              <p:cNvSpPr>
                <a:spLocks noChangeArrowheads="1"/>
              </p:cNvSpPr>
              <p:nvPr/>
            </p:nvSpPr>
            <p:spPr bwMode="auto">
              <a:xfrm>
                <a:off x="4224" y="873"/>
                <a:ext cx="42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409" name="Text Box 870"/>
              <p:cNvSpPr txBox="1">
                <a:spLocks noChangeArrowheads="1"/>
              </p:cNvSpPr>
              <p:nvPr/>
            </p:nvSpPr>
            <p:spPr bwMode="auto">
              <a:xfrm>
                <a:off x="4180" y="744"/>
                <a:ext cx="513" cy="5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 sz="1000" dirty="0"/>
                  <a:t>应用层</a:t>
                </a:r>
                <a:endParaRPr lang="en-US" altLang="zh-CN" sz="1000" dirty="0"/>
              </a:p>
              <a:p>
                <a:r>
                  <a:rPr lang="zh-CN" altLang="en-US" sz="1000" dirty="0">
                    <a:solidFill>
                      <a:schemeClr val="bg1"/>
                    </a:solidFill>
                  </a:rPr>
                  <a:t>传输层</a:t>
                </a:r>
                <a:endParaRPr lang="en-US" altLang="zh-CN" sz="1000" dirty="0">
                  <a:solidFill>
                    <a:schemeClr val="bg1"/>
                  </a:solidFill>
                </a:endParaRPr>
              </a:p>
              <a:p>
                <a:r>
                  <a:rPr lang="zh-CN" altLang="en-US" sz="1000" dirty="0"/>
                  <a:t>网络层</a:t>
                </a:r>
                <a:endParaRPr lang="en-US" altLang="zh-CN" sz="1000" dirty="0"/>
              </a:p>
              <a:p>
                <a:r>
                  <a:rPr lang="zh-CN" altLang="en-US" sz="1000" dirty="0"/>
                  <a:t>链路层</a:t>
                </a:r>
                <a:endParaRPr lang="en-US" altLang="zh-CN" sz="1000" dirty="0"/>
              </a:p>
              <a:p>
                <a:r>
                  <a:rPr lang="zh-CN" altLang="en-US" sz="1000" dirty="0"/>
                  <a:t>物理层</a:t>
                </a:r>
                <a:endParaRPr lang="en-US" altLang="zh-CN" sz="2400" dirty="0"/>
              </a:p>
            </p:txBody>
          </p:sp>
          <p:sp>
            <p:nvSpPr>
              <p:cNvPr id="410" name="Line 871"/>
              <p:cNvSpPr>
                <a:spLocks noChangeShapeType="1"/>
              </p:cNvSpPr>
              <p:nvPr/>
            </p:nvSpPr>
            <p:spPr bwMode="auto">
              <a:xfrm>
                <a:off x="4221" y="978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11" name="Line 872"/>
              <p:cNvSpPr>
                <a:spLocks noChangeShapeType="1"/>
              </p:cNvSpPr>
              <p:nvPr/>
            </p:nvSpPr>
            <p:spPr bwMode="auto">
              <a:xfrm>
                <a:off x="4227" y="106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12" name="Line 873"/>
              <p:cNvSpPr>
                <a:spLocks noChangeShapeType="1"/>
              </p:cNvSpPr>
              <p:nvPr/>
            </p:nvSpPr>
            <p:spPr bwMode="auto">
              <a:xfrm>
                <a:off x="4227" y="115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405" name="Freeform 874"/>
            <p:cNvSpPr>
              <a:spLocks/>
            </p:cNvSpPr>
            <p:nvPr/>
          </p:nvSpPr>
          <p:spPr bwMode="auto">
            <a:xfrm>
              <a:off x="-153" y="1689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0" scaled="1"/>
            </a:gradFill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rdt2.0</a:t>
            </a:r>
            <a:r>
              <a:rPr lang="zh-CN" altLang="en-US" dirty="0"/>
              <a:t>：有</a:t>
            </a:r>
            <a:r>
              <a:rPr lang="en-US" altLang="zh-CN" dirty="0"/>
              <a:t>bit</a:t>
            </a:r>
            <a:r>
              <a:rPr lang="zh-CN" altLang="en-US" dirty="0"/>
              <a:t>翻转的信道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30</a:t>
            </a:fld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250825" y="1700808"/>
            <a:ext cx="8281615" cy="4287838"/>
          </a:xfrm>
        </p:spPr>
        <p:txBody>
          <a:bodyPr/>
          <a:lstStyle/>
          <a:p>
            <a:pPr>
              <a:buFont typeface="Wingdings" charset="2"/>
              <a:buChar char="§"/>
              <a:defRPr/>
            </a:pPr>
            <a:r>
              <a:rPr lang="zh-CN" altLang="en-US" sz="2800" dirty="0">
                <a:latin typeface="+mn-ea"/>
              </a:rPr>
              <a:t>下层信道有</a:t>
            </a:r>
            <a:r>
              <a:rPr lang="en-US" altLang="zh-CN" sz="2800" dirty="0">
                <a:latin typeface="+mn-ea"/>
              </a:rPr>
              <a:t>bit</a:t>
            </a:r>
            <a:r>
              <a:rPr lang="zh-CN" altLang="en-US" sz="2800" dirty="0">
                <a:latin typeface="+mn-ea"/>
              </a:rPr>
              <a:t>翻转</a:t>
            </a:r>
            <a:r>
              <a:rPr lang="zh-CN" altLang="en-US" sz="2800" dirty="0"/>
              <a:t>差错</a:t>
            </a:r>
            <a:endParaRPr lang="en-US" altLang="zh-CN" sz="2800" dirty="0">
              <a:latin typeface="+mn-ea"/>
            </a:endParaRPr>
          </a:p>
          <a:p>
            <a:pPr lvl="1">
              <a:buFont typeface="Wingdings" charset="2"/>
              <a:buChar char="§"/>
              <a:defRPr/>
            </a:pPr>
            <a:r>
              <a:rPr lang="zh-CN" altLang="en-US" sz="2400" dirty="0">
                <a:latin typeface="+mn-ea"/>
              </a:rPr>
              <a:t>由校验和检测出来</a:t>
            </a:r>
            <a:endParaRPr lang="en-US" altLang="zh-CN" sz="2400" dirty="0">
              <a:latin typeface="+mn-ea"/>
            </a:endParaRPr>
          </a:p>
          <a:p>
            <a:pPr>
              <a:buFont typeface="Wingdings" charset="2"/>
              <a:buChar char="§"/>
              <a:defRPr/>
            </a:pPr>
            <a:r>
              <a:rPr lang="zh-CN" altLang="en-US" sz="2400" dirty="0">
                <a:latin typeface="+mn-ea"/>
              </a:rPr>
              <a:t>问：如何从错误中恢复？</a:t>
            </a:r>
            <a:endParaRPr lang="en-US" altLang="zh-CN" sz="2400" dirty="0">
              <a:latin typeface="+mn-ea"/>
            </a:endParaRPr>
          </a:p>
          <a:p>
            <a:pPr lvl="1">
              <a:spcBef>
                <a:spcPct val="45000"/>
              </a:spcBef>
              <a:buFont typeface="Arial"/>
              <a:buChar char="•"/>
              <a:defRPr/>
            </a:pPr>
            <a:r>
              <a:rPr lang="zh-CN" altLang="en-US" sz="2400" dirty="0">
                <a:solidFill>
                  <a:srgbClr val="CC0000"/>
                </a:solidFill>
                <a:latin typeface="+mn-ea"/>
              </a:rPr>
              <a:t>确认</a:t>
            </a:r>
            <a:r>
              <a:rPr lang="en-US" altLang="zh-CN" sz="2400" dirty="0">
                <a:solidFill>
                  <a:srgbClr val="CC0000"/>
                </a:solidFill>
                <a:latin typeface="+mn-ea"/>
              </a:rPr>
              <a:t>(</a:t>
            </a:r>
            <a:r>
              <a:rPr lang="en-US" altLang="zh-CN" sz="2400" dirty="0" err="1">
                <a:solidFill>
                  <a:srgbClr val="CC0000"/>
                </a:solidFill>
                <a:latin typeface="+mn-ea"/>
              </a:rPr>
              <a:t>ACKs</a:t>
            </a:r>
            <a:r>
              <a:rPr lang="en-US" altLang="zh-CN" sz="2400" dirty="0">
                <a:solidFill>
                  <a:srgbClr val="CC0000"/>
                </a:solidFill>
                <a:latin typeface="+mn-ea"/>
              </a:rPr>
              <a:t>)</a:t>
            </a:r>
            <a:r>
              <a:rPr lang="zh-CN" altLang="en-US" sz="2400" dirty="0">
                <a:solidFill>
                  <a:srgbClr val="CC0000"/>
                </a:solidFill>
                <a:latin typeface="+mn-ea"/>
              </a:rPr>
              <a:t>：</a:t>
            </a:r>
            <a:r>
              <a:rPr lang="zh-CN" altLang="en-US" sz="2400" dirty="0">
                <a:latin typeface="+mn-ea"/>
              </a:rPr>
              <a:t>接收端明确告诉发送端某个数据包已正确收到</a:t>
            </a:r>
            <a:endParaRPr lang="en-US" altLang="zh-CN" sz="2400" dirty="0">
              <a:latin typeface="+mn-ea"/>
            </a:endParaRPr>
          </a:p>
          <a:p>
            <a:pPr lvl="1">
              <a:buFont typeface="Arial"/>
              <a:buChar char="•"/>
              <a:defRPr/>
            </a:pPr>
            <a:r>
              <a:rPr lang="zh-CN" altLang="en-US" sz="2400" dirty="0">
                <a:solidFill>
                  <a:srgbClr val="CC0000"/>
                </a:solidFill>
                <a:latin typeface="+mn-ea"/>
              </a:rPr>
              <a:t>负确认</a:t>
            </a:r>
            <a:r>
              <a:rPr lang="en-US" altLang="zh-CN" sz="2400" dirty="0">
                <a:solidFill>
                  <a:srgbClr val="CC0000"/>
                </a:solidFill>
                <a:latin typeface="+mn-ea"/>
              </a:rPr>
              <a:t> (</a:t>
            </a:r>
            <a:r>
              <a:rPr lang="en-US" altLang="zh-CN" sz="2400" dirty="0" err="1">
                <a:solidFill>
                  <a:srgbClr val="CC0000"/>
                </a:solidFill>
                <a:latin typeface="+mn-ea"/>
              </a:rPr>
              <a:t>NAKs</a:t>
            </a:r>
            <a:r>
              <a:rPr lang="en-US" altLang="zh-CN" sz="2400" dirty="0">
                <a:solidFill>
                  <a:srgbClr val="CC0000"/>
                </a:solidFill>
                <a:latin typeface="+mn-ea"/>
              </a:rPr>
              <a:t>):</a:t>
            </a:r>
            <a:r>
              <a:rPr lang="en-US" altLang="zh-CN" sz="2400" dirty="0"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接收端明确告诉发送端某个数据包包含错误</a:t>
            </a:r>
            <a:endParaRPr lang="en-US" altLang="zh-CN" sz="2400" dirty="0">
              <a:latin typeface="+mn-ea"/>
            </a:endParaRPr>
          </a:p>
          <a:p>
            <a:pPr lvl="1">
              <a:buFont typeface="Arial"/>
              <a:buChar char="•"/>
              <a:defRPr/>
            </a:pPr>
            <a:r>
              <a:rPr lang="zh-CN" altLang="en-US" sz="2400" dirty="0">
                <a:latin typeface="+mn-ea"/>
              </a:rPr>
              <a:t>发送端重传</a:t>
            </a:r>
            <a:r>
              <a:rPr lang="en-US" altLang="zh-CN" sz="2400" dirty="0">
                <a:latin typeface="+mn-ea"/>
              </a:rPr>
              <a:t>NAK</a:t>
            </a:r>
            <a:r>
              <a:rPr lang="zh-CN" altLang="en-US" sz="2400" dirty="0">
                <a:latin typeface="+mn-ea"/>
              </a:rPr>
              <a:t>指示的数据包</a:t>
            </a:r>
            <a:endParaRPr lang="en-US" altLang="zh-CN" sz="2400" dirty="0">
              <a:latin typeface="+mn-ea"/>
            </a:endParaRPr>
          </a:p>
          <a:p>
            <a:pPr>
              <a:buFont typeface="Wingdings" charset="2"/>
              <a:buChar char="§"/>
              <a:defRPr/>
            </a:pPr>
            <a:r>
              <a:rPr lang="en-US" altLang="zh-CN" sz="2400" dirty="0">
                <a:latin typeface="+mn-ea"/>
              </a:rPr>
              <a:t>rdt2.0</a:t>
            </a:r>
            <a:r>
              <a:rPr lang="zh-CN" altLang="en-US" sz="2400" dirty="0">
                <a:latin typeface="+mn-ea"/>
              </a:rPr>
              <a:t>中的新机制</a:t>
            </a:r>
            <a:r>
              <a:rPr lang="en-US" altLang="zh-CN" sz="2400" dirty="0">
                <a:latin typeface="+mn-ea"/>
              </a:rPr>
              <a:t>:</a:t>
            </a:r>
          </a:p>
          <a:p>
            <a:pPr lvl="1">
              <a:buFont typeface="Arial"/>
              <a:buChar char="•"/>
              <a:defRPr/>
            </a:pPr>
            <a:r>
              <a:rPr lang="zh-CN" altLang="en-US" sz="2400" dirty="0">
                <a:latin typeface="+mn-ea"/>
              </a:rPr>
              <a:t>检错</a:t>
            </a:r>
            <a:endParaRPr lang="en-US" altLang="zh-CN" sz="2400" dirty="0">
              <a:latin typeface="+mn-ea"/>
            </a:endParaRPr>
          </a:p>
          <a:p>
            <a:pPr lvl="1">
              <a:buFont typeface="Arial"/>
              <a:buChar char="•"/>
              <a:defRPr/>
            </a:pPr>
            <a:r>
              <a:rPr lang="zh-CN" altLang="en-US" sz="2400" dirty="0">
                <a:latin typeface="+mn-ea"/>
              </a:rPr>
              <a:t>反馈：接收端向发送端反馈控制消息</a:t>
            </a:r>
            <a:r>
              <a:rPr lang="en-US" altLang="zh-CN" sz="2400" dirty="0">
                <a:latin typeface="+mn-ea"/>
              </a:rPr>
              <a:t>(ACK,NAK)</a:t>
            </a:r>
          </a:p>
          <a:p>
            <a:pPr lvl="1">
              <a:buFont typeface="Wingdings" charset="2"/>
              <a:buChar char="§"/>
              <a:defRPr/>
            </a:pPr>
            <a:endParaRPr lang="zh-CN" altLang="en-US" sz="2000" dirty="0">
              <a:latin typeface="+mn-ea"/>
            </a:endParaRPr>
          </a:p>
        </p:txBody>
      </p:sp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rdt2.0</a:t>
            </a:r>
            <a:r>
              <a:rPr lang="zh-CN" altLang="en-US" dirty="0"/>
              <a:t>：</a:t>
            </a:r>
            <a:r>
              <a:rPr lang="en-US" altLang="zh-CN" dirty="0"/>
              <a:t>FSM</a:t>
            </a:r>
            <a:r>
              <a:rPr lang="zh-CN" altLang="en-US" dirty="0"/>
              <a:t>描述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31</a:t>
            </a:fld>
            <a:endParaRPr lang="zh-CN" altLang="en-US"/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696913" y="2894855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779562" y="2978993"/>
            <a:ext cx="12001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dirty="0">
                <a:latin typeface="Times New Roman" pitchFamily="18" charset="0"/>
              </a:rPr>
              <a:t>等待上</a:t>
            </a:r>
            <a:br>
              <a:rPr lang="en-US" altLang="zh-CN" dirty="0">
                <a:latin typeface="Times New Roman" pitchFamily="18" charset="0"/>
              </a:rPr>
            </a:br>
            <a:r>
              <a:rPr lang="zh-CN" altLang="en-US" dirty="0">
                <a:latin typeface="Times New Roman" pitchFamily="18" charset="0"/>
              </a:rPr>
              <a:t>层应用</a:t>
            </a:r>
            <a:endParaRPr lang="en-US" altLang="zh-CN" dirty="0">
              <a:latin typeface="Times New Roman" pitchFamily="18" charset="0"/>
            </a:endParaRPr>
          </a:p>
          <a:p>
            <a:r>
              <a:rPr lang="zh-CN" altLang="en-US" dirty="0">
                <a:latin typeface="Times New Roman" pitchFamily="18" charset="0"/>
              </a:rPr>
              <a:t>调用</a:t>
            </a: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004888" y="2047776"/>
            <a:ext cx="392715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dirty="0" err="1">
                <a:latin typeface="Arial" charset="0"/>
              </a:rPr>
              <a:t>sndpkt</a:t>
            </a:r>
            <a:r>
              <a:rPr lang="en-US" altLang="zh-CN" dirty="0">
                <a:latin typeface="Arial" charset="0"/>
              </a:rPr>
              <a:t> = </a:t>
            </a:r>
            <a:r>
              <a:rPr lang="en-US" altLang="zh-CN" dirty="0" err="1">
                <a:latin typeface="Arial" charset="0"/>
              </a:rPr>
              <a:t>make_pkt</a:t>
            </a:r>
            <a:r>
              <a:rPr lang="en-US" altLang="zh-CN" dirty="0">
                <a:latin typeface="Arial" charset="0"/>
              </a:rPr>
              <a:t>(data, checksum)</a:t>
            </a:r>
          </a:p>
          <a:p>
            <a:pPr algn="l"/>
            <a:r>
              <a:rPr lang="en-US" altLang="zh-CN" dirty="0" err="1">
                <a:latin typeface="Arial" charset="0"/>
              </a:rPr>
              <a:t>udt_send</a:t>
            </a:r>
            <a:r>
              <a:rPr lang="en-US" altLang="zh-CN" dirty="0">
                <a:latin typeface="Arial" charset="0"/>
              </a:rPr>
              <a:t>(</a:t>
            </a:r>
            <a:r>
              <a:rPr lang="en-US" altLang="zh-CN" dirty="0" err="1">
                <a:latin typeface="Arial" charset="0"/>
              </a:rPr>
              <a:t>sndpkt</a:t>
            </a:r>
            <a:r>
              <a:rPr lang="en-US" altLang="zh-CN" dirty="0">
                <a:latin typeface="Arial" charset="0"/>
              </a:rPr>
              <a:t>)</a:t>
            </a: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1109663" y="2092226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6319838" y="5599187"/>
            <a:ext cx="21431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>
                <a:latin typeface="Arial" charset="0"/>
              </a:rPr>
              <a:t>extract(rcvpkt,data)</a:t>
            </a:r>
          </a:p>
          <a:p>
            <a:pPr algn="l"/>
            <a:r>
              <a:rPr lang="en-US" altLang="zh-CN">
                <a:latin typeface="Arial" charset="0"/>
              </a:rPr>
              <a:t>deliver_data(data)</a:t>
            </a:r>
          </a:p>
          <a:p>
            <a:pPr algn="l"/>
            <a:r>
              <a:rPr lang="en-US" altLang="zh-CN">
                <a:latin typeface="Arial" charset="0"/>
              </a:rPr>
              <a:t>udt_send(ACK)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6297613" y="5065787"/>
            <a:ext cx="215741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>
                <a:latin typeface="Arial" charset="0"/>
              </a:rPr>
              <a:t>rdt_rcv(rcvpkt) &amp;&amp; </a:t>
            </a:r>
          </a:p>
          <a:p>
            <a:pPr algn="l"/>
            <a:r>
              <a:rPr lang="en-US" altLang="zh-CN">
                <a:latin typeface="Arial" charset="0"/>
              </a:rPr>
              <a:t>   notcorrupt(rcvpkt)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6419850" y="5654750"/>
            <a:ext cx="14890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Freeform 10"/>
          <p:cNvSpPr>
            <a:spLocks/>
          </p:cNvSpPr>
          <p:nvPr/>
        </p:nvSpPr>
        <p:spPr bwMode="auto">
          <a:xfrm flipV="1">
            <a:off x="1057275" y="2664668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Freeform 11"/>
          <p:cNvSpPr>
            <a:spLocks/>
          </p:cNvSpPr>
          <p:nvPr/>
        </p:nvSpPr>
        <p:spPr bwMode="auto">
          <a:xfrm>
            <a:off x="1104900" y="3825130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1071563" y="4177555"/>
            <a:ext cx="354806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>
                <a:latin typeface="Arial" charset="0"/>
              </a:rPr>
              <a:t>rdt_rcv(rcvpkt) &amp;&amp; isACK(rcvpkt)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1173163" y="4581128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Freeform 14"/>
          <p:cNvSpPr>
            <a:spLocks/>
          </p:cNvSpPr>
          <p:nvPr/>
        </p:nvSpPr>
        <p:spPr bwMode="auto">
          <a:xfrm>
            <a:off x="3252788" y="2971055"/>
            <a:ext cx="466725" cy="893763"/>
          </a:xfrm>
          <a:custGeom>
            <a:avLst/>
            <a:gdLst>
              <a:gd name="T0" fmla="*/ 0 w 735"/>
              <a:gd name="T1" fmla="*/ 2147483647 h 1080"/>
              <a:gd name="T2" fmla="*/ 0 w 735"/>
              <a:gd name="T3" fmla="*/ 2147483647 h 1080"/>
              <a:gd name="T4" fmla="*/ 0 60000 65536"/>
              <a:gd name="T5" fmla="*/ 0 60000 65536"/>
              <a:gd name="T6" fmla="*/ 0 w 735"/>
              <a:gd name="T7" fmla="*/ 0 h 1080"/>
              <a:gd name="T8" fmla="*/ 735 w 735"/>
              <a:gd name="T9" fmla="*/ 1080 h 10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3562350" y="3285380"/>
            <a:ext cx="20177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dirty="0" err="1">
                <a:latin typeface="Arial" charset="0"/>
              </a:rPr>
              <a:t>udt_send</a:t>
            </a:r>
            <a:r>
              <a:rPr lang="en-US" altLang="zh-CN" dirty="0">
                <a:latin typeface="Arial" charset="0"/>
              </a:rPr>
              <a:t>(</a:t>
            </a:r>
            <a:r>
              <a:rPr lang="en-US" altLang="zh-CN" dirty="0" err="1">
                <a:latin typeface="Arial" charset="0"/>
              </a:rPr>
              <a:t>sndpkt</a:t>
            </a:r>
            <a:r>
              <a:rPr lang="en-US" altLang="zh-CN" dirty="0">
                <a:latin typeface="Arial" charset="0"/>
              </a:rPr>
              <a:t>)</a:t>
            </a: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3536950" y="2610693"/>
            <a:ext cx="2085975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>
                <a:latin typeface="Arial" charset="0"/>
              </a:rPr>
              <a:t>rdt_rcv(rcvpkt) &amp;&amp;</a:t>
            </a:r>
          </a:p>
          <a:p>
            <a:pPr algn="l"/>
            <a:r>
              <a:rPr lang="en-US" altLang="zh-CN">
                <a:latin typeface="Arial" charset="0"/>
              </a:rPr>
              <a:t>   isNAK(rcvpkt)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3656013" y="328538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1" name="Group 18"/>
          <p:cNvGrpSpPr>
            <a:grpSpLocks/>
          </p:cNvGrpSpPr>
          <p:nvPr/>
        </p:nvGrpSpPr>
        <p:grpSpPr bwMode="auto">
          <a:xfrm>
            <a:off x="6156326" y="2636912"/>
            <a:ext cx="2341563" cy="858838"/>
            <a:chOff x="1959" y="2660"/>
            <a:chExt cx="1475" cy="541"/>
          </a:xfrm>
        </p:grpSpPr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2222" y="3039"/>
              <a:ext cx="1152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zh-CN">
                  <a:latin typeface="Arial" charset="0"/>
                </a:rPr>
                <a:t>udt_send(NAK)</a:t>
              </a:r>
              <a:endParaRPr lang="en-US" altLang="zh-CN">
                <a:latin typeface="Times New Roman" pitchFamily="18" charset="0"/>
              </a:endParaRPr>
            </a:p>
          </p:txBody>
        </p:sp>
        <p:sp>
          <p:nvSpPr>
            <p:cNvPr id="23" name="Text Box 20"/>
            <p:cNvSpPr txBox="1">
              <a:spLocks noChangeArrowheads="1"/>
            </p:cNvSpPr>
            <p:nvPr/>
          </p:nvSpPr>
          <p:spPr bwMode="auto">
            <a:xfrm>
              <a:off x="1959" y="2660"/>
              <a:ext cx="1475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zh-CN" dirty="0" err="1">
                  <a:latin typeface="Arial" charset="0"/>
                </a:rPr>
                <a:t>rdt_rcv</a:t>
              </a:r>
              <a:r>
                <a:rPr lang="en-US" altLang="zh-CN" dirty="0">
                  <a:latin typeface="Arial" charset="0"/>
                </a:rPr>
                <a:t>(</a:t>
              </a:r>
              <a:r>
                <a:rPr lang="en-US" altLang="zh-CN" dirty="0" err="1">
                  <a:latin typeface="Arial" charset="0"/>
                </a:rPr>
                <a:t>rcvpkt</a:t>
              </a:r>
              <a:r>
                <a:rPr lang="en-US" altLang="zh-CN" dirty="0">
                  <a:latin typeface="Arial" charset="0"/>
                </a:rPr>
                <a:t>) &amp;&amp; </a:t>
              </a:r>
            </a:p>
            <a:p>
              <a:pPr algn="l"/>
              <a:r>
                <a:rPr lang="en-US" altLang="zh-CN" dirty="0">
                  <a:latin typeface="Arial" charset="0"/>
                </a:rPr>
                <a:t>  corrupt(</a:t>
              </a:r>
              <a:r>
                <a:rPr lang="en-US" altLang="zh-CN" dirty="0" err="1">
                  <a:latin typeface="Arial" charset="0"/>
                </a:rPr>
                <a:t>rcvpkt</a:t>
              </a:r>
              <a:r>
                <a:rPr lang="en-US" altLang="zh-CN" dirty="0">
                  <a:latin typeface="Arial" charset="0"/>
                </a:rPr>
                <a:t>)</a:t>
              </a:r>
              <a:endParaRPr lang="en-US" altLang="zh-CN" dirty="0">
                <a:latin typeface="Times New Roman" pitchFamily="18" charset="0"/>
              </a:endParaRPr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2285" y="3040"/>
              <a:ext cx="62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" name="Group 22"/>
          <p:cNvGrpSpPr>
            <a:grpSpLocks/>
          </p:cNvGrpSpPr>
          <p:nvPr/>
        </p:nvGrpSpPr>
        <p:grpSpPr bwMode="auto">
          <a:xfrm>
            <a:off x="2332038" y="2907555"/>
            <a:ext cx="1154113" cy="962025"/>
            <a:chOff x="1565" y="2116"/>
            <a:chExt cx="727" cy="606"/>
          </a:xfrm>
        </p:grpSpPr>
        <p:sp>
          <p:nvSpPr>
            <p:cNvPr id="26" name="Oval 23"/>
            <p:cNvSpPr>
              <a:spLocks noChangeArrowheads="1"/>
            </p:cNvSpPr>
            <p:nvPr/>
          </p:nvSpPr>
          <p:spPr bwMode="auto">
            <a:xfrm>
              <a:off x="1565" y="2116"/>
              <a:ext cx="621" cy="6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27" name="Text Box 24"/>
            <p:cNvSpPr txBox="1">
              <a:spLocks noChangeArrowheads="1"/>
            </p:cNvSpPr>
            <p:nvPr/>
          </p:nvSpPr>
          <p:spPr bwMode="auto">
            <a:xfrm>
              <a:off x="1615" y="2163"/>
              <a:ext cx="677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dirty="0">
                  <a:latin typeface="Arial" charset="0"/>
                </a:rPr>
                <a:t>等待</a:t>
              </a:r>
              <a:r>
                <a:rPr lang="en-US" altLang="zh-CN" dirty="0">
                  <a:latin typeface="Arial" charset="0"/>
                </a:rPr>
                <a:t> ACK</a:t>
              </a:r>
              <a:r>
                <a:rPr lang="zh-CN" altLang="en-US" dirty="0">
                  <a:latin typeface="Arial" charset="0"/>
                </a:rPr>
                <a:t>或</a:t>
              </a:r>
              <a:r>
                <a:rPr lang="en-US" altLang="zh-CN" dirty="0">
                  <a:latin typeface="Arial" charset="0"/>
                </a:rPr>
                <a:t>NAK</a:t>
              </a:r>
              <a:endParaRPr lang="en-US" altLang="zh-CN" dirty="0">
                <a:latin typeface="Times New Roman" pitchFamily="18" charset="0"/>
              </a:endParaRPr>
            </a:p>
          </p:txBody>
        </p:sp>
      </p:grpSp>
      <p:sp>
        <p:nvSpPr>
          <p:cNvPr id="28" name="Line 25"/>
          <p:cNvSpPr>
            <a:spLocks noChangeShapeType="1"/>
          </p:cNvSpPr>
          <p:nvPr/>
        </p:nvSpPr>
        <p:spPr bwMode="auto">
          <a:xfrm>
            <a:off x="6334125" y="3781500"/>
            <a:ext cx="433388" cy="244475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" name="Freeform 26"/>
          <p:cNvSpPr>
            <a:spLocks/>
          </p:cNvSpPr>
          <p:nvPr/>
        </p:nvSpPr>
        <p:spPr bwMode="auto">
          <a:xfrm>
            <a:off x="6672263" y="3432250"/>
            <a:ext cx="12573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  <a:gd name="T6" fmla="*/ 0 w 1500"/>
              <a:gd name="T7" fmla="*/ 0 h 740"/>
              <a:gd name="T8" fmla="*/ 1500 w 1500"/>
              <a:gd name="T9" fmla="*/ 740 h 7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0" name="Group 27"/>
          <p:cNvGrpSpPr>
            <a:grpSpLocks/>
          </p:cNvGrpSpPr>
          <p:nvPr/>
        </p:nvGrpSpPr>
        <p:grpSpPr bwMode="auto">
          <a:xfrm>
            <a:off x="6677025" y="3852937"/>
            <a:ext cx="1200150" cy="962025"/>
            <a:chOff x="1335" y="3347"/>
            <a:chExt cx="756" cy="606"/>
          </a:xfrm>
        </p:grpSpPr>
        <p:sp>
          <p:nvSpPr>
            <p:cNvPr id="31" name="Oval 28"/>
            <p:cNvSpPr>
              <a:spLocks noChangeArrowheads="1"/>
            </p:cNvSpPr>
            <p:nvPr/>
          </p:nvSpPr>
          <p:spPr bwMode="auto">
            <a:xfrm>
              <a:off x="1390" y="3347"/>
              <a:ext cx="621" cy="6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32" name="Text Box 29"/>
            <p:cNvSpPr txBox="1">
              <a:spLocks noChangeArrowheads="1"/>
            </p:cNvSpPr>
            <p:nvPr/>
          </p:nvSpPr>
          <p:spPr bwMode="auto">
            <a:xfrm>
              <a:off x="1335" y="3400"/>
              <a:ext cx="756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dirty="0">
                  <a:latin typeface="Times New Roman" pitchFamily="18" charset="0"/>
                </a:rPr>
                <a:t>等待下层数据包到达</a:t>
              </a:r>
              <a:endParaRPr lang="en-US" altLang="zh-CN" dirty="0">
                <a:latin typeface="Times New Roman" pitchFamily="18" charset="0"/>
              </a:endParaRPr>
            </a:p>
          </p:txBody>
        </p:sp>
      </p:grpSp>
      <p:sp>
        <p:nvSpPr>
          <p:cNvPr id="33" name="Freeform 30"/>
          <p:cNvSpPr>
            <a:spLocks/>
          </p:cNvSpPr>
          <p:nvPr/>
        </p:nvSpPr>
        <p:spPr bwMode="auto">
          <a:xfrm flipV="1">
            <a:off x="6684963" y="4748287"/>
            <a:ext cx="12573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  <a:gd name="T6" fmla="*/ 0 w 1500"/>
              <a:gd name="T7" fmla="*/ 0 h 740"/>
              <a:gd name="T8" fmla="*/ 1500 w 1500"/>
              <a:gd name="T9" fmla="*/ 740 h 7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" name="Text Box 31"/>
          <p:cNvSpPr txBox="1">
            <a:spLocks noChangeArrowheads="1"/>
          </p:cNvSpPr>
          <p:nvPr/>
        </p:nvSpPr>
        <p:spPr bwMode="auto">
          <a:xfrm>
            <a:off x="896938" y="4839543"/>
            <a:ext cx="11079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CC0000"/>
                </a:solidFill>
              </a:rPr>
              <a:t>发送端</a:t>
            </a:r>
            <a:endParaRPr lang="en-US" altLang="zh-CN" sz="2400" dirty="0">
              <a:solidFill>
                <a:srgbClr val="CC0000"/>
              </a:solidFill>
            </a:endParaRPr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6972300" y="2023963"/>
            <a:ext cx="11079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CC0000"/>
                </a:solidFill>
              </a:rPr>
              <a:t>接收端</a:t>
            </a:r>
            <a:endParaRPr lang="en-US" altLang="zh-CN" sz="2400" dirty="0">
              <a:solidFill>
                <a:srgbClr val="CC0000"/>
              </a:solidFill>
            </a:endParaRPr>
          </a:p>
        </p:txBody>
      </p:sp>
      <p:sp>
        <p:nvSpPr>
          <p:cNvPr id="36" name="Line 33"/>
          <p:cNvSpPr>
            <a:spLocks noChangeShapeType="1"/>
          </p:cNvSpPr>
          <p:nvPr/>
        </p:nvSpPr>
        <p:spPr bwMode="auto">
          <a:xfrm>
            <a:off x="349250" y="2851993"/>
            <a:ext cx="433388" cy="244475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" name="Text Box 34"/>
          <p:cNvSpPr txBox="1">
            <a:spLocks noChangeArrowheads="1"/>
          </p:cNvSpPr>
          <p:nvPr/>
        </p:nvSpPr>
        <p:spPr bwMode="auto">
          <a:xfrm>
            <a:off x="1031875" y="1700808"/>
            <a:ext cx="2255838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dirty="0" err="1">
                <a:latin typeface="Arial" charset="0"/>
              </a:rPr>
              <a:t>rdt_send</a:t>
            </a:r>
            <a:r>
              <a:rPr lang="en-US" altLang="zh-CN" dirty="0">
                <a:latin typeface="Arial" charset="0"/>
              </a:rPr>
              <a:t>(data)</a:t>
            </a: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38" name="Text Box 35"/>
          <p:cNvSpPr txBox="1">
            <a:spLocks noChangeArrowheads="1"/>
          </p:cNvSpPr>
          <p:nvPr/>
        </p:nvSpPr>
        <p:spPr bwMode="auto">
          <a:xfrm>
            <a:off x="1462088" y="4532610"/>
            <a:ext cx="323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Symbol" pitchFamily="18" charset="2"/>
              </a:rPr>
              <a:t>L</a:t>
            </a:r>
          </a:p>
        </p:txBody>
      </p:sp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rdt2.0</a:t>
            </a:r>
            <a:r>
              <a:rPr lang="zh-CN" altLang="en-US" dirty="0"/>
              <a:t>：当没有错误发生时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32</a:t>
            </a:fld>
            <a:endParaRPr lang="zh-CN" altLang="en-US"/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696913" y="2804368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79562" y="2888506"/>
            <a:ext cx="12001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dirty="0">
                <a:latin typeface="Times New Roman" pitchFamily="18" charset="0"/>
              </a:rPr>
              <a:t>等待上</a:t>
            </a:r>
            <a:br>
              <a:rPr lang="en-US" altLang="zh-CN" dirty="0">
                <a:latin typeface="Times New Roman" pitchFamily="18" charset="0"/>
              </a:rPr>
            </a:br>
            <a:r>
              <a:rPr lang="zh-CN" altLang="en-US" dirty="0">
                <a:latin typeface="Times New Roman" pitchFamily="18" charset="0"/>
              </a:rPr>
              <a:t>层应用</a:t>
            </a:r>
            <a:endParaRPr lang="en-US" altLang="zh-CN" dirty="0">
              <a:latin typeface="Times New Roman" pitchFamily="18" charset="0"/>
            </a:endParaRPr>
          </a:p>
          <a:p>
            <a:r>
              <a:rPr lang="zh-CN" altLang="en-US" dirty="0">
                <a:latin typeface="Times New Roman" pitchFamily="18" charset="0"/>
              </a:rPr>
              <a:t>调用</a:t>
            </a: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004888" y="1991321"/>
            <a:ext cx="392715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dirty="0" err="1">
                <a:latin typeface="Arial" charset="0"/>
              </a:rPr>
              <a:t>snkpkt</a:t>
            </a:r>
            <a:r>
              <a:rPr lang="en-US" altLang="zh-CN" dirty="0">
                <a:latin typeface="Arial" charset="0"/>
              </a:rPr>
              <a:t> = </a:t>
            </a:r>
            <a:r>
              <a:rPr lang="en-US" altLang="zh-CN" dirty="0" err="1">
                <a:latin typeface="Arial" charset="0"/>
              </a:rPr>
              <a:t>make_pkt</a:t>
            </a:r>
            <a:r>
              <a:rPr lang="en-US" altLang="zh-CN" dirty="0">
                <a:latin typeface="Arial" charset="0"/>
              </a:rPr>
              <a:t>(data, checksum)</a:t>
            </a:r>
          </a:p>
          <a:p>
            <a:pPr algn="l"/>
            <a:r>
              <a:rPr lang="en-US" altLang="zh-CN" dirty="0" err="1">
                <a:latin typeface="Arial" charset="0"/>
              </a:rPr>
              <a:t>udt_send</a:t>
            </a:r>
            <a:r>
              <a:rPr lang="en-US" altLang="zh-CN" dirty="0">
                <a:latin typeface="Arial" charset="0"/>
              </a:rPr>
              <a:t>(</a:t>
            </a:r>
            <a:r>
              <a:rPr lang="en-US" altLang="zh-CN" dirty="0" err="1">
                <a:latin typeface="Arial" charset="0"/>
              </a:rPr>
              <a:t>sndpkt</a:t>
            </a:r>
            <a:r>
              <a:rPr lang="en-US" altLang="zh-CN" dirty="0">
                <a:latin typeface="Arial" charset="0"/>
              </a:rPr>
              <a:t>)</a:t>
            </a: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1109663" y="2035771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6319838" y="5909518"/>
            <a:ext cx="21431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>
                <a:latin typeface="Arial" charset="0"/>
              </a:rPr>
              <a:t>extract(rcvpkt,data)</a:t>
            </a:r>
          </a:p>
          <a:p>
            <a:pPr algn="l"/>
            <a:r>
              <a:rPr lang="en-US" altLang="zh-CN">
                <a:latin typeface="Arial" charset="0"/>
              </a:rPr>
              <a:t>deliver_data(data)</a:t>
            </a:r>
          </a:p>
          <a:p>
            <a:pPr algn="l"/>
            <a:r>
              <a:rPr lang="en-US" altLang="zh-CN">
                <a:latin typeface="Arial" charset="0"/>
              </a:rPr>
              <a:t>udt_send(ACK)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6297613" y="5376118"/>
            <a:ext cx="215741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>
                <a:latin typeface="Arial" charset="0"/>
              </a:rPr>
              <a:t>rdt_rcv(rcvpkt) &amp;&amp; </a:t>
            </a:r>
          </a:p>
          <a:p>
            <a:pPr algn="l"/>
            <a:r>
              <a:rPr lang="en-US" altLang="zh-CN">
                <a:latin typeface="Arial" charset="0"/>
              </a:rPr>
              <a:t>   notcorrupt(rcvpkt)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6419850" y="5965081"/>
            <a:ext cx="14890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Freeform 10"/>
          <p:cNvSpPr>
            <a:spLocks/>
          </p:cNvSpPr>
          <p:nvPr/>
        </p:nvSpPr>
        <p:spPr bwMode="auto">
          <a:xfrm flipV="1">
            <a:off x="1057275" y="2574181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Freeform 11"/>
          <p:cNvSpPr>
            <a:spLocks/>
          </p:cNvSpPr>
          <p:nvPr/>
        </p:nvSpPr>
        <p:spPr bwMode="auto">
          <a:xfrm>
            <a:off x="1104900" y="3734643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1071563" y="4005064"/>
            <a:ext cx="354806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dirty="0" err="1">
                <a:latin typeface="Arial" charset="0"/>
              </a:rPr>
              <a:t>rdt_rcv</a:t>
            </a:r>
            <a:r>
              <a:rPr lang="en-US" altLang="zh-CN" dirty="0">
                <a:latin typeface="Arial" charset="0"/>
              </a:rPr>
              <a:t>(</a:t>
            </a:r>
            <a:r>
              <a:rPr lang="en-US" altLang="zh-CN" dirty="0" err="1">
                <a:latin typeface="Arial" charset="0"/>
              </a:rPr>
              <a:t>rcvpkt</a:t>
            </a:r>
            <a:r>
              <a:rPr lang="en-US" altLang="zh-CN" dirty="0">
                <a:latin typeface="Arial" charset="0"/>
              </a:rPr>
              <a:t>) &amp;&amp; </a:t>
            </a:r>
            <a:r>
              <a:rPr lang="en-US" altLang="zh-CN" dirty="0" err="1">
                <a:latin typeface="Arial" charset="0"/>
              </a:rPr>
              <a:t>isACK</a:t>
            </a:r>
            <a:r>
              <a:rPr lang="en-US" altLang="zh-CN" dirty="0">
                <a:latin typeface="Arial" charset="0"/>
              </a:rPr>
              <a:t>(</a:t>
            </a:r>
            <a:r>
              <a:rPr lang="en-US" altLang="zh-CN" dirty="0" err="1">
                <a:latin typeface="Arial" charset="0"/>
              </a:rPr>
              <a:t>rcvpkt</a:t>
            </a:r>
            <a:r>
              <a:rPr lang="en-US" altLang="zh-CN" dirty="0">
                <a:latin typeface="Arial" charset="0"/>
              </a:rPr>
              <a:t>)</a:t>
            </a: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1173163" y="4410918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Freeform 14"/>
          <p:cNvSpPr>
            <a:spLocks/>
          </p:cNvSpPr>
          <p:nvPr/>
        </p:nvSpPr>
        <p:spPr bwMode="auto">
          <a:xfrm>
            <a:off x="3252788" y="2880568"/>
            <a:ext cx="466725" cy="893763"/>
          </a:xfrm>
          <a:custGeom>
            <a:avLst/>
            <a:gdLst>
              <a:gd name="T0" fmla="*/ 0 w 735"/>
              <a:gd name="T1" fmla="*/ 2147483647 h 1080"/>
              <a:gd name="T2" fmla="*/ 0 w 735"/>
              <a:gd name="T3" fmla="*/ 2147483647 h 1080"/>
              <a:gd name="T4" fmla="*/ 0 60000 65536"/>
              <a:gd name="T5" fmla="*/ 0 60000 65536"/>
              <a:gd name="T6" fmla="*/ 0 w 735"/>
              <a:gd name="T7" fmla="*/ 0 h 1080"/>
              <a:gd name="T8" fmla="*/ 735 w 735"/>
              <a:gd name="T9" fmla="*/ 1080 h 10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3562350" y="3194893"/>
            <a:ext cx="208977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dirty="0" err="1">
                <a:latin typeface="Arial" charset="0"/>
              </a:rPr>
              <a:t>udt_send</a:t>
            </a:r>
            <a:r>
              <a:rPr lang="en-US" altLang="zh-CN" dirty="0">
                <a:latin typeface="Arial" charset="0"/>
              </a:rPr>
              <a:t>(</a:t>
            </a:r>
            <a:r>
              <a:rPr lang="en-US" altLang="zh-CN" dirty="0" err="1">
                <a:latin typeface="Arial" charset="0"/>
              </a:rPr>
              <a:t>sndpkt</a:t>
            </a:r>
            <a:r>
              <a:rPr lang="en-US" altLang="zh-CN" dirty="0">
                <a:latin typeface="Arial" charset="0"/>
              </a:rPr>
              <a:t>)</a:t>
            </a: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3536950" y="2520206"/>
            <a:ext cx="2085975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dirty="0" err="1">
                <a:latin typeface="Arial" charset="0"/>
              </a:rPr>
              <a:t>rdt_rcv</a:t>
            </a:r>
            <a:r>
              <a:rPr lang="en-US" altLang="zh-CN" dirty="0">
                <a:latin typeface="Arial" charset="0"/>
              </a:rPr>
              <a:t>(</a:t>
            </a:r>
            <a:r>
              <a:rPr lang="en-US" altLang="zh-CN" dirty="0" err="1">
                <a:latin typeface="Arial" charset="0"/>
              </a:rPr>
              <a:t>rcvpkt</a:t>
            </a:r>
            <a:r>
              <a:rPr lang="en-US" altLang="zh-CN" dirty="0">
                <a:latin typeface="Arial" charset="0"/>
              </a:rPr>
              <a:t>) &amp;&amp;</a:t>
            </a:r>
          </a:p>
          <a:p>
            <a:pPr algn="l"/>
            <a:r>
              <a:rPr lang="en-US" altLang="zh-CN" dirty="0">
                <a:latin typeface="Arial" charset="0"/>
              </a:rPr>
              <a:t>   </a:t>
            </a:r>
            <a:r>
              <a:rPr lang="en-US" altLang="zh-CN" dirty="0" err="1">
                <a:latin typeface="Arial" charset="0"/>
              </a:rPr>
              <a:t>isNAK</a:t>
            </a:r>
            <a:r>
              <a:rPr lang="en-US" altLang="zh-CN" dirty="0">
                <a:latin typeface="Arial" charset="0"/>
              </a:rPr>
              <a:t>(</a:t>
            </a:r>
            <a:r>
              <a:rPr lang="en-US" altLang="zh-CN" dirty="0" err="1">
                <a:latin typeface="Arial" charset="0"/>
              </a:rPr>
              <a:t>rcvpkt</a:t>
            </a:r>
            <a:r>
              <a:rPr lang="en-US" altLang="zh-CN" dirty="0">
                <a:latin typeface="Arial" charset="0"/>
              </a:rPr>
              <a:t>)</a:t>
            </a: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3656013" y="3194893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0" name="Group 18"/>
          <p:cNvGrpSpPr>
            <a:grpSpLocks/>
          </p:cNvGrpSpPr>
          <p:nvPr/>
        </p:nvGrpSpPr>
        <p:grpSpPr bwMode="auto">
          <a:xfrm>
            <a:off x="6573838" y="2947243"/>
            <a:ext cx="2174875" cy="858838"/>
            <a:chOff x="2222" y="2660"/>
            <a:chExt cx="1370" cy="541"/>
          </a:xfrm>
        </p:grpSpPr>
        <p:sp>
          <p:nvSpPr>
            <p:cNvPr id="21" name="Text Box 19"/>
            <p:cNvSpPr txBox="1">
              <a:spLocks noChangeArrowheads="1"/>
            </p:cNvSpPr>
            <p:nvPr/>
          </p:nvSpPr>
          <p:spPr bwMode="auto">
            <a:xfrm>
              <a:off x="2222" y="3039"/>
              <a:ext cx="1152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zh-CN">
                  <a:latin typeface="Arial" charset="0"/>
                </a:rPr>
                <a:t>udt_send(NAK)</a:t>
              </a:r>
              <a:endParaRPr lang="en-US" altLang="zh-CN">
                <a:latin typeface="Times New Roman" pitchFamily="18" charset="0"/>
              </a:endParaRPr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2225" y="2660"/>
              <a:ext cx="1367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zh-CN" dirty="0" err="1">
                  <a:latin typeface="Arial" charset="0"/>
                </a:rPr>
                <a:t>rdt_rcv</a:t>
              </a:r>
              <a:r>
                <a:rPr lang="en-US" altLang="zh-CN" dirty="0">
                  <a:latin typeface="Arial" charset="0"/>
                </a:rPr>
                <a:t>(</a:t>
              </a:r>
              <a:r>
                <a:rPr lang="en-US" altLang="zh-CN" dirty="0" err="1">
                  <a:latin typeface="Arial" charset="0"/>
                </a:rPr>
                <a:t>rcvpkt</a:t>
              </a:r>
              <a:r>
                <a:rPr lang="en-US" altLang="zh-CN" dirty="0">
                  <a:latin typeface="Arial" charset="0"/>
                </a:rPr>
                <a:t>) &amp;&amp; </a:t>
              </a:r>
            </a:p>
            <a:p>
              <a:pPr algn="l"/>
              <a:r>
                <a:rPr lang="en-US" altLang="zh-CN" dirty="0">
                  <a:latin typeface="Arial" charset="0"/>
                </a:rPr>
                <a:t>  corrupt(</a:t>
              </a:r>
              <a:r>
                <a:rPr lang="en-US" altLang="zh-CN" dirty="0" err="1">
                  <a:latin typeface="Arial" charset="0"/>
                </a:rPr>
                <a:t>rcvpkt</a:t>
              </a:r>
              <a:r>
                <a:rPr lang="en-US" altLang="zh-CN" dirty="0">
                  <a:latin typeface="Arial" charset="0"/>
                </a:rPr>
                <a:t>)</a:t>
              </a:r>
              <a:endParaRPr lang="en-US" altLang="zh-CN" dirty="0">
                <a:latin typeface="Times New Roman" pitchFamily="18" charset="0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2285" y="3040"/>
              <a:ext cx="62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" name="Group 22"/>
          <p:cNvGrpSpPr>
            <a:grpSpLocks/>
          </p:cNvGrpSpPr>
          <p:nvPr/>
        </p:nvGrpSpPr>
        <p:grpSpPr bwMode="auto">
          <a:xfrm>
            <a:off x="2332038" y="2817068"/>
            <a:ext cx="1154113" cy="962025"/>
            <a:chOff x="1565" y="2116"/>
            <a:chExt cx="727" cy="606"/>
          </a:xfrm>
        </p:grpSpPr>
        <p:sp>
          <p:nvSpPr>
            <p:cNvPr id="25" name="Oval 23"/>
            <p:cNvSpPr>
              <a:spLocks noChangeArrowheads="1"/>
            </p:cNvSpPr>
            <p:nvPr/>
          </p:nvSpPr>
          <p:spPr bwMode="auto">
            <a:xfrm>
              <a:off x="1565" y="2116"/>
              <a:ext cx="621" cy="6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1615" y="2163"/>
              <a:ext cx="677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dirty="0">
                  <a:latin typeface="Arial" charset="0"/>
                </a:rPr>
                <a:t>等待</a:t>
              </a:r>
              <a:r>
                <a:rPr lang="en-US" altLang="zh-CN" dirty="0">
                  <a:latin typeface="Arial" charset="0"/>
                </a:rPr>
                <a:t> ACK</a:t>
              </a:r>
              <a:r>
                <a:rPr lang="zh-CN" altLang="en-US" dirty="0">
                  <a:latin typeface="Arial" charset="0"/>
                </a:rPr>
                <a:t>或</a:t>
              </a:r>
              <a:r>
                <a:rPr lang="en-US" altLang="zh-CN" dirty="0">
                  <a:latin typeface="Arial" charset="0"/>
                </a:rPr>
                <a:t>NAK</a:t>
              </a:r>
              <a:endParaRPr lang="en-US" altLang="zh-CN" dirty="0">
                <a:latin typeface="Times New Roman" pitchFamily="18" charset="0"/>
              </a:endParaRPr>
            </a:p>
          </p:txBody>
        </p:sp>
      </p:grpSp>
      <p:sp>
        <p:nvSpPr>
          <p:cNvPr id="27" name="Freeform 25"/>
          <p:cNvSpPr>
            <a:spLocks/>
          </p:cNvSpPr>
          <p:nvPr/>
        </p:nvSpPr>
        <p:spPr bwMode="auto">
          <a:xfrm>
            <a:off x="6672263" y="3742581"/>
            <a:ext cx="12573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  <a:gd name="T6" fmla="*/ 0 w 1500"/>
              <a:gd name="T7" fmla="*/ 0 h 740"/>
              <a:gd name="T8" fmla="*/ 1500 w 1500"/>
              <a:gd name="T9" fmla="*/ 740 h 7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6764338" y="4163268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6677025" y="4247406"/>
            <a:ext cx="12001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dirty="0">
                <a:latin typeface="Times New Roman" pitchFamily="18" charset="0"/>
              </a:rPr>
              <a:t>等待下层数据包到达</a:t>
            </a: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30" name="Freeform 28"/>
          <p:cNvSpPr>
            <a:spLocks/>
          </p:cNvSpPr>
          <p:nvPr/>
        </p:nvSpPr>
        <p:spPr bwMode="auto">
          <a:xfrm flipV="1">
            <a:off x="6684963" y="5058618"/>
            <a:ext cx="12573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  <a:gd name="T6" fmla="*/ 0 w 1500"/>
              <a:gd name="T7" fmla="*/ 0 h 740"/>
              <a:gd name="T8" fmla="*/ 1500 w 1500"/>
              <a:gd name="T9" fmla="*/ 740 h 7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1" name="Group 29"/>
          <p:cNvGrpSpPr>
            <a:grpSpLocks/>
          </p:cNvGrpSpPr>
          <p:nvPr/>
        </p:nvGrpSpPr>
        <p:grpSpPr bwMode="auto">
          <a:xfrm>
            <a:off x="349250" y="2761506"/>
            <a:ext cx="1333500" cy="1004887"/>
            <a:chOff x="220" y="1365"/>
            <a:chExt cx="840" cy="633"/>
          </a:xfrm>
        </p:grpSpPr>
        <p:sp>
          <p:nvSpPr>
            <p:cNvPr id="32" name="Line 30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Oval 31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</p:grpSp>
      <p:grpSp>
        <p:nvGrpSpPr>
          <p:cNvPr id="34" name="Group 32"/>
          <p:cNvGrpSpPr>
            <a:grpSpLocks/>
          </p:cNvGrpSpPr>
          <p:nvPr/>
        </p:nvGrpSpPr>
        <p:grpSpPr bwMode="auto">
          <a:xfrm>
            <a:off x="6334125" y="4091831"/>
            <a:ext cx="1414463" cy="1033462"/>
            <a:chOff x="3990" y="2203"/>
            <a:chExt cx="891" cy="651"/>
          </a:xfrm>
        </p:grpSpPr>
        <p:sp>
          <p:nvSpPr>
            <p:cNvPr id="35" name="Line 33"/>
            <p:cNvSpPr>
              <a:spLocks noChangeShapeType="1"/>
            </p:cNvSpPr>
            <p:nvPr/>
          </p:nvSpPr>
          <p:spPr bwMode="auto">
            <a:xfrm>
              <a:off x="3990" y="2203"/>
              <a:ext cx="273" cy="1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Oval 34"/>
            <p:cNvSpPr>
              <a:spLocks noChangeArrowheads="1"/>
            </p:cNvSpPr>
            <p:nvPr/>
          </p:nvSpPr>
          <p:spPr bwMode="auto">
            <a:xfrm>
              <a:off x="4260" y="2248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</p:grp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1030288" y="1628800"/>
            <a:ext cx="2255837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dirty="0" err="1">
                <a:latin typeface="Arial" charset="0"/>
              </a:rPr>
              <a:t>rdt_send</a:t>
            </a:r>
            <a:r>
              <a:rPr lang="en-US" altLang="zh-CN" dirty="0">
                <a:latin typeface="Arial" charset="0"/>
              </a:rPr>
              <a:t>(data)</a:t>
            </a: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38" name="Line 36"/>
          <p:cNvSpPr>
            <a:spLocks noChangeShapeType="1"/>
          </p:cNvSpPr>
          <p:nvPr/>
        </p:nvSpPr>
        <p:spPr bwMode="auto">
          <a:xfrm>
            <a:off x="1011238" y="1883618"/>
            <a:ext cx="12700" cy="74771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" name="Freeform 37"/>
          <p:cNvSpPr>
            <a:spLocks/>
          </p:cNvSpPr>
          <p:nvPr/>
        </p:nvSpPr>
        <p:spPr bwMode="auto">
          <a:xfrm>
            <a:off x="1011238" y="2601168"/>
            <a:ext cx="6697662" cy="3060700"/>
          </a:xfrm>
          <a:custGeom>
            <a:avLst/>
            <a:gdLst>
              <a:gd name="T0" fmla="*/ 0 w 4219"/>
              <a:gd name="T1" fmla="*/ 2147483647 h 1928"/>
              <a:gd name="T2" fmla="*/ 2147483647 w 4219"/>
              <a:gd name="T3" fmla="*/ 0 h 1928"/>
              <a:gd name="T4" fmla="*/ 2147483647 w 4219"/>
              <a:gd name="T5" fmla="*/ 2147483647 h 1928"/>
              <a:gd name="T6" fmla="*/ 2147483647 w 4219"/>
              <a:gd name="T7" fmla="*/ 2147483647 h 1928"/>
              <a:gd name="T8" fmla="*/ 0 60000 65536"/>
              <a:gd name="T9" fmla="*/ 0 60000 65536"/>
              <a:gd name="T10" fmla="*/ 0 60000 65536"/>
              <a:gd name="T11" fmla="*/ 0 60000 65536"/>
              <a:gd name="T12" fmla="*/ 0 w 4219"/>
              <a:gd name="T13" fmla="*/ 0 h 1928"/>
              <a:gd name="T14" fmla="*/ 4219 w 4219"/>
              <a:gd name="T15" fmla="*/ 1928 h 19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19" h="1928">
                <a:moveTo>
                  <a:pt x="0" y="10"/>
                </a:moveTo>
                <a:lnTo>
                  <a:pt x="1003" y="0"/>
                </a:lnTo>
                <a:lnTo>
                  <a:pt x="3387" y="1928"/>
                </a:lnTo>
                <a:lnTo>
                  <a:pt x="4219" y="1928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0" name="Group 38"/>
          <p:cNvGrpSpPr>
            <a:grpSpLocks/>
          </p:cNvGrpSpPr>
          <p:nvPr/>
        </p:nvGrpSpPr>
        <p:grpSpPr bwMode="auto">
          <a:xfrm>
            <a:off x="347663" y="2761506"/>
            <a:ext cx="1333500" cy="1004887"/>
            <a:chOff x="220" y="1365"/>
            <a:chExt cx="840" cy="633"/>
          </a:xfrm>
        </p:grpSpPr>
        <p:sp>
          <p:nvSpPr>
            <p:cNvPr id="41" name="Line 39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Oval 40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</p:grpSp>
      <p:sp>
        <p:nvSpPr>
          <p:cNvPr id="43" name="Oval 41"/>
          <p:cNvSpPr>
            <a:spLocks noChangeArrowheads="1"/>
          </p:cNvSpPr>
          <p:nvPr/>
        </p:nvSpPr>
        <p:spPr bwMode="auto">
          <a:xfrm>
            <a:off x="2332038" y="2817068"/>
            <a:ext cx="985837" cy="96202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  <p:sp>
        <p:nvSpPr>
          <p:cNvPr id="44" name="Line 42"/>
          <p:cNvSpPr>
            <a:spLocks noChangeShapeType="1"/>
          </p:cNvSpPr>
          <p:nvPr/>
        </p:nvSpPr>
        <p:spPr bwMode="auto">
          <a:xfrm flipH="1">
            <a:off x="6261100" y="5496768"/>
            <a:ext cx="12700" cy="11938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" name="Freeform 43"/>
          <p:cNvSpPr>
            <a:spLocks/>
          </p:cNvSpPr>
          <p:nvPr/>
        </p:nvSpPr>
        <p:spPr bwMode="auto">
          <a:xfrm>
            <a:off x="1155700" y="4480768"/>
            <a:ext cx="6667500" cy="2260600"/>
          </a:xfrm>
          <a:custGeom>
            <a:avLst/>
            <a:gdLst>
              <a:gd name="T0" fmla="*/ 2147483647 w 4200"/>
              <a:gd name="T1" fmla="*/ 2147483647 h 1424"/>
              <a:gd name="T2" fmla="*/ 2147483647 w 4200"/>
              <a:gd name="T3" fmla="*/ 2147483647 h 1424"/>
              <a:gd name="T4" fmla="*/ 2147483647 w 4200"/>
              <a:gd name="T5" fmla="*/ 0 h 1424"/>
              <a:gd name="T6" fmla="*/ 0 w 4200"/>
              <a:gd name="T7" fmla="*/ 0 h 1424"/>
              <a:gd name="T8" fmla="*/ 0 60000 65536"/>
              <a:gd name="T9" fmla="*/ 0 60000 65536"/>
              <a:gd name="T10" fmla="*/ 0 60000 65536"/>
              <a:gd name="T11" fmla="*/ 0 60000 65536"/>
              <a:gd name="T12" fmla="*/ 0 w 4200"/>
              <a:gd name="T13" fmla="*/ 0 h 1424"/>
              <a:gd name="T14" fmla="*/ 4200 w 4200"/>
              <a:gd name="T15" fmla="*/ 1424 h 14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00" h="1424">
                <a:moveTo>
                  <a:pt x="4200" y="1424"/>
                </a:moveTo>
                <a:lnTo>
                  <a:pt x="3224" y="1424"/>
                </a:lnTo>
                <a:lnTo>
                  <a:pt x="1880" y="0"/>
                </a:ln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6" name="Group 44"/>
          <p:cNvGrpSpPr>
            <a:grpSpLocks/>
          </p:cNvGrpSpPr>
          <p:nvPr/>
        </p:nvGrpSpPr>
        <p:grpSpPr bwMode="auto">
          <a:xfrm>
            <a:off x="347663" y="2761506"/>
            <a:ext cx="1333500" cy="1004887"/>
            <a:chOff x="220" y="1365"/>
            <a:chExt cx="840" cy="633"/>
          </a:xfrm>
        </p:grpSpPr>
        <p:sp>
          <p:nvSpPr>
            <p:cNvPr id="47" name="Line 45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Oval 46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</p:grpSp>
      <p:sp>
        <p:nvSpPr>
          <p:cNvPr id="49" name="Oval 47"/>
          <p:cNvSpPr>
            <a:spLocks noChangeArrowheads="1"/>
          </p:cNvSpPr>
          <p:nvPr/>
        </p:nvSpPr>
        <p:spPr bwMode="auto">
          <a:xfrm>
            <a:off x="2328863" y="2821831"/>
            <a:ext cx="985837" cy="9620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  <p:sp>
        <p:nvSpPr>
          <p:cNvPr id="50" name="Text Box 48"/>
          <p:cNvSpPr txBox="1">
            <a:spLocks noChangeArrowheads="1"/>
          </p:cNvSpPr>
          <p:nvPr/>
        </p:nvSpPr>
        <p:spPr bwMode="auto">
          <a:xfrm>
            <a:off x="1409700" y="4449018"/>
            <a:ext cx="323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Symbol" pitchFamily="18" charset="2"/>
              </a:rPr>
              <a:t>L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0"/>
                                            </p:cond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3" grpId="0" animBg="1"/>
      <p:bldP spid="44" grpId="0" animBg="1"/>
      <p:bldP spid="45" grpId="0" animBg="1"/>
      <p:bldP spid="49" grpId="0" animBg="1"/>
      <p:bldP spid="49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rdt2.0</a:t>
            </a:r>
            <a:r>
              <a:rPr lang="zh-CN" altLang="en-US" dirty="0"/>
              <a:t>：当错误发生时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33</a:t>
            </a:fld>
            <a:endParaRPr lang="zh-CN" altLang="en-US"/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696913" y="2804368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79562" y="2888506"/>
            <a:ext cx="12001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dirty="0">
                <a:latin typeface="Times New Roman" pitchFamily="18" charset="0"/>
              </a:rPr>
              <a:t>等待上</a:t>
            </a:r>
            <a:br>
              <a:rPr lang="en-US" altLang="zh-CN" dirty="0">
                <a:latin typeface="Times New Roman" pitchFamily="18" charset="0"/>
              </a:rPr>
            </a:br>
            <a:r>
              <a:rPr lang="zh-CN" altLang="en-US" dirty="0">
                <a:latin typeface="Times New Roman" pitchFamily="18" charset="0"/>
              </a:rPr>
              <a:t>层应用</a:t>
            </a:r>
            <a:endParaRPr lang="en-US" altLang="zh-CN" dirty="0">
              <a:latin typeface="Times New Roman" pitchFamily="18" charset="0"/>
            </a:endParaRPr>
          </a:p>
          <a:p>
            <a:r>
              <a:rPr lang="zh-CN" altLang="en-US" dirty="0">
                <a:latin typeface="Times New Roman" pitchFamily="18" charset="0"/>
              </a:rPr>
              <a:t>调用</a:t>
            </a: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004888" y="1991321"/>
            <a:ext cx="407116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dirty="0" err="1">
                <a:latin typeface="Arial" charset="0"/>
              </a:rPr>
              <a:t>snkpkt</a:t>
            </a:r>
            <a:r>
              <a:rPr lang="en-US" altLang="zh-CN" dirty="0">
                <a:latin typeface="Arial" charset="0"/>
              </a:rPr>
              <a:t> = </a:t>
            </a:r>
            <a:r>
              <a:rPr lang="en-US" altLang="zh-CN" dirty="0" err="1">
                <a:latin typeface="Arial" charset="0"/>
              </a:rPr>
              <a:t>make_pkt</a:t>
            </a:r>
            <a:r>
              <a:rPr lang="en-US" altLang="zh-CN" dirty="0">
                <a:latin typeface="Arial" charset="0"/>
              </a:rPr>
              <a:t>(data, checksum)</a:t>
            </a:r>
          </a:p>
          <a:p>
            <a:pPr algn="l"/>
            <a:r>
              <a:rPr lang="en-US" altLang="zh-CN" dirty="0" err="1">
                <a:latin typeface="Arial" charset="0"/>
              </a:rPr>
              <a:t>udt_send</a:t>
            </a:r>
            <a:r>
              <a:rPr lang="en-US" altLang="zh-CN" dirty="0">
                <a:latin typeface="Arial" charset="0"/>
              </a:rPr>
              <a:t>(</a:t>
            </a:r>
            <a:r>
              <a:rPr lang="en-US" altLang="zh-CN" dirty="0" err="1">
                <a:latin typeface="Arial" charset="0"/>
              </a:rPr>
              <a:t>sndpkt</a:t>
            </a:r>
            <a:r>
              <a:rPr lang="en-US" altLang="zh-CN" dirty="0">
                <a:latin typeface="Arial" charset="0"/>
              </a:rPr>
              <a:t>)</a:t>
            </a: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1109663" y="2035771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6319838" y="5909518"/>
            <a:ext cx="21431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>
                <a:latin typeface="Arial" charset="0"/>
              </a:rPr>
              <a:t>extract(rcvpkt,data)</a:t>
            </a:r>
          </a:p>
          <a:p>
            <a:pPr algn="l"/>
            <a:r>
              <a:rPr lang="en-US" altLang="zh-CN">
                <a:latin typeface="Arial" charset="0"/>
              </a:rPr>
              <a:t>deliver_data(data)</a:t>
            </a:r>
          </a:p>
          <a:p>
            <a:pPr algn="l"/>
            <a:r>
              <a:rPr lang="en-US" altLang="zh-CN">
                <a:latin typeface="Arial" charset="0"/>
              </a:rPr>
              <a:t>udt_send(ACK)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6297613" y="5376118"/>
            <a:ext cx="215741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>
                <a:latin typeface="Arial" charset="0"/>
              </a:rPr>
              <a:t>rdt_rcv(rcvpkt) &amp;&amp; </a:t>
            </a:r>
          </a:p>
          <a:p>
            <a:pPr algn="l"/>
            <a:r>
              <a:rPr lang="en-US" altLang="zh-CN">
                <a:latin typeface="Arial" charset="0"/>
              </a:rPr>
              <a:t>   notcorrupt(rcvpkt)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6419850" y="5965081"/>
            <a:ext cx="14890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Freeform 10"/>
          <p:cNvSpPr>
            <a:spLocks/>
          </p:cNvSpPr>
          <p:nvPr/>
        </p:nvSpPr>
        <p:spPr bwMode="auto">
          <a:xfrm flipV="1">
            <a:off x="1057275" y="2574181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Freeform 11"/>
          <p:cNvSpPr>
            <a:spLocks/>
          </p:cNvSpPr>
          <p:nvPr/>
        </p:nvSpPr>
        <p:spPr bwMode="auto">
          <a:xfrm>
            <a:off x="1104900" y="3734643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1071563" y="4005064"/>
            <a:ext cx="354806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dirty="0" err="1">
                <a:latin typeface="Arial" charset="0"/>
              </a:rPr>
              <a:t>rdt_rcv</a:t>
            </a:r>
            <a:r>
              <a:rPr lang="en-US" altLang="zh-CN" dirty="0">
                <a:latin typeface="Arial" charset="0"/>
              </a:rPr>
              <a:t>(</a:t>
            </a:r>
            <a:r>
              <a:rPr lang="en-US" altLang="zh-CN" dirty="0" err="1">
                <a:latin typeface="Arial" charset="0"/>
              </a:rPr>
              <a:t>rcvpkt</a:t>
            </a:r>
            <a:r>
              <a:rPr lang="en-US" altLang="zh-CN" dirty="0">
                <a:latin typeface="Arial" charset="0"/>
              </a:rPr>
              <a:t>) &amp;&amp; </a:t>
            </a:r>
            <a:r>
              <a:rPr lang="en-US" altLang="zh-CN" dirty="0" err="1">
                <a:latin typeface="Arial" charset="0"/>
              </a:rPr>
              <a:t>isACK</a:t>
            </a:r>
            <a:r>
              <a:rPr lang="en-US" altLang="zh-CN" dirty="0">
                <a:latin typeface="Arial" charset="0"/>
              </a:rPr>
              <a:t>(</a:t>
            </a:r>
            <a:r>
              <a:rPr lang="en-US" altLang="zh-CN" dirty="0" err="1">
                <a:latin typeface="Arial" charset="0"/>
              </a:rPr>
              <a:t>rcvpkt</a:t>
            </a:r>
            <a:r>
              <a:rPr lang="en-US" altLang="zh-CN" dirty="0">
                <a:latin typeface="Arial" charset="0"/>
              </a:rPr>
              <a:t>)</a:t>
            </a: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1173163" y="4410918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Freeform 14"/>
          <p:cNvSpPr>
            <a:spLocks/>
          </p:cNvSpPr>
          <p:nvPr/>
        </p:nvSpPr>
        <p:spPr bwMode="auto">
          <a:xfrm>
            <a:off x="3252788" y="2880568"/>
            <a:ext cx="466725" cy="893763"/>
          </a:xfrm>
          <a:custGeom>
            <a:avLst/>
            <a:gdLst>
              <a:gd name="T0" fmla="*/ 0 w 735"/>
              <a:gd name="T1" fmla="*/ 2147483647 h 1080"/>
              <a:gd name="T2" fmla="*/ 0 w 735"/>
              <a:gd name="T3" fmla="*/ 2147483647 h 1080"/>
              <a:gd name="T4" fmla="*/ 0 60000 65536"/>
              <a:gd name="T5" fmla="*/ 0 60000 65536"/>
              <a:gd name="T6" fmla="*/ 0 w 735"/>
              <a:gd name="T7" fmla="*/ 0 h 1080"/>
              <a:gd name="T8" fmla="*/ 735 w 735"/>
              <a:gd name="T9" fmla="*/ 1080 h 10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3562350" y="3194893"/>
            <a:ext cx="216177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dirty="0" err="1">
                <a:latin typeface="Arial" charset="0"/>
              </a:rPr>
              <a:t>udt_send</a:t>
            </a:r>
            <a:r>
              <a:rPr lang="en-US" altLang="zh-CN" dirty="0">
                <a:latin typeface="Arial" charset="0"/>
              </a:rPr>
              <a:t>(</a:t>
            </a:r>
            <a:r>
              <a:rPr lang="en-US" altLang="zh-CN" dirty="0" err="1">
                <a:latin typeface="Arial" charset="0"/>
              </a:rPr>
              <a:t>sndpkt</a:t>
            </a:r>
            <a:r>
              <a:rPr lang="en-US" altLang="zh-CN" dirty="0">
                <a:latin typeface="Arial" charset="0"/>
              </a:rPr>
              <a:t>)</a:t>
            </a: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3536950" y="2520206"/>
            <a:ext cx="2085975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dirty="0" err="1">
                <a:latin typeface="Arial" charset="0"/>
              </a:rPr>
              <a:t>rdt_rcv</a:t>
            </a:r>
            <a:r>
              <a:rPr lang="en-US" altLang="zh-CN" dirty="0">
                <a:latin typeface="Arial" charset="0"/>
              </a:rPr>
              <a:t>(</a:t>
            </a:r>
            <a:r>
              <a:rPr lang="en-US" altLang="zh-CN" dirty="0" err="1">
                <a:latin typeface="Arial" charset="0"/>
              </a:rPr>
              <a:t>rcvpkt</a:t>
            </a:r>
            <a:r>
              <a:rPr lang="en-US" altLang="zh-CN" dirty="0">
                <a:latin typeface="Arial" charset="0"/>
              </a:rPr>
              <a:t>) &amp;&amp;</a:t>
            </a:r>
          </a:p>
          <a:p>
            <a:pPr algn="l"/>
            <a:r>
              <a:rPr lang="en-US" altLang="zh-CN" dirty="0">
                <a:latin typeface="Arial" charset="0"/>
              </a:rPr>
              <a:t>   </a:t>
            </a:r>
            <a:r>
              <a:rPr lang="en-US" altLang="zh-CN" dirty="0" err="1">
                <a:latin typeface="Arial" charset="0"/>
              </a:rPr>
              <a:t>isNAK</a:t>
            </a:r>
            <a:r>
              <a:rPr lang="en-US" altLang="zh-CN" dirty="0">
                <a:latin typeface="Arial" charset="0"/>
              </a:rPr>
              <a:t>(</a:t>
            </a:r>
            <a:r>
              <a:rPr lang="en-US" altLang="zh-CN" dirty="0" err="1">
                <a:latin typeface="Arial" charset="0"/>
              </a:rPr>
              <a:t>rcvpkt</a:t>
            </a:r>
            <a:r>
              <a:rPr lang="en-US" altLang="zh-CN" dirty="0">
                <a:latin typeface="Arial" charset="0"/>
              </a:rPr>
              <a:t>)</a:t>
            </a: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3656013" y="3194893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0" name="Group 18"/>
          <p:cNvGrpSpPr>
            <a:grpSpLocks/>
          </p:cNvGrpSpPr>
          <p:nvPr/>
        </p:nvGrpSpPr>
        <p:grpSpPr bwMode="auto">
          <a:xfrm>
            <a:off x="6573839" y="2929780"/>
            <a:ext cx="2246313" cy="858838"/>
            <a:chOff x="2222" y="2649"/>
            <a:chExt cx="1415" cy="541"/>
          </a:xfrm>
        </p:grpSpPr>
        <p:sp>
          <p:nvSpPr>
            <p:cNvPr id="21" name="Text Box 19"/>
            <p:cNvSpPr txBox="1">
              <a:spLocks noChangeArrowheads="1"/>
            </p:cNvSpPr>
            <p:nvPr/>
          </p:nvSpPr>
          <p:spPr bwMode="auto">
            <a:xfrm>
              <a:off x="2222" y="3028"/>
              <a:ext cx="1152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zh-CN">
                  <a:latin typeface="Arial" charset="0"/>
                </a:rPr>
                <a:t>udt_send(NAK)</a:t>
              </a:r>
              <a:endParaRPr lang="en-US" altLang="zh-CN">
                <a:latin typeface="Times New Roman" pitchFamily="18" charset="0"/>
              </a:endParaRPr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2225" y="2649"/>
              <a:ext cx="1412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zh-CN" dirty="0" err="1">
                  <a:latin typeface="Arial" charset="0"/>
                </a:rPr>
                <a:t>rdt_rcv</a:t>
              </a:r>
              <a:r>
                <a:rPr lang="en-US" altLang="zh-CN" dirty="0">
                  <a:latin typeface="Arial" charset="0"/>
                </a:rPr>
                <a:t>(</a:t>
              </a:r>
              <a:r>
                <a:rPr lang="en-US" altLang="zh-CN" dirty="0" err="1">
                  <a:latin typeface="Arial" charset="0"/>
                </a:rPr>
                <a:t>rcvpkt</a:t>
              </a:r>
              <a:r>
                <a:rPr lang="en-US" altLang="zh-CN" dirty="0">
                  <a:latin typeface="Arial" charset="0"/>
                </a:rPr>
                <a:t>) &amp;&amp; </a:t>
              </a:r>
            </a:p>
            <a:p>
              <a:pPr algn="l"/>
              <a:r>
                <a:rPr lang="en-US" altLang="zh-CN" dirty="0">
                  <a:latin typeface="Arial" charset="0"/>
                </a:rPr>
                <a:t>  corrupt(</a:t>
              </a:r>
              <a:r>
                <a:rPr lang="en-US" altLang="zh-CN" dirty="0" err="1">
                  <a:latin typeface="Arial" charset="0"/>
                </a:rPr>
                <a:t>rcvpkt</a:t>
              </a:r>
              <a:r>
                <a:rPr lang="en-US" altLang="zh-CN" dirty="0">
                  <a:latin typeface="Arial" charset="0"/>
                </a:rPr>
                <a:t>)</a:t>
              </a:r>
              <a:endParaRPr lang="en-US" altLang="zh-CN" dirty="0">
                <a:latin typeface="Times New Roman" pitchFamily="18" charset="0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2285" y="3029"/>
              <a:ext cx="62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" name="Group 22"/>
          <p:cNvGrpSpPr>
            <a:grpSpLocks/>
          </p:cNvGrpSpPr>
          <p:nvPr/>
        </p:nvGrpSpPr>
        <p:grpSpPr bwMode="auto">
          <a:xfrm>
            <a:off x="2332038" y="2817068"/>
            <a:ext cx="1160463" cy="962025"/>
            <a:chOff x="1565" y="2116"/>
            <a:chExt cx="731" cy="606"/>
          </a:xfrm>
        </p:grpSpPr>
        <p:sp>
          <p:nvSpPr>
            <p:cNvPr id="25" name="Oval 23"/>
            <p:cNvSpPr>
              <a:spLocks noChangeArrowheads="1"/>
            </p:cNvSpPr>
            <p:nvPr/>
          </p:nvSpPr>
          <p:spPr bwMode="auto">
            <a:xfrm>
              <a:off x="1565" y="2116"/>
              <a:ext cx="621" cy="6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1619" y="2163"/>
              <a:ext cx="677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dirty="0">
                  <a:latin typeface="Arial" charset="0"/>
                </a:rPr>
                <a:t>等待</a:t>
              </a:r>
              <a:r>
                <a:rPr lang="en-US" altLang="zh-CN" dirty="0">
                  <a:latin typeface="Arial" charset="0"/>
                </a:rPr>
                <a:t> ACK</a:t>
              </a:r>
              <a:r>
                <a:rPr lang="zh-CN" altLang="en-US" dirty="0">
                  <a:latin typeface="Arial" charset="0"/>
                </a:rPr>
                <a:t>或</a:t>
              </a:r>
              <a:r>
                <a:rPr lang="en-US" altLang="zh-CN" dirty="0">
                  <a:latin typeface="Arial" charset="0"/>
                </a:rPr>
                <a:t>NAK</a:t>
              </a:r>
              <a:endParaRPr lang="en-US" altLang="zh-CN" dirty="0">
                <a:latin typeface="Times New Roman" pitchFamily="18" charset="0"/>
              </a:endParaRPr>
            </a:p>
          </p:txBody>
        </p:sp>
      </p:grpSp>
      <p:sp>
        <p:nvSpPr>
          <p:cNvPr id="27" name="Freeform 25"/>
          <p:cNvSpPr>
            <a:spLocks/>
          </p:cNvSpPr>
          <p:nvPr/>
        </p:nvSpPr>
        <p:spPr bwMode="auto">
          <a:xfrm>
            <a:off x="6672263" y="3742581"/>
            <a:ext cx="12573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  <a:gd name="T6" fmla="*/ 0 w 1500"/>
              <a:gd name="T7" fmla="*/ 0 h 740"/>
              <a:gd name="T8" fmla="*/ 1500 w 1500"/>
              <a:gd name="T9" fmla="*/ 740 h 7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6764338" y="4163268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6756226" y="4247406"/>
            <a:ext cx="12001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dirty="0">
                <a:latin typeface="Times New Roman" pitchFamily="18" charset="0"/>
              </a:rPr>
              <a:t>等待下层数据包到达</a:t>
            </a: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30" name="Freeform 28"/>
          <p:cNvSpPr>
            <a:spLocks/>
          </p:cNvSpPr>
          <p:nvPr/>
        </p:nvSpPr>
        <p:spPr bwMode="auto">
          <a:xfrm flipV="1">
            <a:off x="6684963" y="5058618"/>
            <a:ext cx="12573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  <a:gd name="T6" fmla="*/ 0 w 1500"/>
              <a:gd name="T7" fmla="*/ 0 h 740"/>
              <a:gd name="T8" fmla="*/ 1500 w 1500"/>
              <a:gd name="T9" fmla="*/ 740 h 7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1" name="Group 29"/>
          <p:cNvGrpSpPr>
            <a:grpSpLocks/>
          </p:cNvGrpSpPr>
          <p:nvPr/>
        </p:nvGrpSpPr>
        <p:grpSpPr bwMode="auto">
          <a:xfrm>
            <a:off x="349250" y="2761506"/>
            <a:ext cx="1333500" cy="1004887"/>
            <a:chOff x="220" y="1365"/>
            <a:chExt cx="840" cy="633"/>
          </a:xfrm>
        </p:grpSpPr>
        <p:sp>
          <p:nvSpPr>
            <p:cNvPr id="32" name="Line 30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Oval 31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</p:grpSp>
      <p:grpSp>
        <p:nvGrpSpPr>
          <p:cNvPr id="34" name="Group 32"/>
          <p:cNvGrpSpPr>
            <a:grpSpLocks/>
          </p:cNvGrpSpPr>
          <p:nvPr/>
        </p:nvGrpSpPr>
        <p:grpSpPr bwMode="auto">
          <a:xfrm>
            <a:off x="6334125" y="4091831"/>
            <a:ext cx="1414463" cy="1033462"/>
            <a:chOff x="3990" y="2203"/>
            <a:chExt cx="891" cy="651"/>
          </a:xfrm>
        </p:grpSpPr>
        <p:sp>
          <p:nvSpPr>
            <p:cNvPr id="35" name="Line 33"/>
            <p:cNvSpPr>
              <a:spLocks noChangeShapeType="1"/>
            </p:cNvSpPr>
            <p:nvPr/>
          </p:nvSpPr>
          <p:spPr bwMode="auto">
            <a:xfrm>
              <a:off x="3990" y="2203"/>
              <a:ext cx="273" cy="1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Oval 34"/>
            <p:cNvSpPr>
              <a:spLocks noChangeArrowheads="1"/>
            </p:cNvSpPr>
            <p:nvPr/>
          </p:nvSpPr>
          <p:spPr bwMode="auto">
            <a:xfrm>
              <a:off x="4260" y="2248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</p:grp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1030288" y="1628800"/>
            <a:ext cx="2255837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dirty="0" err="1">
                <a:latin typeface="Arial" charset="0"/>
              </a:rPr>
              <a:t>rdt_send</a:t>
            </a:r>
            <a:r>
              <a:rPr lang="en-US" altLang="zh-CN" dirty="0">
                <a:latin typeface="Arial" charset="0"/>
              </a:rPr>
              <a:t>(data)</a:t>
            </a: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38" name="Line 36"/>
          <p:cNvSpPr>
            <a:spLocks noChangeShapeType="1"/>
          </p:cNvSpPr>
          <p:nvPr/>
        </p:nvSpPr>
        <p:spPr bwMode="auto">
          <a:xfrm>
            <a:off x="1011238" y="1883618"/>
            <a:ext cx="12700" cy="74771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" name="Freeform 37"/>
          <p:cNvSpPr>
            <a:spLocks/>
          </p:cNvSpPr>
          <p:nvPr/>
        </p:nvSpPr>
        <p:spPr bwMode="auto">
          <a:xfrm>
            <a:off x="1011238" y="2601168"/>
            <a:ext cx="6940550" cy="654050"/>
          </a:xfrm>
          <a:custGeom>
            <a:avLst/>
            <a:gdLst>
              <a:gd name="T0" fmla="*/ 0 w 4372"/>
              <a:gd name="T1" fmla="*/ 2147483647 h 412"/>
              <a:gd name="T2" fmla="*/ 2147483647 w 4372"/>
              <a:gd name="T3" fmla="*/ 0 h 412"/>
              <a:gd name="T4" fmla="*/ 2147483647 w 4372"/>
              <a:gd name="T5" fmla="*/ 2147483647 h 412"/>
              <a:gd name="T6" fmla="*/ 2147483647 w 4372"/>
              <a:gd name="T7" fmla="*/ 2147483647 h 412"/>
              <a:gd name="T8" fmla="*/ 0 60000 65536"/>
              <a:gd name="T9" fmla="*/ 0 60000 65536"/>
              <a:gd name="T10" fmla="*/ 0 60000 65536"/>
              <a:gd name="T11" fmla="*/ 0 60000 65536"/>
              <a:gd name="T12" fmla="*/ 0 w 4372"/>
              <a:gd name="T13" fmla="*/ 0 h 412"/>
              <a:gd name="T14" fmla="*/ 4372 w 4372"/>
              <a:gd name="T15" fmla="*/ 412 h 4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72" h="412">
                <a:moveTo>
                  <a:pt x="0" y="10"/>
                </a:moveTo>
                <a:lnTo>
                  <a:pt x="1003" y="0"/>
                </a:lnTo>
                <a:lnTo>
                  <a:pt x="3508" y="412"/>
                </a:lnTo>
                <a:lnTo>
                  <a:pt x="4372" y="412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0" name="Group 38"/>
          <p:cNvGrpSpPr>
            <a:grpSpLocks/>
          </p:cNvGrpSpPr>
          <p:nvPr/>
        </p:nvGrpSpPr>
        <p:grpSpPr bwMode="auto">
          <a:xfrm>
            <a:off x="347663" y="2761506"/>
            <a:ext cx="1333500" cy="1004887"/>
            <a:chOff x="220" y="1365"/>
            <a:chExt cx="840" cy="633"/>
          </a:xfrm>
        </p:grpSpPr>
        <p:sp>
          <p:nvSpPr>
            <p:cNvPr id="41" name="Line 39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Oval 40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</p:grpSp>
      <p:sp>
        <p:nvSpPr>
          <p:cNvPr id="43" name="Oval 41"/>
          <p:cNvSpPr>
            <a:spLocks noChangeArrowheads="1"/>
          </p:cNvSpPr>
          <p:nvPr/>
        </p:nvSpPr>
        <p:spPr bwMode="auto">
          <a:xfrm>
            <a:off x="2332038" y="2817068"/>
            <a:ext cx="985837" cy="96202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  <p:sp>
        <p:nvSpPr>
          <p:cNvPr id="44" name="Line 42"/>
          <p:cNvSpPr>
            <a:spLocks noChangeShapeType="1"/>
          </p:cNvSpPr>
          <p:nvPr/>
        </p:nvSpPr>
        <p:spPr bwMode="auto">
          <a:xfrm flipH="1">
            <a:off x="6261100" y="5496768"/>
            <a:ext cx="12700" cy="11938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" name="Freeform 43"/>
          <p:cNvSpPr>
            <a:spLocks/>
          </p:cNvSpPr>
          <p:nvPr/>
        </p:nvSpPr>
        <p:spPr bwMode="auto">
          <a:xfrm>
            <a:off x="1155700" y="4480768"/>
            <a:ext cx="6667500" cy="2260600"/>
          </a:xfrm>
          <a:custGeom>
            <a:avLst/>
            <a:gdLst>
              <a:gd name="T0" fmla="*/ 2147483647 w 4200"/>
              <a:gd name="T1" fmla="*/ 2147483647 h 1424"/>
              <a:gd name="T2" fmla="*/ 2147483647 w 4200"/>
              <a:gd name="T3" fmla="*/ 2147483647 h 1424"/>
              <a:gd name="T4" fmla="*/ 2147483647 w 4200"/>
              <a:gd name="T5" fmla="*/ 0 h 1424"/>
              <a:gd name="T6" fmla="*/ 0 w 4200"/>
              <a:gd name="T7" fmla="*/ 0 h 1424"/>
              <a:gd name="T8" fmla="*/ 0 60000 65536"/>
              <a:gd name="T9" fmla="*/ 0 60000 65536"/>
              <a:gd name="T10" fmla="*/ 0 60000 65536"/>
              <a:gd name="T11" fmla="*/ 0 60000 65536"/>
              <a:gd name="T12" fmla="*/ 0 w 4200"/>
              <a:gd name="T13" fmla="*/ 0 h 1424"/>
              <a:gd name="T14" fmla="*/ 4200 w 4200"/>
              <a:gd name="T15" fmla="*/ 1424 h 14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00" h="1424">
                <a:moveTo>
                  <a:pt x="4200" y="1424"/>
                </a:moveTo>
                <a:lnTo>
                  <a:pt x="3224" y="1424"/>
                </a:lnTo>
                <a:lnTo>
                  <a:pt x="1880" y="0"/>
                </a:ln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6" name="Group 44"/>
          <p:cNvGrpSpPr>
            <a:grpSpLocks/>
          </p:cNvGrpSpPr>
          <p:nvPr/>
        </p:nvGrpSpPr>
        <p:grpSpPr bwMode="auto">
          <a:xfrm>
            <a:off x="347663" y="2761506"/>
            <a:ext cx="1333500" cy="1004887"/>
            <a:chOff x="220" y="1365"/>
            <a:chExt cx="840" cy="633"/>
          </a:xfrm>
        </p:grpSpPr>
        <p:sp>
          <p:nvSpPr>
            <p:cNvPr id="47" name="Line 45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Oval 46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</p:grpSp>
      <p:sp>
        <p:nvSpPr>
          <p:cNvPr id="49" name="Oval 47"/>
          <p:cNvSpPr>
            <a:spLocks noChangeArrowheads="1"/>
          </p:cNvSpPr>
          <p:nvPr/>
        </p:nvSpPr>
        <p:spPr bwMode="auto">
          <a:xfrm>
            <a:off x="2328863" y="2821831"/>
            <a:ext cx="985837" cy="9620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  <p:sp>
        <p:nvSpPr>
          <p:cNvPr id="50" name="Line 48"/>
          <p:cNvSpPr>
            <a:spLocks noChangeShapeType="1"/>
          </p:cNvSpPr>
          <p:nvPr/>
        </p:nvSpPr>
        <p:spPr bwMode="auto">
          <a:xfrm>
            <a:off x="6553200" y="3088531"/>
            <a:ext cx="0" cy="817562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" name="Freeform 49"/>
          <p:cNvSpPr>
            <a:spLocks/>
          </p:cNvSpPr>
          <p:nvPr/>
        </p:nvSpPr>
        <p:spPr bwMode="auto">
          <a:xfrm>
            <a:off x="3657600" y="2810718"/>
            <a:ext cx="4378325" cy="1025525"/>
          </a:xfrm>
          <a:custGeom>
            <a:avLst/>
            <a:gdLst>
              <a:gd name="T0" fmla="*/ 2147483647 w 2758"/>
              <a:gd name="T1" fmla="*/ 2147483647 h 646"/>
              <a:gd name="T2" fmla="*/ 2147483647 w 2758"/>
              <a:gd name="T3" fmla="*/ 2147483647 h 646"/>
              <a:gd name="T4" fmla="*/ 2147483647 w 2758"/>
              <a:gd name="T5" fmla="*/ 0 h 646"/>
              <a:gd name="T6" fmla="*/ 0 w 2758"/>
              <a:gd name="T7" fmla="*/ 0 h 646"/>
              <a:gd name="T8" fmla="*/ 0 60000 65536"/>
              <a:gd name="T9" fmla="*/ 0 60000 65536"/>
              <a:gd name="T10" fmla="*/ 0 60000 65536"/>
              <a:gd name="T11" fmla="*/ 0 60000 65536"/>
              <a:gd name="T12" fmla="*/ 0 w 2758"/>
              <a:gd name="T13" fmla="*/ 0 h 646"/>
              <a:gd name="T14" fmla="*/ 2758 w 2758"/>
              <a:gd name="T15" fmla="*/ 646 h 6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58" h="646">
                <a:moveTo>
                  <a:pt x="2758" y="646"/>
                </a:moveTo>
                <a:lnTo>
                  <a:pt x="1763" y="629"/>
                </a:lnTo>
                <a:lnTo>
                  <a:pt x="1039" y="0"/>
                </a:ln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" name="Line 50"/>
          <p:cNvSpPr>
            <a:spLocks noChangeShapeType="1"/>
          </p:cNvSpPr>
          <p:nvPr/>
        </p:nvSpPr>
        <p:spPr bwMode="auto">
          <a:xfrm>
            <a:off x="3548063" y="2685306"/>
            <a:ext cx="0" cy="846137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" name="Freeform 51"/>
          <p:cNvSpPr>
            <a:spLocks/>
          </p:cNvSpPr>
          <p:nvPr/>
        </p:nvSpPr>
        <p:spPr bwMode="auto">
          <a:xfrm>
            <a:off x="3643313" y="3545731"/>
            <a:ext cx="4073525" cy="2133600"/>
          </a:xfrm>
          <a:custGeom>
            <a:avLst/>
            <a:gdLst>
              <a:gd name="T0" fmla="*/ 0 w 2566"/>
              <a:gd name="T1" fmla="*/ 0 h 1344"/>
              <a:gd name="T2" fmla="*/ 2147483647 w 2566"/>
              <a:gd name="T3" fmla="*/ 0 h 1344"/>
              <a:gd name="T4" fmla="*/ 2147483647 w 2566"/>
              <a:gd name="T5" fmla="*/ 2147483647 h 1344"/>
              <a:gd name="T6" fmla="*/ 2147483647 w 2566"/>
              <a:gd name="T7" fmla="*/ 2147483647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2566"/>
              <a:gd name="T13" fmla="*/ 0 h 1344"/>
              <a:gd name="T14" fmla="*/ 2566 w 256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66" h="1344">
                <a:moveTo>
                  <a:pt x="0" y="0"/>
                </a:moveTo>
                <a:lnTo>
                  <a:pt x="1013" y="0"/>
                </a:lnTo>
                <a:lnTo>
                  <a:pt x="1650" y="1344"/>
                </a:lnTo>
                <a:lnTo>
                  <a:pt x="2566" y="1344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" name="Text Box 52"/>
          <p:cNvSpPr txBox="1">
            <a:spLocks noChangeArrowheads="1"/>
          </p:cNvSpPr>
          <p:nvPr/>
        </p:nvSpPr>
        <p:spPr bwMode="auto">
          <a:xfrm>
            <a:off x="1435100" y="4463306"/>
            <a:ext cx="323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Symbol" pitchFamily="18" charset="2"/>
              </a:rPr>
              <a:t>L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3" grpId="0" animBg="1"/>
      <p:bldP spid="44" grpId="0" animBg="1"/>
      <p:bldP spid="45" grpId="0" animBg="1"/>
      <p:bldP spid="49" grpId="0" animBg="1"/>
      <p:bldP spid="49" grpId="1" animBg="1"/>
      <p:bldP spid="50" grpId="0" animBg="1"/>
      <p:bldP spid="51" grpId="0" animBg="1"/>
      <p:bldP spid="52" grpId="0" animBg="1"/>
      <p:bldP spid="5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rdt2.0</a:t>
            </a:r>
            <a:r>
              <a:rPr lang="zh-CN" altLang="en-US" dirty="0"/>
              <a:t>有致命缺陷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34</a:t>
            </a:fld>
            <a:endParaRPr lang="zh-CN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11175" y="1805136"/>
            <a:ext cx="3810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cs typeface="+mn-cs"/>
              </a:rPr>
              <a:t>当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cs typeface="+mn-cs"/>
              </a:rPr>
              <a:t>ACK/NAK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cs typeface="+mn-cs"/>
              </a:rPr>
              <a:t>发生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cs typeface="+mn-cs"/>
              </a:rPr>
              <a:t>bit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cs typeface="+mn-cs"/>
              </a:rPr>
              <a:t>翻转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发送端不知道接收端是否正确收到数据包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不能简单地重传，可能导致重复发包</a:t>
            </a:r>
            <a:endParaRPr kumimoji="0" lang="en-US" altLang="ja-JP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spcBef>
                <a:spcPct val="6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4866456" y="1816248"/>
            <a:ext cx="3810000" cy="256222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ea"/>
                <a:cs typeface="+mn-cs"/>
              </a:rPr>
              <a:t>处理重复发出的包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ea"/>
                <a:cs typeface="+mn-cs"/>
              </a:rPr>
              <a:t>: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当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ACK</a:t>
            </a:r>
            <a:r>
              <a:rPr lang="en-US" altLang="zh-CN" sz="2400" kern="0" noProof="0" dirty="0">
                <a:latin typeface="+mn-ea"/>
              </a:rPr>
              <a:t>/NAK</a:t>
            </a:r>
            <a:r>
              <a:rPr lang="zh-CN" altLang="en-US" sz="2400" kern="0" noProof="0" dirty="0">
                <a:latin typeface="+mn-ea"/>
              </a:rPr>
              <a:t>错误时发送端重传数据包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发送端为每个数据包添加一个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cs typeface="+mn-cs"/>
              </a:rPr>
              <a:t>序列号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接收端忽略丢弃重复收到的数据包（相同序列号的包已收到过了）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1271884" y="4661048"/>
            <a:ext cx="3300116" cy="2080319"/>
            <a:chOff x="847" y="2800"/>
            <a:chExt cx="2578" cy="1101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847" y="2974"/>
              <a:ext cx="2578" cy="836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+mn-ea"/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175" y="2913"/>
              <a:ext cx="1038" cy="17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+mn-ea"/>
              </a:endParaRP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989" y="2800"/>
              <a:ext cx="1134" cy="33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rgbClr val="CC0000"/>
                  </a:solidFill>
                  <a:latin typeface="+mn-ea"/>
                </a:rPr>
                <a:t>停</a:t>
              </a:r>
              <a:r>
                <a:rPr lang="en-US" altLang="zh-CN" sz="2800" dirty="0">
                  <a:solidFill>
                    <a:srgbClr val="CC0000"/>
                  </a:solidFill>
                  <a:latin typeface="+mn-ea"/>
                </a:rPr>
                <a:t>-</a:t>
              </a:r>
              <a:r>
                <a:rPr lang="zh-CN" altLang="en-US" sz="2800" dirty="0">
                  <a:solidFill>
                    <a:srgbClr val="CC0000"/>
                  </a:solidFill>
                  <a:latin typeface="+mn-ea"/>
                </a:rPr>
                <a:t>等协议</a:t>
              </a:r>
              <a:endParaRPr lang="en-US" altLang="zh-CN" sz="2800" dirty="0">
                <a:solidFill>
                  <a:srgbClr val="CC0000"/>
                </a:solidFill>
                <a:latin typeface="+mn-ea"/>
              </a:endParaRPr>
            </a:p>
          </p:txBody>
        </p:sp>
        <p:sp>
          <p:nvSpPr>
            <p:cNvPr id="11" name="Text Box 6"/>
            <p:cNvSpPr txBox="1">
              <a:spLocks noChangeArrowheads="1"/>
            </p:cNvSpPr>
            <p:nvPr/>
          </p:nvSpPr>
          <p:spPr bwMode="auto">
            <a:xfrm>
              <a:off x="930" y="3052"/>
              <a:ext cx="2452" cy="8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zh-CN" altLang="en-US" sz="2400" dirty="0">
                  <a:latin typeface="+mn-ea"/>
                </a:rPr>
                <a:t>发送端发一个包</a:t>
              </a:r>
              <a:r>
                <a:rPr lang="en-US" altLang="zh-CN" sz="2400" dirty="0">
                  <a:latin typeface="+mn-ea"/>
                </a:rPr>
                <a:t>,</a:t>
              </a:r>
              <a:r>
                <a:rPr lang="zh-CN" altLang="en-US" sz="2400" dirty="0">
                  <a:latin typeface="+mn-ea"/>
                </a:rPr>
                <a:t>然后等待接收端的反馈，此时上层应用不能发新的数据包</a:t>
              </a:r>
              <a:endParaRPr lang="en-US" altLang="zh-CN" sz="2400" dirty="0">
                <a:latin typeface="+mn-ea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rdt2.1</a:t>
            </a:r>
            <a:r>
              <a:rPr lang="zh-CN" altLang="en-US" dirty="0"/>
              <a:t> ：处理差错的</a:t>
            </a:r>
            <a:r>
              <a:rPr lang="en-US" altLang="zh-CN" dirty="0"/>
              <a:t>ACK/NAK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35</a:t>
            </a:fld>
            <a:endParaRPr lang="zh-CN" altLang="en-US"/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2868613" y="2635721"/>
            <a:ext cx="901700" cy="836612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888233" y="2747392"/>
            <a:ext cx="96368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1400" dirty="0">
                <a:latin typeface="Arial" charset="0"/>
              </a:rPr>
              <a:t>等待上层调用发</a:t>
            </a:r>
            <a:r>
              <a:rPr lang="en-US" altLang="zh-CN" sz="1400" dirty="0">
                <a:latin typeface="Arial" charset="0"/>
              </a:rPr>
              <a:t>0</a:t>
            </a:r>
            <a:r>
              <a:rPr lang="zh-CN" altLang="en-US" sz="1400" dirty="0">
                <a:latin typeface="Arial" charset="0"/>
              </a:rPr>
              <a:t>号包</a:t>
            </a:r>
            <a:endParaRPr lang="en-US" altLang="zh-CN" sz="1400" dirty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124200" y="1907058"/>
            <a:ext cx="440012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dirty="0" err="1">
                <a:latin typeface="Arial" charset="0"/>
              </a:rPr>
              <a:t>sndpkt</a:t>
            </a:r>
            <a:r>
              <a:rPr lang="en-US" altLang="zh-CN" dirty="0">
                <a:latin typeface="Arial" charset="0"/>
              </a:rPr>
              <a:t> = </a:t>
            </a:r>
            <a:r>
              <a:rPr lang="en-US" altLang="zh-CN" dirty="0" err="1">
                <a:latin typeface="Arial" charset="0"/>
              </a:rPr>
              <a:t>make_pkt</a:t>
            </a:r>
            <a:r>
              <a:rPr lang="en-US" altLang="zh-CN" dirty="0">
                <a:latin typeface="Arial" charset="0"/>
              </a:rPr>
              <a:t>(0, data, checksum)</a:t>
            </a:r>
          </a:p>
          <a:p>
            <a:pPr algn="l"/>
            <a:r>
              <a:rPr lang="en-US" altLang="zh-CN" dirty="0" err="1">
                <a:latin typeface="Arial" charset="0"/>
              </a:rPr>
              <a:t>udt_send</a:t>
            </a:r>
            <a:r>
              <a:rPr lang="en-US" altLang="zh-CN" dirty="0">
                <a:latin typeface="Arial" charset="0"/>
              </a:rPr>
              <a:t>(</a:t>
            </a:r>
            <a:r>
              <a:rPr lang="en-US" altLang="zh-CN" dirty="0" err="1">
                <a:latin typeface="Arial" charset="0"/>
              </a:rPr>
              <a:t>sndpkt</a:t>
            </a:r>
            <a:r>
              <a:rPr lang="en-US" altLang="zh-CN" dirty="0">
                <a:latin typeface="Arial" charset="0"/>
              </a:rPr>
              <a:t>)</a:t>
            </a: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138488" y="1594321"/>
            <a:ext cx="2111375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>
                <a:latin typeface="Arial" charset="0"/>
              </a:rPr>
              <a:t>rdt_send(data)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3255963" y="1959446"/>
            <a:ext cx="273526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2593975" y="2591271"/>
            <a:ext cx="377825" cy="1905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Freeform 9"/>
          <p:cNvSpPr>
            <a:spLocks/>
          </p:cNvSpPr>
          <p:nvPr/>
        </p:nvSpPr>
        <p:spPr bwMode="auto">
          <a:xfrm rot="14610547">
            <a:off x="2179638" y="4932833"/>
            <a:ext cx="9525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  <a:gd name="T6" fmla="*/ 0 w 1500"/>
              <a:gd name="T7" fmla="*/ 0 h 740"/>
              <a:gd name="T8" fmla="*/ 1500 w 1500"/>
              <a:gd name="T9" fmla="*/ 740 h 7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4776431" y="2583333"/>
            <a:ext cx="1092326" cy="865188"/>
            <a:chOff x="2893" y="1499"/>
            <a:chExt cx="662" cy="510"/>
          </a:xfrm>
        </p:grpSpPr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2893" y="1499"/>
              <a:ext cx="568" cy="51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2895" y="1535"/>
              <a:ext cx="660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sz="1400" dirty="0">
                  <a:latin typeface="Times New Roman" pitchFamily="18" charset="0"/>
                </a:rPr>
                <a:t>等待</a:t>
              </a:r>
              <a:r>
                <a:rPr lang="en-US" altLang="zh-CN" sz="1400" dirty="0">
                  <a:latin typeface="Times New Roman" pitchFamily="18" charset="0"/>
                </a:rPr>
                <a:t>0</a:t>
              </a:r>
              <a:r>
                <a:rPr lang="zh-CN" altLang="en-US" sz="1400" dirty="0">
                  <a:latin typeface="Times New Roman" pitchFamily="18" charset="0"/>
                </a:rPr>
                <a:t>号包的</a:t>
              </a:r>
              <a:r>
                <a:rPr lang="en-US" altLang="zh-CN" sz="1400" dirty="0">
                  <a:latin typeface="Times New Roman" pitchFamily="18" charset="0"/>
                </a:rPr>
                <a:t>ACK</a:t>
              </a:r>
              <a:r>
                <a:rPr lang="zh-CN" altLang="en-US" sz="1400" dirty="0">
                  <a:latin typeface="Times New Roman" pitchFamily="18" charset="0"/>
                </a:rPr>
                <a:t>或</a:t>
              </a:r>
              <a:r>
                <a:rPr lang="en-US" altLang="zh-CN" sz="1400" dirty="0">
                  <a:latin typeface="Times New Roman" pitchFamily="18" charset="0"/>
                </a:rPr>
                <a:t>NAK</a:t>
              </a:r>
            </a:p>
          </p:txBody>
        </p:sp>
      </p:grpSp>
      <p:sp>
        <p:nvSpPr>
          <p:cNvPr id="15" name="Freeform 13"/>
          <p:cNvSpPr>
            <a:spLocks/>
          </p:cNvSpPr>
          <p:nvPr/>
        </p:nvSpPr>
        <p:spPr bwMode="auto">
          <a:xfrm flipV="1">
            <a:off x="3425825" y="2461096"/>
            <a:ext cx="1482725" cy="220662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Freeform 14"/>
          <p:cNvSpPr>
            <a:spLocks/>
          </p:cNvSpPr>
          <p:nvPr/>
        </p:nvSpPr>
        <p:spPr bwMode="auto">
          <a:xfrm rot="20242820">
            <a:off x="5589588" y="2445221"/>
            <a:ext cx="466725" cy="685800"/>
          </a:xfrm>
          <a:custGeom>
            <a:avLst/>
            <a:gdLst>
              <a:gd name="T0" fmla="*/ 0 w 735"/>
              <a:gd name="T1" fmla="*/ 2147483647 h 1080"/>
              <a:gd name="T2" fmla="*/ 0 w 735"/>
              <a:gd name="T3" fmla="*/ 2147483647 h 1080"/>
              <a:gd name="T4" fmla="*/ 0 60000 65536"/>
              <a:gd name="T5" fmla="*/ 0 60000 65536"/>
              <a:gd name="T6" fmla="*/ 0 w 735"/>
              <a:gd name="T7" fmla="*/ 0 h 1080"/>
              <a:gd name="T8" fmla="*/ 735 w 735"/>
              <a:gd name="T9" fmla="*/ 1080 h 10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5913438" y="3007196"/>
            <a:ext cx="22621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>
                <a:latin typeface="Arial" charset="0"/>
              </a:rPr>
              <a:t>udt_send(sndpkt)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5875338" y="2204864"/>
            <a:ext cx="30891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dirty="0" err="1">
                <a:latin typeface="Arial" charset="0"/>
              </a:rPr>
              <a:t>rdt_rcv</a:t>
            </a:r>
            <a:r>
              <a:rPr lang="en-US" altLang="zh-CN" dirty="0">
                <a:latin typeface="Arial" charset="0"/>
              </a:rPr>
              <a:t>(</a:t>
            </a:r>
            <a:r>
              <a:rPr lang="en-US" altLang="zh-CN" dirty="0" err="1">
                <a:latin typeface="Arial" charset="0"/>
              </a:rPr>
              <a:t>rcvpkt</a:t>
            </a:r>
            <a:r>
              <a:rPr lang="en-US" altLang="zh-CN" dirty="0">
                <a:latin typeface="Arial" charset="0"/>
              </a:rPr>
              <a:t>) &amp;&amp;  </a:t>
            </a:r>
          </a:p>
          <a:p>
            <a:pPr algn="l"/>
            <a:r>
              <a:rPr lang="en-US" altLang="zh-CN" dirty="0">
                <a:latin typeface="Arial" charset="0"/>
              </a:rPr>
              <a:t>( corrupt(</a:t>
            </a:r>
            <a:r>
              <a:rPr lang="en-US" altLang="zh-CN" dirty="0" err="1">
                <a:latin typeface="Arial" charset="0"/>
              </a:rPr>
              <a:t>rcvpkt</a:t>
            </a:r>
            <a:r>
              <a:rPr lang="en-US" altLang="zh-CN" dirty="0">
                <a:latin typeface="Arial" charset="0"/>
              </a:rPr>
              <a:t>) ||</a:t>
            </a:r>
          </a:p>
          <a:p>
            <a:pPr algn="l"/>
            <a:r>
              <a:rPr lang="en-US" altLang="zh-CN" dirty="0" err="1">
                <a:latin typeface="Arial" charset="0"/>
              </a:rPr>
              <a:t>isNAK</a:t>
            </a:r>
            <a:r>
              <a:rPr lang="en-US" altLang="zh-CN" dirty="0">
                <a:latin typeface="Arial" charset="0"/>
              </a:rPr>
              <a:t>(</a:t>
            </a:r>
            <a:r>
              <a:rPr lang="en-US" altLang="zh-CN" dirty="0" err="1">
                <a:latin typeface="Arial" charset="0"/>
              </a:rPr>
              <a:t>rcvpkt</a:t>
            </a:r>
            <a:r>
              <a:rPr lang="en-US" altLang="zh-CN" dirty="0">
                <a:latin typeface="Arial" charset="0"/>
              </a:rPr>
              <a:t>) )</a:t>
            </a: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6045200" y="3046883"/>
            <a:ext cx="143351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" name="Freeform 18"/>
          <p:cNvSpPr>
            <a:spLocks/>
          </p:cNvSpPr>
          <p:nvPr/>
        </p:nvSpPr>
        <p:spPr bwMode="auto">
          <a:xfrm rot="16200000" flipV="1">
            <a:off x="2201863" y="3821583"/>
            <a:ext cx="1266825" cy="123825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" name="Freeform 19"/>
          <p:cNvSpPr>
            <a:spLocks/>
          </p:cNvSpPr>
          <p:nvPr/>
        </p:nvSpPr>
        <p:spPr bwMode="auto">
          <a:xfrm>
            <a:off x="3600450" y="5109046"/>
            <a:ext cx="1606550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" name="Freeform 20"/>
          <p:cNvSpPr>
            <a:spLocks/>
          </p:cNvSpPr>
          <p:nvPr/>
        </p:nvSpPr>
        <p:spPr bwMode="auto">
          <a:xfrm rot="5400000" flipH="1" flipV="1">
            <a:off x="4970462" y="3769196"/>
            <a:ext cx="1363663" cy="204788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365500" y="5693246"/>
            <a:ext cx="408682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dirty="0" err="1">
                <a:latin typeface="Arial" charset="0"/>
              </a:rPr>
              <a:t>sndpkt</a:t>
            </a:r>
            <a:r>
              <a:rPr lang="en-US" altLang="zh-CN" dirty="0">
                <a:latin typeface="Arial" charset="0"/>
              </a:rPr>
              <a:t> = </a:t>
            </a:r>
            <a:r>
              <a:rPr lang="en-US" altLang="zh-CN" dirty="0" err="1">
                <a:latin typeface="Arial" charset="0"/>
              </a:rPr>
              <a:t>make_pkt</a:t>
            </a:r>
            <a:r>
              <a:rPr lang="en-US" altLang="zh-CN" dirty="0">
                <a:latin typeface="Arial" charset="0"/>
              </a:rPr>
              <a:t>(1, data, checksum)</a:t>
            </a:r>
          </a:p>
          <a:p>
            <a:pPr algn="l"/>
            <a:r>
              <a:rPr lang="en-US" altLang="zh-CN" dirty="0" err="1">
                <a:latin typeface="Arial" charset="0"/>
              </a:rPr>
              <a:t>udt_send</a:t>
            </a:r>
            <a:r>
              <a:rPr lang="en-US" altLang="zh-CN" dirty="0">
                <a:latin typeface="Arial" charset="0"/>
              </a:rPr>
              <a:t>(</a:t>
            </a:r>
            <a:r>
              <a:rPr lang="en-US" altLang="zh-CN" dirty="0" err="1">
                <a:latin typeface="Arial" charset="0"/>
              </a:rPr>
              <a:t>sndpkt</a:t>
            </a:r>
            <a:r>
              <a:rPr lang="en-US" altLang="zh-CN" dirty="0">
                <a:latin typeface="Arial" charset="0"/>
              </a:rPr>
              <a:t>)</a:t>
            </a: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3435350" y="5355108"/>
            <a:ext cx="2389188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>
                <a:latin typeface="Arial" charset="0"/>
              </a:rPr>
              <a:t>rdt_send(data)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>
            <a:off x="3482975" y="5707533"/>
            <a:ext cx="29035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>
            <a:off x="5821363" y="4313708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467545" y="5764683"/>
            <a:ext cx="2072456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dirty="0" err="1">
                <a:latin typeface="Arial" charset="0"/>
              </a:rPr>
              <a:t>udt_send</a:t>
            </a:r>
            <a:r>
              <a:rPr lang="en-US" altLang="zh-CN" dirty="0">
                <a:latin typeface="Arial" charset="0"/>
              </a:rPr>
              <a:t>(</a:t>
            </a:r>
            <a:r>
              <a:rPr lang="en-US" altLang="zh-CN" dirty="0" err="1">
                <a:latin typeface="Arial" charset="0"/>
              </a:rPr>
              <a:t>sndpkt</a:t>
            </a:r>
            <a:r>
              <a:rPr lang="en-US" altLang="zh-CN" dirty="0">
                <a:latin typeface="Arial" charset="0"/>
              </a:rPr>
              <a:t>)</a:t>
            </a: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460648" y="4869160"/>
            <a:ext cx="238316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dirty="0" err="1">
                <a:latin typeface="Arial" charset="0"/>
              </a:rPr>
              <a:t>rdt_rcv</a:t>
            </a:r>
            <a:r>
              <a:rPr lang="en-US" altLang="zh-CN" dirty="0">
                <a:latin typeface="Arial" charset="0"/>
              </a:rPr>
              <a:t>(</a:t>
            </a:r>
            <a:r>
              <a:rPr lang="en-US" altLang="zh-CN" dirty="0" err="1">
                <a:latin typeface="Arial" charset="0"/>
              </a:rPr>
              <a:t>rcvpkt</a:t>
            </a:r>
            <a:r>
              <a:rPr lang="en-US" altLang="zh-CN" dirty="0">
                <a:latin typeface="Arial" charset="0"/>
              </a:rPr>
              <a:t>) &amp;&amp;  </a:t>
            </a:r>
          </a:p>
          <a:p>
            <a:pPr algn="l"/>
            <a:r>
              <a:rPr lang="en-US" altLang="zh-CN" dirty="0">
                <a:latin typeface="Arial" charset="0"/>
              </a:rPr>
              <a:t>( corrupt(</a:t>
            </a:r>
            <a:r>
              <a:rPr lang="en-US" altLang="zh-CN" dirty="0" err="1">
                <a:latin typeface="Arial" charset="0"/>
              </a:rPr>
              <a:t>rcvpkt</a:t>
            </a:r>
            <a:r>
              <a:rPr lang="en-US" altLang="zh-CN" dirty="0">
                <a:latin typeface="Arial" charset="0"/>
              </a:rPr>
              <a:t>) ||</a:t>
            </a:r>
          </a:p>
          <a:p>
            <a:pPr algn="l"/>
            <a:r>
              <a:rPr lang="en-US" altLang="zh-CN" dirty="0" err="1">
                <a:latin typeface="Arial" charset="0"/>
              </a:rPr>
              <a:t>isNAK</a:t>
            </a:r>
            <a:r>
              <a:rPr lang="en-US" altLang="zh-CN" dirty="0">
                <a:latin typeface="Arial" charset="0"/>
              </a:rPr>
              <a:t>(</a:t>
            </a:r>
            <a:r>
              <a:rPr lang="en-US" altLang="zh-CN" dirty="0" err="1">
                <a:latin typeface="Arial" charset="0"/>
              </a:rPr>
              <a:t>rcvpkt</a:t>
            </a:r>
            <a:r>
              <a:rPr lang="en-US" altLang="zh-CN" dirty="0">
                <a:latin typeface="Arial" charset="0"/>
              </a:rPr>
              <a:t>) )</a:t>
            </a: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>
            <a:off x="811213" y="5772621"/>
            <a:ext cx="15573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395536" y="3284984"/>
            <a:ext cx="2352427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dirty="0" err="1">
                <a:latin typeface="Arial" charset="0"/>
              </a:rPr>
              <a:t>rdt_rcv</a:t>
            </a:r>
            <a:r>
              <a:rPr lang="en-US" altLang="zh-CN" dirty="0">
                <a:latin typeface="Arial" charset="0"/>
              </a:rPr>
              <a:t>(</a:t>
            </a:r>
            <a:r>
              <a:rPr lang="en-US" altLang="zh-CN" dirty="0" err="1">
                <a:latin typeface="Arial" charset="0"/>
              </a:rPr>
              <a:t>rcvpkt</a:t>
            </a:r>
            <a:r>
              <a:rPr lang="en-US" altLang="zh-CN" dirty="0">
                <a:latin typeface="Arial" charset="0"/>
              </a:rPr>
              <a:t>)   </a:t>
            </a:r>
          </a:p>
          <a:p>
            <a:pPr algn="l"/>
            <a:r>
              <a:rPr lang="en-US" altLang="zh-CN" dirty="0">
                <a:latin typeface="Arial" charset="0"/>
              </a:rPr>
              <a:t>&amp;&amp; </a:t>
            </a:r>
            <a:r>
              <a:rPr lang="en-US" altLang="zh-CN" dirty="0" err="1">
                <a:latin typeface="Arial" charset="0"/>
              </a:rPr>
              <a:t>notcorrupt</a:t>
            </a:r>
            <a:r>
              <a:rPr lang="en-US" altLang="zh-CN" dirty="0">
                <a:latin typeface="Arial" charset="0"/>
              </a:rPr>
              <a:t>(</a:t>
            </a:r>
            <a:r>
              <a:rPr lang="en-US" altLang="zh-CN" dirty="0" err="1">
                <a:latin typeface="Arial" charset="0"/>
              </a:rPr>
              <a:t>rcvpkt</a:t>
            </a:r>
            <a:r>
              <a:rPr lang="en-US" altLang="zh-CN" dirty="0">
                <a:latin typeface="Arial" charset="0"/>
              </a:rPr>
              <a:t>) </a:t>
            </a:r>
          </a:p>
          <a:p>
            <a:pPr algn="l"/>
            <a:r>
              <a:rPr lang="en-US" altLang="zh-CN" dirty="0">
                <a:latin typeface="Arial" charset="0"/>
              </a:rPr>
              <a:t>&amp;&amp; </a:t>
            </a:r>
            <a:r>
              <a:rPr lang="en-US" altLang="zh-CN" dirty="0" err="1">
                <a:latin typeface="Arial" charset="0"/>
              </a:rPr>
              <a:t>isACK</a:t>
            </a:r>
            <a:r>
              <a:rPr lang="en-US" altLang="zh-CN" dirty="0">
                <a:latin typeface="Arial" charset="0"/>
              </a:rPr>
              <a:t>(</a:t>
            </a:r>
            <a:r>
              <a:rPr lang="en-US" altLang="zh-CN" dirty="0" err="1">
                <a:latin typeface="Arial" charset="0"/>
              </a:rPr>
              <a:t>rcvpkt</a:t>
            </a:r>
            <a:r>
              <a:rPr lang="en-US" altLang="zh-CN" dirty="0">
                <a:latin typeface="Arial" charset="0"/>
              </a:rPr>
              <a:t>)</a:t>
            </a:r>
            <a:r>
              <a:rPr lang="en-US" altLang="zh-CN" sz="1000" dirty="0">
                <a:latin typeface="Arial" charset="0"/>
              </a:rPr>
              <a:t> </a:t>
            </a:r>
            <a:endParaRPr lang="en-US" altLang="zh-CN" sz="2400" dirty="0">
              <a:latin typeface="Times New Roman" pitchFamily="18" charset="0"/>
            </a:endParaRPr>
          </a:p>
        </p:txBody>
      </p:sp>
      <p:sp>
        <p:nvSpPr>
          <p:cNvPr id="31" name="Line 30"/>
          <p:cNvSpPr>
            <a:spLocks noChangeShapeType="1"/>
          </p:cNvSpPr>
          <p:nvPr/>
        </p:nvSpPr>
        <p:spPr bwMode="auto">
          <a:xfrm>
            <a:off x="782638" y="4183533"/>
            <a:ext cx="173831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2" name="Group 31"/>
          <p:cNvGrpSpPr>
            <a:grpSpLocks/>
          </p:cNvGrpSpPr>
          <p:nvPr/>
        </p:nvGrpSpPr>
        <p:grpSpPr bwMode="auto">
          <a:xfrm>
            <a:off x="4989517" y="4529608"/>
            <a:ext cx="950913" cy="823913"/>
            <a:chOff x="4242" y="2812"/>
            <a:chExt cx="599" cy="519"/>
          </a:xfrm>
        </p:grpSpPr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4242" y="2812"/>
              <a:ext cx="567" cy="51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34" name="Text Box 33"/>
            <p:cNvSpPr txBox="1">
              <a:spLocks noChangeArrowheads="1"/>
            </p:cNvSpPr>
            <p:nvPr/>
          </p:nvSpPr>
          <p:spPr bwMode="auto">
            <a:xfrm>
              <a:off x="4247" y="2870"/>
              <a:ext cx="594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sz="1400" dirty="0">
                  <a:latin typeface="Arial" charset="0"/>
                </a:rPr>
                <a:t>等待上层调用发</a:t>
              </a:r>
              <a:r>
                <a:rPr lang="en-US" altLang="zh-CN" sz="1400" dirty="0">
                  <a:latin typeface="Arial" charset="0"/>
                </a:rPr>
                <a:t>1</a:t>
              </a:r>
              <a:r>
                <a:rPr lang="zh-CN" altLang="en-US" sz="1400" dirty="0">
                  <a:latin typeface="Arial" charset="0"/>
                </a:rPr>
                <a:t>号包</a:t>
              </a:r>
              <a:endParaRPr lang="en-US" altLang="zh-CN" sz="1400" dirty="0">
                <a:latin typeface="Times New Roman" pitchFamily="18" charset="0"/>
              </a:endParaRPr>
            </a:p>
          </p:txBody>
        </p:sp>
      </p:grpSp>
      <p:grpSp>
        <p:nvGrpSpPr>
          <p:cNvPr id="32" name="Group 34"/>
          <p:cNvGrpSpPr>
            <a:grpSpLocks/>
          </p:cNvGrpSpPr>
          <p:nvPr/>
        </p:nvGrpSpPr>
        <p:grpSpPr bwMode="auto">
          <a:xfrm>
            <a:off x="2700338" y="4475633"/>
            <a:ext cx="1046163" cy="823913"/>
            <a:chOff x="4939" y="3266"/>
            <a:chExt cx="659" cy="519"/>
          </a:xfrm>
        </p:grpSpPr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4957" y="3266"/>
              <a:ext cx="567" cy="51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37" name="Text Box 36"/>
            <p:cNvSpPr txBox="1">
              <a:spLocks noChangeArrowheads="1"/>
            </p:cNvSpPr>
            <p:nvPr/>
          </p:nvSpPr>
          <p:spPr bwMode="auto">
            <a:xfrm>
              <a:off x="4939" y="3319"/>
              <a:ext cx="659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sz="1400" dirty="0">
                  <a:latin typeface="Times New Roman" pitchFamily="18" charset="0"/>
                </a:rPr>
                <a:t>等待</a:t>
              </a:r>
              <a:r>
                <a:rPr lang="en-US" altLang="zh-CN" sz="1400" dirty="0">
                  <a:latin typeface="Times New Roman" pitchFamily="18" charset="0"/>
                </a:rPr>
                <a:t>1</a:t>
              </a:r>
              <a:r>
                <a:rPr lang="zh-CN" altLang="en-US" sz="1400" dirty="0">
                  <a:latin typeface="Times New Roman" pitchFamily="18" charset="0"/>
                </a:rPr>
                <a:t>号包的</a:t>
              </a:r>
              <a:r>
                <a:rPr lang="en-US" altLang="zh-CN" sz="1400" dirty="0">
                  <a:latin typeface="Times New Roman" pitchFamily="18" charset="0"/>
                </a:rPr>
                <a:t>ACK</a:t>
              </a:r>
              <a:r>
                <a:rPr lang="zh-CN" altLang="en-US" sz="1400" dirty="0">
                  <a:latin typeface="Times New Roman" pitchFamily="18" charset="0"/>
                </a:rPr>
                <a:t>或</a:t>
              </a:r>
              <a:r>
                <a:rPr lang="en-US" altLang="zh-CN" sz="1400" dirty="0">
                  <a:latin typeface="Times New Roman" pitchFamily="18" charset="0"/>
                </a:rPr>
                <a:t>NAK</a:t>
              </a:r>
            </a:p>
          </p:txBody>
        </p:sp>
      </p:grpSp>
      <p:sp>
        <p:nvSpPr>
          <p:cNvPr id="38" name="Text Box 37"/>
          <p:cNvSpPr txBox="1">
            <a:spLocks noChangeArrowheads="1"/>
          </p:cNvSpPr>
          <p:nvPr/>
        </p:nvSpPr>
        <p:spPr bwMode="auto">
          <a:xfrm>
            <a:off x="6203950" y="4323233"/>
            <a:ext cx="323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Symbol" pitchFamily="18" charset="2"/>
              </a:rPr>
              <a:t>L</a:t>
            </a:r>
          </a:p>
        </p:txBody>
      </p:sp>
      <p:sp>
        <p:nvSpPr>
          <p:cNvPr id="39" name="Text Box 38"/>
          <p:cNvSpPr txBox="1">
            <a:spLocks noChangeArrowheads="1"/>
          </p:cNvSpPr>
          <p:nvPr/>
        </p:nvSpPr>
        <p:spPr bwMode="auto">
          <a:xfrm>
            <a:off x="1354138" y="4197821"/>
            <a:ext cx="323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Symbol" pitchFamily="18" charset="2"/>
              </a:rPr>
              <a:t>L</a:t>
            </a:r>
          </a:p>
        </p:txBody>
      </p:sp>
      <p:sp>
        <p:nvSpPr>
          <p:cNvPr id="40" name="Text Box 24"/>
          <p:cNvSpPr txBox="1">
            <a:spLocks noChangeArrowheads="1"/>
          </p:cNvSpPr>
          <p:nvPr/>
        </p:nvSpPr>
        <p:spPr bwMode="auto">
          <a:xfrm>
            <a:off x="5692775" y="3429000"/>
            <a:ext cx="2995613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dirty="0" err="1">
                <a:latin typeface="Arial" charset="0"/>
              </a:rPr>
              <a:t>rdt_rcv</a:t>
            </a:r>
            <a:r>
              <a:rPr lang="en-US" altLang="zh-CN" dirty="0">
                <a:latin typeface="Arial" charset="0"/>
              </a:rPr>
              <a:t>(</a:t>
            </a:r>
            <a:r>
              <a:rPr lang="en-US" altLang="zh-CN" dirty="0" err="1">
                <a:latin typeface="Arial" charset="0"/>
              </a:rPr>
              <a:t>rcvpkt</a:t>
            </a:r>
            <a:r>
              <a:rPr lang="en-US" altLang="zh-CN" dirty="0">
                <a:latin typeface="Arial" charset="0"/>
              </a:rPr>
              <a:t>)   </a:t>
            </a:r>
          </a:p>
          <a:p>
            <a:pPr algn="l"/>
            <a:r>
              <a:rPr lang="en-US" altLang="zh-CN" dirty="0">
                <a:latin typeface="Arial" charset="0"/>
              </a:rPr>
              <a:t>&amp;&amp; </a:t>
            </a:r>
            <a:r>
              <a:rPr lang="en-US" altLang="zh-CN" dirty="0" err="1">
                <a:latin typeface="Arial" charset="0"/>
              </a:rPr>
              <a:t>notcorrupt</a:t>
            </a:r>
            <a:r>
              <a:rPr lang="en-US" altLang="zh-CN" dirty="0">
                <a:latin typeface="Arial" charset="0"/>
              </a:rPr>
              <a:t>(</a:t>
            </a:r>
            <a:r>
              <a:rPr lang="en-US" altLang="zh-CN" dirty="0" err="1">
                <a:latin typeface="Arial" charset="0"/>
              </a:rPr>
              <a:t>rcvpkt</a:t>
            </a:r>
            <a:r>
              <a:rPr lang="en-US" altLang="zh-CN" dirty="0">
                <a:latin typeface="Arial" charset="0"/>
              </a:rPr>
              <a:t>) </a:t>
            </a:r>
          </a:p>
          <a:p>
            <a:pPr algn="l"/>
            <a:r>
              <a:rPr lang="en-US" altLang="zh-CN" dirty="0">
                <a:latin typeface="Arial" charset="0"/>
              </a:rPr>
              <a:t>&amp;&amp; </a:t>
            </a:r>
            <a:r>
              <a:rPr lang="en-US" altLang="zh-CN" dirty="0" err="1">
                <a:latin typeface="Arial" charset="0"/>
              </a:rPr>
              <a:t>isACK</a:t>
            </a:r>
            <a:r>
              <a:rPr lang="en-US" altLang="zh-CN" dirty="0">
                <a:latin typeface="Arial" charset="0"/>
              </a:rPr>
              <a:t>(</a:t>
            </a:r>
            <a:r>
              <a:rPr lang="en-US" altLang="zh-CN" dirty="0" err="1">
                <a:latin typeface="Arial" charset="0"/>
              </a:rPr>
              <a:t>rcvpkt</a:t>
            </a:r>
            <a:r>
              <a:rPr lang="en-US" altLang="zh-CN" dirty="0">
                <a:latin typeface="Arial" charset="0"/>
              </a:rPr>
              <a:t>)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1520" y="1988840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</a:rPr>
              <a:t>发送端</a:t>
            </a:r>
          </a:p>
        </p:txBody>
      </p:sp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rdt2.1</a:t>
            </a:r>
            <a:r>
              <a:rPr lang="zh-CN" altLang="en-US" dirty="0"/>
              <a:t> ：处理差错的</a:t>
            </a:r>
            <a:r>
              <a:rPr lang="en-US" altLang="zh-CN" dirty="0"/>
              <a:t>ACK/NAK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36</a:t>
            </a:fld>
            <a:endParaRPr lang="zh-CN" altLang="en-US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3038475" y="3665810"/>
            <a:ext cx="817563" cy="795338"/>
            <a:chOff x="963" y="1131"/>
            <a:chExt cx="515" cy="501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963" y="1131"/>
              <a:ext cx="490" cy="501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974" y="1153"/>
              <a:ext cx="504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sz="1400" dirty="0">
                  <a:latin typeface="Arial" charset="0"/>
                </a:rPr>
                <a:t>等待</a:t>
              </a:r>
              <a:r>
                <a:rPr lang="en-US" altLang="zh-CN" sz="1400" dirty="0">
                  <a:latin typeface="Arial" charset="0"/>
                </a:rPr>
                <a:t>0</a:t>
              </a:r>
              <a:r>
                <a:rPr lang="zh-CN" altLang="en-US" sz="1400" dirty="0">
                  <a:latin typeface="Arial" charset="0"/>
                </a:rPr>
                <a:t>号包从下层到达</a:t>
              </a:r>
              <a:endParaRPr lang="en-US" altLang="zh-CN" sz="1400" dirty="0">
                <a:latin typeface="Times New Roman" pitchFamily="18" charset="0"/>
              </a:endParaRPr>
            </a:p>
          </p:txBody>
        </p:sp>
      </p:grp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2874963" y="2595835"/>
            <a:ext cx="419100" cy="10795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 flipV="1">
            <a:off x="3556000" y="2913335"/>
            <a:ext cx="1590675" cy="785813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6116638" y="3272110"/>
            <a:ext cx="3027362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sz="1400">
                <a:latin typeface="Arial" charset="0"/>
              </a:rPr>
              <a:t>sndpkt = make_pkt(NAK, chksum)</a:t>
            </a:r>
          </a:p>
          <a:p>
            <a:pPr algn="l"/>
            <a:r>
              <a:rPr lang="en-US" altLang="zh-CN" sz="1400">
                <a:latin typeface="Arial" charset="0"/>
              </a:rPr>
              <a:t>udt_send(sndpkt)</a:t>
            </a:r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6119813" y="3984898"/>
            <a:ext cx="262413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sz="1400">
                <a:latin typeface="Arial" charset="0"/>
              </a:rPr>
              <a:t>rdt_rcv(rcvpkt) &amp;&amp; </a:t>
            </a:r>
          </a:p>
          <a:p>
            <a:pPr algn="l"/>
            <a:r>
              <a:rPr lang="en-US" altLang="zh-CN" sz="1400">
                <a:latin typeface="Arial" charset="0"/>
              </a:rPr>
              <a:t>   not corrupt(rcvpkt) &amp;&amp;</a:t>
            </a:r>
          </a:p>
          <a:p>
            <a:pPr algn="l"/>
            <a:r>
              <a:rPr lang="en-US" altLang="zh-CN" sz="1400">
                <a:latin typeface="Arial" charset="0"/>
              </a:rPr>
              <a:t>   has_seq0(rcvpkt)</a:t>
            </a:r>
          </a:p>
          <a:p>
            <a:endParaRPr lang="en-US" altLang="zh-CN">
              <a:latin typeface="Times New Roman" pitchFamily="18" charset="0"/>
            </a:endParaRP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6203950" y="4683398"/>
            <a:ext cx="19383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Freeform 11"/>
          <p:cNvSpPr>
            <a:spLocks/>
          </p:cNvSpPr>
          <p:nvPr/>
        </p:nvSpPr>
        <p:spPr bwMode="auto">
          <a:xfrm>
            <a:off x="3573463" y="4481785"/>
            <a:ext cx="1590675" cy="688975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2962275" y="5062810"/>
            <a:ext cx="35814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sz="1400">
                <a:latin typeface="Arial" charset="0"/>
              </a:rPr>
              <a:t>rdt_rcv(rcvpkt) &amp;&amp; notcorrupt(rcvpkt) </a:t>
            </a:r>
          </a:p>
          <a:p>
            <a:pPr algn="l"/>
            <a:r>
              <a:rPr lang="en-US" altLang="zh-CN" sz="1400">
                <a:latin typeface="Arial" charset="0"/>
              </a:rPr>
              <a:t>  &amp;&amp; has_seq1(rcvpkt)</a:t>
            </a:r>
            <a:r>
              <a:rPr lang="en-US" altLang="zh-CN">
                <a:latin typeface="Arial" charset="0"/>
              </a:rPr>
              <a:t> 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3028950" y="5620023"/>
            <a:ext cx="28987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2971800" y="5675585"/>
            <a:ext cx="3852863" cy="99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sz="1400">
                <a:latin typeface="Arial" charset="0"/>
              </a:rPr>
              <a:t>extract(rcvpkt,data)</a:t>
            </a:r>
          </a:p>
          <a:p>
            <a:pPr algn="l"/>
            <a:r>
              <a:rPr lang="en-US" altLang="zh-CN" sz="1400">
                <a:latin typeface="Arial" charset="0"/>
              </a:rPr>
              <a:t>deliver_data(data)</a:t>
            </a:r>
          </a:p>
          <a:p>
            <a:pPr algn="l"/>
            <a:r>
              <a:rPr lang="en-US" altLang="zh-CN" sz="1400">
                <a:latin typeface="Arial" charset="0"/>
              </a:rPr>
              <a:t>sndpkt = make_pkt(ACK, chksum)</a:t>
            </a:r>
          </a:p>
          <a:p>
            <a:pPr algn="l"/>
            <a:r>
              <a:rPr lang="en-US" altLang="zh-CN" sz="1400">
                <a:latin typeface="Arial" charset="0"/>
              </a:rPr>
              <a:t>udt_send(sndpkt)</a:t>
            </a:r>
            <a:endParaRPr lang="en-US" altLang="zh-CN" sz="1400">
              <a:latin typeface="Times New Roman" pitchFamily="18" charset="0"/>
            </a:endParaRPr>
          </a:p>
        </p:txBody>
      </p:sp>
      <p:grpSp>
        <p:nvGrpSpPr>
          <p:cNvPr id="17" name="Group 15"/>
          <p:cNvGrpSpPr>
            <a:grpSpLocks/>
          </p:cNvGrpSpPr>
          <p:nvPr/>
        </p:nvGrpSpPr>
        <p:grpSpPr bwMode="auto">
          <a:xfrm>
            <a:off x="4737100" y="3700735"/>
            <a:ext cx="825500" cy="796925"/>
            <a:chOff x="4398" y="3133"/>
            <a:chExt cx="520" cy="502"/>
          </a:xfrm>
        </p:grpSpPr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4398" y="3133"/>
              <a:ext cx="507" cy="50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4414" y="3163"/>
              <a:ext cx="504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sz="1400" dirty="0">
                  <a:latin typeface="Arial" charset="0"/>
                </a:rPr>
                <a:t>等待</a:t>
              </a:r>
              <a:r>
                <a:rPr lang="en-US" altLang="zh-CN" sz="1400" dirty="0">
                  <a:latin typeface="Arial" charset="0"/>
                </a:rPr>
                <a:t>1</a:t>
              </a:r>
              <a:r>
                <a:rPr lang="zh-CN" altLang="en-US" sz="1400" dirty="0">
                  <a:latin typeface="Arial" charset="0"/>
                </a:rPr>
                <a:t>号包从下层到达</a:t>
              </a:r>
              <a:endParaRPr lang="en-US" altLang="zh-CN" sz="1400" dirty="0">
                <a:latin typeface="Times New Roman" pitchFamily="18" charset="0"/>
              </a:endParaRPr>
            </a:p>
          </p:txBody>
        </p:sp>
      </p:grpSp>
      <p:sp>
        <p:nvSpPr>
          <p:cNvPr id="20" name="Freeform 18"/>
          <p:cNvSpPr>
            <a:spLocks/>
          </p:cNvSpPr>
          <p:nvPr/>
        </p:nvSpPr>
        <p:spPr bwMode="auto">
          <a:xfrm rot="20238987">
            <a:off x="5437188" y="3292748"/>
            <a:ext cx="839787" cy="863600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3124200" y="1597298"/>
            <a:ext cx="39814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sz="1400" dirty="0" err="1">
                <a:latin typeface="Arial" charset="0"/>
              </a:rPr>
              <a:t>rdt_rcv</a:t>
            </a:r>
            <a:r>
              <a:rPr lang="en-US" altLang="zh-CN" sz="1400" dirty="0">
                <a:latin typeface="Arial" charset="0"/>
              </a:rPr>
              <a:t>(</a:t>
            </a:r>
            <a:r>
              <a:rPr lang="en-US" altLang="zh-CN" sz="1400" dirty="0" err="1">
                <a:latin typeface="Arial" charset="0"/>
              </a:rPr>
              <a:t>rcvpkt</a:t>
            </a:r>
            <a:r>
              <a:rPr lang="en-US" altLang="zh-CN" sz="1400" dirty="0">
                <a:latin typeface="Arial" charset="0"/>
              </a:rPr>
              <a:t>) &amp;&amp; </a:t>
            </a:r>
            <a:r>
              <a:rPr lang="en-US" altLang="zh-CN" sz="1400" dirty="0" err="1">
                <a:latin typeface="Arial" charset="0"/>
              </a:rPr>
              <a:t>notcorrupt</a:t>
            </a:r>
            <a:r>
              <a:rPr lang="en-US" altLang="zh-CN" sz="1400" dirty="0">
                <a:latin typeface="Arial" charset="0"/>
              </a:rPr>
              <a:t>(</a:t>
            </a:r>
            <a:r>
              <a:rPr lang="en-US" altLang="zh-CN" sz="1400" dirty="0" err="1">
                <a:latin typeface="Arial" charset="0"/>
              </a:rPr>
              <a:t>rcvpkt</a:t>
            </a:r>
            <a:r>
              <a:rPr lang="en-US" altLang="zh-CN" sz="1400" dirty="0">
                <a:latin typeface="Arial" charset="0"/>
              </a:rPr>
              <a:t>) </a:t>
            </a:r>
          </a:p>
          <a:p>
            <a:pPr algn="l"/>
            <a:r>
              <a:rPr lang="en-US" altLang="zh-CN" sz="1400" dirty="0">
                <a:latin typeface="Arial" charset="0"/>
              </a:rPr>
              <a:t>  &amp;&amp; has_seq0(</a:t>
            </a:r>
            <a:r>
              <a:rPr lang="en-US" altLang="zh-CN" sz="1400" dirty="0" err="1">
                <a:latin typeface="Arial" charset="0"/>
              </a:rPr>
              <a:t>rcvpkt</a:t>
            </a:r>
            <a:r>
              <a:rPr lang="en-US" altLang="zh-CN" sz="1400" dirty="0">
                <a:latin typeface="Arial" charset="0"/>
              </a:rPr>
              <a:t>) </a:t>
            </a:r>
            <a:endParaRPr lang="en-US" altLang="zh-CN" sz="1400" dirty="0">
              <a:latin typeface="Times New Roman" pitchFamily="18" charset="0"/>
            </a:endParaRP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3233738" y="2167210"/>
            <a:ext cx="19145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136900" y="2124348"/>
            <a:ext cx="3475038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sz="1400" dirty="0">
                <a:latin typeface="Arial" charset="0"/>
              </a:rPr>
              <a:t>extract(</a:t>
            </a:r>
            <a:r>
              <a:rPr lang="en-US" altLang="zh-CN" sz="1400" dirty="0" err="1">
                <a:latin typeface="Arial" charset="0"/>
              </a:rPr>
              <a:t>rcvpkt,data</a:t>
            </a:r>
            <a:r>
              <a:rPr lang="en-US" altLang="zh-CN" sz="1400" dirty="0">
                <a:latin typeface="Arial" charset="0"/>
              </a:rPr>
              <a:t>)</a:t>
            </a:r>
          </a:p>
          <a:p>
            <a:pPr algn="l"/>
            <a:r>
              <a:rPr lang="en-US" altLang="zh-CN" sz="1400" dirty="0" err="1">
                <a:latin typeface="Arial" charset="0"/>
              </a:rPr>
              <a:t>deliver_data</a:t>
            </a:r>
            <a:r>
              <a:rPr lang="en-US" altLang="zh-CN" sz="1400" dirty="0">
                <a:latin typeface="Arial" charset="0"/>
              </a:rPr>
              <a:t>(data)</a:t>
            </a:r>
          </a:p>
          <a:p>
            <a:pPr algn="l"/>
            <a:r>
              <a:rPr lang="en-US" altLang="zh-CN" sz="1400" dirty="0" err="1">
                <a:latin typeface="Arial" charset="0"/>
              </a:rPr>
              <a:t>sndpkt</a:t>
            </a:r>
            <a:r>
              <a:rPr lang="en-US" altLang="zh-CN" sz="1400" dirty="0">
                <a:latin typeface="Arial" charset="0"/>
              </a:rPr>
              <a:t> = </a:t>
            </a:r>
            <a:r>
              <a:rPr lang="en-US" altLang="zh-CN" sz="1400" dirty="0" err="1">
                <a:latin typeface="Arial" charset="0"/>
              </a:rPr>
              <a:t>make_pkt</a:t>
            </a:r>
            <a:r>
              <a:rPr lang="en-US" altLang="zh-CN" sz="1400" dirty="0">
                <a:latin typeface="Arial" charset="0"/>
              </a:rPr>
              <a:t>(ACK, </a:t>
            </a:r>
            <a:r>
              <a:rPr lang="en-US" altLang="zh-CN" sz="1400" dirty="0" err="1">
                <a:latin typeface="Arial" charset="0"/>
              </a:rPr>
              <a:t>chksum</a:t>
            </a:r>
            <a:r>
              <a:rPr lang="en-US" altLang="zh-CN" sz="1400" dirty="0">
                <a:latin typeface="Arial" charset="0"/>
              </a:rPr>
              <a:t>)</a:t>
            </a:r>
          </a:p>
          <a:p>
            <a:pPr algn="l"/>
            <a:r>
              <a:rPr lang="en-US" altLang="zh-CN" sz="1400" dirty="0" err="1">
                <a:latin typeface="Arial" charset="0"/>
              </a:rPr>
              <a:t>udt_send</a:t>
            </a:r>
            <a:r>
              <a:rPr lang="en-US" altLang="zh-CN" sz="1400" dirty="0">
                <a:latin typeface="Arial" charset="0"/>
              </a:rPr>
              <a:t>(</a:t>
            </a:r>
            <a:r>
              <a:rPr lang="en-US" altLang="zh-CN" sz="1400" dirty="0" err="1">
                <a:latin typeface="Arial" charset="0"/>
              </a:rPr>
              <a:t>sndpkt</a:t>
            </a:r>
            <a:r>
              <a:rPr lang="en-US" altLang="zh-CN" sz="1400" dirty="0">
                <a:latin typeface="Arial" charset="0"/>
              </a:rPr>
              <a:t>)</a:t>
            </a:r>
            <a:endParaRPr lang="en-US" altLang="zh-CN" sz="1400" dirty="0">
              <a:latin typeface="Times New Roman" pitchFamily="18" charset="0"/>
            </a:endParaRPr>
          </a:p>
        </p:txBody>
      </p:sp>
      <p:sp>
        <p:nvSpPr>
          <p:cNvPr id="24" name="Freeform 22"/>
          <p:cNvSpPr>
            <a:spLocks/>
          </p:cNvSpPr>
          <p:nvPr/>
        </p:nvSpPr>
        <p:spPr bwMode="auto">
          <a:xfrm rot="1020547">
            <a:off x="5461000" y="4016648"/>
            <a:ext cx="839788" cy="863600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6067425" y="2975248"/>
            <a:ext cx="287178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sz="1400">
                <a:latin typeface="Arial" charset="0"/>
              </a:rPr>
              <a:t>rdt_rcv(rcvpkt) &amp;&amp; (corrupt(rcvpkt)</a:t>
            </a:r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>
            <a:off x="6205538" y="3286398"/>
            <a:ext cx="19383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6075363" y="4737373"/>
            <a:ext cx="29400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sz="1400">
                <a:latin typeface="Arial" charset="0"/>
              </a:rPr>
              <a:t>sndpkt = make_pkt(ACK, chksum)</a:t>
            </a:r>
          </a:p>
          <a:p>
            <a:pPr algn="l"/>
            <a:r>
              <a:rPr lang="en-US" altLang="zh-CN" sz="1400">
                <a:latin typeface="Arial" charset="0"/>
              </a:rPr>
              <a:t>udt_send(sndpkt)</a:t>
            </a:r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193675" y="3964260"/>
            <a:ext cx="262413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sz="1400">
                <a:latin typeface="Arial" charset="0"/>
              </a:rPr>
              <a:t>rdt_rcv(rcvpkt) &amp;&amp; </a:t>
            </a:r>
          </a:p>
          <a:p>
            <a:pPr algn="l"/>
            <a:r>
              <a:rPr lang="en-US" altLang="zh-CN" sz="1400">
                <a:latin typeface="Arial" charset="0"/>
              </a:rPr>
              <a:t>   not corrupt(rcvpkt) &amp;&amp;</a:t>
            </a:r>
          </a:p>
          <a:p>
            <a:pPr algn="l"/>
            <a:r>
              <a:rPr lang="en-US" altLang="zh-CN" sz="1400">
                <a:latin typeface="Arial" charset="0"/>
              </a:rPr>
              <a:t>   has_seq1(rcvpkt)</a:t>
            </a:r>
          </a:p>
          <a:p>
            <a:endParaRPr lang="en-US" altLang="zh-CN">
              <a:latin typeface="Times New Roman" pitchFamily="18" charset="0"/>
            </a:endParaRPr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>
            <a:off x="277813" y="4672285"/>
            <a:ext cx="19383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141288" y="2911748"/>
            <a:ext cx="287178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sz="1400">
                <a:latin typeface="Arial" charset="0"/>
              </a:rPr>
              <a:t>rdt_rcv(rcvpkt) &amp;&amp; (corrupt(rcvpkt)</a:t>
            </a:r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31" name="Line 29"/>
          <p:cNvSpPr>
            <a:spLocks noChangeShapeType="1"/>
          </p:cNvSpPr>
          <p:nvPr/>
        </p:nvSpPr>
        <p:spPr bwMode="auto">
          <a:xfrm>
            <a:off x="279400" y="3286398"/>
            <a:ext cx="19383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225425" y="4694510"/>
            <a:ext cx="29400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sz="1400">
                <a:latin typeface="Arial" charset="0"/>
              </a:rPr>
              <a:t>sndpkt = make_pkt(ACK, chksum)</a:t>
            </a:r>
          </a:p>
          <a:p>
            <a:pPr algn="l"/>
            <a:r>
              <a:rPr lang="en-US" altLang="zh-CN" sz="1400">
                <a:latin typeface="Arial" charset="0"/>
              </a:rPr>
              <a:t>udt_send(sndpkt)</a:t>
            </a:r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201613" y="3253060"/>
            <a:ext cx="3027362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sz="1400">
                <a:latin typeface="Arial" charset="0"/>
              </a:rPr>
              <a:t>sndpkt = make_pkt(NAK, chksum)</a:t>
            </a:r>
          </a:p>
          <a:p>
            <a:pPr algn="l"/>
            <a:r>
              <a:rPr lang="en-US" altLang="zh-CN" sz="1400">
                <a:latin typeface="Arial" charset="0"/>
              </a:rPr>
              <a:t>udt_send(sndpkt)</a:t>
            </a:r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34" name="Freeform 32"/>
          <p:cNvSpPr>
            <a:spLocks/>
          </p:cNvSpPr>
          <p:nvPr/>
        </p:nvSpPr>
        <p:spPr bwMode="auto">
          <a:xfrm rot="20579453" flipH="1">
            <a:off x="2235200" y="3953148"/>
            <a:ext cx="839788" cy="863600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" name="Freeform 33"/>
          <p:cNvSpPr>
            <a:spLocks/>
          </p:cNvSpPr>
          <p:nvPr/>
        </p:nvSpPr>
        <p:spPr bwMode="auto">
          <a:xfrm rot="1361013" flipH="1">
            <a:off x="2222500" y="3305448"/>
            <a:ext cx="839788" cy="863600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251520" y="1988840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</a:rPr>
              <a:t>接收端</a:t>
            </a:r>
          </a:p>
        </p:txBody>
      </p:sp>
    </p:spTree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rdt2.1</a:t>
            </a:r>
            <a:r>
              <a:rPr lang="zh-CN" altLang="en-US" dirty="0"/>
              <a:t>：讨论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37</a:t>
            </a:fld>
            <a:endParaRPr lang="zh-CN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3400" y="1661120"/>
            <a:ext cx="3810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sz="3200" b="0" i="0" u="sng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cs typeface="+mn-cs"/>
              </a:rPr>
              <a:t>发送端</a:t>
            </a:r>
            <a:r>
              <a:rPr kumimoji="0" lang="en-US" altLang="zh-CN" sz="3200" b="0" i="0" u="sng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cs typeface="+mn-cs"/>
              </a:rPr>
              <a:t>: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数据包添加序列号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两个序列号（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0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和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1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）足够，为什么？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lang="zh-CN" altLang="en-US" sz="3200" kern="0" noProof="0" dirty="0">
                <a:latin typeface="+mn-ea"/>
              </a:rPr>
              <a:t>检查</a:t>
            </a:r>
            <a:r>
              <a:rPr lang="en-US" altLang="zh-CN" sz="3200" kern="0" noProof="0" dirty="0">
                <a:latin typeface="+mn-ea"/>
              </a:rPr>
              <a:t>ACK/NAK</a:t>
            </a:r>
            <a:r>
              <a:rPr lang="zh-CN" altLang="en-US" sz="3200" kern="0" noProof="0" dirty="0">
                <a:latin typeface="+mn-ea"/>
              </a:rPr>
              <a:t>是否存在错误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两倍的状态数量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对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0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和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1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号数据包，各有一套状态</a:t>
            </a:r>
            <a:r>
              <a:rPr kumimoji="0" lang="en-US" altLang="ja-JP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4495800" y="1661120"/>
            <a:ext cx="3810000" cy="46482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sz="3200" b="0" i="0" u="sng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cs typeface="+mn-cs"/>
              </a:rPr>
              <a:t>接收端</a:t>
            </a:r>
            <a:r>
              <a:rPr kumimoji="0" lang="en-US" altLang="zh-CN" sz="3200" b="0" i="0" u="sng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cs typeface="+mn-cs"/>
              </a:rPr>
              <a:t>: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检查收到的包是否重复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当前状态指示下一个期望收到的包是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0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号还是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1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号包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注意：接收端并不知道发出的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ACK/NAK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是否被正确接收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</a:rPr>
              <a:t>rdt2.2</a:t>
            </a:r>
            <a:r>
              <a:rPr lang="zh-CN" altLang="en-US" dirty="0">
                <a:latin typeface="+mn-lt"/>
                <a:ea typeface="+mn-ea"/>
              </a:rPr>
              <a:t>：</a:t>
            </a:r>
            <a:r>
              <a:rPr lang="zh-CN" altLang="en-US" dirty="0">
                <a:latin typeface="+mn-ea"/>
                <a:ea typeface="+mn-ea"/>
              </a:rPr>
              <a:t>不使用</a:t>
            </a:r>
            <a:r>
              <a:rPr lang="en-US" altLang="zh-CN" dirty="0">
                <a:latin typeface="+mn-ea"/>
                <a:ea typeface="+mn-ea"/>
              </a:rPr>
              <a:t>NAK</a:t>
            </a:r>
            <a:r>
              <a:rPr lang="zh-CN" altLang="en-US" dirty="0">
                <a:latin typeface="+mn-ea"/>
                <a:ea typeface="+mn-ea"/>
              </a:rPr>
              <a:t>的协议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38</a:t>
            </a:fld>
            <a:endParaRPr lang="zh-CN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19100" y="1687562"/>
            <a:ext cx="8064500" cy="274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实现和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rdt2.1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相同功能，但不使用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NAK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当收到包含错误的数据包，接收端重复发送上个正确接收的数据包的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ACK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ACK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携带所确认数据包的序列号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发送端收到重复的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ACK</a:t>
            </a:r>
            <a:r>
              <a:rPr lang="zh-CN" altLang="en-US" sz="3200" kern="0" noProof="0" dirty="0">
                <a:latin typeface="+mn-ea"/>
              </a:rPr>
              <a:t>，采取和收到</a:t>
            </a:r>
            <a:r>
              <a:rPr lang="en-US" altLang="zh-CN" sz="3200" kern="0" noProof="0" dirty="0">
                <a:latin typeface="+mn-ea"/>
              </a:rPr>
              <a:t>NAK</a:t>
            </a:r>
            <a:r>
              <a:rPr lang="zh-CN" altLang="en-US" sz="3200" kern="0" noProof="0" dirty="0">
                <a:latin typeface="+mn-ea"/>
              </a:rPr>
              <a:t>时一样的动作：重传当前的包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rdt2.2</a:t>
            </a:r>
            <a:r>
              <a:rPr lang="zh-CN" altLang="en-US" dirty="0"/>
              <a:t> ：发送端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39</a:t>
            </a:fld>
            <a:endParaRPr lang="zh-CN" altLang="en-US"/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2868613" y="2635721"/>
            <a:ext cx="901700" cy="836612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888233" y="2747392"/>
            <a:ext cx="96368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1400" dirty="0">
                <a:latin typeface="Arial" charset="0"/>
              </a:rPr>
              <a:t>等待上层调用发</a:t>
            </a:r>
            <a:r>
              <a:rPr lang="en-US" altLang="zh-CN" sz="1400" dirty="0">
                <a:latin typeface="Arial" charset="0"/>
              </a:rPr>
              <a:t>0</a:t>
            </a:r>
            <a:r>
              <a:rPr lang="zh-CN" altLang="en-US" sz="1400" dirty="0">
                <a:latin typeface="Arial" charset="0"/>
              </a:rPr>
              <a:t>号包</a:t>
            </a:r>
            <a:endParaRPr lang="en-US" altLang="zh-CN" sz="1400" dirty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124200" y="1907058"/>
            <a:ext cx="440012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dirty="0" err="1">
                <a:latin typeface="Arial" charset="0"/>
              </a:rPr>
              <a:t>sndpkt</a:t>
            </a:r>
            <a:r>
              <a:rPr lang="en-US" altLang="zh-CN" dirty="0">
                <a:latin typeface="Arial" charset="0"/>
              </a:rPr>
              <a:t> = </a:t>
            </a:r>
            <a:r>
              <a:rPr lang="en-US" altLang="zh-CN" dirty="0" err="1">
                <a:latin typeface="Arial" charset="0"/>
              </a:rPr>
              <a:t>make_pkt</a:t>
            </a:r>
            <a:r>
              <a:rPr lang="en-US" altLang="zh-CN" dirty="0">
                <a:latin typeface="Arial" charset="0"/>
              </a:rPr>
              <a:t>(0, data, checksum)</a:t>
            </a:r>
          </a:p>
          <a:p>
            <a:pPr algn="l"/>
            <a:r>
              <a:rPr lang="en-US" altLang="zh-CN" dirty="0" err="1">
                <a:latin typeface="Arial" charset="0"/>
              </a:rPr>
              <a:t>udt_send</a:t>
            </a:r>
            <a:r>
              <a:rPr lang="en-US" altLang="zh-CN" dirty="0">
                <a:latin typeface="Arial" charset="0"/>
              </a:rPr>
              <a:t>(</a:t>
            </a:r>
            <a:r>
              <a:rPr lang="en-US" altLang="zh-CN" dirty="0" err="1">
                <a:latin typeface="Arial" charset="0"/>
              </a:rPr>
              <a:t>sndpkt</a:t>
            </a:r>
            <a:r>
              <a:rPr lang="en-US" altLang="zh-CN" dirty="0">
                <a:latin typeface="Arial" charset="0"/>
              </a:rPr>
              <a:t>)</a:t>
            </a: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138488" y="1594321"/>
            <a:ext cx="2111375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>
                <a:latin typeface="Arial" charset="0"/>
              </a:rPr>
              <a:t>rdt_send(data)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3255963" y="1959446"/>
            <a:ext cx="273526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2593975" y="2591271"/>
            <a:ext cx="377825" cy="1905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Freeform 9"/>
          <p:cNvSpPr>
            <a:spLocks/>
          </p:cNvSpPr>
          <p:nvPr/>
        </p:nvSpPr>
        <p:spPr bwMode="auto">
          <a:xfrm rot="14610547">
            <a:off x="2179638" y="4932833"/>
            <a:ext cx="9525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  <a:gd name="T6" fmla="*/ 0 w 1500"/>
              <a:gd name="T7" fmla="*/ 0 h 740"/>
              <a:gd name="T8" fmla="*/ 1500 w 1500"/>
              <a:gd name="T9" fmla="*/ 740 h 7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4776431" y="2583333"/>
            <a:ext cx="1092326" cy="865188"/>
            <a:chOff x="2893" y="1499"/>
            <a:chExt cx="662" cy="510"/>
          </a:xfrm>
        </p:grpSpPr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2893" y="1499"/>
              <a:ext cx="568" cy="51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2895" y="1535"/>
              <a:ext cx="660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sz="1400" dirty="0">
                  <a:latin typeface="Times New Roman" pitchFamily="18" charset="0"/>
                </a:rPr>
                <a:t>等待</a:t>
              </a:r>
              <a:r>
                <a:rPr lang="en-US" altLang="zh-CN" sz="1400" dirty="0">
                  <a:latin typeface="Times New Roman" pitchFamily="18" charset="0"/>
                </a:rPr>
                <a:t>0</a:t>
              </a:r>
              <a:r>
                <a:rPr lang="zh-CN" altLang="en-US" sz="1400" dirty="0">
                  <a:latin typeface="Times New Roman" pitchFamily="18" charset="0"/>
                </a:rPr>
                <a:t>号包的</a:t>
              </a:r>
              <a:r>
                <a:rPr lang="en-US" altLang="zh-CN" sz="1400" dirty="0">
                  <a:latin typeface="Times New Roman" pitchFamily="18" charset="0"/>
                </a:rPr>
                <a:t>ACK</a:t>
              </a:r>
            </a:p>
          </p:txBody>
        </p:sp>
      </p:grpSp>
      <p:sp>
        <p:nvSpPr>
          <p:cNvPr id="15" name="Freeform 13"/>
          <p:cNvSpPr>
            <a:spLocks/>
          </p:cNvSpPr>
          <p:nvPr/>
        </p:nvSpPr>
        <p:spPr bwMode="auto">
          <a:xfrm flipV="1">
            <a:off x="3425825" y="2461096"/>
            <a:ext cx="1482725" cy="220662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Freeform 14"/>
          <p:cNvSpPr>
            <a:spLocks/>
          </p:cNvSpPr>
          <p:nvPr/>
        </p:nvSpPr>
        <p:spPr bwMode="auto">
          <a:xfrm rot="20242820">
            <a:off x="5589588" y="2445221"/>
            <a:ext cx="466725" cy="685800"/>
          </a:xfrm>
          <a:custGeom>
            <a:avLst/>
            <a:gdLst>
              <a:gd name="T0" fmla="*/ 0 w 735"/>
              <a:gd name="T1" fmla="*/ 2147483647 h 1080"/>
              <a:gd name="T2" fmla="*/ 0 w 735"/>
              <a:gd name="T3" fmla="*/ 2147483647 h 1080"/>
              <a:gd name="T4" fmla="*/ 0 60000 65536"/>
              <a:gd name="T5" fmla="*/ 0 60000 65536"/>
              <a:gd name="T6" fmla="*/ 0 w 735"/>
              <a:gd name="T7" fmla="*/ 0 h 1080"/>
              <a:gd name="T8" fmla="*/ 735 w 735"/>
              <a:gd name="T9" fmla="*/ 1080 h 10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5913438" y="3007196"/>
            <a:ext cx="22621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dirty="0" err="1">
                <a:solidFill>
                  <a:srgbClr val="FF0000"/>
                </a:solidFill>
                <a:latin typeface="Arial" charset="0"/>
              </a:rPr>
              <a:t>udt_send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</a:rPr>
              <a:t>(</a:t>
            </a:r>
            <a:r>
              <a:rPr lang="en-US" altLang="zh-CN" dirty="0" err="1">
                <a:solidFill>
                  <a:srgbClr val="FF0000"/>
                </a:solidFill>
                <a:latin typeface="Arial" charset="0"/>
              </a:rPr>
              <a:t>sndpkt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</a:rPr>
              <a:t>)</a:t>
            </a:r>
            <a:endParaRPr lang="en-US" altLang="zh-CN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5875338" y="2204864"/>
            <a:ext cx="30891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dirty="0" err="1">
                <a:latin typeface="Arial" charset="0"/>
              </a:rPr>
              <a:t>rdt_rcv</a:t>
            </a:r>
            <a:r>
              <a:rPr lang="en-US" altLang="zh-CN" dirty="0">
                <a:latin typeface="Arial" charset="0"/>
              </a:rPr>
              <a:t>(</a:t>
            </a:r>
            <a:r>
              <a:rPr lang="en-US" altLang="zh-CN" dirty="0" err="1">
                <a:latin typeface="Arial" charset="0"/>
              </a:rPr>
              <a:t>rcvpkt</a:t>
            </a:r>
            <a:r>
              <a:rPr lang="en-US" altLang="zh-CN" dirty="0">
                <a:latin typeface="Arial" charset="0"/>
              </a:rPr>
              <a:t>) &amp;&amp;  </a:t>
            </a:r>
          </a:p>
          <a:p>
            <a:pPr algn="l"/>
            <a:r>
              <a:rPr lang="en-US" altLang="zh-CN" dirty="0">
                <a:latin typeface="Arial" charset="0"/>
              </a:rPr>
              <a:t>( corrupt(</a:t>
            </a:r>
            <a:r>
              <a:rPr lang="en-US" altLang="zh-CN" dirty="0" err="1">
                <a:latin typeface="Arial" charset="0"/>
              </a:rPr>
              <a:t>rcvpkt</a:t>
            </a:r>
            <a:r>
              <a:rPr lang="en-US" altLang="zh-CN" dirty="0">
                <a:latin typeface="Arial" charset="0"/>
              </a:rPr>
              <a:t>) ||</a:t>
            </a:r>
          </a:p>
          <a:p>
            <a:pPr algn="l"/>
            <a:r>
              <a:rPr lang="en-US" altLang="zh-CN" dirty="0" err="1">
                <a:solidFill>
                  <a:srgbClr val="FF0000"/>
                </a:solidFill>
                <a:latin typeface="Arial" charset="0"/>
              </a:rPr>
              <a:t>isACK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</a:rPr>
              <a:t>(</a:t>
            </a:r>
            <a:r>
              <a:rPr lang="en-US" altLang="zh-CN" dirty="0" err="1">
                <a:solidFill>
                  <a:srgbClr val="FF0000"/>
                </a:solidFill>
                <a:latin typeface="Arial" charset="0"/>
              </a:rPr>
              <a:t>rcvpkt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</a:rPr>
              <a:t>, 1)</a:t>
            </a:r>
            <a:r>
              <a:rPr lang="en-US" altLang="zh-CN" dirty="0">
                <a:latin typeface="Arial" charset="0"/>
              </a:rPr>
              <a:t> )</a:t>
            </a: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6045200" y="3046883"/>
            <a:ext cx="143351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" name="Freeform 18"/>
          <p:cNvSpPr>
            <a:spLocks/>
          </p:cNvSpPr>
          <p:nvPr/>
        </p:nvSpPr>
        <p:spPr bwMode="auto">
          <a:xfrm rot="16200000" flipV="1">
            <a:off x="2201863" y="3821583"/>
            <a:ext cx="1266825" cy="123825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" name="Freeform 19"/>
          <p:cNvSpPr>
            <a:spLocks/>
          </p:cNvSpPr>
          <p:nvPr/>
        </p:nvSpPr>
        <p:spPr bwMode="auto">
          <a:xfrm>
            <a:off x="3600450" y="5109046"/>
            <a:ext cx="1606550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" name="Freeform 20"/>
          <p:cNvSpPr>
            <a:spLocks/>
          </p:cNvSpPr>
          <p:nvPr/>
        </p:nvSpPr>
        <p:spPr bwMode="auto">
          <a:xfrm rot="5400000" flipH="1" flipV="1">
            <a:off x="4970462" y="3769196"/>
            <a:ext cx="1363663" cy="204788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365500" y="5693246"/>
            <a:ext cx="408682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dirty="0" err="1">
                <a:latin typeface="Arial" charset="0"/>
              </a:rPr>
              <a:t>sndpkt</a:t>
            </a:r>
            <a:r>
              <a:rPr lang="en-US" altLang="zh-CN" dirty="0">
                <a:latin typeface="Arial" charset="0"/>
              </a:rPr>
              <a:t> = </a:t>
            </a:r>
            <a:r>
              <a:rPr lang="en-US" altLang="zh-CN" dirty="0" err="1">
                <a:latin typeface="Arial" charset="0"/>
              </a:rPr>
              <a:t>make_pkt</a:t>
            </a:r>
            <a:r>
              <a:rPr lang="en-US" altLang="zh-CN" dirty="0">
                <a:latin typeface="Arial" charset="0"/>
              </a:rPr>
              <a:t>(1, data, checksum)</a:t>
            </a:r>
          </a:p>
          <a:p>
            <a:pPr algn="l"/>
            <a:r>
              <a:rPr lang="en-US" altLang="zh-CN" dirty="0" err="1">
                <a:latin typeface="Arial" charset="0"/>
              </a:rPr>
              <a:t>udt_send</a:t>
            </a:r>
            <a:r>
              <a:rPr lang="en-US" altLang="zh-CN" dirty="0">
                <a:latin typeface="Arial" charset="0"/>
              </a:rPr>
              <a:t>(</a:t>
            </a:r>
            <a:r>
              <a:rPr lang="en-US" altLang="zh-CN" dirty="0" err="1">
                <a:latin typeface="Arial" charset="0"/>
              </a:rPr>
              <a:t>sndpkt</a:t>
            </a:r>
            <a:r>
              <a:rPr lang="en-US" altLang="zh-CN" dirty="0">
                <a:latin typeface="Arial" charset="0"/>
              </a:rPr>
              <a:t>)</a:t>
            </a: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3435350" y="5355108"/>
            <a:ext cx="2389188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>
                <a:latin typeface="Arial" charset="0"/>
              </a:rPr>
              <a:t>rdt_send(data)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>
            <a:off x="3482975" y="5707533"/>
            <a:ext cx="29035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>
            <a:off x="5821363" y="4313708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467545" y="5764683"/>
            <a:ext cx="2072456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dirty="0" err="1">
                <a:solidFill>
                  <a:srgbClr val="FF0000"/>
                </a:solidFill>
                <a:latin typeface="Arial" charset="0"/>
              </a:rPr>
              <a:t>udt_send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</a:rPr>
              <a:t>(</a:t>
            </a:r>
            <a:r>
              <a:rPr lang="en-US" altLang="zh-CN" dirty="0" err="1">
                <a:solidFill>
                  <a:srgbClr val="FF0000"/>
                </a:solidFill>
                <a:latin typeface="Arial" charset="0"/>
              </a:rPr>
              <a:t>sndpkt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</a:rPr>
              <a:t>)</a:t>
            </a:r>
            <a:endParaRPr lang="en-US" altLang="zh-CN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460648" y="4869160"/>
            <a:ext cx="238316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dirty="0" err="1">
                <a:latin typeface="Arial" charset="0"/>
              </a:rPr>
              <a:t>rdt_rcv</a:t>
            </a:r>
            <a:r>
              <a:rPr lang="en-US" altLang="zh-CN" dirty="0">
                <a:latin typeface="Arial" charset="0"/>
              </a:rPr>
              <a:t>(</a:t>
            </a:r>
            <a:r>
              <a:rPr lang="en-US" altLang="zh-CN" dirty="0" err="1">
                <a:latin typeface="Arial" charset="0"/>
              </a:rPr>
              <a:t>rcvpkt</a:t>
            </a:r>
            <a:r>
              <a:rPr lang="en-US" altLang="zh-CN" dirty="0">
                <a:latin typeface="Arial" charset="0"/>
              </a:rPr>
              <a:t>) &amp;&amp;  </a:t>
            </a:r>
          </a:p>
          <a:p>
            <a:pPr algn="l"/>
            <a:r>
              <a:rPr lang="en-US" altLang="zh-CN" dirty="0">
                <a:latin typeface="Arial" charset="0"/>
              </a:rPr>
              <a:t>( corrupt(</a:t>
            </a:r>
            <a:r>
              <a:rPr lang="en-US" altLang="zh-CN" dirty="0" err="1">
                <a:latin typeface="Arial" charset="0"/>
              </a:rPr>
              <a:t>rcvpkt</a:t>
            </a:r>
            <a:r>
              <a:rPr lang="en-US" altLang="zh-CN" dirty="0">
                <a:latin typeface="Arial" charset="0"/>
              </a:rPr>
              <a:t>) ||</a:t>
            </a:r>
          </a:p>
          <a:p>
            <a:pPr algn="l"/>
            <a:r>
              <a:rPr lang="en-US" altLang="zh-CN" dirty="0" err="1">
                <a:solidFill>
                  <a:srgbClr val="FF0000"/>
                </a:solidFill>
                <a:latin typeface="Arial" charset="0"/>
              </a:rPr>
              <a:t>isACK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</a:rPr>
              <a:t>(</a:t>
            </a:r>
            <a:r>
              <a:rPr lang="en-US" altLang="zh-CN" dirty="0" err="1">
                <a:solidFill>
                  <a:srgbClr val="FF0000"/>
                </a:solidFill>
                <a:latin typeface="Arial" charset="0"/>
              </a:rPr>
              <a:t>rcvpkt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</a:rPr>
              <a:t>, 0)</a:t>
            </a:r>
            <a:r>
              <a:rPr lang="en-US" altLang="zh-CN" dirty="0">
                <a:latin typeface="Arial" charset="0"/>
              </a:rPr>
              <a:t> )</a:t>
            </a: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>
            <a:off x="811213" y="5772621"/>
            <a:ext cx="15573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395536" y="3284984"/>
            <a:ext cx="2352427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dirty="0" err="1">
                <a:latin typeface="Arial" charset="0"/>
              </a:rPr>
              <a:t>rdt_rcv</a:t>
            </a:r>
            <a:r>
              <a:rPr lang="en-US" altLang="zh-CN" dirty="0">
                <a:latin typeface="Arial" charset="0"/>
              </a:rPr>
              <a:t>(</a:t>
            </a:r>
            <a:r>
              <a:rPr lang="en-US" altLang="zh-CN" dirty="0" err="1">
                <a:latin typeface="Arial" charset="0"/>
              </a:rPr>
              <a:t>rcvpkt</a:t>
            </a:r>
            <a:r>
              <a:rPr lang="en-US" altLang="zh-CN" dirty="0">
                <a:latin typeface="Arial" charset="0"/>
              </a:rPr>
              <a:t>)   </a:t>
            </a:r>
          </a:p>
          <a:p>
            <a:pPr algn="l"/>
            <a:r>
              <a:rPr lang="en-US" altLang="zh-CN" dirty="0">
                <a:latin typeface="Arial" charset="0"/>
              </a:rPr>
              <a:t>&amp;&amp; </a:t>
            </a:r>
            <a:r>
              <a:rPr lang="en-US" altLang="zh-CN" dirty="0" err="1">
                <a:latin typeface="Arial" charset="0"/>
              </a:rPr>
              <a:t>notcorrupt</a:t>
            </a:r>
            <a:r>
              <a:rPr lang="en-US" altLang="zh-CN" dirty="0">
                <a:latin typeface="Arial" charset="0"/>
              </a:rPr>
              <a:t>(</a:t>
            </a:r>
            <a:r>
              <a:rPr lang="en-US" altLang="zh-CN" dirty="0" err="1">
                <a:latin typeface="Arial" charset="0"/>
              </a:rPr>
              <a:t>rcvpkt</a:t>
            </a:r>
            <a:r>
              <a:rPr lang="en-US" altLang="zh-CN" dirty="0">
                <a:latin typeface="Arial" charset="0"/>
              </a:rPr>
              <a:t>) </a:t>
            </a:r>
          </a:p>
          <a:p>
            <a:pPr algn="l"/>
            <a:r>
              <a:rPr lang="en-US" altLang="zh-CN" dirty="0">
                <a:latin typeface="Arial" charset="0"/>
              </a:rPr>
              <a:t>&amp;&amp; </a:t>
            </a:r>
            <a:r>
              <a:rPr lang="en-US" altLang="zh-CN" dirty="0" err="1">
                <a:solidFill>
                  <a:srgbClr val="FF0000"/>
                </a:solidFill>
                <a:latin typeface="Arial" charset="0"/>
              </a:rPr>
              <a:t>isACK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</a:rPr>
              <a:t>(</a:t>
            </a:r>
            <a:r>
              <a:rPr lang="en-US" altLang="zh-CN" dirty="0" err="1">
                <a:solidFill>
                  <a:srgbClr val="FF0000"/>
                </a:solidFill>
                <a:latin typeface="Arial" charset="0"/>
              </a:rPr>
              <a:t>rcvpkt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</a:rPr>
              <a:t>, 1)</a:t>
            </a:r>
            <a:r>
              <a:rPr lang="en-US" altLang="zh-CN" sz="1000" dirty="0">
                <a:solidFill>
                  <a:srgbClr val="FF0000"/>
                </a:solidFill>
                <a:latin typeface="Arial" charset="0"/>
              </a:rPr>
              <a:t> </a:t>
            </a:r>
            <a:endParaRPr lang="en-US" altLang="zh-CN" sz="24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1" name="Line 30"/>
          <p:cNvSpPr>
            <a:spLocks noChangeShapeType="1"/>
          </p:cNvSpPr>
          <p:nvPr/>
        </p:nvSpPr>
        <p:spPr bwMode="auto">
          <a:xfrm>
            <a:off x="782638" y="4183533"/>
            <a:ext cx="173831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2" name="Group 31"/>
          <p:cNvGrpSpPr>
            <a:grpSpLocks/>
          </p:cNvGrpSpPr>
          <p:nvPr/>
        </p:nvGrpSpPr>
        <p:grpSpPr bwMode="auto">
          <a:xfrm>
            <a:off x="4989517" y="4529608"/>
            <a:ext cx="950913" cy="823913"/>
            <a:chOff x="4242" y="2812"/>
            <a:chExt cx="599" cy="519"/>
          </a:xfrm>
        </p:grpSpPr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4242" y="2812"/>
              <a:ext cx="567" cy="51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34" name="Text Box 33"/>
            <p:cNvSpPr txBox="1">
              <a:spLocks noChangeArrowheads="1"/>
            </p:cNvSpPr>
            <p:nvPr/>
          </p:nvSpPr>
          <p:spPr bwMode="auto">
            <a:xfrm>
              <a:off x="4247" y="2870"/>
              <a:ext cx="594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sz="1400" dirty="0">
                  <a:latin typeface="Arial" charset="0"/>
                </a:rPr>
                <a:t>等待上层调用发</a:t>
              </a:r>
              <a:r>
                <a:rPr lang="en-US" altLang="zh-CN" sz="1400" dirty="0">
                  <a:latin typeface="Arial" charset="0"/>
                </a:rPr>
                <a:t>1</a:t>
              </a:r>
              <a:r>
                <a:rPr lang="zh-CN" altLang="en-US" sz="1400" dirty="0">
                  <a:latin typeface="Arial" charset="0"/>
                </a:rPr>
                <a:t>号包</a:t>
              </a:r>
              <a:endParaRPr lang="en-US" altLang="zh-CN" sz="1400" dirty="0">
                <a:latin typeface="Times New Roman" pitchFamily="18" charset="0"/>
              </a:endParaRPr>
            </a:p>
          </p:txBody>
        </p:sp>
      </p:grpSp>
      <p:grpSp>
        <p:nvGrpSpPr>
          <p:cNvPr id="32" name="Group 34"/>
          <p:cNvGrpSpPr>
            <a:grpSpLocks/>
          </p:cNvGrpSpPr>
          <p:nvPr/>
        </p:nvGrpSpPr>
        <p:grpSpPr bwMode="auto">
          <a:xfrm>
            <a:off x="2700338" y="4475633"/>
            <a:ext cx="1046163" cy="823913"/>
            <a:chOff x="4939" y="3266"/>
            <a:chExt cx="659" cy="519"/>
          </a:xfrm>
        </p:grpSpPr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4957" y="3266"/>
              <a:ext cx="567" cy="51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37" name="Text Box 36"/>
            <p:cNvSpPr txBox="1">
              <a:spLocks noChangeArrowheads="1"/>
            </p:cNvSpPr>
            <p:nvPr/>
          </p:nvSpPr>
          <p:spPr bwMode="auto">
            <a:xfrm>
              <a:off x="4939" y="3319"/>
              <a:ext cx="659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sz="1400" dirty="0">
                  <a:latin typeface="Times New Roman" pitchFamily="18" charset="0"/>
                </a:rPr>
                <a:t>等待</a:t>
              </a:r>
              <a:r>
                <a:rPr lang="en-US" altLang="zh-CN" sz="1400" dirty="0">
                  <a:latin typeface="Times New Roman" pitchFamily="18" charset="0"/>
                </a:rPr>
                <a:t>1</a:t>
              </a:r>
              <a:r>
                <a:rPr lang="zh-CN" altLang="en-US" sz="1400" dirty="0">
                  <a:latin typeface="Times New Roman" pitchFamily="18" charset="0"/>
                </a:rPr>
                <a:t>号包的</a:t>
              </a:r>
              <a:r>
                <a:rPr lang="en-US" altLang="zh-CN" sz="1400" dirty="0">
                  <a:latin typeface="Times New Roman" pitchFamily="18" charset="0"/>
                </a:rPr>
                <a:t>ACK</a:t>
              </a:r>
            </a:p>
          </p:txBody>
        </p:sp>
      </p:grpSp>
      <p:sp>
        <p:nvSpPr>
          <p:cNvPr id="38" name="Text Box 37"/>
          <p:cNvSpPr txBox="1">
            <a:spLocks noChangeArrowheads="1"/>
          </p:cNvSpPr>
          <p:nvPr/>
        </p:nvSpPr>
        <p:spPr bwMode="auto">
          <a:xfrm>
            <a:off x="6203950" y="4323233"/>
            <a:ext cx="323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Symbol" pitchFamily="18" charset="2"/>
              </a:rPr>
              <a:t>L</a:t>
            </a:r>
          </a:p>
        </p:txBody>
      </p:sp>
      <p:sp>
        <p:nvSpPr>
          <p:cNvPr id="39" name="Text Box 38"/>
          <p:cNvSpPr txBox="1">
            <a:spLocks noChangeArrowheads="1"/>
          </p:cNvSpPr>
          <p:nvPr/>
        </p:nvSpPr>
        <p:spPr bwMode="auto">
          <a:xfrm>
            <a:off x="1354138" y="4197821"/>
            <a:ext cx="323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Symbol" pitchFamily="18" charset="2"/>
              </a:rPr>
              <a:t>L</a:t>
            </a:r>
          </a:p>
        </p:txBody>
      </p:sp>
      <p:sp>
        <p:nvSpPr>
          <p:cNvPr id="40" name="Text Box 24"/>
          <p:cNvSpPr txBox="1">
            <a:spLocks noChangeArrowheads="1"/>
          </p:cNvSpPr>
          <p:nvPr/>
        </p:nvSpPr>
        <p:spPr bwMode="auto">
          <a:xfrm>
            <a:off x="5692775" y="3429000"/>
            <a:ext cx="2995613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dirty="0" err="1">
                <a:latin typeface="Arial" charset="0"/>
              </a:rPr>
              <a:t>rdt_rcv</a:t>
            </a:r>
            <a:r>
              <a:rPr lang="en-US" altLang="zh-CN" dirty="0">
                <a:latin typeface="Arial" charset="0"/>
              </a:rPr>
              <a:t>(</a:t>
            </a:r>
            <a:r>
              <a:rPr lang="en-US" altLang="zh-CN" dirty="0" err="1">
                <a:latin typeface="Arial" charset="0"/>
              </a:rPr>
              <a:t>rcvpkt</a:t>
            </a:r>
            <a:r>
              <a:rPr lang="en-US" altLang="zh-CN" dirty="0">
                <a:latin typeface="Arial" charset="0"/>
              </a:rPr>
              <a:t>)   </a:t>
            </a:r>
          </a:p>
          <a:p>
            <a:pPr algn="l"/>
            <a:r>
              <a:rPr lang="en-US" altLang="zh-CN" dirty="0">
                <a:latin typeface="Arial" charset="0"/>
              </a:rPr>
              <a:t>&amp;&amp; </a:t>
            </a:r>
            <a:r>
              <a:rPr lang="en-US" altLang="zh-CN" dirty="0" err="1">
                <a:latin typeface="Arial" charset="0"/>
              </a:rPr>
              <a:t>notcorrupt</a:t>
            </a:r>
            <a:r>
              <a:rPr lang="en-US" altLang="zh-CN" dirty="0">
                <a:latin typeface="Arial" charset="0"/>
              </a:rPr>
              <a:t>(</a:t>
            </a:r>
            <a:r>
              <a:rPr lang="en-US" altLang="zh-CN" dirty="0" err="1">
                <a:latin typeface="Arial" charset="0"/>
              </a:rPr>
              <a:t>rcvpkt</a:t>
            </a:r>
            <a:r>
              <a:rPr lang="en-US" altLang="zh-CN" dirty="0">
                <a:latin typeface="Arial" charset="0"/>
              </a:rPr>
              <a:t>) </a:t>
            </a:r>
          </a:p>
          <a:p>
            <a:pPr algn="l"/>
            <a:r>
              <a:rPr lang="en-US" altLang="zh-CN" dirty="0">
                <a:latin typeface="Arial" charset="0"/>
              </a:rPr>
              <a:t>&amp;&amp; </a:t>
            </a:r>
            <a:r>
              <a:rPr lang="en-US" altLang="zh-CN" dirty="0" err="1">
                <a:solidFill>
                  <a:srgbClr val="FF0000"/>
                </a:solidFill>
                <a:latin typeface="Arial" charset="0"/>
              </a:rPr>
              <a:t>isACK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</a:rPr>
              <a:t>(</a:t>
            </a:r>
            <a:r>
              <a:rPr lang="en-US" altLang="zh-CN" dirty="0" err="1">
                <a:solidFill>
                  <a:srgbClr val="FF0000"/>
                </a:solidFill>
                <a:latin typeface="Arial" charset="0"/>
              </a:rPr>
              <a:t>rcvpkt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</a:rPr>
              <a:t>, 0)</a:t>
            </a:r>
            <a:r>
              <a:rPr lang="en-US" altLang="zh-CN" dirty="0">
                <a:latin typeface="Arial" charset="0"/>
              </a:rPr>
              <a:t>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1520" y="1988840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</a:rPr>
              <a:t>发送端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传输层和网络层的关系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95536" y="1733128"/>
            <a:ext cx="3810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§"/>
              <a:tabLst/>
              <a:defRPr/>
            </a:pPr>
            <a:r>
              <a:rPr kumimoji="0" lang="zh-CN" altLang="en-US" sz="3200" b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网络层：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主机之间的逻辑信道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§"/>
              <a:tabLst/>
              <a:defRPr/>
            </a:pPr>
            <a:r>
              <a:rPr kumimoji="0" lang="zh-CN" altLang="en-US" sz="3200" b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传输层</a:t>
            </a:r>
            <a:r>
              <a:rPr lang="zh-CN" altLang="en-US" sz="3200" kern="0" dirty="0">
                <a:solidFill>
                  <a:srgbClr val="000099"/>
                </a:solidFill>
              </a:rPr>
              <a:t>：</a:t>
            </a:r>
            <a:r>
              <a:rPr lang="zh-CN" altLang="en-US" sz="3200" kern="0" dirty="0"/>
              <a:t>进程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之间的逻辑信道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Arial"/>
              <a:buChar char="•"/>
              <a:tabLst/>
              <a:defRPr/>
            </a:pPr>
            <a:r>
              <a:rPr lang="zh-CN" altLang="en-US" sz="2800" kern="0" dirty="0"/>
              <a:t>基于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网络层服务来实现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642099" y="2091903"/>
            <a:ext cx="4016375" cy="3836987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4762749" y="1868065"/>
            <a:ext cx="902811" cy="4370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45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zh-CN" altLang="en-US" sz="2800" dirty="0">
                <a:latin typeface="Gill Sans MT" pitchFamily="34" charset="0"/>
              </a:rPr>
              <a:t>类比</a:t>
            </a:r>
            <a:endParaRPr lang="en-US" altLang="zh-CN" sz="2800" dirty="0">
              <a:latin typeface="Gill Sans MT" pitchFamily="34" charset="0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4760913" y="2230438"/>
            <a:ext cx="3967162" cy="424973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19050" cmpd="sng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0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1</a:t>
            </a:r>
            <a:r>
              <a:rPr kumimoji="0" lang="zh-CN" altLang="en-US" sz="20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号宿舍楼里住的</a:t>
            </a:r>
            <a:r>
              <a:rPr kumimoji="0" lang="en-US" altLang="zh-CN" sz="20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12</a:t>
            </a:r>
            <a:r>
              <a:rPr lang="zh-CN" altLang="en-US" sz="2000" kern="0" dirty="0">
                <a:latin typeface="+mn-ea"/>
              </a:rPr>
              <a:t>名同学给</a:t>
            </a:r>
            <a:r>
              <a:rPr lang="en-US" altLang="zh-CN" sz="2000" kern="0" dirty="0">
                <a:latin typeface="+mn-ea"/>
              </a:rPr>
              <a:t>2</a:t>
            </a:r>
            <a:r>
              <a:rPr lang="zh-CN" altLang="en-US" sz="2000" kern="0" dirty="0">
                <a:latin typeface="+mn-ea"/>
              </a:rPr>
              <a:t>号宿舍楼里住的</a:t>
            </a:r>
            <a:r>
              <a:rPr lang="en-US" altLang="zh-CN" sz="2000" kern="0" dirty="0">
                <a:latin typeface="+mn-ea"/>
              </a:rPr>
              <a:t>12</a:t>
            </a:r>
            <a:r>
              <a:rPr lang="zh-CN" altLang="en-US" sz="2000" kern="0" dirty="0">
                <a:latin typeface="+mn-ea"/>
              </a:rPr>
              <a:t>名同学写信</a:t>
            </a:r>
            <a:r>
              <a:rPr kumimoji="0" lang="en-US" altLang="ja-JP" sz="20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:</a:t>
            </a:r>
          </a:p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主机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=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宿舍楼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进程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=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同学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应用程序消息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= </a:t>
            </a:r>
            <a:r>
              <a:rPr lang="zh-CN" altLang="en-US" sz="2000" kern="0" dirty="0">
                <a:latin typeface="+mn-ea"/>
              </a:rPr>
              <a:t>装在信封里的信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传输层协议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=</a:t>
            </a:r>
            <a:r>
              <a:rPr kumimoji="0" lang="en-US" altLang="zh-CN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1</a:t>
            </a:r>
            <a:r>
              <a:rPr kumimoji="0" lang="zh-CN" alt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号楼和</a:t>
            </a:r>
            <a:r>
              <a:rPr kumimoji="0" lang="en-US" altLang="zh-CN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2</a:t>
            </a:r>
            <a:r>
              <a:rPr lang="zh-CN" altLang="en-US" sz="2000" kern="0" dirty="0">
                <a:latin typeface="+mn-ea"/>
              </a:rPr>
              <a:t>号楼的楼管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网络层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=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邮政服务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rdt2.2</a:t>
            </a:r>
            <a:r>
              <a:rPr lang="zh-CN" altLang="en-US" dirty="0"/>
              <a:t>：接收端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40</a:t>
            </a:fld>
            <a:endParaRPr lang="zh-CN" altLang="en-US"/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3038475" y="3665810"/>
            <a:ext cx="817563" cy="795338"/>
            <a:chOff x="963" y="1131"/>
            <a:chExt cx="515" cy="501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963" y="1131"/>
              <a:ext cx="490" cy="501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974" y="1153"/>
              <a:ext cx="504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sz="1400" dirty="0">
                  <a:latin typeface="Arial" charset="0"/>
                </a:rPr>
                <a:t>等待</a:t>
              </a:r>
              <a:r>
                <a:rPr lang="en-US" altLang="zh-CN" sz="1400" dirty="0">
                  <a:latin typeface="Arial" charset="0"/>
                </a:rPr>
                <a:t>0</a:t>
              </a:r>
              <a:r>
                <a:rPr lang="zh-CN" altLang="en-US" sz="1400" dirty="0">
                  <a:latin typeface="Arial" charset="0"/>
                </a:rPr>
                <a:t>号包从下层到达</a:t>
              </a:r>
              <a:endParaRPr lang="en-US" altLang="zh-CN" sz="1400" dirty="0">
                <a:latin typeface="Times New Roman" pitchFamily="18" charset="0"/>
              </a:endParaRPr>
            </a:p>
          </p:txBody>
        </p:sp>
      </p:grp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2874963" y="2595835"/>
            <a:ext cx="419100" cy="10795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 flipV="1">
            <a:off x="3556000" y="2913335"/>
            <a:ext cx="1590675" cy="785813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Freeform 11"/>
          <p:cNvSpPr>
            <a:spLocks/>
          </p:cNvSpPr>
          <p:nvPr/>
        </p:nvSpPr>
        <p:spPr bwMode="auto">
          <a:xfrm>
            <a:off x="3573463" y="4481785"/>
            <a:ext cx="1590675" cy="688975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2962275" y="5062810"/>
            <a:ext cx="35814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sz="1400">
                <a:latin typeface="Arial" charset="0"/>
              </a:rPr>
              <a:t>rdt_rcv(rcvpkt) &amp;&amp; notcorrupt(rcvpkt) </a:t>
            </a:r>
          </a:p>
          <a:p>
            <a:pPr algn="l"/>
            <a:r>
              <a:rPr lang="en-US" altLang="zh-CN" sz="1400">
                <a:latin typeface="Arial" charset="0"/>
              </a:rPr>
              <a:t>  &amp;&amp; has_seq1(rcvpkt)</a:t>
            </a:r>
            <a:r>
              <a:rPr lang="en-US" altLang="zh-CN">
                <a:latin typeface="Arial" charset="0"/>
              </a:rPr>
              <a:t> 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3028950" y="5620023"/>
            <a:ext cx="28987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2971800" y="5675585"/>
            <a:ext cx="3852863" cy="99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sz="1400" dirty="0">
                <a:latin typeface="Arial" charset="0"/>
              </a:rPr>
              <a:t>extract(</a:t>
            </a:r>
            <a:r>
              <a:rPr lang="en-US" altLang="zh-CN" sz="1400" dirty="0" err="1">
                <a:latin typeface="Arial" charset="0"/>
              </a:rPr>
              <a:t>rcvpkt,data</a:t>
            </a:r>
            <a:r>
              <a:rPr lang="en-US" altLang="zh-CN" sz="1400" dirty="0">
                <a:latin typeface="Arial" charset="0"/>
              </a:rPr>
              <a:t>)</a:t>
            </a:r>
          </a:p>
          <a:p>
            <a:pPr algn="l"/>
            <a:r>
              <a:rPr lang="en-US" altLang="zh-CN" sz="1400" dirty="0" err="1">
                <a:latin typeface="Arial" charset="0"/>
              </a:rPr>
              <a:t>deliver_data</a:t>
            </a:r>
            <a:r>
              <a:rPr lang="en-US" altLang="zh-CN" sz="1400" dirty="0">
                <a:latin typeface="Arial" charset="0"/>
              </a:rPr>
              <a:t>(data)</a:t>
            </a:r>
          </a:p>
          <a:p>
            <a:pPr algn="l"/>
            <a:r>
              <a:rPr lang="en-US" altLang="zh-CN" sz="1400" dirty="0" err="1">
                <a:solidFill>
                  <a:srgbClr val="FF0000"/>
                </a:solidFill>
                <a:latin typeface="Arial" charset="0"/>
              </a:rPr>
              <a:t>sndpkt</a:t>
            </a:r>
            <a:r>
              <a:rPr lang="en-US" altLang="zh-CN" sz="1400" dirty="0">
                <a:solidFill>
                  <a:srgbClr val="FF0000"/>
                </a:solidFill>
                <a:latin typeface="Arial" charset="0"/>
              </a:rPr>
              <a:t> = </a:t>
            </a:r>
            <a:r>
              <a:rPr lang="en-US" altLang="zh-CN" sz="1400" dirty="0" err="1">
                <a:solidFill>
                  <a:srgbClr val="FF0000"/>
                </a:solidFill>
                <a:latin typeface="Arial" charset="0"/>
              </a:rPr>
              <a:t>make_pkt</a:t>
            </a:r>
            <a:r>
              <a:rPr lang="en-US" altLang="zh-CN" sz="1400" dirty="0">
                <a:solidFill>
                  <a:srgbClr val="FF0000"/>
                </a:solidFill>
                <a:latin typeface="Arial" charset="0"/>
              </a:rPr>
              <a:t>(ACK1, </a:t>
            </a:r>
            <a:r>
              <a:rPr lang="en-US" altLang="zh-CN" sz="1400" dirty="0" err="1">
                <a:solidFill>
                  <a:srgbClr val="FF0000"/>
                </a:solidFill>
                <a:latin typeface="Arial" charset="0"/>
              </a:rPr>
              <a:t>chksum</a:t>
            </a:r>
            <a:r>
              <a:rPr lang="en-US" altLang="zh-CN" sz="1400" dirty="0">
                <a:solidFill>
                  <a:srgbClr val="FF0000"/>
                </a:solidFill>
                <a:latin typeface="Arial" charset="0"/>
              </a:rPr>
              <a:t>)</a:t>
            </a:r>
          </a:p>
          <a:p>
            <a:pPr algn="l"/>
            <a:r>
              <a:rPr lang="en-US" altLang="zh-CN" sz="1400" dirty="0" err="1">
                <a:latin typeface="Arial" charset="0"/>
              </a:rPr>
              <a:t>udt_send</a:t>
            </a:r>
            <a:r>
              <a:rPr lang="en-US" altLang="zh-CN" sz="1400" dirty="0">
                <a:latin typeface="Arial" charset="0"/>
              </a:rPr>
              <a:t>(</a:t>
            </a:r>
            <a:r>
              <a:rPr lang="en-US" altLang="zh-CN" sz="1400" dirty="0" err="1">
                <a:latin typeface="Arial" charset="0"/>
              </a:rPr>
              <a:t>sndpkt</a:t>
            </a:r>
            <a:r>
              <a:rPr lang="en-US" altLang="zh-CN" sz="1400" dirty="0">
                <a:latin typeface="Arial" charset="0"/>
              </a:rPr>
              <a:t>)</a:t>
            </a:r>
            <a:endParaRPr lang="en-US" altLang="zh-CN" sz="1400" dirty="0">
              <a:latin typeface="Times New Roman" pitchFamily="18" charset="0"/>
            </a:endParaRPr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4737100" y="3700735"/>
            <a:ext cx="825500" cy="796925"/>
            <a:chOff x="4398" y="3133"/>
            <a:chExt cx="520" cy="502"/>
          </a:xfrm>
        </p:grpSpPr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4398" y="3133"/>
              <a:ext cx="507" cy="50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4414" y="3163"/>
              <a:ext cx="504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sz="1400" dirty="0">
                  <a:latin typeface="Arial" charset="0"/>
                </a:rPr>
                <a:t>等待</a:t>
              </a:r>
              <a:r>
                <a:rPr lang="en-US" altLang="zh-CN" sz="1400" dirty="0">
                  <a:latin typeface="Arial" charset="0"/>
                </a:rPr>
                <a:t>1</a:t>
              </a:r>
              <a:r>
                <a:rPr lang="zh-CN" altLang="en-US" sz="1400" dirty="0">
                  <a:latin typeface="Arial" charset="0"/>
                </a:rPr>
                <a:t>号包从下层到达</a:t>
              </a:r>
              <a:endParaRPr lang="en-US" altLang="zh-CN" sz="1400" dirty="0">
                <a:latin typeface="Times New Roman" pitchFamily="18" charset="0"/>
              </a:endParaRPr>
            </a:p>
          </p:txBody>
        </p:sp>
      </p:grp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3124200" y="1597298"/>
            <a:ext cx="39814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sz="1400" dirty="0" err="1">
                <a:latin typeface="Arial" charset="0"/>
              </a:rPr>
              <a:t>rdt_rcv</a:t>
            </a:r>
            <a:r>
              <a:rPr lang="en-US" altLang="zh-CN" sz="1400" dirty="0">
                <a:latin typeface="Arial" charset="0"/>
              </a:rPr>
              <a:t>(</a:t>
            </a:r>
            <a:r>
              <a:rPr lang="en-US" altLang="zh-CN" sz="1400" dirty="0" err="1">
                <a:latin typeface="Arial" charset="0"/>
              </a:rPr>
              <a:t>rcvpkt</a:t>
            </a:r>
            <a:r>
              <a:rPr lang="en-US" altLang="zh-CN" sz="1400" dirty="0">
                <a:latin typeface="Arial" charset="0"/>
              </a:rPr>
              <a:t>) &amp;&amp; </a:t>
            </a:r>
            <a:r>
              <a:rPr lang="en-US" altLang="zh-CN" sz="1400" dirty="0" err="1">
                <a:latin typeface="Arial" charset="0"/>
              </a:rPr>
              <a:t>notcorrupt</a:t>
            </a:r>
            <a:r>
              <a:rPr lang="en-US" altLang="zh-CN" sz="1400" dirty="0">
                <a:latin typeface="Arial" charset="0"/>
              </a:rPr>
              <a:t>(</a:t>
            </a:r>
            <a:r>
              <a:rPr lang="en-US" altLang="zh-CN" sz="1400" dirty="0" err="1">
                <a:latin typeface="Arial" charset="0"/>
              </a:rPr>
              <a:t>rcvpkt</a:t>
            </a:r>
            <a:r>
              <a:rPr lang="en-US" altLang="zh-CN" sz="1400" dirty="0">
                <a:latin typeface="Arial" charset="0"/>
              </a:rPr>
              <a:t>) </a:t>
            </a:r>
          </a:p>
          <a:p>
            <a:pPr algn="l"/>
            <a:r>
              <a:rPr lang="en-US" altLang="zh-CN" sz="1400" dirty="0">
                <a:latin typeface="Arial" charset="0"/>
              </a:rPr>
              <a:t>  &amp;&amp; has_seq0(</a:t>
            </a:r>
            <a:r>
              <a:rPr lang="en-US" altLang="zh-CN" sz="1400" dirty="0" err="1">
                <a:latin typeface="Arial" charset="0"/>
              </a:rPr>
              <a:t>rcvpkt</a:t>
            </a:r>
            <a:r>
              <a:rPr lang="en-US" altLang="zh-CN" sz="1400" dirty="0">
                <a:latin typeface="Arial" charset="0"/>
              </a:rPr>
              <a:t>) </a:t>
            </a:r>
            <a:endParaRPr lang="en-US" altLang="zh-CN" sz="1400" dirty="0">
              <a:latin typeface="Times New Roman" pitchFamily="18" charset="0"/>
            </a:endParaRP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3233738" y="2167210"/>
            <a:ext cx="19145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136900" y="2124348"/>
            <a:ext cx="3475038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sz="1400" dirty="0">
                <a:latin typeface="Arial" charset="0"/>
              </a:rPr>
              <a:t>extract(</a:t>
            </a:r>
            <a:r>
              <a:rPr lang="en-US" altLang="zh-CN" sz="1400" dirty="0" err="1">
                <a:latin typeface="Arial" charset="0"/>
              </a:rPr>
              <a:t>rcvpkt,data</a:t>
            </a:r>
            <a:r>
              <a:rPr lang="en-US" altLang="zh-CN" sz="1400" dirty="0">
                <a:latin typeface="Arial" charset="0"/>
              </a:rPr>
              <a:t>)</a:t>
            </a:r>
          </a:p>
          <a:p>
            <a:pPr algn="l"/>
            <a:r>
              <a:rPr lang="en-US" altLang="zh-CN" sz="1400" dirty="0" err="1">
                <a:latin typeface="Arial" charset="0"/>
              </a:rPr>
              <a:t>deliver_data</a:t>
            </a:r>
            <a:r>
              <a:rPr lang="en-US" altLang="zh-CN" sz="1400" dirty="0">
                <a:latin typeface="Arial" charset="0"/>
              </a:rPr>
              <a:t>(data)</a:t>
            </a:r>
          </a:p>
          <a:p>
            <a:pPr algn="l"/>
            <a:r>
              <a:rPr lang="en-US" altLang="zh-CN" sz="1400" dirty="0" err="1">
                <a:solidFill>
                  <a:srgbClr val="FF0000"/>
                </a:solidFill>
                <a:latin typeface="Arial" charset="0"/>
              </a:rPr>
              <a:t>sndpkt</a:t>
            </a:r>
            <a:r>
              <a:rPr lang="en-US" altLang="zh-CN" sz="1400" dirty="0">
                <a:solidFill>
                  <a:srgbClr val="FF0000"/>
                </a:solidFill>
                <a:latin typeface="Arial" charset="0"/>
              </a:rPr>
              <a:t> = </a:t>
            </a:r>
            <a:r>
              <a:rPr lang="en-US" altLang="zh-CN" sz="1400" dirty="0" err="1">
                <a:solidFill>
                  <a:srgbClr val="FF0000"/>
                </a:solidFill>
                <a:latin typeface="Arial" charset="0"/>
              </a:rPr>
              <a:t>make_pkt</a:t>
            </a:r>
            <a:r>
              <a:rPr lang="en-US" altLang="zh-CN" sz="1400" dirty="0">
                <a:solidFill>
                  <a:srgbClr val="FF0000"/>
                </a:solidFill>
                <a:latin typeface="Arial" charset="0"/>
              </a:rPr>
              <a:t>(ACK0, </a:t>
            </a:r>
            <a:r>
              <a:rPr lang="en-US" altLang="zh-CN" sz="1400" dirty="0" err="1">
                <a:solidFill>
                  <a:srgbClr val="FF0000"/>
                </a:solidFill>
                <a:latin typeface="Arial" charset="0"/>
              </a:rPr>
              <a:t>chksum</a:t>
            </a:r>
            <a:r>
              <a:rPr lang="en-US" altLang="zh-CN" sz="1400" dirty="0">
                <a:solidFill>
                  <a:srgbClr val="FF0000"/>
                </a:solidFill>
                <a:latin typeface="Arial" charset="0"/>
              </a:rPr>
              <a:t>)</a:t>
            </a:r>
          </a:p>
          <a:p>
            <a:pPr algn="l"/>
            <a:r>
              <a:rPr lang="en-US" altLang="zh-CN" sz="1400" dirty="0" err="1">
                <a:latin typeface="Arial" charset="0"/>
              </a:rPr>
              <a:t>udt_send</a:t>
            </a:r>
            <a:r>
              <a:rPr lang="en-US" altLang="zh-CN" sz="1400" dirty="0">
                <a:latin typeface="Arial" charset="0"/>
              </a:rPr>
              <a:t>(</a:t>
            </a:r>
            <a:r>
              <a:rPr lang="en-US" altLang="zh-CN" sz="1400" dirty="0" err="1">
                <a:latin typeface="Arial" charset="0"/>
              </a:rPr>
              <a:t>sndpkt</a:t>
            </a:r>
            <a:r>
              <a:rPr lang="en-US" altLang="zh-CN" sz="1400" dirty="0">
                <a:latin typeface="Arial" charset="0"/>
              </a:rPr>
              <a:t>)</a:t>
            </a:r>
            <a:endParaRPr lang="en-US" altLang="zh-CN" sz="1400" dirty="0">
              <a:latin typeface="Times New Roman" pitchFamily="18" charset="0"/>
            </a:endParaRPr>
          </a:p>
        </p:txBody>
      </p:sp>
      <p:sp>
        <p:nvSpPr>
          <p:cNvPr id="36" name="Freeform 34"/>
          <p:cNvSpPr>
            <a:spLocks/>
          </p:cNvSpPr>
          <p:nvPr/>
        </p:nvSpPr>
        <p:spPr bwMode="auto">
          <a:xfrm flipH="1">
            <a:off x="2569294" y="3306639"/>
            <a:ext cx="490538" cy="1358900"/>
          </a:xfrm>
          <a:custGeom>
            <a:avLst/>
            <a:gdLst>
              <a:gd name="T0" fmla="*/ 0 w 619"/>
              <a:gd name="T1" fmla="*/ 0 h 1815"/>
              <a:gd name="T2" fmla="*/ 0 w 619"/>
              <a:gd name="T3" fmla="*/ 0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>
            <a:off x="696044" y="4149080"/>
            <a:ext cx="19240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" name="Text Box 36"/>
          <p:cNvSpPr txBox="1">
            <a:spLocks noChangeArrowheads="1"/>
          </p:cNvSpPr>
          <p:nvPr/>
        </p:nvSpPr>
        <p:spPr bwMode="auto">
          <a:xfrm>
            <a:off x="615081" y="3212976"/>
            <a:ext cx="2360613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dirty="0" err="1">
                <a:latin typeface="Arial" charset="0"/>
              </a:rPr>
              <a:t>rdt_rcv</a:t>
            </a:r>
            <a:r>
              <a:rPr lang="en-US" altLang="zh-CN" dirty="0">
                <a:latin typeface="Arial" charset="0"/>
              </a:rPr>
              <a:t>(</a:t>
            </a:r>
            <a:r>
              <a:rPr lang="en-US" altLang="zh-CN" dirty="0" err="1">
                <a:latin typeface="Arial" charset="0"/>
              </a:rPr>
              <a:t>rcvpkt</a:t>
            </a:r>
            <a:r>
              <a:rPr lang="en-US" altLang="zh-CN" dirty="0">
                <a:latin typeface="Arial" charset="0"/>
              </a:rPr>
              <a:t>) &amp;&amp; </a:t>
            </a:r>
          </a:p>
          <a:p>
            <a:pPr algn="l"/>
            <a:r>
              <a:rPr lang="en-US" altLang="zh-CN" dirty="0">
                <a:latin typeface="Arial" charset="0"/>
              </a:rPr>
              <a:t>   (corrupt(</a:t>
            </a:r>
            <a:r>
              <a:rPr lang="en-US" altLang="zh-CN" dirty="0" err="1">
                <a:latin typeface="Arial" charset="0"/>
              </a:rPr>
              <a:t>rcvpkt</a:t>
            </a:r>
            <a:r>
              <a:rPr lang="en-US" altLang="zh-CN" dirty="0">
                <a:latin typeface="Arial" charset="0"/>
              </a:rPr>
              <a:t>) ||     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</a:rPr>
              <a:t>has_seq1(</a:t>
            </a:r>
            <a:r>
              <a:rPr lang="en-US" altLang="zh-CN" dirty="0" err="1">
                <a:solidFill>
                  <a:srgbClr val="FF0000"/>
                </a:solidFill>
                <a:latin typeface="Arial" charset="0"/>
              </a:rPr>
              <a:t>rcvpkt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</a:rPr>
              <a:t>))</a:t>
            </a:r>
            <a:endParaRPr lang="en-US" altLang="zh-CN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605556" y="4099545"/>
            <a:ext cx="20383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dirty="0" err="1">
                <a:solidFill>
                  <a:srgbClr val="FF0000"/>
                </a:solidFill>
                <a:latin typeface="Arial" charset="0"/>
              </a:rPr>
              <a:t>udt_send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</a:rPr>
              <a:t>(</a:t>
            </a:r>
            <a:r>
              <a:rPr lang="en-US" altLang="zh-CN" dirty="0" err="1">
                <a:solidFill>
                  <a:srgbClr val="FF0000"/>
                </a:solidFill>
                <a:latin typeface="Arial" charset="0"/>
              </a:rPr>
              <a:t>sndpkt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</a:rPr>
              <a:t>)</a:t>
            </a:r>
            <a:endParaRPr lang="en-US" altLang="zh-CN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40" name="Freeform 34"/>
          <p:cNvSpPr>
            <a:spLocks/>
          </p:cNvSpPr>
          <p:nvPr/>
        </p:nvSpPr>
        <p:spPr bwMode="auto">
          <a:xfrm rot="10800000" flipH="1">
            <a:off x="5521622" y="3501008"/>
            <a:ext cx="490538" cy="1358900"/>
          </a:xfrm>
          <a:custGeom>
            <a:avLst/>
            <a:gdLst>
              <a:gd name="T0" fmla="*/ 0 w 619"/>
              <a:gd name="T1" fmla="*/ 0 h 1815"/>
              <a:gd name="T2" fmla="*/ 0 w 619"/>
              <a:gd name="T3" fmla="*/ 0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" name="Text Box 36"/>
          <p:cNvSpPr txBox="1">
            <a:spLocks noChangeArrowheads="1"/>
          </p:cNvSpPr>
          <p:nvPr/>
        </p:nvSpPr>
        <p:spPr bwMode="auto">
          <a:xfrm>
            <a:off x="5883795" y="3212976"/>
            <a:ext cx="2360613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dirty="0" err="1">
                <a:latin typeface="Arial" charset="0"/>
              </a:rPr>
              <a:t>rdt_rcv</a:t>
            </a:r>
            <a:r>
              <a:rPr lang="en-US" altLang="zh-CN" dirty="0">
                <a:latin typeface="Arial" charset="0"/>
              </a:rPr>
              <a:t>(</a:t>
            </a:r>
            <a:r>
              <a:rPr lang="en-US" altLang="zh-CN" dirty="0" err="1">
                <a:latin typeface="Arial" charset="0"/>
              </a:rPr>
              <a:t>rcvpkt</a:t>
            </a:r>
            <a:r>
              <a:rPr lang="en-US" altLang="zh-CN" dirty="0">
                <a:latin typeface="Arial" charset="0"/>
              </a:rPr>
              <a:t>) &amp;&amp; </a:t>
            </a:r>
          </a:p>
          <a:p>
            <a:pPr algn="l"/>
            <a:r>
              <a:rPr lang="en-US" altLang="zh-CN" dirty="0">
                <a:latin typeface="Arial" charset="0"/>
              </a:rPr>
              <a:t>   (corrupt(</a:t>
            </a:r>
            <a:r>
              <a:rPr lang="en-US" altLang="zh-CN" dirty="0" err="1">
                <a:latin typeface="Arial" charset="0"/>
              </a:rPr>
              <a:t>rcvpkt</a:t>
            </a:r>
            <a:r>
              <a:rPr lang="en-US" altLang="zh-CN" dirty="0">
                <a:latin typeface="Arial" charset="0"/>
              </a:rPr>
              <a:t>) ||     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</a:rPr>
              <a:t>has_seq0(</a:t>
            </a:r>
            <a:r>
              <a:rPr lang="en-US" altLang="zh-CN" dirty="0" err="1">
                <a:solidFill>
                  <a:srgbClr val="FF0000"/>
                </a:solidFill>
                <a:latin typeface="Arial" charset="0"/>
              </a:rPr>
              <a:t>rcvpkt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</a:rPr>
              <a:t>))</a:t>
            </a:r>
            <a:endParaRPr lang="en-US" altLang="zh-CN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42" name="Text Box 37"/>
          <p:cNvSpPr txBox="1">
            <a:spLocks noChangeArrowheads="1"/>
          </p:cNvSpPr>
          <p:nvPr/>
        </p:nvSpPr>
        <p:spPr bwMode="auto">
          <a:xfrm>
            <a:off x="5874270" y="4099545"/>
            <a:ext cx="20383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dirty="0" err="1">
                <a:solidFill>
                  <a:srgbClr val="FF0000"/>
                </a:solidFill>
                <a:latin typeface="Arial" charset="0"/>
              </a:rPr>
              <a:t>udt_send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</a:rPr>
              <a:t>(</a:t>
            </a:r>
            <a:r>
              <a:rPr lang="en-US" altLang="zh-CN" dirty="0" err="1">
                <a:solidFill>
                  <a:srgbClr val="FF0000"/>
                </a:solidFill>
                <a:latin typeface="Arial" charset="0"/>
              </a:rPr>
              <a:t>sndpkt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</a:rPr>
              <a:t>)</a:t>
            </a:r>
            <a:endParaRPr lang="en-US" altLang="zh-CN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43" name="Line 35"/>
          <p:cNvSpPr>
            <a:spLocks noChangeShapeType="1"/>
          </p:cNvSpPr>
          <p:nvPr/>
        </p:nvSpPr>
        <p:spPr bwMode="auto">
          <a:xfrm>
            <a:off x="5960318" y="4149080"/>
            <a:ext cx="19240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51520" y="1988840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</a:rPr>
              <a:t>接收端</a:t>
            </a:r>
          </a:p>
        </p:txBody>
      </p:sp>
    </p:spTree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rdt3.0</a:t>
            </a:r>
            <a:r>
              <a:rPr lang="zh-CN" altLang="en-US" dirty="0"/>
              <a:t>：信道包含差错和丢包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41</a:t>
            </a:fld>
            <a:endParaRPr lang="zh-CN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3400" y="1600200"/>
            <a:ext cx="3810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sz="2800" b="0" i="0" u="sng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cs typeface="+mn-cs"/>
              </a:rPr>
              <a:t>新的假设</a:t>
            </a:r>
            <a:r>
              <a:rPr kumimoji="0" lang="en-US" altLang="zh-CN" sz="2800" b="0" i="0" u="sng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cs typeface="+mn-cs"/>
              </a:rPr>
              <a:t>: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</a:t>
            </a:r>
            <a:b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</a:b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下层信道丢包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(</a:t>
            </a:r>
            <a:r>
              <a:rPr lang="zh-CN" altLang="en-US" sz="2800" kern="0" noProof="0" dirty="0">
                <a:latin typeface="+mn-ea"/>
              </a:rPr>
              <a:t>数据包和</a:t>
            </a:r>
            <a:r>
              <a:rPr lang="en-US" altLang="zh-CN" sz="2800" kern="0" noProof="0" dirty="0">
                <a:latin typeface="+mn-ea"/>
              </a:rPr>
              <a:t>ACK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)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lang="zh-CN" altLang="en-US" sz="2800" kern="0" dirty="0">
                <a:latin typeface="+mn-ea"/>
              </a:rPr>
              <a:t>校验和、序列号、</a:t>
            </a:r>
            <a:r>
              <a:rPr lang="en-US" altLang="zh-CN" sz="2800" kern="0" dirty="0">
                <a:latin typeface="+mn-ea"/>
              </a:rPr>
              <a:t>ACK</a:t>
            </a:r>
            <a:r>
              <a:rPr lang="zh-CN" altLang="en-US" sz="2800" kern="0" dirty="0">
                <a:latin typeface="+mn-ea"/>
              </a:rPr>
              <a:t>机制有一些作用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… 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但不够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4495800" y="1600200"/>
            <a:ext cx="4095750" cy="4648200"/>
          </a:xfrm>
          <a:prstGeom prst="rect">
            <a:avLst/>
          </a:prstGeom>
        </p:spPr>
        <p:txBody>
          <a:bodyPr/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</a:pPr>
            <a:r>
              <a:rPr kumimoji="0" lang="zh-CN" altLang="en-US" sz="2800" b="0" i="0" u="sng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cs typeface="+mn-cs"/>
              </a:rPr>
              <a:t>应对措施</a:t>
            </a:r>
            <a:r>
              <a:rPr kumimoji="0" lang="en-US" altLang="zh-CN" sz="2800" b="0" i="0" u="sng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cs typeface="+mn-cs"/>
              </a:rPr>
              <a:t>: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发送端等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ACK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一段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“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合理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”</a:t>
            </a:r>
            <a:r>
              <a:rPr lang="zh-CN" altLang="en-US" sz="2800" kern="0" dirty="0">
                <a:latin typeface="+mn-ea"/>
              </a:rPr>
              <a:t>的时间</a:t>
            </a:r>
            <a:endParaRPr kumimoji="0" lang="en-US" altLang="ja-JP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如果超时未收到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ACK</a:t>
            </a:r>
            <a:r>
              <a:rPr lang="zh-CN" altLang="en-US" sz="2400" kern="0" dirty="0">
                <a:latin typeface="+mn-ea"/>
              </a:rPr>
              <a:t>，重传数据包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如果数据包只是延迟到达，并未丢失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: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/>
            </a:pPr>
            <a:r>
              <a:rPr lang="zh-CN" altLang="en-US" sz="2400" kern="0" dirty="0">
                <a:latin typeface="+mn-ea"/>
              </a:rPr>
              <a:t>接收端收到重复的数据包，可以用序列号区分</a:t>
            </a:r>
            <a:endParaRPr kumimoji="0" lang="en-US" altLang="ja-JP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  <a:p>
            <a:pPr marL="742950" marR="0" lvl="1" indent="-28575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接收端必须在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ACK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中明确确认的数据包的序列号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发送端需要倒计时器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rdt3.0</a:t>
            </a:r>
            <a:r>
              <a:rPr lang="zh-CN" altLang="en-US" dirty="0"/>
              <a:t>：发送端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42</a:t>
            </a:fld>
            <a:endParaRPr lang="zh-CN" alt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19425" y="1994743"/>
            <a:ext cx="38608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sz="1400">
                <a:latin typeface="Arial" charset="0"/>
              </a:rPr>
              <a:t>sndpkt = make_pkt(0, data, checksum)</a:t>
            </a:r>
          </a:p>
          <a:p>
            <a:pPr algn="l"/>
            <a:r>
              <a:rPr lang="en-US" altLang="zh-CN" sz="1400">
                <a:latin typeface="Arial" charset="0"/>
              </a:rPr>
              <a:t>udt_send(sndpkt)</a:t>
            </a:r>
          </a:p>
          <a:p>
            <a:pPr algn="l"/>
            <a:r>
              <a:rPr lang="en-US" altLang="zh-CN" sz="1400">
                <a:latin typeface="Arial" charset="0"/>
              </a:rPr>
              <a:t>start_timer</a:t>
            </a:r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060700" y="1701056"/>
            <a:ext cx="17240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sz="1400">
                <a:latin typeface="Arial" charset="0"/>
              </a:rPr>
              <a:t>rdt_send(data)</a:t>
            </a:r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162300" y="2039193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2749550" y="2155081"/>
            <a:ext cx="157163" cy="576262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5360988" y="2701181"/>
            <a:ext cx="889000" cy="865187"/>
            <a:chOff x="445" y="1273"/>
            <a:chExt cx="560" cy="545"/>
          </a:xfrm>
        </p:grpSpPr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445" y="1273"/>
              <a:ext cx="560" cy="54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499" y="1309"/>
              <a:ext cx="492" cy="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sz="1400" dirty="0">
                  <a:latin typeface="Times New Roman" pitchFamily="18" charset="0"/>
                </a:rPr>
                <a:t>等待</a:t>
              </a:r>
              <a:r>
                <a:rPr lang="en-US" altLang="zh-CN" sz="1400" dirty="0">
                  <a:latin typeface="Times New Roman" pitchFamily="18" charset="0"/>
                </a:rPr>
                <a:t>0</a:t>
              </a:r>
              <a:r>
                <a:rPr lang="zh-CN" altLang="en-US" sz="1400" dirty="0">
                  <a:latin typeface="Times New Roman" pitchFamily="18" charset="0"/>
                </a:rPr>
                <a:t>号包的</a:t>
              </a:r>
              <a:r>
                <a:rPr lang="en-US" altLang="zh-CN" sz="1400" dirty="0">
                  <a:latin typeface="Times New Roman" pitchFamily="18" charset="0"/>
                </a:rPr>
                <a:t>ACK</a:t>
              </a:r>
            </a:p>
          </p:txBody>
        </p:sp>
      </p:grpSp>
      <p:sp>
        <p:nvSpPr>
          <p:cNvPr id="12" name="Freeform 10"/>
          <p:cNvSpPr>
            <a:spLocks/>
          </p:cNvSpPr>
          <p:nvPr/>
        </p:nvSpPr>
        <p:spPr bwMode="auto">
          <a:xfrm flipV="1">
            <a:off x="3384550" y="2682131"/>
            <a:ext cx="2090738" cy="163512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Freeform 11"/>
          <p:cNvSpPr>
            <a:spLocks/>
          </p:cNvSpPr>
          <p:nvPr/>
        </p:nvSpPr>
        <p:spPr bwMode="auto">
          <a:xfrm>
            <a:off x="6069013" y="2285256"/>
            <a:ext cx="871537" cy="666750"/>
          </a:xfrm>
          <a:custGeom>
            <a:avLst/>
            <a:gdLst>
              <a:gd name="T0" fmla="*/ 0 w 549"/>
              <a:gd name="T1" fmla="*/ 2147483647 h 420"/>
              <a:gd name="T2" fmla="*/ 2147483647 w 549"/>
              <a:gd name="T3" fmla="*/ 2147483647 h 420"/>
              <a:gd name="T4" fmla="*/ 0 60000 65536"/>
              <a:gd name="T5" fmla="*/ 0 60000 65536"/>
              <a:gd name="T6" fmla="*/ 0 w 549"/>
              <a:gd name="T7" fmla="*/ 0 h 420"/>
              <a:gd name="T8" fmla="*/ 549 w 549"/>
              <a:gd name="T9" fmla="*/ 420 h 4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49" h="420">
                <a:moveTo>
                  <a:pt x="0" y="306"/>
                </a:moveTo>
                <a:cubicBezTo>
                  <a:pt x="78" y="0"/>
                  <a:pt x="549" y="315"/>
                  <a:pt x="87" y="42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6481763" y="1807418"/>
            <a:ext cx="17049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sz="1400">
                <a:latin typeface="Arial" charset="0"/>
              </a:rPr>
              <a:t>rdt_rcv(rcvpkt) &amp;&amp;  </a:t>
            </a:r>
          </a:p>
          <a:p>
            <a:pPr algn="l"/>
            <a:r>
              <a:rPr lang="en-US" altLang="zh-CN" sz="1400">
                <a:latin typeface="Arial" charset="0"/>
              </a:rPr>
              <a:t>( corrupt(rcvpkt) ||</a:t>
            </a:r>
          </a:p>
          <a:p>
            <a:pPr algn="l"/>
            <a:r>
              <a:rPr lang="en-US" altLang="zh-CN" sz="1400">
                <a:latin typeface="Arial" charset="0"/>
              </a:rPr>
              <a:t>isACK(rcvpkt,1) )</a:t>
            </a:r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6691313" y="2509093"/>
            <a:ext cx="135096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6" name="Group 14"/>
          <p:cNvGrpSpPr>
            <a:grpSpLocks/>
          </p:cNvGrpSpPr>
          <p:nvPr/>
        </p:nvGrpSpPr>
        <p:grpSpPr bwMode="auto">
          <a:xfrm>
            <a:off x="5453063" y="4615706"/>
            <a:ext cx="1189037" cy="850900"/>
            <a:chOff x="4090" y="3230"/>
            <a:chExt cx="749" cy="536"/>
          </a:xfrm>
        </p:grpSpPr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4159" y="3230"/>
              <a:ext cx="595" cy="5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4090" y="3270"/>
              <a:ext cx="749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sz="1400" dirty="0">
                  <a:latin typeface="Arial" charset="0"/>
                </a:rPr>
                <a:t>等待上层调用发</a:t>
              </a:r>
              <a:r>
                <a:rPr lang="en-US" altLang="zh-CN" sz="1400" dirty="0">
                  <a:latin typeface="Arial" charset="0"/>
                </a:rPr>
                <a:t>1</a:t>
              </a:r>
              <a:r>
                <a:rPr lang="zh-CN" altLang="en-US" sz="1400" dirty="0">
                  <a:latin typeface="Arial" charset="0"/>
                </a:rPr>
                <a:t>号包</a:t>
              </a:r>
              <a:endParaRPr lang="en-US" altLang="zh-CN" sz="1400" dirty="0">
                <a:latin typeface="Times New Roman" pitchFamily="18" charset="0"/>
              </a:endParaRPr>
            </a:p>
          </p:txBody>
        </p:sp>
      </p:grpSp>
      <p:sp>
        <p:nvSpPr>
          <p:cNvPr id="19" name="Freeform 17"/>
          <p:cNvSpPr>
            <a:spLocks/>
          </p:cNvSpPr>
          <p:nvPr/>
        </p:nvSpPr>
        <p:spPr bwMode="auto">
          <a:xfrm rot="16200000" flipV="1">
            <a:off x="2140744" y="4013249"/>
            <a:ext cx="1254125" cy="150813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" name="Freeform 18"/>
          <p:cNvSpPr>
            <a:spLocks/>
          </p:cNvSpPr>
          <p:nvPr/>
        </p:nvSpPr>
        <p:spPr bwMode="auto">
          <a:xfrm>
            <a:off x="3370263" y="5349131"/>
            <a:ext cx="2312987" cy="274637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" name="Freeform 19"/>
          <p:cNvSpPr>
            <a:spLocks/>
          </p:cNvSpPr>
          <p:nvPr/>
        </p:nvSpPr>
        <p:spPr bwMode="auto">
          <a:xfrm rot="5400000" flipH="1" flipV="1">
            <a:off x="5611019" y="3938637"/>
            <a:ext cx="1184275" cy="166687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3316288" y="5834906"/>
            <a:ext cx="34448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sz="1400">
                <a:latin typeface="Arial" charset="0"/>
              </a:rPr>
              <a:t>sndpkt = make_pkt(1, data, checksum)</a:t>
            </a:r>
          </a:p>
          <a:p>
            <a:pPr algn="l"/>
            <a:r>
              <a:rPr lang="en-US" altLang="zh-CN" sz="1400">
                <a:latin typeface="Arial" charset="0"/>
              </a:rPr>
              <a:t>udt_send(sndpkt)</a:t>
            </a:r>
          </a:p>
          <a:p>
            <a:pPr algn="l"/>
            <a:r>
              <a:rPr lang="en-US" altLang="zh-CN" sz="1400">
                <a:latin typeface="Arial" charset="0"/>
              </a:rPr>
              <a:t>start_timer</a:t>
            </a:r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316288" y="5552331"/>
            <a:ext cx="17240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sz="1400">
                <a:latin typeface="Arial" charset="0"/>
              </a:rPr>
              <a:t>rdt_send(data)</a:t>
            </a:r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3435350" y="5863481"/>
            <a:ext cx="25987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6280150" y="3717181"/>
            <a:ext cx="21494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sz="1400">
                <a:latin typeface="Arial" charset="0"/>
              </a:rPr>
              <a:t>rdt_rcv(rcvpkt)   </a:t>
            </a:r>
          </a:p>
          <a:p>
            <a:pPr algn="l"/>
            <a:r>
              <a:rPr lang="en-US" altLang="zh-CN" sz="1400">
                <a:latin typeface="Arial" charset="0"/>
              </a:rPr>
              <a:t>&amp;&amp; notcorrupt(rcvpkt) </a:t>
            </a:r>
          </a:p>
          <a:p>
            <a:pPr algn="l"/>
            <a:r>
              <a:rPr lang="en-US" altLang="zh-CN" sz="1400">
                <a:latin typeface="Arial" charset="0"/>
              </a:rPr>
              <a:t>&amp;&amp; isACK(rcvpkt,0)</a:t>
            </a:r>
            <a:r>
              <a:rPr lang="en-US" altLang="zh-CN" sz="1000">
                <a:latin typeface="Arial" charset="0"/>
              </a:rPr>
              <a:t> 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>
            <a:off x="6396038" y="4428381"/>
            <a:ext cx="14192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1290638" y="5672981"/>
            <a:ext cx="16224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sz="1400">
                <a:latin typeface="Arial" charset="0"/>
              </a:rPr>
              <a:t>rdt_rcv(rcvpkt) &amp;&amp;  </a:t>
            </a:r>
          </a:p>
          <a:p>
            <a:pPr algn="l"/>
            <a:r>
              <a:rPr lang="en-US" altLang="zh-CN" sz="1400">
                <a:latin typeface="Arial" charset="0"/>
              </a:rPr>
              <a:t>( corrupt(rcvpkt) ||</a:t>
            </a:r>
          </a:p>
          <a:p>
            <a:pPr algn="l"/>
            <a:r>
              <a:rPr lang="en-US" altLang="zh-CN" sz="1400">
                <a:latin typeface="Arial" charset="0"/>
              </a:rPr>
              <a:t>isACK(rcvpkt,0) )</a:t>
            </a:r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>
            <a:off x="1393825" y="6398468"/>
            <a:ext cx="12541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908050" y="3475881"/>
            <a:ext cx="1912938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sz="1400">
                <a:latin typeface="Arial" charset="0"/>
              </a:rPr>
              <a:t>rdt_rcv(rcvpkt)   </a:t>
            </a:r>
          </a:p>
          <a:p>
            <a:pPr algn="l"/>
            <a:r>
              <a:rPr lang="en-US" altLang="zh-CN" sz="1400">
                <a:latin typeface="Arial" charset="0"/>
              </a:rPr>
              <a:t>&amp;&amp; notcorrupt(rcvpkt) </a:t>
            </a:r>
          </a:p>
          <a:p>
            <a:pPr algn="l"/>
            <a:r>
              <a:rPr lang="en-US" altLang="zh-CN" sz="1400">
                <a:latin typeface="Arial" charset="0"/>
              </a:rPr>
              <a:t>&amp;&amp; isACK(rcvpkt,1)</a:t>
            </a:r>
            <a:r>
              <a:rPr lang="en-US" altLang="zh-CN" sz="1000">
                <a:latin typeface="Arial" charset="0"/>
              </a:rPr>
              <a:t> 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30" name="Line 28"/>
          <p:cNvSpPr>
            <a:spLocks noChangeShapeType="1"/>
          </p:cNvSpPr>
          <p:nvPr/>
        </p:nvSpPr>
        <p:spPr bwMode="auto">
          <a:xfrm>
            <a:off x="1035050" y="4215656"/>
            <a:ext cx="15176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" name="Text Box 29"/>
          <p:cNvSpPr txBox="1">
            <a:spLocks noChangeArrowheads="1"/>
          </p:cNvSpPr>
          <p:nvPr/>
        </p:nvSpPr>
        <p:spPr bwMode="auto">
          <a:xfrm>
            <a:off x="6300788" y="4409331"/>
            <a:ext cx="1514475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sz="1400">
                <a:latin typeface="Arial" charset="0"/>
              </a:rPr>
              <a:t>stop_timer</a:t>
            </a:r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900113" y="4188668"/>
            <a:ext cx="15144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sz="1400">
                <a:latin typeface="Arial" charset="0"/>
              </a:rPr>
              <a:t>stop_timer</a:t>
            </a:r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33" name="Freeform 31"/>
          <p:cNvSpPr>
            <a:spLocks/>
          </p:cNvSpPr>
          <p:nvPr/>
        </p:nvSpPr>
        <p:spPr bwMode="auto">
          <a:xfrm>
            <a:off x="6238875" y="2948831"/>
            <a:ext cx="461963" cy="682625"/>
          </a:xfrm>
          <a:custGeom>
            <a:avLst/>
            <a:gdLst>
              <a:gd name="T0" fmla="*/ 0 w 291"/>
              <a:gd name="T1" fmla="*/ 2147483647 h 430"/>
              <a:gd name="T2" fmla="*/ 2147483647 w 291"/>
              <a:gd name="T3" fmla="*/ 2147483647 h 430"/>
              <a:gd name="T4" fmla="*/ 0 60000 65536"/>
              <a:gd name="T5" fmla="*/ 0 60000 65536"/>
              <a:gd name="T6" fmla="*/ 0 w 291"/>
              <a:gd name="T7" fmla="*/ 0 h 430"/>
              <a:gd name="T8" fmla="*/ 291 w 291"/>
              <a:gd name="T9" fmla="*/ 430 h 43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91" h="430">
                <a:moveTo>
                  <a:pt x="0" y="120"/>
                </a:moveTo>
                <a:cubicBezTo>
                  <a:pt x="291" y="0"/>
                  <a:pt x="259" y="430"/>
                  <a:pt x="15" y="2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6570663" y="3126631"/>
            <a:ext cx="2116137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sz="1400">
                <a:latin typeface="Arial" charset="0"/>
              </a:rPr>
              <a:t>udt_send(sndpkt)</a:t>
            </a:r>
          </a:p>
          <a:p>
            <a:pPr algn="l"/>
            <a:r>
              <a:rPr lang="en-US" altLang="zh-CN" sz="1400">
                <a:latin typeface="Arial" charset="0"/>
              </a:rPr>
              <a:t>start_timer</a:t>
            </a:r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35" name="Text Box 33"/>
          <p:cNvSpPr txBox="1">
            <a:spLocks noChangeArrowheads="1"/>
          </p:cNvSpPr>
          <p:nvPr/>
        </p:nvSpPr>
        <p:spPr bwMode="auto">
          <a:xfrm>
            <a:off x="6592888" y="2890093"/>
            <a:ext cx="11144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sz="1400">
                <a:latin typeface="Arial" charset="0"/>
              </a:rPr>
              <a:t>timeout</a:t>
            </a:r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36" name="Line 34"/>
          <p:cNvSpPr>
            <a:spLocks noChangeShapeType="1"/>
          </p:cNvSpPr>
          <p:nvPr/>
        </p:nvSpPr>
        <p:spPr bwMode="auto">
          <a:xfrm>
            <a:off x="6681788" y="3144093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" name="Freeform 35"/>
          <p:cNvSpPr>
            <a:spLocks/>
          </p:cNvSpPr>
          <p:nvPr/>
        </p:nvSpPr>
        <p:spPr bwMode="auto">
          <a:xfrm>
            <a:off x="2230438" y="5312618"/>
            <a:ext cx="692150" cy="631825"/>
          </a:xfrm>
          <a:custGeom>
            <a:avLst/>
            <a:gdLst>
              <a:gd name="T0" fmla="*/ 2147483647 w 436"/>
              <a:gd name="T1" fmla="*/ 2147483647 h 398"/>
              <a:gd name="T2" fmla="*/ 2147483647 w 436"/>
              <a:gd name="T3" fmla="*/ 0 h 398"/>
              <a:gd name="T4" fmla="*/ 0 60000 65536"/>
              <a:gd name="T5" fmla="*/ 0 60000 65536"/>
              <a:gd name="T6" fmla="*/ 0 w 436"/>
              <a:gd name="T7" fmla="*/ 0 h 398"/>
              <a:gd name="T8" fmla="*/ 436 w 436"/>
              <a:gd name="T9" fmla="*/ 398 h 39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36" h="398">
                <a:moveTo>
                  <a:pt x="436" y="101"/>
                </a:moveTo>
                <a:cubicBezTo>
                  <a:pt x="367" y="398"/>
                  <a:pt x="0" y="31"/>
                  <a:pt x="300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" name="Freeform 36"/>
          <p:cNvSpPr>
            <a:spLocks/>
          </p:cNvSpPr>
          <p:nvPr/>
        </p:nvSpPr>
        <p:spPr bwMode="auto">
          <a:xfrm>
            <a:off x="2030413" y="5023693"/>
            <a:ext cx="571500" cy="420688"/>
          </a:xfrm>
          <a:custGeom>
            <a:avLst/>
            <a:gdLst>
              <a:gd name="T0" fmla="*/ 2147483647 w 900"/>
              <a:gd name="T1" fmla="*/ 2147483647 h 662"/>
              <a:gd name="T2" fmla="*/ 2147483647 w 900"/>
              <a:gd name="T3" fmla="*/ 2147483647 h 662"/>
              <a:gd name="T4" fmla="*/ 0 60000 65536"/>
              <a:gd name="T5" fmla="*/ 0 60000 65536"/>
              <a:gd name="T6" fmla="*/ 0 w 900"/>
              <a:gd name="T7" fmla="*/ 0 h 662"/>
              <a:gd name="T8" fmla="*/ 900 w 900"/>
              <a:gd name="T9" fmla="*/ 662 h 66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00" h="662">
                <a:moveTo>
                  <a:pt x="900" y="360"/>
                </a:moveTo>
                <a:cubicBezTo>
                  <a:pt x="171" y="662"/>
                  <a:pt x="0" y="0"/>
                  <a:pt x="825" y="1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628650" y="5071318"/>
            <a:ext cx="1824038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sz="1400">
                <a:latin typeface="Arial" charset="0"/>
              </a:rPr>
              <a:t>udt_send(sndpkt)</a:t>
            </a:r>
          </a:p>
          <a:p>
            <a:pPr algn="l"/>
            <a:r>
              <a:rPr lang="en-US" altLang="zh-CN" sz="1400">
                <a:latin typeface="Arial" charset="0"/>
              </a:rPr>
              <a:t>start_timer</a:t>
            </a:r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40" name="Text Box 38"/>
          <p:cNvSpPr txBox="1">
            <a:spLocks noChangeArrowheads="1"/>
          </p:cNvSpPr>
          <p:nvPr/>
        </p:nvSpPr>
        <p:spPr bwMode="auto">
          <a:xfrm>
            <a:off x="642938" y="4817318"/>
            <a:ext cx="11144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sz="1400">
                <a:latin typeface="Arial" charset="0"/>
              </a:rPr>
              <a:t>timeout</a:t>
            </a:r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41" name="Line 39"/>
          <p:cNvSpPr>
            <a:spLocks noChangeShapeType="1"/>
          </p:cNvSpPr>
          <p:nvPr/>
        </p:nvSpPr>
        <p:spPr bwMode="auto">
          <a:xfrm>
            <a:off x="746125" y="5099893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" name="Freeform 40"/>
          <p:cNvSpPr>
            <a:spLocks/>
          </p:cNvSpPr>
          <p:nvPr/>
        </p:nvSpPr>
        <p:spPr bwMode="auto">
          <a:xfrm>
            <a:off x="6426200" y="4984006"/>
            <a:ext cx="579438" cy="890587"/>
          </a:xfrm>
          <a:custGeom>
            <a:avLst/>
            <a:gdLst>
              <a:gd name="T0" fmla="*/ 2147483647 w 322"/>
              <a:gd name="T1" fmla="*/ 2147483647 h 483"/>
              <a:gd name="T2" fmla="*/ 0 w 322"/>
              <a:gd name="T3" fmla="*/ 2147483647 h 483"/>
              <a:gd name="T4" fmla="*/ 0 60000 65536"/>
              <a:gd name="T5" fmla="*/ 0 60000 65536"/>
              <a:gd name="T6" fmla="*/ 0 w 322"/>
              <a:gd name="T7" fmla="*/ 0 h 483"/>
              <a:gd name="T8" fmla="*/ 322 w 322"/>
              <a:gd name="T9" fmla="*/ 483 h 48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22" h="483">
                <a:moveTo>
                  <a:pt x="31" y="120"/>
                </a:moveTo>
                <a:cubicBezTo>
                  <a:pt x="322" y="0"/>
                  <a:pt x="64" y="483"/>
                  <a:pt x="0" y="18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1036638" y="2485281"/>
            <a:ext cx="14287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sz="1400">
                <a:latin typeface="Arial" charset="0"/>
              </a:rPr>
              <a:t>rdt_rcv(rcvpkt)</a:t>
            </a:r>
            <a:endParaRPr lang="en-US" altLang="zh-CN" sz="1400">
              <a:latin typeface="Times New Roman" pitchFamily="18" charset="0"/>
            </a:endParaRPr>
          </a:p>
        </p:txBody>
      </p:sp>
      <p:grpSp>
        <p:nvGrpSpPr>
          <p:cNvPr id="44" name="Group 42"/>
          <p:cNvGrpSpPr>
            <a:grpSpLocks/>
          </p:cNvGrpSpPr>
          <p:nvPr/>
        </p:nvGrpSpPr>
        <p:grpSpPr bwMode="auto">
          <a:xfrm>
            <a:off x="2419350" y="2745631"/>
            <a:ext cx="1189038" cy="850900"/>
            <a:chOff x="4090" y="3230"/>
            <a:chExt cx="749" cy="536"/>
          </a:xfrm>
        </p:grpSpPr>
        <p:sp>
          <p:nvSpPr>
            <p:cNvPr id="45" name="Oval 43"/>
            <p:cNvSpPr>
              <a:spLocks noChangeArrowheads="1"/>
            </p:cNvSpPr>
            <p:nvPr/>
          </p:nvSpPr>
          <p:spPr bwMode="auto">
            <a:xfrm>
              <a:off x="4159" y="3230"/>
              <a:ext cx="595" cy="5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46" name="Text Box 44"/>
            <p:cNvSpPr txBox="1">
              <a:spLocks noChangeArrowheads="1"/>
            </p:cNvSpPr>
            <p:nvPr/>
          </p:nvSpPr>
          <p:spPr bwMode="auto">
            <a:xfrm>
              <a:off x="4090" y="3270"/>
              <a:ext cx="749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sz="1400" dirty="0">
                  <a:latin typeface="Arial" charset="0"/>
                </a:rPr>
                <a:t>等待上层调用发</a:t>
              </a:r>
              <a:r>
                <a:rPr lang="en-US" altLang="zh-CN" sz="1400" dirty="0">
                  <a:latin typeface="Arial" charset="0"/>
                </a:rPr>
                <a:t>0</a:t>
              </a:r>
              <a:r>
                <a:rPr lang="zh-CN" altLang="en-US" sz="1400" dirty="0">
                  <a:latin typeface="Arial" charset="0"/>
                </a:rPr>
                <a:t>号包</a:t>
              </a:r>
              <a:endParaRPr lang="en-US" altLang="zh-CN" sz="1400" dirty="0">
                <a:latin typeface="Times New Roman" pitchFamily="18" charset="0"/>
              </a:endParaRPr>
            </a:p>
          </p:txBody>
        </p:sp>
      </p:grpSp>
      <p:sp>
        <p:nvSpPr>
          <p:cNvPr id="47" name="Line 45"/>
          <p:cNvSpPr>
            <a:spLocks noChangeShapeType="1"/>
          </p:cNvSpPr>
          <p:nvPr/>
        </p:nvSpPr>
        <p:spPr bwMode="auto">
          <a:xfrm>
            <a:off x="1123950" y="2771031"/>
            <a:ext cx="11017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8" name="Group 46"/>
          <p:cNvGrpSpPr>
            <a:grpSpLocks/>
          </p:cNvGrpSpPr>
          <p:nvPr/>
        </p:nvGrpSpPr>
        <p:grpSpPr bwMode="auto">
          <a:xfrm>
            <a:off x="2630488" y="4599831"/>
            <a:ext cx="889000" cy="865187"/>
            <a:chOff x="445" y="1273"/>
            <a:chExt cx="560" cy="545"/>
          </a:xfrm>
        </p:grpSpPr>
        <p:sp>
          <p:nvSpPr>
            <p:cNvPr id="49" name="Oval 47"/>
            <p:cNvSpPr>
              <a:spLocks noChangeArrowheads="1"/>
            </p:cNvSpPr>
            <p:nvPr/>
          </p:nvSpPr>
          <p:spPr bwMode="auto">
            <a:xfrm>
              <a:off x="445" y="1273"/>
              <a:ext cx="560" cy="54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50" name="Text Box 48"/>
            <p:cNvSpPr txBox="1">
              <a:spLocks noChangeArrowheads="1"/>
            </p:cNvSpPr>
            <p:nvPr/>
          </p:nvSpPr>
          <p:spPr bwMode="auto">
            <a:xfrm>
              <a:off x="499" y="1309"/>
              <a:ext cx="489" cy="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sz="1400" dirty="0">
                  <a:latin typeface="Times New Roman" pitchFamily="18" charset="0"/>
                </a:rPr>
                <a:t>等待</a:t>
              </a:r>
              <a:r>
                <a:rPr lang="en-US" altLang="zh-CN" sz="1400" dirty="0">
                  <a:latin typeface="Times New Roman" pitchFamily="18" charset="0"/>
                </a:rPr>
                <a:t>1</a:t>
              </a:r>
              <a:r>
                <a:rPr lang="zh-CN" altLang="en-US" sz="1400" dirty="0">
                  <a:latin typeface="Times New Roman" pitchFamily="18" charset="0"/>
                </a:rPr>
                <a:t>号包的</a:t>
              </a:r>
              <a:r>
                <a:rPr lang="en-US" altLang="zh-CN" sz="1400" dirty="0">
                  <a:latin typeface="Times New Roman" pitchFamily="18" charset="0"/>
                </a:rPr>
                <a:t>ACK</a:t>
              </a:r>
            </a:p>
          </p:txBody>
        </p:sp>
      </p:grpSp>
      <p:sp>
        <p:nvSpPr>
          <p:cNvPr id="51" name="Freeform 49"/>
          <p:cNvSpPr>
            <a:spLocks/>
          </p:cNvSpPr>
          <p:nvPr/>
        </p:nvSpPr>
        <p:spPr bwMode="auto">
          <a:xfrm flipH="1" flipV="1">
            <a:off x="2006600" y="2393206"/>
            <a:ext cx="579438" cy="890587"/>
          </a:xfrm>
          <a:custGeom>
            <a:avLst/>
            <a:gdLst>
              <a:gd name="T0" fmla="*/ 2147483647 w 322"/>
              <a:gd name="T1" fmla="*/ 2147483647 h 483"/>
              <a:gd name="T2" fmla="*/ 0 w 322"/>
              <a:gd name="T3" fmla="*/ 2147483647 h 483"/>
              <a:gd name="T4" fmla="*/ 0 60000 65536"/>
              <a:gd name="T5" fmla="*/ 0 60000 65536"/>
              <a:gd name="T6" fmla="*/ 0 w 322"/>
              <a:gd name="T7" fmla="*/ 0 h 483"/>
              <a:gd name="T8" fmla="*/ 322 w 322"/>
              <a:gd name="T9" fmla="*/ 483 h 48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22" h="483">
                <a:moveTo>
                  <a:pt x="31" y="120"/>
                </a:moveTo>
                <a:cubicBezTo>
                  <a:pt x="322" y="0"/>
                  <a:pt x="64" y="483"/>
                  <a:pt x="0" y="18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" name="Text Box 50"/>
          <p:cNvSpPr txBox="1">
            <a:spLocks noChangeArrowheads="1"/>
          </p:cNvSpPr>
          <p:nvPr/>
        </p:nvSpPr>
        <p:spPr bwMode="auto">
          <a:xfrm>
            <a:off x="7224713" y="5463431"/>
            <a:ext cx="323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Symbol" pitchFamily="18" charset="2"/>
              </a:rPr>
              <a:t>L</a:t>
            </a:r>
          </a:p>
        </p:txBody>
      </p:sp>
      <p:sp>
        <p:nvSpPr>
          <p:cNvPr id="53" name="Text Box 51"/>
          <p:cNvSpPr txBox="1">
            <a:spLocks noChangeArrowheads="1"/>
          </p:cNvSpPr>
          <p:nvPr/>
        </p:nvSpPr>
        <p:spPr bwMode="auto">
          <a:xfrm>
            <a:off x="6757988" y="5214193"/>
            <a:ext cx="14287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sz="1400">
                <a:latin typeface="Arial" charset="0"/>
              </a:rPr>
              <a:t>rdt_rcv(rcvpkt)</a:t>
            </a:r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54" name="Line 52"/>
          <p:cNvSpPr>
            <a:spLocks noChangeShapeType="1"/>
          </p:cNvSpPr>
          <p:nvPr/>
        </p:nvSpPr>
        <p:spPr bwMode="auto">
          <a:xfrm>
            <a:off x="6845300" y="5499943"/>
            <a:ext cx="11017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" name="Text Box 53"/>
          <p:cNvSpPr txBox="1">
            <a:spLocks noChangeArrowheads="1"/>
          </p:cNvSpPr>
          <p:nvPr/>
        </p:nvSpPr>
        <p:spPr bwMode="auto">
          <a:xfrm>
            <a:off x="7127875" y="2458293"/>
            <a:ext cx="323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Symbol" pitchFamily="18" charset="2"/>
              </a:rPr>
              <a:t>L</a:t>
            </a:r>
          </a:p>
        </p:txBody>
      </p:sp>
      <p:sp>
        <p:nvSpPr>
          <p:cNvPr id="56" name="Text Box 54"/>
          <p:cNvSpPr txBox="1">
            <a:spLocks noChangeArrowheads="1"/>
          </p:cNvSpPr>
          <p:nvPr/>
        </p:nvSpPr>
        <p:spPr bwMode="auto">
          <a:xfrm>
            <a:off x="1476375" y="2734518"/>
            <a:ext cx="323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Symbol" pitchFamily="18" charset="2"/>
              </a:rPr>
              <a:t>L</a:t>
            </a:r>
          </a:p>
        </p:txBody>
      </p:sp>
      <p:sp>
        <p:nvSpPr>
          <p:cNvPr id="57" name="Text Box 55"/>
          <p:cNvSpPr txBox="1">
            <a:spLocks noChangeArrowheads="1"/>
          </p:cNvSpPr>
          <p:nvPr/>
        </p:nvSpPr>
        <p:spPr bwMode="auto">
          <a:xfrm>
            <a:off x="1879600" y="6404818"/>
            <a:ext cx="323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Symbol" pitchFamily="18" charset="2"/>
              </a:rPr>
              <a:t>L</a:t>
            </a:r>
          </a:p>
        </p:txBody>
      </p:sp>
    </p:spTree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rdt3.0</a:t>
            </a:r>
            <a:r>
              <a:rPr lang="zh-CN" altLang="en-US" dirty="0"/>
              <a:t>：接收端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43</a:t>
            </a:fld>
            <a:endParaRPr lang="zh-CN" altLang="en-US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3038475" y="3665810"/>
            <a:ext cx="817563" cy="795338"/>
            <a:chOff x="963" y="1131"/>
            <a:chExt cx="515" cy="501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963" y="1131"/>
              <a:ext cx="490" cy="501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974" y="1153"/>
              <a:ext cx="504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sz="1400" dirty="0">
                  <a:latin typeface="Arial" charset="0"/>
                </a:rPr>
                <a:t>等待</a:t>
              </a:r>
              <a:r>
                <a:rPr lang="en-US" altLang="zh-CN" sz="1400" dirty="0">
                  <a:latin typeface="Arial" charset="0"/>
                </a:rPr>
                <a:t>0</a:t>
              </a:r>
              <a:r>
                <a:rPr lang="zh-CN" altLang="en-US" sz="1400" dirty="0">
                  <a:latin typeface="Arial" charset="0"/>
                </a:rPr>
                <a:t>号包从下层到达</a:t>
              </a:r>
              <a:endParaRPr lang="en-US" altLang="zh-CN" sz="1400" dirty="0">
                <a:latin typeface="Times New Roman" pitchFamily="18" charset="0"/>
              </a:endParaRPr>
            </a:p>
          </p:txBody>
        </p:sp>
      </p:grp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2874963" y="2595835"/>
            <a:ext cx="419100" cy="10795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 flipV="1">
            <a:off x="3556000" y="2913335"/>
            <a:ext cx="1590675" cy="785813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>
            <a:spLocks/>
          </p:cNvSpPr>
          <p:nvPr/>
        </p:nvSpPr>
        <p:spPr bwMode="auto">
          <a:xfrm>
            <a:off x="3573463" y="4481785"/>
            <a:ext cx="1590675" cy="688975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2962275" y="5062810"/>
            <a:ext cx="35814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sz="1400">
                <a:latin typeface="Arial" charset="0"/>
              </a:rPr>
              <a:t>rdt_rcv(rcvpkt) &amp;&amp; notcorrupt(rcvpkt) </a:t>
            </a:r>
          </a:p>
          <a:p>
            <a:pPr algn="l"/>
            <a:r>
              <a:rPr lang="en-US" altLang="zh-CN" sz="1400">
                <a:latin typeface="Arial" charset="0"/>
              </a:rPr>
              <a:t>  &amp;&amp; has_seq1(rcvpkt)</a:t>
            </a:r>
            <a:r>
              <a:rPr lang="en-US" altLang="zh-CN">
                <a:latin typeface="Arial" charset="0"/>
              </a:rPr>
              <a:t> 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3028950" y="5620023"/>
            <a:ext cx="28987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2971800" y="5675585"/>
            <a:ext cx="3852863" cy="99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sz="1400" dirty="0">
                <a:latin typeface="Arial" charset="0"/>
              </a:rPr>
              <a:t>extract(</a:t>
            </a:r>
            <a:r>
              <a:rPr lang="en-US" altLang="zh-CN" sz="1400" dirty="0" err="1">
                <a:latin typeface="Arial" charset="0"/>
              </a:rPr>
              <a:t>rcvpkt,data</a:t>
            </a:r>
            <a:r>
              <a:rPr lang="en-US" altLang="zh-CN" sz="1400" dirty="0">
                <a:latin typeface="Arial" charset="0"/>
              </a:rPr>
              <a:t>)</a:t>
            </a:r>
          </a:p>
          <a:p>
            <a:pPr algn="l"/>
            <a:r>
              <a:rPr lang="en-US" altLang="zh-CN" sz="1400" dirty="0" err="1">
                <a:latin typeface="Arial" charset="0"/>
              </a:rPr>
              <a:t>deliver_data</a:t>
            </a:r>
            <a:r>
              <a:rPr lang="en-US" altLang="zh-CN" sz="1400" dirty="0">
                <a:latin typeface="Arial" charset="0"/>
              </a:rPr>
              <a:t>(data)</a:t>
            </a:r>
          </a:p>
          <a:p>
            <a:pPr algn="l"/>
            <a:r>
              <a:rPr lang="en-US" altLang="zh-CN" sz="1400" dirty="0" err="1">
                <a:latin typeface="Arial" charset="0"/>
              </a:rPr>
              <a:t>sndpkt</a:t>
            </a:r>
            <a:r>
              <a:rPr lang="en-US" altLang="zh-CN" sz="1400" dirty="0">
                <a:latin typeface="Arial" charset="0"/>
              </a:rPr>
              <a:t> = </a:t>
            </a:r>
            <a:r>
              <a:rPr lang="en-US" altLang="zh-CN" sz="1400" dirty="0" err="1">
                <a:latin typeface="Arial" charset="0"/>
              </a:rPr>
              <a:t>make_pkt</a:t>
            </a:r>
            <a:r>
              <a:rPr lang="en-US" altLang="zh-CN" sz="1400" dirty="0">
                <a:latin typeface="Arial" charset="0"/>
              </a:rPr>
              <a:t>(ACK1, </a:t>
            </a:r>
            <a:r>
              <a:rPr lang="en-US" altLang="zh-CN" sz="1400" dirty="0" err="1">
                <a:latin typeface="Arial" charset="0"/>
              </a:rPr>
              <a:t>chksum</a:t>
            </a:r>
            <a:r>
              <a:rPr lang="en-US" altLang="zh-CN" sz="1400" dirty="0">
                <a:latin typeface="Arial" charset="0"/>
              </a:rPr>
              <a:t>)</a:t>
            </a:r>
          </a:p>
          <a:p>
            <a:pPr algn="l"/>
            <a:r>
              <a:rPr lang="en-US" altLang="zh-CN" sz="1400" dirty="0" err="1">
                <a:latin typeface="Arial" charset="0"/>
              </a:rPr>
              <a:t>udt_send</a:t>
            </a:r>
            <a:r>
              <a:rPr lang="en-US" altLang="zh-CN" sz="1400" dirty="0">
                <a:latin typeface="Arial" charset="0"/>
              </a:rPr>
              <a:t>(</a:t>
            </a:r>
            <a:r>
              <a:rPr lang="en-US" altLang="zh-CN" sz="1400" dirty="0" err="1">
                <a:latin typeface="Arial" charset="0"/>
              </a:rPr>
              <a:t>sndpkt</a:t>
            </a:r>
            <a:r>
              <a:rPr lang="en-US" altLang="zh-CN" sz="1400" dirty="0">
                <a:latin typeface="Arial" charset="0"/>
              </a:rPr>
              <a:t>)</a:t>
            </a:r>
            <a:endParaRPr lang="en-US" altLang="zh-CN" sz="1400" dirty="0">
              <a:latin typeface="Times New Roman" pitchFamily="18" charset="0"/>
            </a:endParaRPr>
          </a:p>
        </p:txBody>
      </p:sp>
      <p:grpSp>
        <p:nvGrpSpPr>
          <p:cNvPr id="14" name="Group 15"/>
          <p:cNvGrpSpPr>
            <a:grpSpLocks/>
          </p:cNvGrpSpPr>
          <p:nvPr/>
        </p:nvGrpSpPr>
        <p:grpSpPr bwMode="auto">
          <a:xfrm>
            <a:off x="4737100" y="3700735"/>
            <a:ext cx="825500" cy="796925"/>
            <a:chOff x="4398" y="3133"/>
            <a:chExt cx="520" cy="502"/>
          </a:xfrm>
        </p:grpSpPr>
        <p:sp>
          <p:nvSpPr>
            <p:cNvPr id="15" name="Oval 16"/>
            <p:cNvSpPr>
              <a:spLocks noChangeArrowheads="1"/>
            </p:cNvSpPr>
            <p:nvPr/>
          </p:nvSpPr>
          <p:spPr bwMode="auto">
            <a:xfrm>
              <a:off x="4398" y="3133"/>
              <a:ext cx="507" cy="50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16" name="Text Box 17"/>
            <p:cNvSpPr txBox="1">
              <a:spLocks noChangeArrowheads="1"/>
            </p:cNvSpPr>
            <p:nvPr/>
          </p:nvSpPr>
          <p:spPr bwMode="auto">
            <a:xfrm>
              <a:off x="4414" y="3163"/>
              <a:ext cx="504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sz="1400" dirty="0">
                  <a:latin typeface="Arial" charset="0"/>
                </a:rPr>
                <a:t>等待</a:t>
              </a:r>
              <a:r>
                <a:rPr lang="en-US" altLang="zh-CN" sz="1400" dirty="0">
                  <a:latin typeface="Arial" charset="0"/>
                </a:rPr>
                <a:t>1</a:t>
              </a:r>
              <a:r>
                <a:rPr lang="zh-CN" altLang="en-US" sz="1400" dirty="0">
                  <a:latin typeface="Arial" charset="0"/>
                </a:rPr>
                <a:t>号包从下层到达</a:t>
              </a:r>
              <a:endParaRPr lang="en-US" altLang="zh-CN" sz="1400" dirty="0">
                <a:latin typeface="Times New Roman" pitchFamily="18" charset="0"/>
              </a:endParaRPr>
            </a:p>
          </p:txBody>
        </p:sp>
      </p:grp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3124200" y="1597298"/>
            <a:ext cx="39814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sz="1400" dirty="0" err="1">
                <a:latin typeface="Arial" charset="0"/>
              </a:rPr>
              <a:t>rdt_rcv</a:t>
            </a:r>
            <a:r>
              <a:rPr lang="en-US" altLang="zh-CN" sz="1400" dirty="0">
                <a:latin typeface="Arial" charset="0"/>
              </a:rPr>
              <a:t>(</a:t>
            </a:r>
            <a:r>
              <a:rPr lang="en-US" altLang="zh-CN" sz="1400" dirty="0" err="1">
                <a:latin typeface="Arial" charset="0"/>
              </a:rPr>
              <a:t>rcvpkt</a:t>
            </a:r>
            <a:r>
              <a:rPr lang="en-US" altLang="zh-CN" sz="1400" dirty="0">
                <a:latin typeface="Arial" charset="0"/>
              </a:rPr>
              <a:t>) &amp;&amp; </a:t>
            </a:r>
            <a:r>
              <a:rPr lang="en-US" altLang="zh-CN" sz="1400" dirty="0" err="1">
                <a:latin typeface="Arial" charset="0"/>
              </a:rPr>
              <a:t>notcorrupt</a:t>
            </a:r>
            <a:r>
              <a:rPr lang="en-US" altLang="zh-CN" sz="1400" dirty="0">
                <a:latin typeface="Arial" charset="0"/>
              </a:rPr>
              <a:t>(</a:t>
            </a:r>
            <a:r>
              <a:rPr lang="en-US" altLang="zh-CN" sz="1400" dirty="0" err="1">
                <a:latin typeface="Arial" charset="0"/>
              </a:rPr>
              <a:t>rcvpkt</a:t>
            </a:r>
            <a:r>
              <a:rPr lang="en-US" altLang="zh-CN" sz="1400" dirty="0">
                <a:latin typeface="Arial" charset="0"/>
              </a:rPr>
              <a:t>) </a:t>
            </a:r>
          </a:p>
          <a:p>
            <a:pPr algn="l"/>
            <a:r>
              <a:rPr lang="en-US" altLang="zh-CN" sz="1400" dirty="0">
                <a:latin typeface="Arial" charset="0"/>
              </a:rPr>
              <a:t>  &amp;&amp; has_seq0(</a:t>
            </a:r>
            <a:r>
              <a:rPr lang="en-US" altLang="zh-CN" sz="1400" dirty="0" err="1">
                <a:latin typeface="Arial" charset="0"/>
              </a:rPr>
              <a:t>rcvpkt</a:t>
            </a:r>
            <a:r>
              <a:rPr lang="en-US" altLang="zh-CN" sz="1400" dirty="0">
                <a:latin typeface="Arial" charset="0"/>
              </a:rPr>
              <a:t>) </a:t>
            </a:r>
            <a:endParaRPr lang="en-US" altLang="zh-CN" sz="1400" dirty="0">
              <a:latin typeface="Times New Roman" pitchFamily="18" charset="0"/>
            </a:endParaRPr>
          </a:p>
        </p:txBody>
      </p:sp>
      <p:sp>
        <p:nvSpPr>
          <p:cNvPr id="18" name="Line 20"/>
          <p:cNvSpPr>
            <a:spLocks noChangeShapeType="1"/>
          </p:cNvSpPr>
          <p:nvPr/>
        </p:nvSpPr>
        <p:spPr bwMode="auto">
          <a:xfrm>
            <a:off x="3233738" y="2167210"/>
            <a:ext cx="19145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3136900" y="2124348"/>
            <a:ext cx="3475038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sz="1400" dirty="0">
                <a:latin typeface="Arial" charset="0"/>
              </a:rPr>
              <a:t>extract(</a:t>
            </a:r>
            <a:r>
              <a:rPr lang="en-US" altLang="zh-CN" sz="1400" dirty="0" err="1">
                <a:latin typeface="Arial" charset="0"/>
              </a:rPr>
              <a:t>rcvpkt,data</a:t>
            </a:r>
            <a:r>
              <a:rPr lang="en-US" altLang="zh-CN" sz="1400" dirty="0">
                <a:latin typeface="Arial" charset="0"/>
              </a:rPr>
              <a:t>)</a:t>
            </a:r>
          </a:p>
          <a:p>
            <a:pPr algn="l"/>
            <a:r>
              <a:rPr lang="en-US" altLang="zh-CN" sz="1400" dirty="0" err="1">
                <a:latin typeface="Arial" charset="0"/>
              </a:rPr>
              <a:t>deliver_data</a:t>
            </a:r>
            <a:r>
              <a:rPr lang="en-US" altLang="zh-CN" sz="1400" dirty="0">
                <a:latin typeface="Arial" charset="0"/>
              </a:rPr>
              <a:t>(data)</a:t>
            </a:r>
          </a:p>
          <a:p>
            <a:pPr algn="l"/>
            <a:r>
              <a:rPr lang="en-US" altLang="zh-CN" sz="1400" dirty="0" err="1">
                <a:latin typeface="Arial" charset="0"/>
              </a:rPr>
              <a:t>sndpkt</a:t>
            </a:r>
            <a:r>
              <a:rPr lang="en-US" altLang="zh-CN" sz="1400" dirty="0">
                <a:latin typeface="Arial" charset="0"/>
              </a:rPr>
              <a:t> = </a:t>
            </a:r>
            <a:r>
              <a:rPr lang="en-US" altLang="zh-CN" sz="1400" dirty="0" err="1">
                <a:latin typeface="Arial" charset="0"/>
              </a:rPr>
              <a:t>make_pkt</a:t>
            </a:r>
            <a:r>
              <a:rPr lang="en-US" altLang="zh-CN" sz="1400" dirty="0">
                <a:latin typeface="Arial" charset="0"/>
              </a:rPr>
              <a:t>(ACK0, </a:t>
            </a:r>
            <a:r>
              <a:rPr lang="en-US" altLang="zh-CN" sz="1400" dirty="0" err="1">
                <a:latin typeface="Arial" charset="0"/>
              </a:rPr>
              <a:t>chksum</a:t>
            </a:r>
            <a:r>
              <a:rPr lang="en-US" altLang="zh-CN" sz="1400" dirty="0">
                <a:latin typeface="Arial" charset="0"/>
              </a:rPr>
              <a:t>)</a:t>
            </a:r>
          </a:p>
          <a:p>
            <a:pPr algn="l"/>
            <a:r>
              <a:rPr lang="en-US" altLang="zh-CN" sz="1400" dirty="0" err="1">
                <a:latin typeface="Arial" charset="0"/>
              </a:rPr>
              <a:t>udt_send</a:t>
            </a:r>
            <a:r>
              <a:rPr lang="en-US" altLang="zh-CN" sz="1400" dirty="0">
                <a:latin typeface="Arial" charset="0"/>
              </a:rPr>
              <a:t>(</a:t>
            </a:r>
            <a:r>
              <a:rPr lang="en-US" altLang="zh-CN" sz="1400" dirty="0" err="1">
                <a:latin typeface="Arial" charset="0"/>
              </a:rPr>
              <a:t>sndpkt</a:t>
            </a:r>
            <a:r>
              <a:rPr lang="en-US" altLang="zh-CN" sz="1400" dirty="0">
                <a:latin typeface="Arial" charset="0"/>
              </a:rPr>
              <a:t>)</a:t>
            </a:r>
            <a:endParaRPr lang="en-US" altLang="zh-CN" sz="1400" dirty="0">
              <a:latin typeface="Times New Roman" pitchFamily="18" charset="0"/>
            </a:endParaRPr>
          </a:p>
        </p:txBody>
      </p:sp>
      <p:sp>
        <p:nvSpPr>
          <p:cNvPr id="20" name="Freeform 34"/>
          <p:cNvSpPr>
            <a:spLocks/>
          </p:cNvSpPr>
          <p:nvPr/>
        </p:nvSpPr>
        <p:spPr bwMode="auto">
          <a:xfrm flipH="1">
            <a:off x="2569294" y="3306639"/>
            <a:ext cx="490538" cy="1358900"/>
          </a:xfrm>
          <a:custGeom>
            <a:avLst/>
            <a:gdLst>
              <a:gd name="T0" fmla="*/ 0 w 619"/>
              <a:gd name="T1" fmla="*/ 0 h 1815"/>
              <a:gd name="T2" fmla="*/ 0 w 619"/>
              <a:gd name="T3" fmla="*/ 0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" name="Line 35"/>
          <p:cNvSpPr>
            <a:spLocks noChangeShapeType="1"/>
          </p:cNvSpPr>
          <p:nvPr/>
        </p:nvSpPr>
        <p:spPr bwMode="auto">
          <a:xfrm>
            <a:off x="696044" y="4149080"/>
            <a:ext cx="19240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" name="Text Box 36"/>
          <p:cNvSpPr txBox="1">
            <a:spLocks noChangeArrowheads="1"/>
          </p:cNvSpPr>
          <p:nvPr/>
        </p:nvSpPr>
        <p:spPr bwMode="auto">
          <a:xfrm>
            <a:off x="615081" y="3212976"/>
            <a:ext cx="2360613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dirty="0" err="1">
                <a:latin typeface="Arial" charset="0"/>
              </a:rPr>
              <a:t>rdt_rcv</a:t>
            </a:r>
            <a:r>
              <a:rPr lang="en-US" altLang="zh-CN" dirty="0">
                <a:latin typeface="Arial" charset="0"/>
              </a:rPr>
              <a:t>(</a:t>
            </a:r>
            <a:r>
              <a:rPr lang="en-US" altLang="zh-CN" dirty="0" err="1">
                <a:latin typeface="Arial" charset="0"/>
              </a:rPr>
              <a:t>rcvpkt</a:t>
            </a:r>
            <a:r>
              <a:rPr lang="en-US" altLang="zh-CN" dirty="0">
                <a:latin typeface="Arial" charset="0"/>
              </a:rPr>
              <a:t>) &amp;&amp; </a:t>
            </a:r>
          </a:p>
          <a:p>
            <a:pPr algn="l"/>
            <a:r>
              <a:rPr lang="en-US" altLang="zh-CN" dirty="0">
                <a:latin typeface="Arial" charset="0"/>
              </a:rPr>
              <a:t>   (corrupt(</a:t>
            </a:r>
            <a:r>
              <a:rPr lang="en-US" altLang="zh-CN" dirty="0" err="1">
                <a:latin typeface="Arial" charset="0"/>
              </a:rPr>
              <a:t>rcvpkt</a:t>
            </a:r>
            <a:r>
              <a:rPr lang="en-US" altLang="zh-CN" dirty="0">
                <a:latin typeface="Arial" charset="0"/>
              </a:rPr>
              <a:t>) ||     has_seq1(</a:t>
            </a:r>
            <a:r>
              <a:rPr lang="en-US" altLang="zh-CN" dirty="0" err="1">
                <a:latin typeface="Arial" charset="0"/>
              </a:rPr>
              <a:t>rcvpkt</a:t>
            </a:r>
            <a:r>
              <a:rPr lang="en-US" altLang="zh-CN" dirty="0">
                <a:latin typeface="Arial" charset="0"/>
              </a:rPr>
              <a:t>))</a:t>
            </a: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23" name="Text Box 37"/>
          <p:cNvSpPr txBox="1">
            <a:spLocks noChangeArrowheads="1"/>
          </p:cNvSpPr>
          <p:nvPr/>
        </p:nvSpPr>
        <p:spPr bwMode="auto">
          <a:xfrm>
            <a:off x="605556" y="4099545"/>
            <a:ext cx="20383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dirty="0" err="1">
                <a:latin typeface="Arial" charset="0"/>
              </a:rPr>
              <a:t>udt_send</a:t>
            </a:r>
            <a:r>
              <a:rPr lang="en-US" altLang="zh-CN" dirty="0">
                <a:latin typeface="Arial" charset="0"/>
              </a:rPr>
              <a:t>(</a:t>
            </a:r>
            <a:r>
              <a:rPr lang="en-US" altLang="zh-CN" dirty="0" err="1">
                <a:latin typeface="Arial" charset="0"/>
              </a:rPr>
              <a:t>sndpkt</a:t>
            </a:r>
            <a:r>
              <a:rPr lang="en-US" altLang="zh-CN" dirty="0">
                <a:latin typeface="Arial" charset="0"/>
              </a:rPr>
              <a:t>)</a:t>
            </a: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24" name="Freeform 34"/>
          <p:cNvSpPr>
            <a:spLocks/>
          </p:cNvSpPr>
          <p:nvPr/>
        </p:nvSpPr>
        <p:spPr bwMode="auto">
          <a:xfrm rot="10800000" flipH="1">
            <a:off x="5521622" y="3501008"/>
            <a:ext cx="490538" cy="1358900"/>
          </a:xfrm>
          <a:custGeom>
            <a:avLst/>
            <a:gdLst>
              <a:gd name="T0" fmla="*/ 0 w 619"/>
              <a:gd name="T1" fmla="*/ 0 h 1815"/>
              <a:gd name="T2" fmla="*/ 0 w 619"/>
              <a:gd name="T3" fmla="*/ 0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" name="Text Box 36"/>
          <p:cNvSpPr txBox="1">
            <a:spLocks noChangeArrowheads="1"/>
          </p:cNvSpPr>
          <p:nvPr/>
        </p:nvSpPr>
        <p:spPr bwMode="auto">
          <a:xfrm>
            <a:off x="5883795" y="3212976"/>
            <a:ext cx="2360613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dirty="0" err="1">
                <a:latin typeface="Arial" charset="0"/>
              </a:rPr>
              <a:t>rdt_rcv</a:t>
            </a:r>
            <a:r>
              <a:rPr lang="en-US" altLang="zh-CN" dirty="0">
                <a:latin typeface="Arial" charset="0"/>
              </a:rPr>
              <a:t>(</a:t>
            </a:r>
            <a:r>
              <a:rPr lang="en-US" altLang="zh-CN" dirty="0" err="1">
                <a:latin typeface="Arial" charset="0"/>
              </a:rPr>
              <a:t>rcvpkt</a:t>
            </a:r>
            <a:r>
              <a:rPr lang="en-US" altLang="zh-CN" dirty="0">
                <a:latin typeface="Arial" charset="0"/>
              </a:rPr>
              <a:t>) &amp;&amp; </a:t>
            </a:r>
          </a:p>
          <a:p>
            <a:pPr algn="l"/>
            <a:r>
              <a:rPr lang="en-US" altLang="zh-CN" dirty="0">
                <a:latin typeface="Arial" charset="0"/>
              </a:rPr>
              <a:t>   (corrupt(</a:t>
            </a:r>
            <a:r>
              <a:rPr lang="en-US" altLang="zh-CN" dirty="0" err="1">
                <a:latin typeface="Arial" charset="0"/>
              </a:rPr>
              <a:t>rcvpkt</a:t>
            </a:r>
            <a:r>
              <a:rPr lang="en-US" altLang="zh-CN" dirty="0">
                <a:latin typeface="Arial" charset="0"/>
              </a:rPr>
              <a:t>) ||     has_seq0(</a:t>
            </a:r>
            <a:r>
              <a:rPr lang="en-US" altLang="zh-CN" dirty="0" err="1">
                <a:latin typeface="Arial" charset="0"/>
              </a:rPr>
              <a:t>rcvpkt</a:t>
            </a:r>
            <a:r>
              <a:rPr lang="en-US" altLang="zh-CN" dirty="0">
                <a:latin typeface="Arial" charset="0"/>
              </a:rPr>
              <a:t>))</a:t>
            </a: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26" name="Text Box 37"/>
          <p:cNvSpPr txBox="1">
            <a:spLocks noChangeArrowheads="1"/>
          </p:cNvSpPr>
          <p:nvPr/>
        </p:nvSpPr>
        <p:spPr bwMode="auto">
          <a:xfrm>
            <a:off x="5874270" y="4099545"/>
            <a:ext cx="20383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dirty="0" err="1">
                <a:latin typeface="Arial" charset="0"/>
              </a:rPr>
              <a:t>udt_send</a:t>
            </a:r>
            <a:r>
              <a:rPr lang="en-US" altLang="zh-CN" dirty="0">
                <a:latin typeface="Arial" charset="0"/>
              </a:rPr>
              <a:t>(</a:t>
            </a:r>
            <a:r>
              <a:rPr lang="en-US" altLang="zh-CN" dirty="0" err="1">
                <a:latin typeface="Arial" charset="0"/>
              </a:rPr>
              <a:t>sndpkt</a:t>
            </a:r>
            <a:r>
              <a:rPr lang="en-US" altLang="zh-CN" dirty="0">
                <a:latin typeface="Arial" charset="0"/>
              </a:rPr>
              <a:t>)</a:t>
            </a: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27" name="Line 35"/>
          <p:cNvSpPr>
            <a:spLocks noChangeShapeType="1"/>
          </p:cNvSpPr>
          <p:nvPr/>
        </p:nvSpPr>
        <p:spPr bwMode="auto">
          <a:xfrm>
            <a:off x="5960318" y="4149080"/>
            <a:ext cx="19240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7308304" y="184482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同</a:t>
            </a:r>
            <a:r>
              <a:rPr lang="en-US" altLang="zh-CN" dirty="0"/>
              <a:t>rdt2.2</a:t>
            </a:r>
            <a:r>
              <a:rPr lang="zh-CN" altLang="en-US" dirty="0"/>
              <a:t>一样</a:t>
            </a:r>
          </a:p>
        </p:txBody>
      </p:sp>
    </p:spTree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rdt3.0</a:t>
            </a:r>
            <a:r>
              <a:rPr lang="zh-CN" altLang="en-US" dirty="0"/>
              <a:t>传输数据举例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44</a:t>
            </a:fld>
            <a:endParaRPr lang="zh-CN" alt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71475" y="1757188"/>
            <a:ext cx="9541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u="sng" dirty="0">
                <a:solidFill>
                  <a:srgbClr val="000099"/>
                </a:solidFill>
              </a:rPr>
              <a:t>发送端</a:t>
            </a:r>
            <a:endParaRPr lang="en-US" altLang="zh-CN" sz="2000" u="sng" dirty="0">
              <a:solidFill>
                <a:srgbClr val="000099"/>
              </a:solidFill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811463" y="1752426"/>
            <a:ext cx="9541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u="sng" dirty="0">
                <a:solidFill>
                  <a:srgbClr val="008000"/>
                </a:solidFill>
              </a:rPr>
              <a:t>接收端</a:t>
            </a:r>
            <a:endParaRPr lang="en-US" altLang="zh-CN" sz="2000" u="sng" dirty="0">
              <a:solidFill>
                <a:srgbClr val="008000"/>
              </a:solidFill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2814638" y="3376438"/>
            <a:ext cx="1056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接收</a:t>
            </a:r>
            <a:r>
              <a:rPr lang="en-US" altLang="zh-CN" sz="1800" dirty="0"/>
              <a:t>pkt1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2820988" y="4232101"/>
            <a:ext cx="1056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接收</a:t>
            </a:r>
            <a:r>
              <a:rPr lang="en-US" altLang="zh-CN" sz="1800" dirty="0"/>
              <a:t>pkt0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817813" y="2690638"/>
            <a:ext cx="10823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发送</a:t>
            </a:r>
            <a:r>
              <a:rPr lang="en-US" altLang="zh-CN" sz="1800" dirty="0"/>
              <a:t>ack0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2814638" y="3601863"/>
            <a:ext cx="10823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发送</a:t>
            </a:r>
            <a:r>
              <a:rPr lang="en-US" altLang="zh-CN" sz="1800" dirty="0"/>
              <a:t>ack1</a:t>
            </a: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2814638" y="4427363"/>
            <a:ext cx="10823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发送</a:t>
            </a:r>
            <a:r>
              <a:rPr lang="en-US" altLang="zh-CN" sz="1800" dirty="0"/>
              <a:t>ack0</a:t>
            </a: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300038" y="2939876"/>
            <a:ext cx="10823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接收</a:t>
            </a:r>
            <a:r>
              <a:rPr lang="en-US" altLang="zh-CN" sz="1800" dirty="0"/>
              <a:t>ack0</a:t>
            </a: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144463" y="4033663"/>
            <a:ext cx="1056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发送</a:t>
            </a:r>
            <a:r>
              <a:rPr lang="en-US" altLang="zh-CN" sz="1800" dirty="0"/>
              <a:t>pkt0</a:t>
            </a:r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144463" y="3158951"/>
            <a:ext cx="1056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发送</a:t>
            </a:r>
            <a:r>
              <a:rPr lang="en-US" altLang="zh-CN" sz="1800" dirty="0"/>
              <a:t>pkt1</a:t>
            </a:r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288925" y="3793951"/>
            <a:ext cx="10823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接收</a:t>
            </a:r>
            <a:r>
              <a:rPr lang="en-US" altLang="zh-CN" sz="1800" dirty="0"/>
              <a:t>ack1</a:t>
            </a: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133350" y="2196926"/>
            <a:ext cx="1056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800" dirty="0"/>
              <a:t>发送</a:t>
            </a:r>
            <a:r>
              <a:rPr lang="en-US" altLang="zh-CN" sz="1800" dirty="0"/>
              <a:t>pkt0</a:t>
            </a: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2809875" y="2479501"/>
            <a:ext cx="1056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800" dirty="0"/>
              <a:t>接收</a:t>
            </a:r>
            <a:r>
              <a:rPr lang="en-US" altLang="zh-CN" sz="1800" dirty="0"/>
              <a:t>pkt0</a:t>
            </a:r>
          </a:p>
        </p:txBody>
      </p:sp>
      <p:grpSp>
        <p:nvGrpSpPr>
          <p:cNvPr id="18" name="Group 37"/>
          <p:cNvGrpSpPr>
            <a:grpSpLocks/>
          </p:cNvGrpSpPr>
          <p:nvPr/>
        </p:nvGrpSpPr>
        <p:grpSpPr bwMode="auto">
          <a:xfrm>
            <a:off x="1349375" y="2266776"/>
            <a:ext cx="1471613" cy="512762"/>
            <a:chOff x="850" y="1159"/>
            <a:chExt cx="927" cy="323"/>
          </a:xfrm>
        </p:grpSpPr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850" y="1257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Text Box 28"/>
            <p:cNvSpPr txBox="1">
              <a:spLocks noChangeArrowheads="1"/>
            </p:cNvSpPr>
            <p:nvPr/>
          </p:nvSpPr>
          <p:spPr bwMode="auto">
            <a:xfrm>
              <a:off x="1100" y="1159"/>
              <a:ext cx="3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99"/>
                  </a:solidFill>
                  <a:latin typeface="Arial" charset="0"/>
                </a:rPr>
                <a:t>pkt0</a:t>
              </a:r>
            </a:p>
          </p:txBody>
        </p:sp>
      </p:grpSp>
      <p:grpSp>
        <p:nvGrpSpPr>
          <p:cNvPr id="21" name="Group 43"/>
          <p:cNvGrpSpPr>
            <a:grpSpLocks/>
          </p:cNvGrpSpPr>
          <p:nvPr/>
        </p:nvGrpSpPr>
        <p:grpSpPr bwMode="auto">
          <a:xfrm>
            <a:off x="1343025" y="4003501"/>
            <a:ext cx="1471613" cy="487362"/>
            <a:chOff x="846" y="2253"/>
            <a:chExt cx="927" cy="307"/>
          </a:xfrm>
        </p:grpSpPr>
        <p:sp>
          <p:nvSpPr>
            <p:cNvPr id="22" name="Line 24"/>
            <p:cNvSpPr>
              <a:spLocks noChangeShapeType="1"/>
            </p:cNvSpPr>
            <p:nvPr/>
          </p:nvSpPr>
          <p:spPr bwMode="auto">
            <a:xfrm>
              <a:off x="846" y="2335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" name="Text Box 29"/>
            <p:cNvSpPr txBox="1">
              <a:spLocks noChangeArrowheads="1"/>
            </p:cNvSpPr>
            <p:nvPr/>
          </p:nvSpPr>
          <p:spPr bwMode="auto">
            <a:xfrm>
              <a:off x="1097" y="2253"/>
              <a:ext cx="3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99"/>
                  </a:solidFill>
                  <a:latin typeface="Arial" charset="0"/>
                </a:rPr>
                <a:t>pkt0</a:t>
              </a:r>
            </a:p>
          </p:txBody>
        </p:sp>
      </p:grpSp>
      <p:grpSp>
        <p:nvGrpSpPr>
          <p:cNvPr id="24" name="Group 39"/>
          <p:cNvGrpSpPr>
            <a:grpSpLocks/>
          </p:cNvGrpSpPr>
          <p:nvPr/>
        </p:nvGrpSpPr>
        <p:grpSpPr bwMode="auto">
          <a:xfrm>
            <a:off x="1357313" y="3141488"/>
            <a:ext cx="1471612" cy="504825"/>
            <a:chOff x="855" y="1710"/>
            <a:chExt cx="927" cy="318"/>
          </a:xfrm>
        </p:grpSpPr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" name="Text Box 30"/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99"/>
                  </a:solidFill>
                  <a:latin typeface="Arial" charset="0"/>
                </a:rPr>
                <a:t>pkt1</a:t>
              </a:r>
            </a:p>
          </p:txBody>
        </p:sp>
      </p:grpSp>
      <p:grpSp>
        <p:nvGrpSpPr>
          <p:cNvPr id="27" name="Group 40"/>
          <p:cNvGrpSpPr>
            <a:grpSpLocks/>
          </p:cNvGrpSpPr>
          <p:nvPr/>
        </p:nvGrpSpPr>
        <p:grpSpPr bwMode="auto">
          <a:xfrm>
            <a:off x="1343025" y="3606626"/>
            <a:ext cx="1471613" cy="471487"/>
            <a:chOff x="846" y="2003"/>
            <a:chExt cx="927" cy="297"/>
          </a:xfrm>
        </p:grpSpPr>
        <p:sp>
          <p:nvSpPr>
            <p:cNvPr id="28" name="Line 26"/>
            <p:cNvSpPr>
              <a:spLocks noChangeShapeType="1"/>
            </p:cNvSpPr>
            <p:nvPr/>
          </p:nvSpPr>
          <p:spPr bwMode="auto">
            <a:xfrm flipH="1">
              <a:off x="846" y="2075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" name="Text Box 31"/>
            <p:cNvSpPr txBox="1">
              <a:spLocks noChangeArrowheads="1"/>
            </p:cNvSpPr>
            <p:nvPr/>
          </p:nvSpPr>
          <p:spPr bwMode="auto">
            <a:xfrm>
              <a:off x="1092" y="2003"/>
              <a:ext cx="38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8000"/>
                  </a:solidFill>
                  <a:latin typeface="Arial" charset="0"/>
                </a:rPr>
                <a:t>ack1</a:t>
              </a:r>
            </a:p>
          </p:txBody>
        </p:sp>
      </p:grpSp>
      <p:grpSp>
        <p:nvGrpSpPr>
          <p:cNvPr id="30" name="Group 38"/>
          <p:cNvGrpSpPr>
            <a:grpSpLocks/>
          </p:cNvGrpSpPr>
          <p:nvPr/>
        </p:nvGrpSpPr>
        <p:grpSpPr bwMode="auto">
          <a:xfrm>
            <a:off x="1335088" y="2766838"/>
            <a:ext cx="1471612" cy="455613"/>
            <a:chOff x="841" y="1474"/>
            <a:chExt cx="927" cy="287"/>
          </a:xfrm>
        </p:grpSpPr>
        <p:sp>
          <p:nvSpPr>
            <p:cNvPr id="31" name="Line 25"/>
            <p:cNvSpPr>
              <a:spLocks noChangeShapeType="1"/>
            </p:cNvSpPr>
            <p:nvPr/>
          </p:nvSpPr>
          <p:spPr bwMode="auto">
            <a:xfrm flipH="1">
              <a:off x="841" y="153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" name="Text Box 32"/>
            <p:cNvSpPr txBox="1">
              <a:spLocks noChangeArrowheads="1"/>
            </p:cNvSpPr>
            <p:nvPr/>
          </p:nvSpPr>
          <p:spPr bwMode="auto">
            <a:xfrm>
              <a:off x="1089" y="1474"/>
              <a:ext cx="43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008000"/>
                  </a:solidFill>
                  <a:latin typeface="Arial" charset="0"/>
                </a:rPr>
                <a:t>ack0</a:t>
              </a:r>
            </a:p>
          </p:txBody>
        </p:sp>
      </p:grpSp>
      <p:grpSp>
        <p:nvGrpSpPr>
          <p:cNvPr id="33" name="Group 44"/>
          <p:cNvGrpSpPr>
            <a:grpSpLocks/>
          </p:cNvGrpSpPr>
          <p:nvPr/>
        </p:nvGrpSpPr>
        <p:grpSpPr bwMode="auto">
          <a:xfrm>
            <a:off x="1328738" y="4459113"/>
            <a:ext cx="1471612" cy="461963"/>
            <a:chOff x="837" y="2540"/>
            <a:chExt cx="927" cy="291"/>
          </a:xfrm>
        </p:grpSpPr>
        <p:sp>
          <p:nvSpPr>
            <p:cNvPr id="34" name="Line 27"/>
            <p:cNvSpPr>
              <a:spLocks noChangeShapeType="1"/>
            </p:cNvSpPr>
            <p:nvPr/>
          </p:nvSpPr>
          <p:spPr bwMode="auto">
            <a:xfrm flipH="1">
              <a:off x="837" y="260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" name="Text Box 33"/>
            <p:cNvSpPr txBox="1">
              <a:spLocks noChangeArrowheads="1"/>
            </p:cNvSpPr>
            <p:nvPr/>
          </p:nvSpPr>
          <p:spPr bwMode="auto">
            <a:xfrm>
              <a:off x="1086" y="2540"/>
              <a:ext cx="38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8000"/>
                  </a:solidFill>
                  <a:latin typeface="Arial" charset="0"/>
                </a:rPr>
                <a:t>ack0</a:t>
              </a:r>
            </a:p>
          </p:txBody>
        </p:sp>
      </p:grpSp>
      <p:sp>
        <p:nvSpPr>
          <p:cNvPr id="36" name="Text Box 45"/>
          <p:cNvSpPr txBox="1">
            <a:spLocks noChangeArrowheads="1"/>
          </p:cNvSpPr>
          <p:nvPr/>
        </p:nvSpPr>
        <p:spPr bwMode="auto">
          <a:xfrm>
            <a:off x="1636713" y="5538613"/>
            <a:ext cx="11913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dirty="0"/>
              <a:t>(a) </a:t>
            </a:r>
            <a:r>
              <a:rPr lang="zh-CN" altLang="en-US" sz="1800" dirty="0"/>
              <a:t>无丢包</a:t>
            </a:r>
            <a:endParaRPr lang="en-US" altLang="zh-CN" sz="1800" dirty="0"/>
          </a:p>
        </p:txBody>
      </p:sp>
      <p:sp>
        <p:nvSpPr>
          <p:cNvPr id="37" name="Text Box 46"/>
          <p:cNvSpPr txBox="1">
            <a:spLocks noChangeArrowheads="1"/>
          </p:cNvSpPr>
          <p:nvPr/>
        </p:nvSpPr>
        <p:spPr bwMode="auto">
          <a:xfrm>
            <a:off x="4929188" y="1754013"/>
            <a:ext cx="9541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u="sng" dirty="0">
                <a:solidFill>
                  <a:srgbClr val="000099"/>
                </a:solidFill>
              </a:rPr>
              <a:t>发送端</a:t>
            </a:r>
            <a:endParaRPr lang="en-US" altLang="zh-CN" sz="2000" u="sng" dirty="0">
              <a:solidFill>
                <a:srgbClr val="000099"/>
              </a:solidFill>
            </a:endParaRPr>
          </a:p>
        </p:txBody>
      </p:sp>
      <p:sp>
        <p:nvSpPr>
          <p:cNvPr id="38" name="Text Box 47"/>
          <p:cNvSpPr txBox="1">
            <a:spLocks noChangeArrowheads="1"/>
          </p:cNvSpPr>
          <p:nvPr/>
        </p:nvSpPr>
        <p:spPr bwMode="auto">
          <a:xfrm>
            <a:off x="7369175" y="1749251"/>
            <a:ext cx="9541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u="sng" dirty="0">
                <a:solidFill>
                  <a:srgbClr val="008000"/>
                </a:solidFill>
              </a:rPr>
              <a:t>接收端</a:t>
            </a:r>
            <a:endParaRPr lang="en-US" altLang="zh-CN" sz="2000" u="sng" dirty="0">
              <a:solidFill>
                <a:srgbClr val="008000"/>
              </a:solidFill>
            </a:endParaRPr>
          </a:p>
        </p:txBody>
      </p:sp>
      <p:sp>
        <p:nvSpPr>
          <p:cNvPr id="39" name="Text Box 48"/>
          <p:cNvSpPr txBox="1">
            <a:spLocks noChangeArrowheads="1"/>
          </p:cNvSpPr>
          <p:nvPr/>
        </p:nvSpPr>
        <p:spPr bwMode="auto">
          <a:xfrm>
            <a:off x="7370763" y="4665488"/>
            <a:ext cx="1056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接收</a:t>
            </a:r>
            <a:r>
              <a:rPr lang="en-US" altLang="zh-CN" sz="1800" dirty="0"/>
              <a:t>pkt1</a:t>
            </a:r>
          </a:p>
        </p:txBody>
      </p:sp>
      <p:sp>
        <p:nvSpPr>
          <p:cNvPr id="40" name="Text Box 49"/>
          <p:cNvSpPr txBox="1">
            <a:spLocks noChangeArrowheads="1"/>
          </p:cNvSpPr>
          <p:nvPr/>
        </p:nvSpPr>
        <p:spPr bwMode="auto">
          <a:xfrm>
            <a:off x="7378700" y="5506863"/>
            <a:ext cx="1056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接收</a:t>
            </a:r>
            <a:r>
              <a:rPr lang="en-US" altLang="zh-CN" sz="1800" dirty="0"/>
              <a:t>pkt0</a:t>
            </a:r>
          </a:p>
        </p:txBody>
      </p:sp>
      <p:sp>
        <p:nvSpPr>
          <p:cNvPr id="41" name="Text Box 50"/>
          <p:cNvSpPr txBox="1">
            <a:spLocks noChangeArrowheads="1"/>
          </p:cNvSpPr>
          <p:nvPr/>
        </p:nvSpPr>
        <p:spPr bwMode="auto">
          <a:xfrm>
            <a:off x="7375525" y="2687463"/>
            <a:ext cx="10823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发送</a:t>
            </a:r>
            <a:r>
              <a:rPr lang="en-US" altLang="zh-CN" sz="1800" dirty="0"/>
              <a:t>ack0</a:t>
            </a:r>
          </a:p>
        </p:txBody>
      </p:sp>
      <p:sp>
        <p:nvSpPr>
          <p:cNvPr id="42" name="Text Box 51"/>
          <p:cNvSpPr txBox="1">
            <a:spLocks noChangeArrowheads="1"/>
          </p:cNvSpPr>
          <p:nvPr/>
        </p:nvSpPr>
        <p:spPr bwMode="auto">
          <a:xfrm>
            <a:off x="7372350" y="4876626"/>
            <a:ext cx="10823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发送</a:t>
            </a:r>
            <a:r>
              <a:rPr lang="en-US" altLang="zh-CN" sz="1800" dirty="0"/>
              <a:t>ack1</a:t>
            </a:r>
          </a:p>
        </p:txBody>
      </p:sp>
      <p:sp>
        <p:nvSpPr>
          <p:cNvPr id="43" name="Text Box 52"/>
          <p:cNvSpPr txBox="1">
            <a:spLocks noChangeArrowheads="1"/>
          </p:cNvSpPr>
          <p:nvPr/>
        </p:nvSpPr>
        <p:spPr bwMode="auto">
          <a:xfrm>
            <a:off x="7372350" y="5702126"/>
            <a:ext cx="10823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发送</a:t>
            </a:r>
            <a:r>
              <a:rPr lang="en-US" altLang="zh-CN" sz="1800" dirty="0"/>
              <a:t>ack0</a:t>
            </a:r>
          </a:p>
        </p:txBody>
      </p:sp>
      <p:sp>
        <p:nvSpPr>
          <p:cNvPr id="44" name="Text Box 53"/>
          <p:cNvSpPr txBox="1">
            <a:spLocks noChangeArrowheads="1"/>
          </p:cNvSpPr>
          <p:nvPr/>
        </p:nvSpPr>
        <p:spPr bwMode="auto">
          <a:xfrm>
            <a:off x="4857750" y="2936701"/>
            <a:ext cx="10823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接收</a:t>
            </a:r>
            <a:r>
              <a:rPr lang="en-US" altLang="zh-CN" sz="1800" dirty="0"/>
              <a:t>ack0</a:t>
            </a:r>
          </a:p>
        </p:txBody>
      </p:sp>
      <p:sp>
        <p:nvSpPr>
          <p:cNvPr id="45" name="Text Box 54"/>
          <p:cNvSpPr txBox="1">
            <a:spLocks noChangeArrowheads="1"/>
          </p:cNvSpPr>
          <p:nvPr/>
        </p:nvSpPr>
        <p:spPr bwMode="auto">
          <a:xfrm>
            <a:off x="4702175" y="5308426"/>
            <a:ext cx="1056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发送</a:t>
            </a:r>
            <a:r>
              <a:rPr lang="en-US" altLang="zh-CN" sz="1800" dirty="0"/>
              <a:t>pkt0</a:t>
            </a:r>
          </a:p>
        </p:txBody>
      </p:sp>
      <p:sp>
        <p:nvSpPr>
          <p:cNvPr id="46" name="Text Box 55"/>
          <p:cNvSpPr txBox="1">
            <a:spLocks noChangeArrowheads="1"/>
          </p:cNvSpPr>
          <p:nvPr/>
        </p:nvSpPr>
        <p:spPr bwMode="auto">
          <a:xfrm>
            <a:off x="4702175" y="3155776"/>
            <a:ext cx="1056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发送</a:t>
            </a:r>
            <a:r>
              <a:rPr lang="en-US" altLang="zh-CN" sz="1800" dirty="0"/>
              <a:t>pkt1</a:t>
            </a:r>
          </a:p>
        </p:txBody>
      </p:sp>
      <p:sp>
        <p:nvSpPr>
          <p:cNvPr id="47" name="Text Box 56"/>
          <p:cNvSpPr txBox="1">
            <a:spLocks noChangeArrowheads="1"/>
          </p:cNvSpPr>
          <p:nvPr/>
        </p:nvSpPr>
        <p:spPr bwMode="auto">
          <a:xfrm>
            <a:off x="4846638" y="5068713"/>
            <a:ext cx="10823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接收</a:t>
            </a:r>
            <a:r>
              <a:rPr lang="en-US" altLang="zh-CN" sz="1800" dirty="0"/>
              <a:t>ack1</a:t>
            </a:r>
          </a:p>
        </p:txBody>
      </p:sp>
      <p:sp>
        <p:nvSpPr>
          <p:cNvPr id="48" name="Text Box 57"/>
          <p:cNvSpPr txBox="1">
            <a:spLocks noChangeArrowheads="1"/>
          </p:cNvSpPr>
          <p:nvPr/>
        </p:nvSpPr>
        <p:spPr bwMode="auto">
          <a:xfrm>
            <a:off x="4691063" y="2193751"/>
            <a:ext cx="1056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800" dirty="0"/>
              <a:t>发送</a:t>
            </a:r>
            <a:r>
              <a:rPr lang="en-US" altLang="zh-CN" sz="1800" dirty="0"/>
              <a:t>pkt0</a:t>
            </a:r>
          </a:p>
        </p:txBody>
      </p:sp>
      <p:sp>
        <p:nvSpPr>
          <p:cNvPr id="49" name="Text Box 58"/>
          <p:cNvSpPr txBox="1">
            <a:spLocks noChangeArrowheads="1"/>
          </p:cNvSpPr>
          <p:nvPr/>
        </p:nvSpPr>
        <p:spPr bwMode="auto">
          <a:xfrm>
            <a:off x="7367588" y="2476326"/>
            <a:ext cx="1056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接收</a:t>
            </a:r>
            <a:r>
              <a:rPr lang="en-US" altLang="zh-CN" sz="1800" dirty="0"/>
              <a:t>pkt0</a:t>
            </a:r>
          </a:p>
        </p:txBody>
      </p:sp>
      <p:grpSp>
        <p:nvGrpSpPr>
          <p:cNvPr id="50" name="Group 59"/>
          <p:cNvGrpSpPr>
            <a:grpSpLocks/>
          </p:cNvGrpSpPr>
          <p:nvPr/>
        </p:nvGrpSpPr>
        <p:grpSpPr bwMode="auto">
          <a:xfrm>
            <a:off x="5907088" y="2263601"/>
            <a:ext cx="1471612" cy="512762"/>
            <a:chOff x="850" y="1159"/>
            <a:chExt cx="927" cy="323"/>
          </a:xfrm>
        </p:grpSpPr>
        <p:sp>
          <p:nvSpPr>
            <p:cNvPr id="51" name="Line 60"/>
            <p:cNvSpPr>
              <a:spLocks noChangeShapeType="1"/>
            </p:cNvSpPr>
            <p:nvPr/>
          </p:nvSpPr>
          <p:spPr bwMode="auto">
            <a:xfrm>
              <a:off x="850" y="1257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" name="Text Box 61"/>
            <p:cNvSpPr txBox="1">
              <a:spLocks noChangeArrowheads="1"/>
            </p:cNvSpPr>
            <p:nvPr/>
          </p:nvSpPr>
          <p:spPr bwMode="auto">
            <a:xfrm>
              <a:off x="1100" y="1159"/>
              <a:ext cx="3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99"/>
                  </a:solidFill>
                  <a:latin typeface="Arial" charset="0"/>
                </a:rPr>
                <a:t>pkt0</a:t>
              </a:r>
            </a:p>
          </p:txBody>
        </p:sp>
      </p:grpSp>
      <p:grpSp>
        <p:nvGrpSpPr>
          <p:cNvPr id="53" name="Group 62"/>
          <p:cNvGrpSpPr>
            <a:grpSpLocks/>
          </p:cNvGrpSpPr>
          <p:nvPr/>
        </p:nvGrpSpPr>
        <p:grpSpPr bwMode="auto">
          <a:xfrm>
            <a:off x="5900738" y="5278263"/>
            <a:ext cx="1471612" cy="487363"/>
            <a:chOff x="846" y="2253"/>
            <a:chExt cx="927" cy="307"/>
          </a:xfrm>
        </p:grpSpPr>
        <p:sp>
          <p:nvSpPr>
            <p:cNvPr id="54" name="Line 63"/>
            <p:cNvSpPr>
              <a:spLocks noChangeShapeType="1"/>
            </p:cNvSpPr>
            <p:nvPr/>
          </p:nvSpPr>
          <p:spPr bwMode="auto">
            <a:xfrm>
              <a:off x="846" y="2335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" name="Text Box 64"/>
            <p:cNvSpPr txBox="1">
              <a:spLocks noChangeArrowheads="1"/>
            </p:cNvSpPr>
            <p:nvPr/>
          </p:nvSpPr>
          <p:spPr bwMode="auto">
            <a:xfrm>
              <a:off x="1097" y="2253"/>
              <a:ext cx="3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99"/>
                  </a:solidFill>
                  <a:latin typeface="Arial" charset="0"/>
                </a:rPr>
                <a:t>pkt0</a:t>
              </a:r>
            </a:p>
          </p:txBody>
        </p:sp>
      </p:grpSp>
      <p:grpSp>
        <p:nvGrpSpPr>
          <p:cNvPr id="56" name="Group 68"/>
          <p:cNvGrpSpPr>
            <a:grpSpLocks/>
          </p:cNvGrpSpPr>
          <p:nvPr/>
        </p:nvGrpSpPr>
        <p:grpSpPr bwMode="auto">
          <a:xfrm>
            <a:off x="5900738" y="4881388"/>
            <a:ext cx="1471612" cy="471488"/>
            <a:chOff x="846" y="2003"/>
            <a:chExt cx="927" cy="297"/>
          </a:xfrm>
        </p:grpSpPr>
        <p:sp>
          <p:nvSpPr>
            <p:cNvPr id="57" name="Line 69"/>
            <p:cNvSpPr>
              <a:spLocks noChangeShapeType="1"/>
            </p:cNvSpPr>
            <p:nvPr/>
          </p:nvSpPr>
          <p:spPr bwMode="auto">
            <a:xfrm flipH="1">
              <a:off x="846" y="2075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" name="Text Box 70"/>
            <p:cNvSpPr txBox="1">
              <a:spLocks noChangeArrowheads="1"/>
            </p:cNvSpPr>
            <p:nvPr/>
          </p:nvSpPr>
          <p:spPr bwMode="auto">
            <a:xfrm>
              <a:off x="1092" y="2003"/>
              <a:ext cx="38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8000"/>
                  </a:solidFill>
                  <a:latin typeface="Arial" charset="0"/>
                </a:rPr>
                <a:t>ack1</a:t>
              </a:r>
            </a:p>
          </p:txBody>
        </p:sp>
      </p:grpSp>
      <p:grpSp>
        <p:nvGrpSpPr>
          <p:cNvPr id="59" name="Group 71"/>
          <p:cNvGrpSpPr>
            <a:grpSpLocks/>
          </p:cNvGrpSpPr>
          <p:nvPr/>
        </p:nvGrpSpPr>
        <p:grpSpPr bwMode="auto">
          <a:xfrm>
            <a:off x="5892800" y="2763663"/>
            <a:ext cx="1471613" cy="455613"/>
            <a:chOff x="841" y="1474"/>
            <a:chExt cx="927" cy="287"/>
          </a:xfrm>
        </p:grpSpPr>
        <p:sp>
          <p:nvSpPr>
            <p:cNvPr id="60" name="Line 72"/>
            <p:cNvSpPr>
              <a:spLocks noChangeShapeType="1"/>
            </p:cNvSpPr>
            <p:nvPr/>
          </p:nvSpPr>
          <p:spPr bwMode="auto">
            <a:xfrm flipH="1">
              <a:off x="841" y="153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" name="Text Box 73"/>
            <p:cNvSpPr txBox="1">
              <a:spLocks noChangeArrowheads="1"/>
            </p:cNvSpPr>
            <p:nvPr/>
          </p:nvSpPr>
          <p:spPr bwMode="auto">
            <a:xfrm>
              <a:off x="1089" y="1474"/>
              <a:ext cx="38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8000"/>
                  </a:solidFill>
                  <a:latin typeface="Arial" charset="0"/>
                </a:rPr>
                <a:t>ack0</a:t>
              </a:r>
            </a:p>
          </p:txBody>
        </p:sp>
      </p:grpSp>
      <p:grpSp>
        <p:nvGrpSpPr>
          <p:cNvPr id="62" name="Group 74"/>
          <p:cNvGrpSpPr>
            <a:grpSpLocks/>
          </p:cNvGrpSpPr>
          <p:nvPr/>
        </p:nvGrpSpPr>
        <p:grpSpPr bwMode="auto">
          <a:xfrm>
            <a:off x="5886450" y="5729113"/>
            <a:ext cx="1471613" cy="466725"/>
            <a:chOff x="837" y="2537"/>
            <a:chExt cx="927" cy="294"/>
          </a:xfrm>
        </p:grpSpPr>
        <p:sp>
          <p:nvSpPr>
            <p:cNvPr id="63" name="Line 75"/>
            <p:cNvSpPr>
              <a:spLocks noChangeShapeType="1"/>
            </p:cNvSpPr>
            <p:nvPr/>
          </p:nvSpPr>
          <p:spPr bwMode="auto">
            <a:xfrm flipH="1">
              <a:off x="837" y="260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" name="Text Box 76"/>
            <p:cNvSpPr txBox="1">
              <a:spLocks noChangeArrowheads="1"/>
            </p:cNvSpPr>
            <p:nvPr/>
          </p:nvSpPr>
          <p:spPr bwMode="auto">
            <a:xfrm>
              <a:off x="1091" y="2537"/>
              <a:ext cx="3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8000"/>
                  </a:solidFill>
                </a:rPr>
                <a:t>ack0</a:t>
              </a:r>
            </a:p>
          </p:txBody>
        </p:sp>
      </p:grpSp>
      <p:sp>
        <p:nvSpPr>
          <p:cNvPr id="65" name="Text Box 78"/>
          <p:cNvSpPr txBox="1">
            <a:spLocks noChangeArrowheads="1"/>
          </p:cNvSpPr>
          <p:nvPr/>
        </p:nvSpPr>
        <p:spPr bwMode="auto">
          <a:xfrm>
            <a:off x="5980113" y="6446663"/>
            <a:ext cx="9733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dirty="0"/>
              <a:t>(b) </a:t>
            </a:r>
            <a:r>
              <a:rPr lang="zh-CN" altLang="en-US" sz="1800" dirty="0"/>
              <a:t>丢包</a:t>
            </a:r>
            <a:endParaRPr lang="en-US" altLang="zh-CN" sz="1800" dirty="0"/>
          </a:p>
        </p:txBody>
      </p:sp>
      <p:grpSp>
        <p:nvGrpSpPr>
          <p:cNvPr id="66" name="Group 81"/>
          <p:cNvGrpSpPr>
            <a:grpSpLocks/>
          </p:cNvGrpSpPr>
          <p:nvPr/>
        </p:nvGrpSpPr>
        <p:grpSpPr bwMode="auto">
          <a:xfrm>
            <a:off x="5915024" y="3138315"/>
            <a:ext cx="1281113" cy="771526"/>
            <a:chOff x="3726" y="1687"/>
            <a:chExt cx="807" cy="486"/>
          </a:xfrm>
        </p:grpSpPr>
        <p:sp>
          <p:nvSpPr>
            <p:cNvPr id="67" name="Line 66"/>
            <p:cNvSpPr>
              <a:spLocks noChangeShapeType="1"/>
            </p:cNvSpPr>
            <p:nvPr/>
          </p:nvSpPr>
          <p:spPr bwMode="auto">
            <a:xfrm>
              <a:off x="3726" y="1780"/>
              <a:ext cx="548" cy="148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" name="Text Box 67"/>
            <p:cNvSpPr txBox="1">
              <a:spLocks noChangeArrowheads="1"/>
            </p:cNvSpPr>
            <p:nvPr/>
          </p:nvSpPr>
          <p:spPr bwMode="auto">
            <a:xfrm>
              <a:off x="3965" y="1687"/>
              <a:ext cx="3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99"/>
                  </a:solidFill>
                  <a:latin typeface="Arial" charset="0"/>
                </a:rPr>
                <a:t>pkt1</a:t>
              </a:r>
            </a:p>
          </p:txBody>
        </p:sp>
        <p:sp>
          <p:nvSpPr>
            <p:cNvPr id="69" name="Text Box 79"/>
            <p:cNvSpPr txBox="1">
              <a:spLocks noChangeArrowheads="1"/>
            </p:cNvSpPr>
            <p:nvPr/>
          </p:nvSpPr>
          <p:spPr bwMode="auto">
            <a:xfrm>
              <a:off x="4185" y="1808"/>
              <a:ext cx="21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0" name="Text Box 80"/>
            <p:cNvSpPr txBox="1">
              <a:spLocks noChangeArrowheads="1"/>
            </p:cNvSpPr>
            <p:nvPr/>
          </p:nvSpPr>
          <p:spPr bwMode="auto">
            <a:xfrm>
              <a:off x="4126" y="1940"/>
              <a:ext cx="40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丢包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1" name="Group 86"/>
          <p:cNvGrpSpPr>
            <a:grpSpLocks/>
          </p:cNvGrpSpPr>
          <p:nvPr/>
        </p:nvGrpSpPr>
        <p:grpSpPr bwMode="auto">
          <a:xfrm>
            <a:off x="5795963" y="3441526"/>
            <a:ext cx="122237" cy="1033462"/>
            <a:chOff x="3651" y="1878"/>
            <a:chExt cx="78" cy="963"/>
          </a:xfrm>
        </p:grpSpPr>
        <p:sp>
          <p:nvSpPr>
            <p:cNvPr id="72" name="Line 82"/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" name="Line 84"/>
            <p:cNvSpPr>
              <a:spLocks noChangeShapeType="1"/>
            </p:cNvSpPr>
            <p:nvPr/>
          </p:nvSpPr>
          <p:spPr bwMode="auto">
            <a:xfrm flipH="1">
              <a:off x="3651" y="1878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4" name="Line 85"/>
            <p:cNvSpPr>
              <a:spLocks noChangeShapeType="1"/>
            </p:cNvSpPr>
            <p:nvPr/>
          </p:nvSpPr>
          <p:spPr bwMode="auto">
            <a:xfrm flipH="1">
              <a:off x="3651" y="2841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5" name="Group 88"/>
          <p:cNvGrpSpPr>
            <a:grpSpLocks/>
          </p:cNvGrpSpPr>
          <p:nvPr/>
        </p:nvGrpSpPr>
        <p:grpSpPr bwMode="auto">
          <a:xfrm>
            <a:off x="5924550" y="4430538"/>
            <a:ext cx="1471613" cy="504825"/>
            <a:chOff x="855" y="1710"/>
            <a:chExt cx="927" cy="318"/>
          </a:xfrm>
        </p:grpSpPr>
        <p:sp>
          <p:nvSpPr>
            <p:cNvPr id="76" name="Line 89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7" name="Text Box 90"/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99"/>
                  </a:solidFill>
                  <a:latin typeface="Arial" charset="0"/>
                </a:rPr>
                <a:t>pkt1</a:t>
              </a:r>
            </a:p>
          </p:txBody>
        </p:sp>
      </p:grpSp>
      <p:grpSp>
        <p:nvGrpSpPr>
          <p:cNvPr id="78" name="Group 92"/>
          <p:cNvGrpSpPr>
            <a:grpSpLocks/>
          </p:cNvGrpSpPr>
          <p:nvPr/>
        </p:nvGrpSpPr>
        <p:grpSpPr bwMode="auto">
          <a:xfrm>
            <a:off x="4562475" y="4054301"/>
            <a:ext cx="1308100" cy="735012"/>
            <a:chOff x="2846" y="2348"/>
            <a:chExt cx="824" cy="463"/>
          </a:xfrm>
        </p:grpSpPr>
        <p:pic>
          <p:nvPicPr>
            <p:cNvPr id="79" name="Picture 87" descr="alarm_clock_ringi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46" y="2348"/>
              <a:ext cx="275" cy="3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0" name="Text Box 91"/>
            <p:cNvSpPr txBox="1">
              <a:spLocks noChangeArrowheads="1"/>
            </p:cNvSpPr>
            <p:nvPr/>
          </p:nvSpPr>
          <p:spPr bwMode="auto">
            <a:xfrm>
              <a:off x="3004" y="2491"/>
              <a:ext cx="666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>
                <a:lnSpc>
                  <a:spcPct val="75000"/>
                </a:lnSpc>
              </a:pPr>
              <a:r>
                <a:rPr lang="zh-CN" altLang="en-US" sz="1800" dirty="0">
                  <a:solidFill>
                    <a:srgbClr val="FF0000"/>
                  </a:solidFill>
                </a:rPr>
                <a:t>超时</a:t>
              </a:r>
              <a:endParaRPr lang="en-US" altLang="zh-CN" sz="1800" dirty="0">
                <a:solidFill>
                  <a:srgbClr val="FF0000"/>
                </a:solidFill>
              </a:endParaRPr>
            </a:p>
            <a:p>
              <a:pPr algn="r">
                <a:lnSpc>
                  <a:spcPct val="75000"/>
                </a:lnSpc>
              </a:pPr>
              <a:r>
                <a:rPr lang="zh-CN" altLang="en-US" sz="1800" dirty="0"/>
                <a:t>重发</a:t>
              </a:r>
              <a:r>
                <a:rPr lang="en-US" altLang="zh-CN" sz="1800" dirty="0"/>
                <a:t>pkt1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00"/>
                            </p:stCondLst>
                            <p:childTnLst>
                              <p:par>
                                <p:cTn id="6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500"/>
                            </p:stCondLst>
                            <p:childTnLst>
                              <p:par>
                                <p:cTn id="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0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000"/>
                            </p:stCondLst>
                            <p:childTnLst>
                              <p:par>
                                <p:cTn id="1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500"/>
                            </p:stCondLst>
                            <p:childTnLst>
                              <p:par>
                                <p:cTn id="1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000"/>
                            </p:stCondLst>
                            <p:childTnLst>
                              <p:par>
                                <p:cTn id="1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500"/>
                            </p:stCondLst>
                            <p:childTnLst>
                              <p:par>
                                <p:cTn id="1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4000"/>
                            </p:stCondLst>
                            <p:childTnLst>
                              <p:par>
                                <p:cTn id="1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4500"/>
                            </p:stCondLst>
                            <p:childTnLst>
                              <p:par>
                                <p:cTn id="1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2" grpId="0"/>
      <p:bldP spid="13" grpId="0"/>
      <p:bldP spid="14" grpId="0"/>
      <p:bldP spid="15" grpId="0"/>
      <p:bldP spid="40" grpId="0"/>
      <p:bldP spid="41" grpId="0"/>
      <p:bldP spid="42" grpId="0"/>
      <p:bldP spid="44" grpId="0"/>
      <p:bldP spid="45" grpId="0"/>
      <p:bldP spid="46" grpId="0"/>
      <p:bldP spid="4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rdt3.0</a:t>
            </a:r>
            <a:r>
              <a:rPr lang="zh-CN" altLang="en-US" dirty="0"/>
              <a:t>传输数据举例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45</a:t>
            </a:fld>
            <a:endParaRPr lang="zh-CN" altLang="en-US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892425" y="3362151"/>
            <a:ext cx="1056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800" dirty="0"/>
              <a:t>接收</a:t>
            </a:r>
            <a:r>
              <a:rPr lang="en-US" altLang="zh-CN" sz="1800" dirty="0"/>
              <a:t>pkt1</a:t>
            </a: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2892425" y="3587576"/>
            <a:ext cx="10823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发送</a:t>
            </a:r>
            <a:r>
              <a:rPr lang="en-US" altLang="zh-CN" sz="1800" dirty="0"/>
              <a:t>ack1</a:t>
            </a:r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2873375" y="4778201"/>
            <a:ext cx="12009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 dirty="0"/>
              <a:t>(</a:t>
            </a:r>
            <a:r>
              <a:rPr lang="zh-CN" altLang="en-US" sz="1400" dirty="0"/>
              <a:t>删除重复包</a:t>
            </a:r>
            <a:r>
              <a:rPr lang="en-US" altLang="zh-CN" sz="1400" dirty="0"/>
              <a:t>)</a:t>
            </a:r>
          </a:p>
        </p:txBody>
      </p: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1423988" y="3135138"/>
            <a:ext cx="1471612" cy="504825"/>
            <a:chOff x="855" y="1710"/>
            <a:chExt cx="927" cy="318"/>
          </a:xfrm>
        </p:grpSpPr>
        <p:sp>
          <p:nvSpPr>
            <p:cNvPr id="9" name="Line 24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Text Box 25"/>
            <p:cNvSpPr txBox="1">
              <a:spLocks noChangeArrowheads="1"/>
            </p:cNvSpPr>
            <p:nvPr/>
          </p:nvSpPr>
          <p:spPr bwMode="auto">
            <a:xfrm>
              <a:off x="1094" y="1710"/>
              <a:ext cx="42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000099"/>
                  </a:solidFill>
                  <a:latin typeface="Arial" charset="0"/>
                </a:rPr>
                <a:t>pkt1</a:t>
              </a:r>
            </a:p>
          </p:txBody>
        </p:sp>
      </p:grpSp>
      <p:sp>
        <p:nvSpPr>
          <p:cNvPr id="11" name="Text Box 36"/>
          <p:cNvSpPr txBox="1">
            <a:spLocks noChangeArrowheads="1"/>
          </p:cNvSpPr>
          <p:nvPr/>
        </p:nvSpPr>
        <p:spPr bwMode="auto">
          <a:xfrm>
            <a:off x="436563" y="1754013"/>
            <a:ext cx="9541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u="sng" dirty="0">
                <a:solidFill>
                  <a:srgbClr val="000099"/>
                </a:solidFill>
              </a:rPr>
              <a:t>发送端</a:t>
            </a:r>
            <a:endParaRPr lang="en-US" altLang="zh-CN" sz="2000" u="sng" dirty="0">
              <a:solidFill>
                <a:srgbClr val="000099"/>
              </a:solidFill>
            </a:endParaRPr>
          </a:p>
        </p:txBody>
      </p:sp>
      <p:sp>
        <p:nvSpPr>
          <p:cNvPr id="12" name="Text Box 37"/>
          <p:cNvSpPr txBox="1">
            <a:spLocks noChangeArrowheads="1"/>
          </p:cNvSpPr>
          <p:nvPr/>
        </p:nvSpPr>
        <p:spPr bwMode="auto">
          <a:xfrm>
            <a:off x="2876550" y="1749251"/>
            <a:ext cx="9541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u="sng" dirty="0">
                <a:solidFill>
                  <a:srgbClr val="008000"/>
                </a:solidFill>
              </a:rPr>
              <a:t>接收端</a:t>
            </a:r>
            <a:endParaRPr lang="en-US" altLang="zh-CN" sz="2000" u="sng" dirty="0">
              <a:solidFill>
                <a:srgbClr val="008000"/>
              </a:solidFill>
            </a:endParaRPr>
          </a:p>
        </p:txBody>
      </p:sp>
      <p:sp>
        <p:nvSpPr>
          <p:cNvPr id="13" name="Text Box 38"/>
          <p:cNvSpPr txBox="1">
            <a:spLocks noChangeArrowheads="1"/>
          </p:cNvSpPr>
          <p:nvPr/>
        </p:nvSpPr>
        <p:spPr bwMode="auto">
          <a:xfrm>
            <a:off x="2889250" y="4509913"/>
            <a:ext cx="1056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接收</a:t>
            </a:r>
            <a:r>
              <a:rPr lang="en-US" altLang="zh-CN" sz="1800" dirty="0"/>
              <a:t>pkt1</a:t>
            </a:r>
          </a:p>
        </p:txBody>
      </p:sp>
      <p:sp>
        <p:nvSpPr>
          <p:cNvPr id="14" name="Text Box 39"/>
          <p:cNvSpPr txBox="1">
            <a:spLocks noChangeArrowheads="1"/>
          </p:cNvSpPr>
          <p:nvPr/>
        </p:nvSpPr>
        <p:spPr bwMode="auto">
          <a:xfrm>
            <a:off x="2886075" y="5506863"/>
            <a:ext cx="1056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接收</a:t>
            </a:r>
            <a:r>
              <a:rPr lang="en-US" altLang="zh-CN" sz="1800" dirty="0"/>
              <a:t>pkt0</a:t>
            </a:r>
          </a:p>
        </p:txBody>
      </p:sp>
      <p:sp>
        <p:nvSpPr>
          <p:cNvPr id="15" name="Text Box 40"/>
          <p:cNvSpPr txBox="1">
            <a:spLocks noChangeArrowheads="1"/>
          </p:cNvSpPr>
          <p:nvPr/>
        </p:nvSpPr>
        <p:spPr bwMode="auto">
          <a:xfrm>
            <a:off x="2882900" y="2687463"/>
            <a:ext cx="10823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发送</a:t>
            </a:r>
            <a:r>
              <a:rPr lang="en-US" altLang="zh-CN" sz="1800" dirty="0"/>
              <a:t>ack0</a:t>
            </a:r>
          </a:p>
        </p:txBody>
      </p:sp>
      <p:sp>
        <p:nvSpPr>
          <p:cNvPr id="16" name="Text Box 41"/>
          <p:cNvSpPr txBox="1">
            <a:spLocks noChangeArrowheads="1"/>
          </p:cNvSpPr>
          <p:nvPr/>
        </p:nvSpPr>
        <p:spPr bwMode="auto">
          <a:xfrm>
            <a:off x="2901950" y="4932188"/>
            <a:ext cx="10823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发送</a:t>
            </a:r>
            <a:r>
              <a:rPr lang="en-US" altLang="zh-CN" sz="1800" dirty="0"/>
              <a:t>ack1</a:t>
            </a:r>
          </a:p>
        </p:txBody>
      </p:sp>
      <p:sp>
        <p:nvSpPr>
          <p:cNvPr id="17" name="Text Box 42"/>
          <p:cNvSpPr txBox="1">
            <a:spLocks noChangeArrowheads="1"/>
          </p:cNvSpPr>
          <p:nvPr/>
        </p:nvSpPr>
        <p:spPr bwMode="auto">
          <a:xfrm>
            <a:off x="2879725" y="5702126"/>
            <a:ext cx="10823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发送</a:t>
            </a:r>
            <a:r>
              <a:rPr lang="en-US" altLang="zh-CN" sz="1800" dirty="0"/>
              <a:t>ack0</a:t>
            </a:r>
          </a:p>
        </p:txBody>
      </p:sp>
      <p:sp>
        <p:nvSpPr>
          <p:cNvPr id="18" name="Text Box 43"/>
          <p:cNvSpPr txBox="1">
            <a:spLocks noChangeArrowheads="1"/>
          </p:cNvSpPr>
          <p:nvPr/>
        </p:nvSpPr>
        <p:spPr bwMode="auto">
          <a:xfrm>
            <a:off x="365125" y="2936701"/>
            <a:ext cx="10823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800" dirty="0"/>
              <a:t>接收</a:t>
            </a:r>
            <a:r>
              <a:rPr lang="en-US" altLang="zh-CN" sz="1800" dirty="0"/>
              <a:t>ack0</a:t>
            </a:r>
          </a:p>
        </p:txBody>
      </p:sp>
      <p:sp>
        <p:nvSpPr>
          <p:cNvPr id="19" name="Text Box 44"/>
          <p:cNvSpPr txBox="1">
            <a:spLocks noChangeArrowheads="1"/>
          </p:cNvSpPr>
          <p:nvPr/>
        </p:nvSpPr>
        <p:spPr bwMode="auto">
          <a:xfrm>
            <a:off x="209550" y="5308426"/>
            <a:ext cx="1056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发送</a:t>
            </a:r>
            <a:r>
              <a:rPr lang="en-US" altLang="zh-CN" sz="1800" dirty="0"/>
              <a:t>pkt0</a:t>
            </a:r>
          </a:p>
        </p:txBody>
      </p:sp>
      <p:sp>
        <p:nvSpPr>
          <p:cNvPr id="20" name="Text Box 45"/>
          <p:cNvSpPr txBox="1">
            <a:spLocks noChangeArrowheads="1"/>
          </p:cNvSpPr>
          <p:nvPr/>
        </p:nvSpPr>
        <p:spPr bwMode="auto">
          <a:xfrm>
            <a:off x="209550" y="3155776"/>
            <a:ext cx="1056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发送</a:t>
            </a:r>
            <a:r>
              <a:rPr lang="en-US" altLang="zh-CN" sz="1800" dirty="0"/>
              <a:t>pkt1</a:t>
            </a:r>
          </a:p>
        </p:txBody>
      </p:sp>
      <p:sp>
        <p:nvSpPr>
          <p:cNvPr id="21" name="Text Box 46"/>
          <p:cNvSpPr txBox="1">
            <a:spLocks noChangeArrowheads="1"/>
          </p:cNvSpPr>
          <p:nvPr/>
        </p:nvSpPr>
        <p:spPr bwMode="auto">
          <a:xfrm>
            <a:off x="354013" y="5068713"/>
            <a:ext cx="10823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接收</a:t>
            </a:r>
            <a:r>
              <a:rPr lang="en-US" altLang="zh-CN" sz="1800" dirty="0"/>
              <a:t>ack1</a:t>
            </a:r>
          </a:p>
        </p:txBody>
      </p:sp>
      <p:sp>
        <p:nvSpPr>
          <p:cNvPr id="22" name="Text Box 47"/>
          <p:cNvSpPr txBox="1">
            <a:spLocks noChangeArrowheads="1"/>
          </p:cNvSpPr>
          <p:nvPr/>
        </p:nvSpPr>
        <p:spPr bwMode="auto">
          <a:xfrm>
            <a:off x="198438" y="2193751"/>
            <a:ext cx="1056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发送</a:t>
            </a:r>
            <a:r>
              <a:rPr lang="en-US" altLang="zh-CN" sz="1800" dirty="0"/>
              <a:t>pkt0</a:t>
            </a:r>
          </a:p>
        </p:txBody>
      </p:sp>
      <p:sp>
        <p:nvSpPr>
          <p:cNvPr id="23" name="Text Box 48"/>
          <p:cNvSpPr txBox="1">
            <a:spLocks noChangeArrowheads="1"/>
          </p:cNvSpPr>
          <p:nvPr/>
        </p:nvSpPr>
        <p:spPr bwMode="auto">
          <a:xfrm>
            <a:off x="2874963" y="2476326"/>
            <a:ext cx="1056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800" dirty="0"/>
              <a:t>接收</a:t>
            </a:r>
            <a:r>
              <a:rPr lang="en-US" altLang="zh-CN" sz="1800" dirty="0"/>
              <a:t>pkt0</a:t>
            </a:r>
          </a:p>
        </p:txBody>
      </p:sp>
      <p:grpSp>
        <p:nvGrpSpPr>
          <p:cNvPr id="24" name="Group 49"/>
          <p:cNvGrpSpPr>
            <a:grpSpLocks/>
          </p:cNvGrpSpPr>
          <p:nvPr/>
        </p:nvGrpSpPr>
        <p:grpSpPr bwMode="auto">
          <a:xfrm>
            <a:off x="1414463" y="2263601"/>
            <a:ext cx="1471612" cy="512762"/>
            <a:chOff x="850" y="1159"/>
            <a:chExt cx="927" cy="323"/>
          </a:xfrm>
        </p:grpSpPr>
        <p:sp>
          <p:nvSpPr>
            <p:cNvPr id="25" name="Line 50"/>
            <p:cNvSpPr>
              <a:spLocks noChangeShapeType="1"/>
            </p:cNvSpPr>
            <p:nvPr/>
          </p:nvSpPr>
          <p:spPr bwMode="auto">
            <a:xfrm>
              <a:off x="850" y="1257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" name="Text Box 51"/>
            <p:cNvSpPr txBox="1">
              <a:spLocks noChangeArrowheads="1"/>
            </p:cNvSpPr>
            <p:nvPr/>
          </p:nvSpPr>
          <p:spPr bwMode="auto">
            <a:xfrm>
              <a:off x="1100" y="1159"/>
              <a:ext cx="3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99"/>
                  </a:solidFill>
                  <a:latin typeface="Arial" charset="0"/>
                </a:rPr>
                <a:t>pkt0</a:t>
              </a:r>
            </a:p>
          </p:txBody>
        </p:sp>
      </p:grpSp>
      <p:grpSp>
        <p:nvGrpSpPr>
          <p:cNvPr id="27" name="Group 52"/>
          <p:cNvGrpSpPr>
            <a:grpSpLocks/>
          </p:cNvGrpSpPr>
          <p:nvPr/>
        </p:nvGrpSpPr>
        <p:grpSpPr bwMode="auto">
          <a:xfrm>
            <a:off x="1408113" y="5278263"/>
            <a:ext cx="1471612" cy="487363"/>
            <a:chOff x="846" y="2253"/>
            <a:chExt cx="927" cy="307"/>
          </a:xfrm>
        </p:grpSpPr>
        <p:sp>
          <p:nvSpPr>
            <p:cNvPr id="28" name="Line 53"/>
            <p:cNvSpPr>
              <a:spLocks noChangeShapeType="1"/>
            </p:cNvSpPr>
            <p:nvPr/>
          </p:nvSpPr>
          <p:spPr bwMode="auto">
            <a:xfrm>
              <a:off x="846" y="2335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" name="Text Box 54"/>
            <p:cNvSpPr txBox="1">
              <a:spLocks noChangeArrowheads="1"/>
            </p:cNvSpPr>
            <p:nvPr/>
          </p:nvSpPr>
          <p:spPr bwMode="auto">
            <a:xfrm>
              <a:off x="1097" y="2253"/>
              <a:ext cx="3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99"/>
                  </a:solidFill>
                  <a:latin typeface="Arial" charset="0"/>
                </a:rPr>
                <a:t>pkt0</a:t>
              </a:r>
            </a:p>
          </p:txBody>
        </p:sp>
      </p:grpSp>
      <p:grpSp>
        <p:nvGrpSpPr>
          <p:cNvPr id="30" name="Group 55"/>
          <p:cNvGrpSpPr>
            <a:grpSpLocks/>
          </p:cNvGrpSpPr>
          <p:nvPr/>
        </p:nvGrpSpPr>
        <p:grpSpPr bwMode="auto">
          <a:xfrm>
            <a:off x="1408113" y="4881388"/>
            <a:ext cx="1471612" cy="471488"/>
            <a:chOff x="846" y="2003"/>
            <a:chExt cx="927" cy="297"/>
          </a:xfrm>
        </p:grpSpPr>
        <p:sp>
          <p:nvSpPr>
            <p:cNvPr id="31" name="Line 56"/>
            <p:cNvSpPr>
              <a:spLocks noChangeShapeType="1"/>
            </p:cNvSpPr>
            <p:nvPr/>
          </p:nvSpPr>
          <p:spPr bwMode="auto">
            <a:xfrm flipH="1">
              <a:off x="846" y="2075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" name="Text Box 57"/>
            <p:cNvSpPr txBox="1">
              <a:spLocks noChangeArrowheads="1"/>
            </p:cNvSpPr>
            <p:nvPr/>
          </p:nvSpPr>
          <p:spPr bwMode="auto">
            <a:xfrm>
              <a:off x="1092" y="2003"/>
              <a:ext cx="38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8000"/>
                  </a:solidFill>
                  <a:latin typeface="Arial" charset="0"/>
                </a:rPr>
                <a:t>ack1</a:t>
              </a:r>
            </a:p>
          </p:txBody>
        </p:sp>
      </p:grpSp>
      <p:grpSp>
        <p:nvGrpSpPr>
          <p:cNvPr id="33" name="Group 58"/>
          <p:cNvGrpSpPr>
            <a:grpSpLocks/>
          </p:cNvGrpSpPr>
          <p:nvPr/>
        </p:nvGrpSpPr>
        <p:grpSpPr bwMode="auto">
          <a:xfrm>
            <a:off x="1400175" y="2763663"/>
            <a:ext cx="1471613" cy="455613"/>
            <a:chOff x="841" y="1474"/>
            <a:chExt cx="927" cy="287"/>
          </a:xfrm>
        </p:grpSpPr>
        <p:sp>
          <p:nvSpPr>
            <p:cNvPr id="34" name="Line 59"/>
            <p:cNvSpPr>
              <a:spLocks noChangeShapeType="1"/>
            </p:cNvSpPr>
            <p:nvPr/>
          </p:nvSpPr>
          <p:spPr bwMode="auto">
            <a:xfrm flipH="1">
              <a:off x="841" y="153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" name="Text Box 60"/>
            <p:cNvSpPr txBox="1">
              <a:spLocks noChangeArrowheads="1"/>
            </p:cNvSpPr>
            <p:nvPr/>
          </p:nvSpPr>
          <p:spPr bwMode="auto">
            <a:xfrm>
              <a:off x="1089" y="1474"/>
              <a:ext cx="43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008000"/>
                  </a:solidFill>
                  <a:latin typeface="Arial" charset="0"/>
                </a:rPr>
                <a:t>ack0</a:t>
              </a:r>
            </a:p>
          </p:txBody>
        </p:sp>
      </p:grpSp>
      <p:grpSp>
        <p:nvGrpSpPr>
          <p:cNvPr id="36" name="Group 61"/>
          <p:cNvGrpSpPr>
            <a:grpSpLocks/>
          </p:cNvGrpSpPr>
          <p:nvPr/>
        </p:nvGrpSpPr>
        <p:grpSpPr bwMode="auto">
          <a:xfrm>
            <a:off x="1393825" y="5733876"/>
            <a:ext cx="1471613" cy="461962"/>
            <a:chOff x="837" y="2540"/>
            <a:chExt cx="927" cy="291"/>
          </a:xfrm>
        </p:grpSpPr>
        <p:sp>
          <p:nvSpPr>
            <p:cNvPr id="37" name="Line 62"/>
            <p:cNvSpPr>
              <a:spLocks noChangeShapeType="1"/>
            </p:cNvSpPr>
            <p:nvPr/>
          </p:nvSpPr>
          <p:spPr bwMode="auto">
            <a:xfrm flipH="1">
              <a:off x="837" y="260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" name="Text Box 63"/>
            <p:cNvSpPr txBox="1">
              <a:spLocks noChangeArrowheads="1"/>
            </p:cNvSpPr>
            <p:nvPr/>
          </p:nvSpPr>
          <p:spPr bwMode="auto">
            <a:xfrm>
              <a:off x="1086" y="2540"/>
              <a:ext cx="38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8000"/>
                  </a:solidFill>
                  <a:latin typeface="Arial" charset="0"/>
                </a:rPr>
                <a:t>ack0</a:t>
              </a:r>
            </a:p>
          </p:txBody>
        </p:sp>
      </p:grpSp>
      <p:sp>
        <p:nvSpPr>
          <p:cNvPr id="39" name="Text Box 64"/>
          <p:cNvSpPr txBox="1">
            <a:spLocks noChangeArrowheads="1"/>
          </p:cNvSpPr>
          <p:nvPr/>
        </p:nvSpPr>
        <p:spPr bwMode="auto">
          <a:xfrm>
            <a:off x="1192213" y="6446663"/>
            <a:ext cx="11592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dirty="0"/>
              <a:t>(c)</a:t>
            </a:r>
            <a:r>
              <a:rPr lang="zh-CN" altLang="en-US" dirty="0"/>
              <a:t>丢</a:t>
            </a:r>
            <a:r>
              <a:rPr lang="en-US" altLang="zh-CN" sz="1800" dirty="0"/>
              <a:t>ACK</a:t>
            </a:r>
          </a:p>
        </p:txBody>
      </p:sp>
      <p:grpSp>
        <p:nvGrpSpPr>
          <p:cNvPr id="40" name="Group 81"/>
          <p:cNvGrpSpPr>
            <a:grpSpLocks/>
          </p:cNvGrpSpPr>
          <p:nvPr/>
        </p:nvGrpSpPr>
        <p:grpSpPr bwMode="auto">
          <a:xfrm>
            <a:off x="1679575" y="3535188"/>
            <a:ext cx="1212850" cy="719138"/>
            <a:chOff x="1324" y="1931"/>
            <a:chExt cx="764" cy="453"/>
          </a:xfrm>
        </p:grpSpPr>
        <p:sp>
          <p:nvSpPr>
            <p:cNvPr id="41" name="Line 27"/>
            <p:cNvSpPr>
              <a:spLocks noChangeShapeType="1"/>
            </p:cNvSpPr>
            <p:nvPr/>
          </p:nvSpPr>
          <p:spPr bwMode="auto">
            <a:xfrm flipH="1">
              <a:off x="1514" y="2031"/>
              <a:ext cx="574" cy="13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" name="Text Box 28"/>
            <p:cNvSpPr txBox="1">
              <a:spLocks noChangeArrowheads="1"/>
            </p:cNvSpPr>
            <p:nvPr/>
          </p:nvSpPr>
          <p:spPr bwMode="auto">
            <a:xfrm>
              <a:off x="1456" y="1931"/>
              <a:ext cx="38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8000"/>
                  </a:solidFill>
                  <a:latin typeface="Arial" charset="0"/>
                </a:rPr>
                <a:t>ack1</a:t>
              </a:r>
            </a:p>
          </p:txBody>
        </p:sp>
        <p:sp>
          <p:nvSpPr>
            <p:cNvPr id="43" name="Text Box 68"/>
            <p:cNvSpPr txBox="1">
              <a:spLocks noChangeArrowheads="1"/>
            </p:cNvSpPr>
            <p:nvPr/>
          </p:nvSpPr>
          <p:spPr bwMode="auto">
            <a:xfrm>
              <a:off x="1383" y="2040"/>
              <a:ext cx="21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4" name="Text Box 69"/>
            <p:cNvSpPr txBox="1">
              <a:spLocks noChangeArrowheads="1"/>
            </p:cNvSpPr>
            <p:nvPr/>
          </p:nvSpPr>
          <p:spPr bwMode="auto">
            <a:xfrm>
              <a:off x="1324" y="2172"/>
              <a:ext cx="32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rgbClr val="FF0000"/>
                  </a:solidFill>
                </a:rPr>
                <a:t>loss</a:t>
              </a:r>
            </a:p>
          </p:txBody>
        </p:sp>
      </p:grpSp>
      <p:grpSp>
        <p:nvGrpSpPr>
          <p:cNvPr id="45" name="Group 70"/>
          <p:cNvGrpSpPr>
            <a:grpSpLocks/>
          </p:cNvGrpSpPr>
          <p:nvPr/>
        </p:nvGrpSpPr>
        <p:grpSpPr bwMode="auto">
          <a:xfrm>
            <a:off x="1303338" y="3441526"/>
            <a:ext cx="122237" cy="1033462"/>
            <a:chOff x="3651" y="1878"/>
            <a:chExt cx="78" cy="963"/>
          </a:xfrm>
        </p:grpSpPr>
        <p:sp>
          <p:nvSpPr>
            <p:cNvPr id="46" name="Line 71"/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" name="Line 72"/>
            <p:cNvSpPr>
              <a:spLocks noChangeShapeType="1"/>
            </p:cNvSpPr>
            <p:nvPr/>
          </p:nvSpPr>
          <p:spPr bwMode="auto">
            <a:xfrm flipH="1">
              <a:off x="3651" y="1878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" name="Line 73"/>
            <p:cNvSpPr>
              <a:spLocks noChangeShapeType="1"/>
            </p:cNvSpPr>
            <p:nvPr/>
          </p:nvSpPr>
          <p:spPr bwMode="auto">
            <a:xfrm flipH="1">
              <a:off x="3651" y="2841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9" name="Group 74"/>
          <p:cNvGrpSpPr>
            <a:grpSpLocks/>
          </p:cNvGrpSpPr>
          <p:nvPr/>
        </p:nvGrpSpPr>
        <p:grpSpPr bwMode="auto">
          <a:xfrm>
            <a:off x="1431925" y="4430538"/>
            <a:ext cx="1471613" cy="504825"/>
            <a:chOff x="855" y="1710"/>
            <a:chExt cx="927" cy="318"/>
          </a:xfrm>
        </p:grpSpPr>
        <p:sp>
          <p:nvSpPr>
            <p:cNvPr id="50" name="Line 75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" name="Text Box 76"/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99"/>
                  </a:solidFill>
                  <a:latin typeface="Arial" charset="0"/>
                </a:rPr>
                <a:t>pkt1</a:t>
              </a:r>
            </a:p>
          </p:txBody>
        </p:sp>
      </p:grpSp>
      <p:grpSp>
        <p:nvGrpSpPr>
          <p:cNvPr id="52" name="Group 77"/>
          <p:cNvGrpSpPr>
            <a:grpSpLocks/>
          </p:cNvGrpSpPr>
          <p:nvPr/>
        </p:nvGrpSpPr>
        <p:grpSpPr bwMode="auto">
          <a:xfrm>
            <a:off x="69850" y="4054301"/>
            <a:ext cx="1308100" cy="735012"/>
            <a:chOff x="2846" y="2348"/>
            <a:chExt cx="824" cy="463"/>
          </a:xfrm>
        </p:grpSpPr>
        <p:pic>
          <p:nvPicPr>
            <p:cNvPr id="53" name="Picture 78" descr="alarm_clock_ringi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46" y="2348"/>
              <a:ext cx="275" cy="3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4" name="Text Box 79"/>
            <p:cNvSpPr txBox="1">
              <a:spLocks noChangeArrowheads="1"/>
            </p:cNvSpPr>
            <p:nvPr/>
          </p:nvSpPr>
          <p:spPr bwMode="auto">
            <a:xfrm>
              <a:off x="3004" y="2491"/>
              <a:ext cx="666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>
                <a:lnSpc>
                  <a:spcPct val="75000"/>
                </a:lnSpc>
              </a:pPr>
              <a:r>
                <a:rPr lang="zh-CN" altLang="en-US" dirty="0">
                  <a:solidFill>
                    <a:srgbClr val="FF0000"/>
                  </a:solidFill>
                </a:rPr>
                <a:t>超时</a:t>
              </a:r>
              <a:endParaRPr lang="en-US" altLang="zh-CN" sz="1800" dirty="0">
                <a:solidFill>
                  <a:srgbClr val="FF0000"/>
                </a:solidFill>
              </a:endParaRPr>
            </a:p>
            <a:p>
              <a:pPr algn="r">
                <a:lnSpc>
                  <a:spcPct val="75000"/>
                </a:lnSpc>
              </a:pPr>
              <a:r>
                <a:rPr lang="zh-CN" altLang="en-US" dirty="0"/>
                <a:t>重发</a:t>
              </a:r>
              <a:r>
                <a:rPr lang="en-US" altLang="zh-CN" sz="1800" dirty="0"/>
                <a:t>pkt1</a:t>
              </a:r>
            </a:p>
          </p:txBody>
        </p:sp>
      </p:grpSp>
      <p:sp>
        <p:nvSpPr>
          <p:cNvPr id="55" name="Text Box 82"/>
          <p:cNvSpPr txBox="1">
            <a:spLocks noChangeArrowheads="1"/>
          </p:cNvSpPr>
          <p:nvPr/>
        </p:nvSpPr>
        <p:spPr bwMode="auto">
          <a:xfrm>
            <a:off x="7594600" y="3024013"/>
            <a:ext cx="1056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接收</a:t>
            </a:r>
            <a:r>
              <a:rPr lang="en-US" altLang="zh-CN" sz="1800" dirty="0"/>
              <a:t>pkt1</a:t>
            </a:r>
          </a:p>
        </p:txBody>
      </p:sp>
      <p:sp>
        <p:nvSpPr>
          <p:cNvPr id="56" name="Text Box 83"/>
          <p:cNvSpPr txBox="1">
            <a:spLocks noChangeArrowheads="1"/>
          </p:cNvSpPr>
          <p:nvPr/>
        </p:nvSpPr>
        <p:spPr bwMode="auto">
          <a:xfrm>
            <a:off x="7594600" y="3249438"/>
            <a:ext cx="10823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发送</a:t>
            </a:r>
            <a:r>
              <a:rPr lang="en-US" altLang="zh-CN" sz="1800" dirty="0"/>
              <a:t>ack1</a:t>
            </a:r>
          </a:p>
        </p:txBody>
      </p:sp>
      <p:sp>
        <p:nvSpPr>
          <p:cNvPr id="57" name="Text Box 84"/>
          <p:cNvSpPr txBox="1">
            <a:spLocks noChangeArrowheads="1"/>
          </p:cNvSpPr>
          <p:nvPr/>
        </p:nvSpPr>
        <p:spPr bwMode="auto">
          <a:xfrm>
            <a:off x="7556500" y="4459113"/>
            <a:ext cx="12009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 dirty="0"/>
              <a:t>(</a:t>
            </a:r>
            <a:r>
              <a:rPr lang="zh-CN" altLang="en-US" sz="1400" dirty="0"/>
              <a:t>删除重复包</a:t>
            </a:r>
            <a:r>
              <a:rPr lang="en-US" altLang="zh-CN" sz="1400" dirty="0"/>
              <a:t>)</a:t>
            </a:r>
          </a:p>
        </p:txBody>
      </p:sp>
      <p:grpSp>
        <p:nvGrpSpPr>
          <p:cNvPr id="58" name="Group 85"/>
          <p:cNvGrpSpPr>
            <a:grpSpLocks/>
          </p:cNvGrpSpPr>
          <p:nvPr/>
        </p:nvGrpSpPr>
        <p:grpSpPr bwMode="auto">
          <a:xfrm>
            <a:off x="6126163" y="2797001"/>
            <a:ext cx="1471612" cy="504825"/>
            <a:chOff x="855" y="1710"/>
            <a:chExt cx="927" cy="318"/>
          </a:xfrm>
        </p:grpSpPr>
        <p:sp>
          <p:nvSpPr>
            <p:cNvPr id="59" name="Line 86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" name="Text Box 87"/>
            <p:cNvSpPr txBox="1">
              <a:spLocks noChangeArrowheads="1"/>
            </p:cNvSpPr>
            <p:nvPr/>
          </p:nvSpPr>
          <p:spPr bwMode="auto">
            <a:xfrm>
              <a:off x="1094" y="1710"/>
              <a:ext cx="41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000099"/>
                  </a:solidFill>
                  <a:latin typeface="Arial" charset="0"/>
                </a:rPr>
                <a:t>pkt1</a:t>
              </a:r>
            </a:p>
          </p:txBody>
        </p:sp>
      </p:grpSp>
      <p:sp>
        <p:nvSpPr>
          <p:cNvPr id="61" name="Text Box 88"/>
          <p:cNvSpPr txBox="1">
            <a:spLocks noChangeArrowheads="1"/>
          </p:cNvSpPr>
          <p:nvPr/>
        </p:nvSpPr>
        <p:spPr bwMode="auto">
          <a:xfrm>
            <a:off x="5138738" y="1415876"/>
            <a:ext cx="9541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u="sng" dirty="0">
                <a:solidFill>
                  <a:srgbClr val="000099"/>
                </a:solidFill>
              </a:rPr>
              <a:t>发送端</a:t>
            </a:r>
            <a:endParaRPr lang="en-US" altLang="zh-CN" sz="2000" u="sng" dirty="0">
              <a:solidFill>
                <a:srgbClr val="000099"/>
              </a:solidFill>
            </a:endParaRPr>
          </a:p>
        </p:txBody>
      </p:sp>
      <p:sp>
        <p:nvSpPr>
          <p:cNvPr id="62" name="Text Box 89"/>
          <p:cNvSpPr txBox="1">
            <a:spLocks noChangeArrowheads="1"/>
          </p:cNvSpPr>
          <p:nvPr/>
        </p:nvSpPr>
        <p:spPr bwMode="auto">
          <a:xfrm>
            <a:off x="7578725" y="1411113"/>
            <a:ext cx="9541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u="sng" dirty="0">
                <a:solidFill>
                  <a:srgbClr val="008000"/>
                </a:solidFill>
              </a:rPr>
              <a:t>接收端</a:t>
            </a:r>
            <a:endParaRPr lang="en-US" altLang="zh-CN" sz="2000" i="1" u="sng" dirty="0">
              <a:solidFill>
                <a:srgbClr val="008000"/>
              </a:solidFill>
            </a:endParaRPr>
          </a:p>
        </p:txBody>
      </p:sp>
      <p:sp>
        <p:nvSpPr>
          <p:cNvPr id="63" name="Text Box 90"/>
          <p:cNvSpPr txBox="1">
            <a:spLocks noChangeArrowheads="1"/>
          </p:cNvSpPr>
          <p:nvPr/>
        </p:nvSpPr>
        <p:spPr bwMode="auto">
          <a:xfrm>
            <a:off x="7572375" y="4190826"/>
            <a:ext cx="1056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接收</a:t>
            </a:r>
            <a:r>
              <a:rPr lang="en-US" altLang="zh-CN" sz="1800" dirty="0"/>
              <a:t>pkt1</a:t>
            </a:r>
          </a:p>
        </p:txBody>
      </p:sp>
      <p:sp>
        <p:nvSpPr>
          <p:cNvPr id="64" name="Text Box 92"/>
          <p:cNvSpPr txBox="1">
            <a:spLocks noChangeArrowheads="1"/>
          </p:cNvSpPr>
          <p:nvPr/>
        </p:nvSpPr>
        <p:spPr bwMode="auto">
          <a:xfrm>
            <a:off x="7585075" y="2349326"/>
            <a:ext cx="10823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发送</a:t>
            </a:r>
            <a:r>
              <a:rPr lang="en-US" altLang="zh-CN" sz="1800" dirty="0"/>
              <a:t>ack0</a:t>
            </a:r>
          </a:p>
        </p:txBody>
      </p:sp>
      <p:sp>
        <p:nvSpPr>
          <p:cNvPr id="65" name="Text Box 95"/>
          <p:cNvSpPr txBox="1">
            <a:spLocks noChangeArrowheads="1"/>
          </p:cNvSpPr>
          <p:nvPr/>
        </p:nvSpPr>
        <p:spPr bwMode="auto">
          <a:xfrm>
            <a:off x="5067300" y="2598563"/>
            <a:ext cx="10823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接收</a:t>
            </a:r>
            <a:r>
              <a:rPr lang="en-US" altLang="zh-CN" sz="1800" dirty="0"/>
              <a:t>ack0</a:t>
            </a:r>
          </a:p>
        </p:txBody>
      </p:sp>
      <p:sp>
        <p:nvSpPr>
          <p:cNvPr id="66" name="Text Box 97"/>
          <p:cNvSpPr txBox="1">
            <a:spLocks noChangeArrowheads="1"/>
          </p:cNvSpPr>
          <p:nvPr/>
        </p:nvSpPr>
        <p:spPr bwMode="auto">
          <a:xfrm>
            <a:off x="4911725" y="2817638"/>
            <a:ext cx="1056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发送</a:t>
            </a:r>
            <a:r>
              <a:rPr lang="en-US" altLang="zh-CN" sz="1800" dirty="0"/>
              <a:t>pkt1</a:t>
            </a:r>
          </a:p>
        </p:txBody>
      </p:sp>
      <p:sp>
        <p:nvSpPr>
          <p:cNvPr id="67" name="Text Box 99"/>
          <p:cNvSpPr txBox="1">
            <a:spLocks noChangeArrowheads="1"/>
          </p:cNvSpPr>
          <p:nvPr/>
        </p:nvSpPr>
        <p:spPr bwMode="auto">
          <a:xfrm>
            <a:off x="4900613" y="1855613"/>
            <a:ext cx="1056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发送</a:t>
            </a:r>
            <a:r>
              <a:rPr lang="en-US" altLang="zh-CN" sz="1800" dirty="0"/>
              <a:t>pkt0</a:t>
            </a:r>
          </a:p>
        </p:txBody>
      </p:sp>
      <p:sp>
        <p:nvSpPr>
          <p:cNvPr id="68" name="Text Box 100"/>
          <p:cNvSpPr txBox="1">
            <a:spLocks noChangeArrowheads="1"/>
          </p:cNvSpPr>
          <p:nvPr/>
        </p:nvSpPr>
        <p:spPr bwMode="auto">
          <a:xfrm>
            <a:off x="7577138" y="2138188"/>
            <a:ext cx="1056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接收</a:t>
            </a:r>
            <a:r>
              <a:rPr lang="en-US" altLang="zh-CN" sz="1800" dirty="0"/>
              <a:t>pkt0</a:t>
            </a:r>
          </a:p>
        </p:txBody>
      </p:sp>
      <p:grpSp>
        <p:nvGrpSpPr>
          <p:cNvPr id="69" name="Group 101"/>
          <p:cNvGrpSpPr>
            <a:grpSpLocks/>
          </p:cNvGrpSpPr>
          <p:nvPr/>
        </p:nvGrpSpPr>
        <p:grpSpPr bwMode="auto">
          <a:xfrm>
            <a:off x="6116638" y="1925463"/>
            <a:ext cx="1471612" cy="512763"/>
            <a:chOff x="850" y="1159"/>
            <a:chExt cx="927" cy="323"/>
          </a:xfrm>
        </p:grpSpPr>
        <p:sp>
          <p:nvSpPr>
            <p:cNvPr id="70" name="Line 102"/>
            <p:cNvSpPr>
              <a:spLocks noChangeShapeType="1"/>
            </p:cNvSpPr>
            <p:nvPr/>
          </p:nvSpPr>
          <p:spPr bwMode="auto">
            <a:xfrm>
              <a:off x="850" y="1257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" name="Text Box 103"/>
            <p:cNvSpPr txBox="1">
              <a:spLocks noChangeArrowheads="1"/>
            </p:cNvSpPr>
            <p:nvPr/>
          </p:nvSpPr>
          <p:spPr bwMode="auto">
            <a:xfrm>
              <a:off x="1100" y="1159"/>
              <a:ext cx="3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99"/>
                  </a:solidFill>
                  <a:latin typeface="Arial" charset="0"/>
                </a:rPr>
                <a:t>pkt0</a:t>
              </a:r>
            </a:p>
          </p:txBody>
        </p:sp>
      </p:grpSp>
      <p:grpSp>
        <p:nvGrpSpPr>
          <p:cNvPr id="72" name="Group 110"/>
          <p:cNvGrpSpPr>
            <a:grpSpLocks/>
          </p:cNvGrpSpPr>
          <p:nvPr/>
        </p:nvGrpSpPr>
        <p:grpSpPr bwMode="auto">
          <a:xfrm>
            <a:off x="6102350" y="2425526"/>
            <a:ext cx="1471613" cy="455612"/>
            <a:chOff x="841" y="1474"/>
            <a:chExt cx="927" cy="287"/>
          </a:xfrm>
        </p:grpSpPr>
        <p:sp>
          <p:nvSpPr>
            <p:cNvPr id="73" name="Line 111"/>
            <p:cNvSpPr>
              <a:spLocks noChangeShapeType="1"/>
            </p:cNvSpPr>
            <p:nvPr/>
          </p:nvSpPr>
          <p:spPr bwMode="auto">
            <a:xfrm flipH="1">
              <a:off x="841" y="153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4" name="Text Box 112"/>
            <p:cNvSpPr txBox="1">
              <a:spLocks noChangeArrowheads="1"/>
            </p:cNvSpPr>
            <p:nvPr/>
          </p:nvSpPr>
          <p:spPr bwMode="auto">
            <a:xfrm>
              <a:off x="1089" y="1474"/>
              <a:ext cx="42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008000"/>
                  </a:solidFill>
                  <a:latin typeface="Arial" charset="0"/>
                </a:rPr>
                <a:t>ack0</a:t>
              </a:r>
            </a:p>
          </p:txBody>
        </p:sp>
      </p:grpSp>
      <p:sp>
        <p:nvSpPr>
          <p:cNvPr id="75" name="Text Box 116"/>
          <p:cNvSpPr txBox="1">
            <a:spLocks noChangeArrowheads="1"/>
          </p:cNvSpPr>
          <p:nvPr/>
        </p:nvSpPr>
        <p:spPr bwMode="auto">
          <a:xfrm>
            <a:off x="4757738" y="6413326"/>
            <a:ext cx="21403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dirty="0"/>
              <a:t>(d) ACK</a:t>
            </a:r>
            <a:r>
              <a:rPr lang="zh-CN" altLang="en-US" sz="1800" dirty="0"/>
              <a:t>到达前超时</a:t>
            </a:r>
            <a:endParaRPr lang="en-US" altLang="zh-CN" sz="1800" dirty="0"/>
          </a:p>
        </p:txBody>
      </p:sp>
      <p:grpSp>
        <p:nvGrpSpPr>
          <p:cNvPr id="76" name="Group 122"/>
          <p:cNvGrpSpPr>
            <a:grpSpLocks/>
          </p:cNvGrpSpPr>
          <p:nvPr/>
        </p:nvGrpSpPr>
        <p:grpSpPr bwMode="auto">
          <a:xfrm>
            <a:off x="6005513" y="3103388"/>
            <a:ext cx="122237" cy="1033463"/>
            <a:chOff x="3651" y="1878"/>
            <a:chExt cx="78" cy="963"/>
          </a:xfrm>
        </p:grpSpPr>
        <p:sp>
          <p:nvSpPr>
            <p:cNvPr id="77" name="Line 123"/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" name="Line 124"/>
            <p:cNvSpPr>
              <a:spLocks noChangeShapeType="1"/>
            </p:cNvSpPr>
            <p:nvPr/>
          </p:nvSpPr>
          <p:spPr bwMode="auto">
            <a:xfrm flipH="1">
              <a:off x="3651" y="1878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" name="Line 125"/>
            <p:cNvSpPr>
              <a:spLocks noChangeShapeType="1"/>
            </p:cNvSpPr>
            <p:nvPr/>
          </p:nvSpPr>
          <p:spPr bwMode="auto">
            <a:xfrm flipH="1">
              <a:off x="3651" y="2841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0" name="Group 126"/>
          <p:cNvGrpSpPr>
            <a:grpSpLocks/>
          </p:cNvGrpSpPr>
          <p:nvPr/>
        </p:nvGrpSpPr>
        <p:grpSpPr bwMode="auto">
          <a:xfrm>
            <a:off x="6134100" y="4092401"/>
            <a:ext cx="1471613" cy="504825"/>
            <a:chOff x="855" y="1710"/>
            <a:chExt cx="927" cy="318"/>
          </a:xfrm>
        </p:grpSpPr>
        <p:sp>
          <p:nvSpPr>
            <p:cNvPr id="81" name="Line 127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" name="Text Box 128"/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99"/>
                  </a:solidFill>
                  <a:latin typeface="Arial" charset="0"/>
                </a:rPr>
                <a:t>pkt1</a:t>
              </a:r>
            </a:p>
          </p:txBody>
        </p:sp>
      </p:grpSp>
      <p:grpSp>
        <p:nvGrpSpPr>
          <p:cNvPr id="83" name="Group 129"/>
          <p:cNvGrpSpPr>
            <a:grpSpLocks/>
          </p:cNvGrpSpPr>
          <p:nvPr/>
        </p:nvGrpSpPr>
        <p:grpSpPr bwMode="auto">
          <a:xfrm>
            <a:off x="4772025" y="3716163"/>
            <a:ext cx="1308100" cy="735013"/>
            <a:chOff x="2846" y="2348"/>
            <a:chExt cx="824" cy="463"/>
          </a:xfrm>
        </p:grpSpPr>
        <p:pic>
          <p:nvPicPr>
            <p:cNvPr id="84" name="Picture 130" descr="alarm_clock_ringi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46" y="2348"/>
              <a:ext cx="275" cy="3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5" name="Text Box 131"/>
            <p:cNvSpPr txBox="1">
              <a:spLocks noChangeArrowheads="1"/>
            </p:cNvSpPr>
            <p:nvPr/>
          </p:nvSpPr>
          <p:spPr bwMode="auto">
            <a:xfrm>
              <a:off x="3004" y="2491"/>
              <a:ext cx="666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>
                <a:lnSpc>
                  <a:spcPct val="75000"/>
                </a:lnSpc>
              </a:pPr>
              <a:r>
                <a:rPr lang="zh-CN" altLang="en-US" sz="1800" dirty="0">
                  <a:solidFill>
                    <a:srgbClr val="FF0000"/>
                  </a:solidFill>
                </a:rPr>
                <a:t>超时</a:t>
              </a:r>
              <a:endParaRPr lang="en-US" altLang="zh-CN" sz="1800" dirty="0">
                <a:solidFill>
                  <a:srgbClr val="FF0000"/>
                </a:solidFill>
              </a:endParaRPr>
            </a:p>
            <a:p>
              <a:pPr algn="r">
                <a:lnSpc>
                  <a:spcPct val="75000"/>
                </a:lnSpc>
              </a:pPr>
              <a:r>
                <a:rPr lang="zh-CN" altLang="en-US" sz="1800" dirty="0"/>
                <a:t>重发</a:t>
              </a:r>
              <a:r>
                <a:rPr lang="en-US" altLang="zh-CN" sz="1800" dirty="0"/>
                <a:t>pkt1</a:t>
              </a:r>
            </a:p>
          </p:txBody>
        </p:sp>
      </p:grpSp>
      <p:grpSp>
        <p:nvGrpSpPr>
          <p:cNvPr id="86" name="Group 133"/>
          <p:cNvGrpSpPr>
            <a:grpSpLocks/>
          </p:cNvGrpSpPr>
          <p:nvPr/>
        </p:nvGrpSpPr>
        <p:grpSpPr bwMode="auto">
          <a:xfrm>
            <a:off x="6523038" y="3355801"/>
            <a:ext cx="1071562" cy="752475"/>
            <a:chOff x="4081" y="1705"/>
            <a:chExt cx="703" cy="453"/>
          </a:xfrm>
        </p:grpSpPr>
        <p:sp>
          <p:nvSpPr>
            <p:cNvPr id="87" name="Line 118"/>
            <p:cNvSpPr>
              <a:spLocks noChangeShapeType="1"/>
            </p:cNvSpPr>
            <p:nvPr/>
          </p:nvSpPr>
          <p:spPr bwMode="auto">
            <a:xfrm flipH="1">
              <a:off x="4343" y="1705"/>
              <a:ext cx="441" cy="329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" name="Text Box 119"/>
            <p:cNvSpPr txBox="1">
              <a:spLocks noChangeArrowheads="1"/>
            </p:cNvSpPr>
            <p:nvPr/>
          </p:nvSpPr>
          <p:spPr bwMode="auto">
            <a:xfrm>
              <a:off x="4081" y="1794"/>
              <a:ext cx="515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008000"/>
                  </a:solidFill>
                  <a:latin typeface="Arial" charset="0"/>
                </a:rPr>
                <a:t>ack1</a:t>
              </a:r>
            </a:p>
          </p:txBody>
        </p:sp>
        <p:sp>
          <p:nvSpPr>
            <p:cNvPr id="89" name="Line 132"/>
            <p:cNvSpPr>
              <a:spLocks noChangeShapeType="1"/>
            </p:cNvSpPr>
            <p:nvPr/>
          </p:nvSpPr>
          <p:spPr bwMode="auto">
            <a:xfrm flipH="1">
              <a:off x="4186" y="2047"/>
              <a:ext cx="146" cy="111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sysDot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90" name="Line 136"/>
          <p:cNvSpPr>
            <a:spLocks noChangeShapeType="1"/>
          </p:cNvSpPr>
          <p:nvPr/>
        </p:nvSpPr>
        <p:spPr bwMode="auto">
          <a:xfrm flipH="1">
            <a:off x="6024563" y="3900313"/>
            <a:ext cx="909637" cy="73977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91" name="Group 153"/>
          <p:cNvGrpSpPr>
            <a:grpSpLocks/>
          </p:cNvGrpSpPr>
          <p:nvPr/>
        </p:nvGrpSpPr>
        <p:grpSpPr bwMode="auto">
          <a:xfrm>
            <a:off x="4892674" y="4387676"/>
            <a:ext cx="3794125" cy="1755775"/>
            <a:chOff x="3082" y="2355"/>
            <a:chExt cx="2390" cy="1106"/>
          </a:xfrm>
        </p:grpSpPr>
        <p:sp>
          <p:nvSpPr>
            <p:cNvPr id="92" name="Text Box 93"/>
            <p:cNvSpPr txBox="1">
              <a:spLocks noChangeArrowheads="1"/>
            </p:cNvSpPr>
            <p:nvPr/>
          </p:nvSpPr>
          <p:spPr bwMode="auto">
            <a:xfrm>
              <a:off x="4790" y="2491"/>
              <a:ext cx="68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发送</a:t>
              </a:r>
              <a:r>
                <a:rPr lang="en-US" altLang="zh-CN" sz="1800" dirty="0"/>
                <a:t>ack1</a:t>
              </a:r>
            </a:p>
          </p:txBody>
        </p:sp>
        <p:sp>
          <p:nvSpPr>
            <p:cNvPr id="93" name="Text Box 96"/>
            <p:cNvSpPr txBox="1">
              <a:spLocks noChangeArrowheads="1"/>
            </p:cNvSpPr>
            <p:nvPr/>
          </p:nvSpPr>
          <p:spPr bwMode="auto">
            <a:xfrm>
              <a:off x="3082" y="2842"/>
              <a:ext cx="84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什么也不做</a:t>
              </a:r>
              <a:endParaRPr lang="en-US" altLang="zh-CN" sz="1800" dirty="0"/>
            </a:p>
          </p:txBody>
        </p:sp>
        <p:sp>
          <p:nvSpPr>
            <p:cNvPr id="94" name="Text Box 98"/>
            <p:cNvSpPr txBox="1">
              <a:spLocks noChangeArrowheads="1"/>
            </p:cNvSpPr>
            <p:nvPr/>
          </p:nvSpPr>
          <p:spPr bwMode="auto">
            <a:xfrm>
              <a:off x="3155" y="2703"/>
              <a:ext cx="68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接收</a:t>
              </a:r>
              <a:r>
                <a:rPr lang="en-US" altLang="zh-CN" sz="1800" dirty="0"/>
                <a:t>ack1</a:t>
              </a:r>
            </a:p>
          </p:txBody>
        </p:sp>
        <p:grpSp>
          <p:nvGrpSpPr>
            <p:cNvPr id="96" name="Group 150"/>
            <p:cNvGrpSpPr>
              <a:grpSpLocks/>
            </p:cNvGrpSpPr>
            <p:nvPr/>
          </p:nvGrpSpPr>
          <p:grpSpPr bwMode="auto">
            <a:xfrm>
              <a:off x="3873" y="2568"/>
              <a:ext cx="927" cy="236"/>
              <a:chOff x="2229" y="3396"/>
              <a:chExt cx="927" cy="236"/>
            </a:xfrm>
          </p:grpSpPr>
          <p:sp>
            <p:nvSpPr>
              <p:cNvPr id="116" name="Line 108"/>
              <p:cNvSpPr>
                <a:spLocks noChangeShapeType="1"/>
              </p:cNvSpPr>
              <p:nvPr/>
            </p:nvSpPr>
            <p:spPr bwMode="auto">
              <a:xfrm flipH="1">
                <a:off x="2229" y="3407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7" name="Text Box 109"/>
              <p:cNvSpPr txBox="1">
                <a:spLocks noChangeArrowheads="1"/>
              </p:cNvSpPr>
              <p:nvPr/>
            </p:nvSpPr>
            <p:spPr bwMode="auto">
              <a:xfrm>
                <a:off x="2234" y="3396"/>
                <a:ext cx="38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rgbClr val="008000"/>
                    </a:solidFill>
                    <a:latin typeface="Arial" charset="0"/>
                  </a:rPr>
                  <a:t>ack1</a:t>
                </a:r>
              </a:p>
            </p:txBody>
          </p:sp>
        </p:grpSp>
        <p:grpSp>
          <p:nvGrpSpPr>
            <p:cNvPr id="98" name="Group 137"/>
            <p:cNvGrpSpPr>
              <a:grpSpLocks/>
            </p:cNvGrpSpPr>
            <p:nvPr/>
          </p:nvGrpSpPr>
          <p:grpSpPr bwMode="auto">
            <a:xfrm>
              <a:off x="3121" y="2355"/>
              <a:ext cx="759" cy="377"/>
              <a:chOff x="2839" y="3285"/>
              <a:chExt cx="759" cy="377"/>
            </a:xfrm>
          </p:grpSpPr>
          <p:sp>
            <p:nvSpPr>
              <p:cNvPr id="112" name="Text Box 134"/>
              <p:cNvSpPr txBox="1">
                <a:spLocks noChangeArrowheads="1"/>
              </p:cNvSpPr>
              <p:nvPr/>
            </p:nvSpPr>
            <p:spPr bwMode="auto">
              <a:xfrm>
                <a:off x="2839" y="3429"/>
                <a:ext cx="666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dirty="0"/>
                  <a:t>发送</a:t>
                </a:r>
                <a:r>
                  <a:rPr lang="en-US" altLang="zh-CN" sz="1800" dirty="0"/>
                  <a:t>pkt0</a:t>
                </a:r>
              </a:p>
            </p:txBody>
          </p:sp>
          <p:sp>
            <p:nvSpPr>
              <p:cNvPr id="113" name="Text Box 135"/>
              <p:cNvSpPr txBox="1">
                <a:spLocks noChangeArrowheads="1"/>
              </p:cNvSpPr>
              <p:nvPr/>
            </p:nvSpPr>
            <p:spPr bwMode="auto">
              <a:xfrm>
                <a:off x="2916" y="3285"/>
                <a:ext cx="682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dirty="0"/>
                  <a:t>接收</a:t>
                </a:r>
                <a:r>
                  <a:rPr lang="en-US" altLang="zh-CN" sz="1800" dirty="0"/>
                  <a:t>ack1</a:t>
                </a:r>
              </a:p>
            </p:txBody>
          </p:sp>
        </p:grpSp>
        <p:grpSp>
          <p:nvGrpSpPr>
            <p:cNvPr id="99" name="Group 138"/>
            <p:cNvGrpSpPr>
              <a:grpSpLocks/>
            </p:cNvGrpSpPr>
            <p:nvPr/>
          </p:nvGrpSpPr>
          <p:grpSpPr bwMode="auto">
            <a:xfrm>
              <a:off x="3817" y="2418"/>
              <a:ext cx="975" cy="359"/>
              <a:chOff x="850" y="1159"/>
              <a:chExt cx="927" cy="323"/>
            </a:xfrm>
          </p:grpSpPr>
          <p:sp>
            <p:nvSpPr>
              <p:cNvPr id="110" name="Line 139"/>
              <p:cNvSpPr>
                <a:spLocks noChangeShapeType="1"/>
              </p:cNvSpPr>
              <p:nvPr/>
            </p:nvSpPr>
            <p:spPr bwMode="auto">
              <a:xfrm>
                <a:off x="850" y="1257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1" name="Text Box 140"/>
              <p:cNvSpPr txBox="1">
                <a:spLocks noChangeArrowheads="1"/>
              </p:cNvSpPr>
              <p:nvPr/>
            </p:nvSpPr>
            <p:spPr bwMode="auto">
              <a:xfrm>
                <a:off x="1109" y="1159"/>
                <a:ext cx="340" cy="1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rgbClr val="000099"/>
                    </a:solidFill>
                    <a:latin typeface="Arial" charset="0"/>
                  </a:rPr>
                  <a:t>pkt0</a:t>
                </a:r>
              </a:p>
            </p:txBody>
          </p:sp>
        </p:grpSp>
        <p:grpSp>
          <p:nvGrpSpPr>
            <p:cNvPr id="100" name="Group 142"/>
            <p:cNvGrpSpPr>
              <a:grpSpLocks/>
            </p:cNvGrpSpPr>
            <p:nvPr/>
          </p:nvGrpSpPr>
          <p:grpSpPr bwMode="auto">
            <a:xfrm>
              <a:off x="4782" y="2661"/>
              <a:ext cx="682" cy="356"/>
              <a:chOff x="4776" y="2967"/>
              <a:chExt cx="682" cy="356"/>
            </a:xfrm>
          </p:grpSpPr>
          <p:sp>
            <p:nvSpPr>
              <p:cNvPr id="108" name="Text Box 143"/>
              <p:cNvSpPr txBox="1">
                <a:spLocks noChangeArrowheads="1"/>
              </p:cNvSpPr>
              <p:nvPr/>
            </p:nvSpPr>
            <p:spPr bwMode="auto">
              <a:xfrm>
                <a:off x="4780" y="2967"/>
                <a:ext cx="666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dirty="0"/>
                  <a:t>接收</a:t>
                </a:r>
                <a:r>
                  <a:rPr lang="en-US" altLang="zh-CN" sz="1800" dirty="0"/>
                  <a:t>pkt0</a:t>
                </a:r>
              </a:p>
            </p:txBody>
          </p:sp>
          <p:sp>
            <p:nvSpPr>
              <p:cNvPr id="109" name="Text Box 144"/>
              <p:cNvSpPr txBox="1">
                <a:spLocks noChangeArrowheads="1"/>
              </p:cNvSpPr>
              <p:nvPr/>
            </p:nvSpPr>
            <p:spPr bwMode="auto">
              <a:xfrm>
                <a:off x="4776" y="3090"/>
                <a:ext cx="682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dirty="0"/>
                  <a:t>发送</a:t>
                </a:r>
                <a:r>
                  <a:rPr lang="en-US" altLang="zh-CN" sz="1800" dirty="0"/>
                  <a:t>ack0</a:t>
                </a:r>
              </a:p>
            </p:txBody>
          </p:sp>
        </p:grpSp>
        <p:grpSp>
          <p:nvGrpSpPr>
            <p:cNvPr id="101" name="Group 149"/>
            <p:cNvGrpSpPr>
              <a:grpSpLocks/>
            </p:cNvGrpSpPr>
            <p:nvPr/>
          </p:nvGrpSpPr>
          <p:grpSpPr bwMode="auto">
            <a:xfrm>
              <a:off x="3840" y="2756"/>
              <a:ext cx="927" cy="309"/>
              <a:chOff x="3792" y="2738"/>
              <a:chExt cx="927" cy="309"/>
            </a:xfrm>
          </p:grpSpPr>
          <p:sp>
            <p:nvSpPr>
              <p:cNvPr id="106" name="Line 146"/>
              <p:cNvSpPr>
                <a:spLocks noChangeShapeType="1"/>
              </p:cNvSpPr>
              <p:nvPr/>
            </p:nvSpPr>
            <p:spPr bwMode="auto">
              <a:xfrm flipH="1">
                <a:off x="3792" y="2822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7" name="Text Box 147"/>
              <p:cNvSpPr txBox="1">
                <a:spLocks noChangeArrowheads="1"/>
              </p:cNvSpPr>
              <p:nvPr/>
            </p:nvSpPr>
            <p:spPr bwMode="auto">
              <a:xfrm>
                <a:off x="4089" y="2738"/>
                <a:ext cx="38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rgbClr val="008000"/>
                    </a:solidFill>
                    <a:latin typeface="Arial" charset="0"/>
                  </a:rPr>
                  <a:t>ack0</a:t>
                </a:r>
              </a:p>
            </p:txBody>
          </p:sp>
        </p:grpSp>
        <p:grpSp>
          <p:nvGrpSpPr>
            <p:cNvPr id="102" name="Group 152"/>
            <p:cNvGrpSpPr>
              <a:grpSpLocks/>
            </p:cNvGrpSpPr>
            <p:nvPr/>
          </p:nvGrpSpPr>
          <p:grpSpPr bwMode="auto">
            <a:xfrm>
              <a:off x="4780" y="2967"/>
              <a:ext cx="684" cy="494"/>
              <a:chOff x="4780" y="2967"/>
              <a:chExt cx="684" cy="494"/>
            </a:xfrm>
          </p:grpSpPr>
          <p:sp>
            <p:nvSpPr>
              <p:cNvPr id="103" name="Text Box 91"/>
              <p:cNvSpPr txBox="1">
                <a:spLocks noChangeArrowheads="1"/>
              </p:cNvSpPr>
              <p:nvPr/>
            </p:nvSpPr>
            <p:spPr bwMode="auto">
              <a:xfrm>
                <a:off x="4780" y="2967"/>
                <a:ext cx="666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dirty="0"/>
                  <a:t>接收</a:t>
                </a:r>
                <a:r>
                  <a:rPr lang="en-US" altLang="zh-CN" sz="1800" dirty="0"/>
                  <a:t>pkt0</a:t>
                </a:r>
              </a:p>
            </p:txBody>
          </p:sp>
          <p:sp>
            <p:nvSpPr>
              <p:cNvPr id="104" name="Text Box 94"/>
              <p:cNvSpPr txBox="1">
                <a:spLocks noChangeArrowheads="1"/>
              </p:cNvSpPr>
              <p:nvPr/>
            </p:nvSpPr>
            <p:spPr bwMode="auto">
              <a:xfrm>
                <a:off x="4782" y="3228"/>
                <a:ext cx="682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dirty="0"/>
                  <a:t>发送</a:t>
                </a:r>
                <a:r>
                  <a:rPr lang="en-US" altLang="zh-CN" sz="1800" dirty="0"/>
                  <a:t>ack0</a:t>
                </a:r>
              </a:p>
            </p:txBody>
          </p: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0"/>
                            </p:stCondLst>
                            <p:childTnLst>
                              <p:par>
                                <p:cTn id="7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500"/>
                            </p:stCondLst>
                            <p:childTnLst>
                              <p:par>
                                <p:cTn id="8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000"/>
                            </p:stCondLst>
                            <p:childTnLst>
                              <p:par>
                                <p:cTn id="9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500"/>
                            </p:stCondLst>
                            <p:childTnLst>
                              <p:par>
                                <p:cTn id="9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3000"/>
                            </p:stCondLst>
                            <p:childTnLst>
                              <p:par>
                                <p:cTn id="1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3500"/>
                            </p:stCondLst>
                            <p:childTnLst>
                              <p:par>
                                <p:cTn id="1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4000"/>
                            </p:stCondLst>
                            <p:childTnLst>
                              <p:par>
                                <p:cTn id="1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4500"/>
                            </p:stCondLst>
                            <p:childTnLst>
                              <p:par>
                                <p:cTn id="1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500"/>
                            </p:stCondLst>
                            <p:childTnLst>
                              <p:par>
                                <p:cTn id="1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4" grpId="0"/>
      <p:bldP spid="15" grpId="0"/>
      <p:bldP spid="16" grpId="0"/>
      <p:bldP spid="18" grpId="0"/>
      <p:bldP spid="19" grpId="0"/>
      <p:bldP spid="20" grpId="0"/>
      <p:bldP spid="21" grpId="0"/>
      <p:bldP spid="56" grpId="0"/>
      <p:bldP spid="57" grpId="0"/>
      <p:bldP spid="64" grpId="0"/>
      <p:bldP spid="65" grpId="0"/>
      <p:bldP spid="66" grpId="0"/>
      <p:bldP spid="9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rdt3.0</a:t>
            </a:r>
            <a:r>
              <a:rPr lang="zh-CN" altLang="en-US" dirty="0"/>
              <a:t>性能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46</a:t>
            </a:fld>
            <a:endParaRPr lang="zh-CN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3400" y="1679798"/>
            <a:ext cx="83724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rdt3.0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功能正确，但是</a:t>
            </a:r>
            <a:r>
              <a:rPr lang="zh-CN" altLang="en-US" sz="2800" kern="0" dirty="0">
                <a:latin typeface="+mn-ea"/>
              </a:rPr>
              <a:t>停</a:t>
            </a:r>
            <a:r>
              <a:rPr lang="en-US" altLang="zh-CN" sz="2800" kern="0" dirty="0">
                <a:latin typeface="+mn-ea"/>
              </a:rPr>
              <a:t>-</a:t>
            </a:r>
            <a:r>
              <a:rPr lang="zh-CN" altLang="en-US" sz="2800" kern="0" dirty="0">
                <a:latin typeface="+mn-ea"/>
              </a:rPr>
              <a:t>等协议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性能很差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例如</a:t>
            </a:r>
            <a:r>
              <a:rPr lang="zh-CN" altLang="en-US" sz="2800" kern="0" dirty="0">
                <a:latin typeface="+mn-ea"/>
              </a:rPr>
              <a:t>：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1 </a:t>
            </a: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Gbps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的链路，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15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毫秒的传播时延</a:t>
            </a:r>
            <a:r>
              <a:rPr lang="zh-CN" altLang="en-US" sz="2800" kern="0" dirty="0">
                <a:latin typeface="+mn-ea"/>
              </a:rPr>
              <a:t>，每个包</a:t>
            </a:r>
            <a:r>
              <a:rPr lang="en-US" altLang="zh-CN" sz="2800" kern="0" dirty="0">
                <a:latin typeface="+mn-ea"/>
              </a:rPr>
              <a:t>8000bit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57200" y="3737198"/>
            <a:ext cx="83724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88975" lvl="1" indent="-231775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altLang="zh-CN" sz="2000" dirty="0" err="1">
                <a:latin typeface="+mn-ea"/>
              </a:rPr>
              <a:t>U</a:t>
            </a:r>
            <a:r>
              <a:rPr lang="en-US" altLang="zh-CN" sz="2000" baseline="-25000" dirty="0" err="1">
                <a:latin typeface="+mn-ea"/>
              </a:rPr>
              <a:t>sender</a:t>
            </a:r>
            <a:r>
              <a:rPr lang="en-US" altLang="zh-CN" sz="2000" dirty="0">
                <a:latin typeface="+mn-ea"/>
              </a:rPr>
              <a:t>: </a:t>
            </a:r>
            <a:r>
              <a:rPr lang="zh-CN" altLang="en-US" sz="2000" dirty="0">
                <a:solidFill>
                  <a:srgbClr val="C00000"/>
                </a:solidFill>
                <a:latin typeface="+mn-ea"/>
              </a:rPr>
              <a:t>利用率</a:t>
            </a:r>
            <a:r>
              <a:rPr lang="en-US" altLang="zh-CN" sz="2000" dirty="0">
                <a:latin typeface="+mn-ea"/>
              </a:rPr>
              <a:t>–</a:t>
            </a:r>
            <a:r>
              <a:rPr lang="zh-CN" altLang="en-US" sz="2000" dirty="0">
                <a:latin typeface="+mn-ea"/>
              </a:rPr>
              <a:t>发包时间在完成整个数据包传输的时间占比</a:t>
            </a:r>
            <a:endParaRPr lang="en-US" altLang="zh-CN" sz="2000" dirty="0">
              <a:latin typeface="+mn-ea"/>
            </a:endParaRPr>
          </a:p>
          <a:p>
            <a:pPr marL="688975" lvl="1" indent="-231775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endParaRPr lang="en-US" altLang="zh-CN" sz="2000" dirty="0">
              <a:latin typeface="+mn-ea"/>
            </a:endParaRPr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1690688" y="4194398"/>
          <a:ext cx="6748462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Picture" r:id="rId3" imgW="3581280" imgH="495360" progId="Word.Picture.8">
                  <p:embed/>
                </p:oleObj>
              </mc:Choice>
              <mc:Fallback>
                <p:oleObj name="Picture" r:id="rId3" imgW="3581280" imgH="49536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0688" y="4194398"/>
                        <a:ext cx="6748462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" y="5184998"/>
            <a:ext cx="83724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88975" lvl="1" indent="-231775" algn="l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+mn-ea"/>
              </a:rPr>
              <a:t>若</a:t>
            </a:r>
            <a:r>
              <a:rPr lang="en-US" altLang="zh-CN" sz="2400" dirty="0">
                <a:latin typeface="+mn-ea"/>
              </a:rPr>
              <a:t>RTT=30</a:t>
            </a:r>
            <a:r>
              <a:rPr lang="zh-CN" altLang="en-US" sz="2400" dirty="0">
                <a:latin typeface="+mn-ea"/>
              </a:rPr>
              <a:t>毫秒，每</a:t>
            </a:r>
            <a:r>
              <a:rPr lang="en-US" altLang="zh-CN" sz="2400" dirty="0">
                <a:latin typeface="+mn-ea"/>
              </a:rPr>
              <a:t>30</a:t>
            </a:r>
            <a:r>
              <a:rPr lang="zh-CN" altLang="en-US" sz="2400" dirty="0">
                <a:latin typeface="+mn-ea"/>
              </a:rPr>
              <a:t>毫秒可完成传输</a:t>
            </a:r>
            <a:r>
              <a:rPr lang="en-US" altLang="zh-CN" sz="2400" dirty="0">
                <a:latin typeface="+mn-ea"/>
              </a:rPr>
              <a:t>1</a:t>
            </a:r>
            <a:r>
              <a:rPr lang="zh-CN" altLang="en-US" sz="2400" dirty="0">
                <a:latin typeface="+mn-ea"/>
              </a:rPr>
              <a:t>个包</a:t>
            </a:r>
            <a:r>
              <a:rPr lang="en-US" altLang="zh-CN" sz="2400" dirty="0">
                <a:latin typeface="+mn-ea"/>
              </a:rPr>
              <a:t>: </a:t>
            </a:r>
            <a:r>
              <a:rPr lang="zh-CN" altLang="en-US" sz="2400" dirty="0">
                <a:latin typeface="+mn-ea"/>
              </a:rPr>
              <a:t>在</a:t>
            </a:r>
            <a:r>
              <a:rPr lang="en-US" altLang="zh-CN" sz="2400" dirty="0">
                <a:latin typeface="+mn-ea"/>
              </a:rPr>
              <a:t>1Gbps</a:t>
            </a:r>
            <a:r>
              <a:rPr lang="zh-CN" altLang="en-US" sz="2400" dirty="0">
                <a:latin typeface="+mn-ea"/>
              </a:rPr>
              <a:t>的链路上能够实现</a:t>
            </a:r>
            <a:r>
              <a:rPr lang="en-US" altLang="zh-CN" sz="2400" dirty="0">
                <a:latin typeface="+mn-ea"/>
              </a:rPr>
              <a:t>33kB/</a:t>
            </a:r>
            <a:r>
              <a:rPr lang="zh-CN" altLang="en-US" sz="2400" dirty="0">
                <a:latin typeface="+mn-ea"/>
              </a:rPr>
              <a:t>秒的速率</a:t>
            </a:r>
            <a:endParaRPr lang="en-US" altLang="zh-CN" sz="2400" dirty="0">
              <a:latin typeface="+mn-ea"/>
            </a:endParaRPr>
          </a:p>
          <a:p>
            <a:pPr marL="292100" indent="-292100" algn="l"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zh-CN" altLang="en-US" sz="2800" dirty="0">
                <a:latin typeface="+mn-ea"/>
              </a:rPr>
              <a:t>网络协议限制了物理资源的利用率</a:t>
            </a:r>
            <a:r>
              <a:rPr lang="en-US" altLang="zh-CN" sz="2800" dirty="0">
                <a:latin typeface="+mn-ea"/>
              </a:rPr>
              <a:t>!</a:t>
            </a:r>
          </a:p>
        </p:txBody>
      </p:sp>
      <p:grpSp>
        <p:nvGrpSpPr>
          <p:cNvPr id="9" name="Group 24"/>
          <p:cNvGrpSpPr>
            <a:grpSpLocks/>
          </p:cNvGrpSpPr>
          <p:nvPr/>
        </p:nvGrpSpPr>
        <p:grpSpPr bwMode="auto">
          <a:xfrm>
            <a:off x="1331914" y="2976240"/>
            <a:ext cx="5657848" cy="812800"/>
            <a:chOff x="-151" y="1675"/>
            <a:chExt cx="3564" cy="512"/>
          </a:xfrm>
        </p:grpSpPr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-151" y="1795"/>
              <a:ext cx="98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latin typeface="+mn-ea"/>
                </a:rPr>
                <a:t>传输时延</a:t>
              </a:r>
              <a:r>
                <a:rPr lang="en-US" altLang="zh-CN" sz="2400" dirty="0">
                  <a:latin typeface="+mn-ea"/>
                </a:rPr>
                <a:t>=</a:t>
              </a:r>
            </a:p>
          </p:txBody>
        </p:sp>
        <p:grpSp>
          <p:nvGrpSpPr>
            <p:cNvPr id="11" name="Group 14"/>
            <p:cNvGrpSpPr>
              <a:grpSpLocks/>
            </p:cNvGrpSpPr>
            <p:nvPr/>
          </p:nvGrpSpPr>
          <p:grpSpPr bwMode="auto">
            <a:xfrm>
              <a:off x="827" y="1677"/>
              <a:ext cx="235" cy="499"/>
              <a:chOff x="155" y="2937"/>
              <a:chExt cx="235" cy="499"/>
            </a:xfrm>
          </p:grpSpPr>
          <p:sp>
            <p:nvSpPr>
              <p:cNvPr id="20" name="Text Box 11"/>
              <p:cNvSpPr txBox="1">
                <a:spLocks noChangeArrowheads="1"/>
              </p:cNvSpPr>
              <p:nvPr/>
            </p:nvSpPr>
            <p:spPr bwMode="auto">
              <a:xfrm>
                <a:off x="176" y="2937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+mn-ea"/>
                  </a:rPr>
                  <a:t>L</a:t>
                </a:r>
              </a:p>
            </p:txBody>
          </p:sp>
          <p:sp>
            <p:nvSpPr>
              <p:cNvPr id="21" name="Text Box 12"/>
              <p:cNvSpPr txBox="1">
                <a:spLocks noChangeArrowheads="1"/>
              </p:cNvSpPr>
              <p:nvPr/>
            </p:nvSpPr>
            <p:spPr bwMode="auto">
              <a:xfrm>
                <a:off x="155" y="3145"/>
                <a:ext cx="213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+mn-ea"/>
                  </a:rPr>
                  <a:t>R</a:t>
                </a:r>
              </a:p>
            </p:txBody>
          </p:sp>
          <p:sp>
            <p:nvSpPr>
              <p:cNvPr id="22" name="Line 13"/>
              <p:cNvSpPr>
                <a:spLocks noChangeShapeType="1"/>
              </p:cNvSpPr>
              <p:nvPr/>
            </p:nvSpPr>
            <p:spPr bwMode="auto">
              <a:xfrm>
                <a:off x="204" y="3192"/>
                <a:ext cx="18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>
                  <a:latin typeface="+mn-ea"/>
                </a:endParaRPr>
              </a:p>
            </p:txBody>
          </p:sp>
        </p:grpSp>
        <p:grpSp>
          <p:nvGrpSpPr>
            <p:cNvPr id="12" name="Group 19"/>
            <p:cNvGrpSpPr>
              <a:grpSpLocks/>
            </p:cNvGrpSpPr>
            <p:nvPr/>
          </p:nvGrpSpPr>
          <p:grpSpPr bwMode="auto">
            <a:xfrm>
              <a:off x="1233" y="1675"/>
              <a:ext cx="1225" cy="512"/>
              <a:chOff x="1401" y="1693"/>
              <a:chExt cx="1225" cy="512"/>
            </a:xfrm>
          </p:grpSpPr>
          <p:sp>
            <p:nvSpPr>
              <p:cNvPr id="16" name="Text Box 6"/>
              <p:cNvSpPr txBox="1">
                <a:spLocks noChangeArrowheads="1"/>
              </p:cNvSpPr>
              <p:nvPr/>
            </p:nvSpPr>
            <p:spPr bwMode="auto">
              <a:xfrm>
                <a:off x="2085" y="1748"/>
                <a:ext cx="197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latin typeface="+mn-ea"/>
                  </a:rPr>
                  <a:t> </a:t>
                </a:r>
                <a:endParaRPr lang="en-US" altLang="zh-CN" sz="2400">
                  <a:latin typeface="+mn-ea"/>
                </a:endParaRPr>
              </a:p>
            </p:txBody>
          </p:sp>
          <p:sp>
            <p:nvSpPr>
              <p:cNvPr id="17" name="Text Box 16"/>
              <p:cNvSpPr txBox="1">
                <a:spLocks noChangeArrowheads="1"/>
              </p:cNvSpPr>
              <p:nvPr/>
            </p:nvSpPr>
            <p:spPr bwMode="auto">
              <a:xfrm>
                <a:off x="1563" y="1693"/>
                <a:ext cx="989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latin typeface="+mn-ea"/>
                  </a:rPr>
                  <a:t>8000 bits</a:t>
                </a:r>
              </a:p>
            </p:txBody>
          </p:sp>
          <p:sp>
            <p:nvSpPr>
              <p:cNvPr id="18" name="Text Box 17"/>
              <p:cNvSpPr txBox="1">
                <a:spLocks noChangeArrowheads="1"/>
              </p:cNvSpPr>
              <p:nvPr/>
            </p:nvSpPr>
            <p:spPr bwMode="auto">
              <a:xfrm>
                <a:off x="1401" y="1917"/>
                <a:ext cx="122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400" dirty="0">
                    <a:latin typeface="+mn-ea"/>
                  </a:rPr>
                  <a:t>10</a:t>
                </a:r>
                <a:r>
                  <a:rPr lang="en-US" altLang="zh-CN" sz="2400" baseline="30000" dirty="0">
                    <a:latin typeface="+mn-ea"/>
                  </a:rPr>
                  <a:t>9 </a:t>
                </a:r>
                <a:r>
                  <a:rPr lang="en-US" altLang="zh-CN" sz="2400" dirty="0">
                    <a:latin typeface="+mn-ea"/>
                  </a:rPr>
                  <a:t>bits/sec</a:t>
                </a:r>
              </a:p>
            </p:txBody>
          </p:sp>
          <p:sp>
            <p:nvSpPr>
              <p:cNvPr id="19" name="Line 18"/>
              <p:cNvSpPr>
                <a:spLocks noChangeShapeType="1"/>
              </p:cNvSpPr>
              <p:nvPr/>
            </p:nvSpPr>
            <p:spPr bwMode="auto">
              <a:xfrm>
                <a:off x="1604" y="1950"/>
                <a:ext cx="97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>
                  <a:latin typeface="+mn-ea"/>
                </a:endParaRPr>
              </a:p>
            </p:txBody>
          </p:sp>
        </p:grpSp>
        <p:sp>
          <p:nvSpPr>
            <p:cNvPr id="13" name="Text Box 20"/>
            <p:cNvSpPr txBox="1">
              <a:spLocks noChangeArrowheads="1"/>
            </p:cNvSpPr>
            <p:nvPr/>
          </p:nvSpPr>
          <p:spPr bwMode="auto">
            <a:xfrm>
              <a:off x="1093" y="1789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+mn-ea"/>
                </a:rPr>
                <a:t>=</a:t>
              </a:r>
            </a:p>
          </p:txBody>
        </p:sp>
        <p:sp>
          <p:nvSpPr>
            <p:cNvPr id="14" name="Text Box 22"/>
            <p:cNvSpPr txBox="1">
              <a:spLocks noChangeArrowheads="1"/>
            </p:cNvSpPr>
            <p:nvPr/>
          </p:nvSpPr>
          <p:spPr bwMode="auto">
            <a:xfrm>
              <a:off x="2509" y="1789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+mn-ea"/>
                </a:rPr>
                <a:t>=</a:t>
              </a:r>
            </a:p>
          </p:txBody>
        </p:sp>
        <p:sp>
          <p:nvSpPr>
            <p:cNvPr id="15" name="Text Box 23"/>
            <p:cNvSpPr txBox="1">
              <a:spLocks noChangeArrowheads="1"/>
            </p:cNvSpPr>
            <p:nvPr/>
          </p:nvSpPr>
          <p:spPr bwMode="auto">
            <a:xfrm>
              <a:off x="2715" y="1777"/>
              <a:ext cx="69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latin typeface="+mn-ea"/>
                </a:rPr>
                <a:t>8 </a:t>
              </a:r>
              <a:r>
                <a:rPr lang="zh-CN" altLang="en-US" sz="2400" dirty="0">
                  <a:latin typeface="+mn-ea"/>
                </a:rPr>
                <a:t>微秒</a:t>
              </a:r>
              <a:endParaRPr lang="en-US" altLang="zh-CN" sz="2400" dirty="0">
                <a:latin typeface="+mn-ea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rdt3.0</a:t>
            </a:r>
            <a:r>
              <a:rPr lang="zh-CN" altLang="en-US" dirty="0"/>
              <a:t>：停</a:t>
            </a:r>
            <a:r>
              <a:rPr lang="en-US" altLang="zh-CN" dirty="0"/>
              <a:t>-</a:t>
            </a:r>
            <a:r>
              <a:rPr lang="zh-CN" altLang="en-US" dirty="0"/>
              <a:t>等操作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47</a:t>
            </a:fld>
            <a:endParaRPr lang="zh-CN" altLang="en-US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3557588" y="2299171"/>
            <a:ext cx="2227262" cy="9223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+mn-ea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33363" y="2094383"/>
            <a:ext cx="3232150" cy="3524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zh-CN" altLang="en-US" dirty="0">
                <a:latin typeface="+mn-ea"/>
              </a:rPr>
              <a:t>发出第一个</a:t>
            </a:r>
            <a:r>
              <a:rPr lang="en-US" altLang="zh-CN" dirty="0">
                <a:latin typeface="+mn-ea"/>
              </a:rPr>
              <a:t>bit</a:t>
            </a:r>
            <a:r>
              <a:rPr lang="zh-CN" altLang="en-US" dirty="0">
                <a:latin typeface="+mn-ea"/>
              </a:rPr>
              <a:t>，</a:t>
            </a:r>
            <a:r>
              <a:rPr lang="en-US" altLang="zh-CN" dirty="0">
                <a:latin typeface="+mn-ea"/>
              </a:rPr>
              <a:t> t = 0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546475" y="2080096"/>
            <a:ext cx="23813" cy="29130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+mn-ea"/>
            </a:endParaRP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773738" y="2092796"/>
            <a:ext cx="22225" cy="28908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+mn-ea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017838" y="1743546"/>
            <a:ext cx="885825" cy="3508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zh-CN" altLang="en-US" dirty="0">
                <a:latin typeface="+mn-ea"/>
              </a:rPr>
              <a:t>发送端</a:t>
            </a:r>
            <a:endParaRPr lang="en-US" altLang="zh-CN" dirty="0">
              <a:latin typeface="+mn-ea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195888" y="1743546"/>
            <a:ext cx="946150" cy="3508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zh-CN" altLang="en-US" dirty="0">
                <a:latin typeface="+mn-ea"/>
              </a:rPr>
              <a:t>接收端</a:t>
            </a:r>
            <a:endParaRPr lang="en-US" altLang="zh-CN" dirty="0">
              <a:latin typeface="+mn-ea"/>
            </a:endParaRP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3570288" y="2294408"/>
            <a:ext cx="2190750" cy="31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+mn-ea"/>
            </a:endParaRP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3575050" y="4405783"/>
            <a:ext cx="2192338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+mn-ea"/>
            </a:endParaRP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 flipV="1">
            <a:off x="3575050" y="3462808"/>
            <a:ext cx="2209800" cy="9223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+mn-ea"/>
            </a:endParaRPr>
          </a:p>
        </p:txBody>
      </p:sp>
      <p:sp>
        <p:nvSpPr>
          <p:cNvPr id="14" name="Freeform 12"/>
          <p:cNvSpPr>
            <a:spLocks/>
          </p:cNvSpPr>
          <p:nvPr/>
        </p:nvSpPr>
        <p:spPr bwMode="auto">
          <a:xfrm>
            <a:off x="3552825" y="2292821"/>
            <a:ext cx="2232025" cy="1155700"/>
          </a:xfrm>
          <a:custGeom>
            <a:avLst/>
            <a:gdLst>
              <a:gd name="T0" fmla="*/ 0 w 2902"/>
              <a:gd name="T1" fmla="*/ 0 h 1185"/>
              <a:gd name="T2" fmla="*/ 2147483647 w 2902"/>
              <a:gd name="T3" fmla="*/ 2147483647 h 1185"/>
              <a:gd name="T4" fmla="*/ 2147483647 w 2902"/>
              <a:gd name="T5" fmla="*/ 2147483647 h 1185"/>
              <a:gd name="T6" fmla="*/ 0 w 2902"/>
              <a:gd name="T7" fmla="*/ 2147483647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02"/>
              <a:gd name="T16" fmla="*/ 0 h 1185"/>
              <a:gd name="T17" fmla="*/ 2902 w 2902"/>
              <a:gd name="T18" fmla="*/ 1185 h 11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+mn-ea"/>
            </a:endParaRP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 flipH="1">
            <a:off x="3408363" y="2292821"/>
            <a:ext cx="1317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+mn-ea"/>
            </a:endParaRP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 flipH="1">
            <a:off x="3408363" y="2534121"/>
            <a:ext cx="1317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+mn-ea"/>
            </a:endParaRP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H="1">
            <a:off x="3419475" y="4393083"/>
            <a:ext cx="133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+mn-ea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2755900" y="3265958"/>
            <a:ext cx="847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altLang="zh-CN">
                <a:solidFill>
                  <a:srgbClr val="CC0000"/>
                </a:solidFill>
                <a:latin typeface="+mn-ea"/>
              </a:rPr>
              <a:t>RTT</a:t>
            </a:r>
            <a:r>
              <a:rPr lang="en-US" altLang="zh-CN" sz="1000">
                <a:latin typeface="+mn-ea"/>
              </a:rPr>
              <a:t> </a:t>
            </a:r>
            <a:endParaRPr lang="en-US" altLang="zh-CN" sz="2400">
              <a:latin typeface="+mn-ea"/>
            </a:endParaRP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3443288" y="3573933"/>
            <a:ext cx="11112" cy="8112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+mn-ea"/>
            </a:endParaRP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 flipV="1">
            <a:off x="3448050" y="2556346"/>
            <a:ext cx="3175" cy="768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+mn-ea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0" y="2372196"/>
            <a:ext cx="34655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zh-CN" altLang="en-US" dirty="0">
                <a:latin typeface="+mn-ea"/>
              </a:rPr>
              <a:t>发出最后一个</a:t>
            </a:r>
            <a:r>
              <a:rPr lang="en-US" altLang="zh-CN" dirty="0">
                <a:latin typeface="+mn-ea"/>
              </a:rPr>
              <a:t>bit, </a:t>
            </a:r>
            <a:r>
              <a:rPr lang="en-US" altLang="zh-CN" dirty="0">
                <a:solidFill>
                  <a:srgbClr val="CC0000"/>
                </a:solidFill>
                <a:latin typeface="+mn-ea"/>
              </a:rPr>
              <a:t>t = L / R</a:t>
            </a: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 flipH="1">
            <a:off x="5761038" y="3207221"/>
            <a:ext cx="133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+mn-ea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5842000" y="3031008"/>
            <a:ext cx="242570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zh-CN" altLang="en-US" dirty="0">
                <a:latin typeface="+mn-ea"/>
              </a:rPr>
              <a:t>第一个</a:t>
            </a:r>
            <a:r>
              <a:rPr lang="en-US" altLang="zh-CN" dirty="0">
                <a:latin typeface="+mn-ea"/>
              </a:rPr>
              <a:t>bit</a:t>
            </a:r>
            <a:r>
              <a:rPr lang="zh-CN" altLang="en-US" dirty="0">
                <a:latin typeface="+mn-ea"/>
              </a:rPr>
              <a:t>到达</a:t>
            </a:r>
            <a:endParaRPr lang="en-US" altLang="zh-CN" dirty="0">
              <a:latin typeface="+mn-ea"/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5784850" y="3456458"/>
            <a:ext cx="127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+mn-ea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5848350" y="3283421"/>
            <a:ext cx="3114675" cy="56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zh-CN" altLang="en-US" dirty="0">
                <a:latin typeface="+mn-ea"/>
              </a:rPr>
              <a:t>最后一个</a:t>
            </a:r>
            <a:r>
              <a:rPr lang="en-US" altLang="zh-CN" dirty="0">
                <a:latin typeface="+mn-ea"/>
              </a:rPr>
              <a:t>bit</a:t>
            </a:r>
            <a:r>
              <a:rPr lang="zh-CN" altLang="en-US" dirty="0">
                <a:latin typeface="+mn-ea"/>
              </a:rPr>
              <a:t>到达，发出</a:t>
            </a:r>
            <a:r>
              <a:rPr lang="en-US" altLang="zh-CN" dirty="0">
                <a:latin typeface="+mn-ea"/>
              </a:rPr>
              <a:t>ACK</a:t>
            </a: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825500" y="4066058"/>
            <a:ext cx="268605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altLang="zh-CN" dirty="0">
                <a:latin typeface="+mn-ea"/>
              </a:rPr>
              <a:t>ACK</a:t>
            </a:r>
            <a:r>
              <a:rPr lang="zh-CN" altLang="en-US" dirty="0">
                <a:latin typeface="+mn-ea"/>
              </a:rPr>
              <a:t>到达，发下一个包</a:t>
            </a:r>
            <a:r>
              <a:rPr lang="en-US" altLang="zh-CN" dirty="0">
                <a:latin typeface="+mn-ea"/>
              </a:rPr>
              <a:t>, </a:t>
            </a:r>
            <a:r>
              <a:rPr lang="en-US" altLang="zh-CN" dirty="0">
                <a:solidFill>
                  <a:srgbClr val="CC0000"/>
                </a:solidFill>
                <a:latin typeface="+mn-ea"/>
              </a:rPr>
              <a:t>t = RTT + L / R</a:t>
            </a:r>
          </a:p>
        </p:txBody>
      </p:sp>
      <p:sp>
        <p:nvSpPr>
          <p:cNvPr id="27" name="Freeform 25"/>
          <p:cNvSpPr>
            <a:spLocks/>
          </p:cNvSpPr>
          <p:nvPr/>
        </p:nvSpPr>
        <p:spPr bwMode="auto">
          <a:xfrm>
            <a:off x="3570288" y="4401021"/>
            <a:ext cx="1419225" cy="577850"/>
          </a:xfrm>
          <a:custGeom>
            <a:avLst/>
            <a:gdLst>
              <a:gd name="T0" fmla="*/ 0 w 1845"/>
              <a:gd name="T1" fmla="*/ 0 h 592"/>
              <a:gd name="T2" fmla="*/ 2147483647 w 1845"/>
              <a:gd name="T3" fmla="*/ 2147483647 h 592"/>
              <a:gd name="T4" fmla="*/ 2147483647 w 1845"/>
              <a:gd name="T5" fmla="*/ 2147483647 h 592"/>
              <a:gd name="T6" fmla="*/ 0 w 1845"/>
              <a:gd name="T7" fmla="*/ 2147483647 h 592"/>
              <a:gd name="T8" fmla="*/ 0 w 1845"/>
              <a:gd name="T9" fmla="*/ 0 h 5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45"/>
              <a:gd name="T16" fmla="*/ 0 h 592"/>
              <a:gd name="T17" fmla="*/ 1845 w 1845"/>
              <a:gd name="T18" fmla="*/ 592 h 5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45" h="592">
                <a:moveTo>
                  <a:pt x="0" y="0"/>
                </a:moveTo>
                <a:lnTo>
                  <a:pt x="1845" y="592"/>
                </a:lnTo>
                <a:lnTo>
                  <a:pt x="1095" y="592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+mn-ea"/>
            </a:endParaRPr>
          </a:p>
        </p:txBody>
      </p:sp>
      <p:grpSp>
        <p:nvGrpSpPr>
          <p:cNvPr id="28" name="Group 26"/>
          <p:cNvGrpSpPr>
            <a:grpSpLocks/>
          </p:cNvGrpSpPr>
          <p:nvPr/>
        </p:nvGrpSpPr>
        <p:grpSpPr bwMode="auto">
          <a:xfrm>
            <a:off x="3563938" y="4393083"/>
            <a:ext cx="1281112" cy="534988"/>
            <a:chOff x="12315" y="13225"/>
            <a:chExt cx="2775" cy="913"/>
          </a:xfrm>
        </p:grpSpPr>
        <p:sp>
          <p:nvSpPr>
            <p:cNvPr id="29" name="Line 27"/>
            <p:cNvSpPr>
              <a:spLocks noChangeShapeType="1"/>
            </p:cNvSpPr>
            <p:nvPr/>
          </p:nvSpPr>
          <p:spPr bwMode="auto">
            <a:xfrm>
              <a:off x="12315" y="13225"/>
              <a:ext cx="1587" cy="5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13915" y="13737"/>
              <a:ext cx="1175" cy="4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+mn-ea"/>
              </a:endParaRPr>
            </a:p>
          </p:txBody>
        </p:sp>
      </p:grpSp>
      <p:sp>
        <p:nvSpPr>
          <p:cNvPr id="31" name="Line 29"/>
          <p:cNvSpPr>
            <a:spLocks noChangeShapeType="1"/>
          </p:cNvSpPr>
          <p:nvPr/>
        </p:nvSpPr>
        <p:spPr bwMode="auto">
          <a:xfrm>
            <a:off x="3563938" y="4634383"/>
            <a:ext cx="317500" cy="123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+mn-ea"/>
            </a:endParaRPr>
          </a:p>
        </p:txBody>
      </p:sp>
      <p:sp>
        <p:nvSpPr>
          <p:cNvPr id="32" name="Line 30"/>
          <p:cNvSpPr>
            <a:spLocks noChangeShapeType="1"/>
          </p:cNvSpPr>
          <p:nvPr/>
        </p:nvSpPr>
        <p:spPr bwMode="auto">
          <a:xfrm>
            <a:off x="3887788" y="4758208"/>
            <a:ext cx="541337" cy="23495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+mn-ea"/>
            </a:endParaRPr>
          </a:p>
        </p:txBody>
      </p:sp>
      <p:graphicFrame>
        <p:nvGraphicFramePr>
          <p:cNvPr id="33" name="Object 35"/>
          <p:cNvGraphicFramePr>
            <a:graphicFrameLocks noChangeAspect="1"/>
          </p:cNvGraphicFramePr>
          <p:nvPr/>
        </p:nvGraphicFramePr>
        <p:xfrm>
          <a:off x="1255713" y="5159846"/>
          <a:ext cx="6748462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Picture" r:id="rId3" imgW="3581400" imgH="495300" progId="Word.Picture.8">
                  <p:embed/>
                </p:oleObj>
              </mc:Choice>
              <mc:Fallback>
                <p:oleObj name="Picture" r:id="rId3" imgW="3581400" imgH="495300" progId="Word.Picture.8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5713" y="5159846"/>
                        <a:ext cx="6748462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流水线协议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48</a:t>
            </a:fld>
            <a:endParaRPr lang="zh-CN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23875" y="1661120"/>
            <a:ext cx="7591425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defRPr/>
            </a:pPr>
            <a:r>
              <a:rPr lang="zh-CN" altLang="en-US" sz="2800" dirty="0">
                <a:solidFill>
                  <a:srgbClr val="C00000"/>
                </a:solidFill>
              </a:rPr>
              <a:t>流水线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cs typeface="+mn-cs"/>
              </a:rPr>
              <a:t>传输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cs typeface="+mn-cs"/>
              </a:rPr>
              <a:t>: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发送端允许多个数据包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“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在路上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”“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未确认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”</a:t>
            </a:r>
            <a:endParaRPr kumimoji="0" lang="en-US" altLang="ja-JP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增加序列号的空间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在发送端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/</a:t>
            </a:r>
            <a:r>
              <a:rPr lang="zh-CN" altLang="en-US" sz="2400" kern="0" dirty="0">
                <a:latin typeface="+mn-ea"/>
              </a:rPr>
              <a:t>接收端暂存数据包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</p:txBody>
      </p:sp>
      <p:pic>
        <p:nvPicPr>
          <p:cNvPr id="6" name="Picture 5" descr="rdt_pipelined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3592" y="3789040"/>
            <a:ext cx="6105525" cy="237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 44"/>
          <p:cNvGrpSpPr>
            <a:grpSpLocks/>
          </p:cNvGrpSpPr>
          <p:nvPr/>
        </p:nvGrpSpPr>
        <p:grpSpPr bwMode="auto">
          <a:xfrm>
            <a:off x="899592" y="4466903"/>
            <a:ext cx="469900" cy="465137"/>
            <a:chOff x="881" y="2283"/>
            <a:chExt cx="296" cy="293"/>
          </a:xfrm>
        </p:grpSpPr>
        <p:sp>
          <p:nvSpPr>
            <p:cNvPr id="8" name="Rectangle 43"/>
            <p:cNvSpPr>
              <a:spLocks noChangeArrowheads="1"/>
            </p:cNvSpPr>
            <p:nvPr/>
          </p:nvSpPr>
          <p:spPr bwMode="auto">
            <a:xfrm>
              <a:off x="1026" y="2283"/>
              <a:ext cx="122" cy="26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9" name="Group 36"/>
            <p:cNvGrpSpPr>
              <a:grpSpLocks/>
            </p:cNvGrpSpPr>
            <p:nvPr/>
          </p:nvGrpSpPr>
          <p:grpSpPr bwMode="auto">
            <a:xfrm flipH="1">
              <a:off x="881" y="2283"/>
              <a:ext cx="296" cy="293"/>
              <a:chOff x="2839" y="3501"/>
              <a:chExt cx="755" cy="803"/>
            </a:xfrm>
          </p:grpSpPr>
          <p:pic>
            <p:nvPicPr>
              <p:cNvPr id="10" name="Picture 3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" name="Freeform 38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12" name="Freeform 48"/>
          <p:cNvSpPr>
            <a:spLocks/>
          </p:cNvSpPr>
          <p:nvPr/>
        </p:nvSpPr>
        <p:spPr bwMode="auto">
          <a:xfrm>
            <a:off x="6840017" y="4479603"/>
            <a:ext cx="185737" cy="431800"/>
          </a:xfrm>
          <a:custGeom>
            <a:avLst/>
            <a:gdLst>
              <a:gd name="T0" fmla="*/ 2147483647 w 117"/>
              <a:gd name="T1" fmla="*/ 2147483647 h 272"/>
              <a:gd name="T2" fmla="*/ 2147483647 w 117"/>
              <a:gd name="T3" fmla="*/ 2147483647 h 272"/>
              <a:gd name="T4" fmla="*/ 2147483647 w 117"/>
              <a:gd name="T5" fmla="*/ 2147483647 h 272"/>
              <a:gd name="T6" fmla="*/ 0 w 117"/>
              <a:gd name="T7" fmla="*/ 2147483647 h 272"/>
              <a:gd name="T8" fmla="*/ 2147483647 w 117"/>
              <a:gd name="T9" fmla="*/ 2147483647 h 272"/>
              <a:gd name="T10" fmla="*/ 2147483647 w 117"/>
              <a:gd name="T11" fmla="*/ 2147483647 h 272"/>
              <a:gd name="T12" fmla="*/ 2147483647 w 117"/>
              <a:gd name="T13" fmla="*/ 0 h 272"/>
              <a:gd name="T14" fmla="*/ 2147483647 w 117"/>
              <a:gd name="T15" fmla="*/ 2147483647 h 27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7"/>
              <a:gd name="T25" fmla="*/ 0 h 272"/>
              <a:gd name="T26" fmla="*/ 117 w 117"/>
              <a:gd name="T27" fmla="*/ 272 h 27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7" h="272">
                <a:moveTo>
                  <a:pt x="6" y="6"/>
                </a:moveTo>
                <a:lnTo>
                  <a:pt x="3" y="77"/>
                </a:lnTo>
                <a:lnTo>
                  <a:pt x="59" y="120"/>
                </a:lnTo>
                <a:lnTo>
                  <a:pt x="0" y="146"/>
                </a:lnTo>
                <a:lnTo>
                  <a:pt x="3" y="270"/>
                </a:lnTo>
                <a:lnTo>
                  <a:pt x="117" y="272"/>
                </a:lnTo>
                <a:lnTo>
                  <a:pt x="114" y="0"/>
                </a:lnTo>
                <a:lnTo>
                  <a:pt x="6" y="6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3" name="Group 50"/>
          <p:cNvGrpSpPr>
            <a:grpSpLocks/>
          </p:cNvGrpSpPr>
          <p:nvPr/>
        </p:nvGrpSpPr>
        <p:grpSpPr bwMode="auto">
          <a:xfrm>
            <a:off x="4011092" y="4484365"/>
            <a:ext cx="469900" cy="465138"/>
            <a:chOff x="881" y="2283"/>
            <a:chExt cx="296" cy="293"/>
          </a:xfrm>
        </p:grpSpPr>
        <p:sp>
          <p:nvSpPr>
            <p:cNvPr id="14" name="Rectangle 51"/>
            <p:cNvSpPr>
              <a:spLocks noChangeArrowheads="1"/>
            </p:cNvSpPr>
            <p:nvPr/>
          </p:nvSpPr>
          <p:spPr bwMode="auto">
            <a:xfrm>
              <a:off x="1026" y="2283"/>
              <a:ext cx="122" cy="26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15" name="Group 52"/>
            <p:cNvGrpSpPr>
              <a:grpSpLocks/>
            </p:cNvGrpSpPr>
            <p:nvPr/>
          </p:nvGrpSpPr>
          <p:grpSpPr bwMode="auto">
            <a:xfrm flipH="1">
              <a:off x="881" y="2283"/>
              <a:ext cx="296" cy="293"/>
              <a:chOff x="2839" y="3501"/>
              <a:chExt cx="755" cy="803"/>
            </a:xfrm>
          </p:grpSpPr>
          <p:pic>
            <p:nvPicPr>
              <p:cNvPr id="16" name="Picture 53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" name="Freeform 54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18" name="Group 55"/>
          <p:cNvGrpSpPr>
            <a:grpSpLocks/>
          </p:cNvGrpSpPr>
          <p:nvPr/>
        </p:nvGrpSpPr>
        <p:grpSpPr bwMode="auto">
          <a:xfrm>
            <a:off x="3822179" y="4351015"/>
            <a:ext cx="223838" cy="501650"/>
            <a:chOff x="4140" y="429"/>
            <a:chExt cx="1425" cy="2396"/>
          </a:xfrm>
        </p:grpSpPr>
        <p:sp>
          <p:nvSpPr>
            <p:cNvPr id="19" name="Freeform 56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6 w 354"/>
                <a:gd name="T1" fmla="*/ 0 h 2742"/>
                <a:gd name="T2" fmla="*/ 30 w 354"/>
                <a:gd name="T3" fmla="*/ 46 h 2742"/>
                <a:gd name="T4" fmla="*/ 30 w 354"/>
                <a:gd name="T5" fmla="*/ 354 h 2742"/>
                <a:gd name="T6" fmla="*/ 0 w 354"/>
                <a:gd name="T7" fmla="*/ 371 h 2742"/>
                <a:gd name="T8" fmla="*/ 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Rectangle 57"/>
            <p:cNvSpPr>
              <a:spLocks noChangeArrowheads="1"/>
            </p:cNvSpPr>
            <p:nvPr/>
          </p:nvSpPr>
          <p:spPr bwMode="auto">
            <a:xfrm>
              <a:off x="4211" y="429"/>
              <a:ext cx="1041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1" name="Freeform 58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8 w 211"/>
                <a:gd name="T3" fmla="*/ 30 h 2537"/>
                <a:gd name="T4" fmla="*/ 2 w 211"/>
                <a:gd name="T5" fmla="*/ 338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59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8 h 226"/>
                <a:gd name="T4" fmla="*/ 29 w 328"/>
                <a:gd name="T5" fmla="*/ 32 h 226"/>
                <a:gd name="T6" fmla="*/ 0 w 328"/>
                <a:gd name="T7" fmla="*/ 1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Rectangle 60"/>
            <p:cNvSpPr>
              <a:spLocks noChangeArrowheads="1"/>
            </p:cNvSpPr>
            <p:nvPr/>
          </p:nvSpPr>
          <p:spPr bwMode="auto">
            <a:xfrm>
              <a:off x="4211" y="694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24" name="Group 61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9" name="AutoShape 62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50" name="AutoShape 63"/>
              <p:cNvSpPr>
                <a:spLocks noChangeArrowheads="1"/>
              </p:cNvSpPr>
              <p:nvPr/>
            </p:nvSpPr>
            <p:spPr bwMode="auto">
              <a:xfrm>
                <a:off x="623" y="2586"/>
                <a:ext cx="706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25" name="Rectangle 64"/>
            <p:cNvSpPr>
              <a:spLocks noChangeArrowheads="1"/>
            </p:cNvSpPr>
            <p:nvPr/>
          </p:nvSpPr>
          <p:spPr bwMode="auto">
            <a:xfrm>
              <a:off x="4221" y="1020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26" name="Group 65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7" name="AutoShape 66"/>
              <p:cNvSpPr>
                <a:spLocks noChangeArrowheads="1"/>
              </p:cNvSpPr>
              <p:nvPr/>
            </p:nvSpPr>
            <p:spPr bwMode="auto">
              <a:xfrm>
                <a:off x="613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48" name="AutoShape 67"/>
              <p:cNvSpPr>
                <a:spLocks noChangeArrowheads="1"/>
              </p:cNvSpPr>
              <p:nvPr/>
            </p:nvSpPr>
            <p:spPr bwMode="auto">
              <a:xfrm>
                <a:off x="626" y="2588"/>
                <a:ext cx="706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27" name="Rectangle 68"/>
            <p:cNvSpPr>
              <a:spLocks noChangeArrowheads="1"/>
            </p:cNvSpPr>
            <p:nvPr/>
          </p:nvSpPr>
          <p:spPr bwMode="auto">
            <a:xfrm>
              <a:off x="4221" y="1362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8" name="Rectangle 69"/>
            <p:cNvSpPr>
              <a:spLocks noChangeArrowheads="1"/>
            </p:cNvSpPr>
            <p:nvPr/>
          </p:nvSpPr>
          <p:spPr bwMode="auto">
            <a:xfrm>
              <a:off x="4231" y="1657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29" name="Group 70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5" name="AutoShape 71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18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46" name="AutoShape 72"/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2" cy="11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30" name="Freeform 73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7 h 226"/>
                <a:gd name="T4" fmla="*/ 29 w 328"/>
                <a:gd name="T5" fmla="*/ 30 h 226"/>
                <a:gd name="T6" fmla="*/ 0 w 328"/>
                <a:gd name="T7" fmla="*/ 1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1" name="Group 74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3" name="AutoShape 75"/>
              <p:cNvSpPr>
                <a:spLocks noChangeArrowheads="1"/>
              </p:cNvSpPr>
              <p:nvPr/>
            </p:nvSpPr>
            <p:spPr bwMode="auto">
              <a:xfrm>
                <a:off x="611" y="2565"/>
                <a:ext cx="730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44" name="AutoShape 76"/>
              <p:cNvSpPr>
                <a:spLocks noChangeArrowheads="1"/>
              </p:cNvSpPr>
              <p:nvPr/>
            </p:nvSpPr>
            <p:spPr bwMode="auto">
              <a:xfrm>
                <a:off x="623" y="2580"/>
                <a:ext cx="705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32" name="Rectangle 77"/>
            <p:cNvSpPr>
              <a:spLocks noChangeArrowheads="1"/>
            </p:cNvSpPr>
            <p:nvPr/>
          </p:nvSpPr>
          <p:spPr bwMode="auto">
            <a:xfrm>
              <a:off x="5252" y="429"/>
              <a:ext cx="71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3" name="Freeform 78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6 w 296"/>
                <a:gd name="T3" fmla="*/ 18 h 256"/>
                <a:gd name="T4" fmla="*/ 26 w 296"/>
                <a:gd name="T5" fmla="*/ 34 h 256"/>
                <a:gd name="T6" fmla="*/ 0 w 296"/>
                <a:gd name="T7" fmla="*/ 1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79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7 w 304"/>
                <a:gd name="T3" fmla="*/ 22 h 288"/>
                <a:gd name="T4" fmla="*/ 25 w 304"/>
                <a:gd name="T5" fmla="*/ 40 h 288"/>
                <a:gd name="T6" fmla="*/ 2 w 304"/>
                <a:gd name="T7" fmla="*/ 1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Oval 80"/>
            <p:cNvSpPr>
              <a:spLocks noChangeArrowheads="1"/>
            </p:cNvSpPr>
            <p:nvPr/>
          </p:nvSpPr>
          <p:spPr bwMode="auto">
            <a:xfrm>
              <a:off x="5514" y="2613"/>
              <a:ext cx="51" cy="91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6" name="Freeform 81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5 h 240"/>
                <a:gd name="T2" fmla="*/ 2 w 306"/>
                <a:gd name="T3" fmla="*/ 33 h 240"/>
                <a:gd name="T4" fmla="*/ 27 w 306"/>
                <a:gd name="T5" fmla="*/ 15 h 240"/>
                <a:gd name="T6" fmla="*/ 26 w 306"/>
                <a:gd name="T7" fmla="*/ 0 h 240"/>
                <a:gd name="T8" fmla="*/ 0 w 306"/>
                <a:gd name="T9" fmla="*/ 1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AutoShape 82"/>
            <p:cNvSpPr>
              <a:spLocks noChangeArrowheads="1"/>
            </p:cNvSpPr>
            <p:nvPr/>
          </p:nvSpPr>
          <p:spPr bwMode="auto">
            <a:xfrm>
              <a:off x="4140" y="2681"/>
              <a:ext cx="1203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8" name="AutoShape 83"/>
            <p:cNvSpPr>
              <a:spLocks noChangeArrowheads="1"/>
            </p:cNvSpPr>
            <p:nvPr/>
          </p:nvSpPr>
          <p:spPr bwMode="auto">
            <a:xfrm>
              <a:off x="4211" y="2711"/>
              <a:ext cx="1061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9" name="Oval 84"/>
            <p:cNvSpPr>
              <a:spLocks noChangeArrowheads="1"/>
            </p:cNvSpPr>
            <p:nvPr/>
          </p:nvSpPr>
          <p:spPr bwMode="auto">
            <a:xfrm>
              <a:off x="4312" y="2385"/>
              <a:ext cx="152" cy="144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0" name="Oval 85"/>
            <p:cNvSpPr>
              <a:spLocks noChangeArrowheads="1"/>
            </p:cNvSpPr>
            <p:nvPr/>
          </p:nvSpPr>
          <p:spPr bwMode="auto">
            <a:xfrm>
              <a:off x="4484" y="2385"/>
              <a:ext cx="162" cy="144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zh-CN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1" name="Oval 86"/>
            <p:cNvSpPr>
              <a:spLocks noChangeArrowheads="1"/>
            </p:cNvSpPr>
            <p:nvPr/>
          </p:nvSpPr>
          <p:spPr bwMode="auto">
            <a:xfrm>
              <a:off x="4666" y="2378"/>
              <a:ext cx="152" cy="144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2" name="Rectangle 87"/>
            <p:cNvSpPr>
              <a:spLocks noChangeArrowheads="1"/>
            </p:cNvSpPr>
            <p:nvPr/>
          </p:nvSpPr>
          <p:spPr bwMode="auto">
            <a:xfrm>
              <a:off x="5060" y="1832"/>
              <a:ext cx="91" cy="76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51" name="Group 88"/>
          <p:cNvGrpSpPr>
            <a:grpSpLocks/>
          </p:cNvGrpSpPr>
          <p:nvPr/>
        </p:nvGrpSpPr>
        <p:grpSpPr bwMode="auto">
          <a:xfrm>
            <a:off x="6886054" y="4346253"/>
            <a:ext cx="223838" cy="501650"/>
            <a:chOff x="4140" y="429"/>
            <a:chExt cx="1425" cy="2396"/>
          </a:xfrm>
        </p:grpSpPr>
        <p:sp>
          <p:nvSpPr>
            <p:cNvPr id="52" name="Freeform 89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6 w 354"/>
                <a:gd name="T1" fmla="*/ 0 h 2742"/>
                <a:gd name="T2" fmla="*/ 30 w 354"/>
                <a:gd name="T3" fmla="*/ 46 h 2742"/>
                <a:gd name="T4" fmla="*/ 30 w 354"/>
                <a:gd name="T5" fmla="*/ 354 h 2742"/>
                <a:gd name="T6" fmla="*/ 0 w 354"/>
                <a:gd name="T7" fmla="*/ 371 h 2742"/>
                <a:gd name="T8" fmla="*/ 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Rectangle 90"/>
            <p:cNvSpPr>
              <a:spLocks noChangeArrowheads="1"/>
            </p:cNvSpPr>
            <p:nvPr/>
          </p:nvSpPr>
          <p:spPr bwMode="auto">
            <a:xfrm>
              <a:off x="4211" y="429"/>
              <a:ext cx="1041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4" name="Freeform 91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8 w 211"/>
                <a:gd name="T3" fmla="*/ 30 h 2537"/>
                <a:gd name="T4" fmla="*/ 2 w 211"/>
                <a:gd name="T5" fmla="*/ 338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92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8 h 226"/>
                <a:gd name="T4" fmla="*/ 29 w 328"/>
                <a:gd name="T5" fmla="*/ 32 h 226"/>
                <a:gd name="T6" fmla="*/ 0 w 328"/>
                <a:gd name="T7" fmla="*/ 1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Rectangle 93"/>
            <p:cNvSpPr>
              <a:spLocks noChangeArrowheads="1"/>
            </p:cNvSpPr>
            <p:nvPr/>
          </p:nvSpPr>
          <p:spPr bwMode="auto">
            <a:xfrm>
              <a:off x="4211" y="694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57" name="Group 94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2" name="AutoShape 95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83" name="AutoShape 96"/>
              <p:cNvSpPr>
                <a:spLocks noChangeArrowheads="1"/>
              </p:cNvSpPr>
              <p:nvPr/>
            </p:nvSpPr>
            <p:spPr bwMode="auto">
              <a:xfrm>
                <a:off x="623" y="2586"/>
                <a:ext cx="706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58" name="Rectangle 97"/>
            <p:cNvSpPr>
              <a:spLocks noChangeArrowheads="1"/>
            </p:cNvSpPr>
            <p:nvPr/>
          </p:nvSpPr>
          <p:spPr bwMode="auto">
            <a:xfrm>
              <a:off x="4221" y="1020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59" name="Group 98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0" name="AutoShape 99"/>
              <p:cNvSpPr>
                <a:spLocks noChangeArrowheads="1"/>
              </p:cNvSpPr>
              <p:nvPr/>
            </p:nvSpPr>
            <p:spPr bwMode="auto">
              <a:xfrm>
                <a:off x="613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81" name="AutoShape 100"/>
              <p:cNvSpPr>
                <a:spLocks noChangeArrowheads="1"/>
              </p:cNvSpPr>
              <p:nvPr/>
            </p:nvSpPr>
            <p:spPr bwMode="auto">
              <a:xfrm>
                <a:off x="626" y="2588"/>
                <a:ext cx="706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60" name="Rectangle 101"/>
            <p:cNvSpPr>
              <a:spLocks noChangeArrowheads="1"/>
            </p:cNvSpPr>
            <p:nvPr/>
          </p:nvSpPr>
          <p:spPr bwMode="auto">
            <a:xfrm>
              <a:off x="4221" y="1362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1" name="Rectangle 102"/>
            <p:cNvSpPr>
              <a:spLocks noChangeArrowheads="1"/>
            </p:cNvSpPr>
            <p:nvPr/>
          </p:nvSpPr>
          <p:spPr bwMode="auto">
            <a:xfrm>
              <a:off x="4231" y="1657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62" name="Group 103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8" name="AutoShape 104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18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79" name="AutoShape 105"/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2" cy="11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63" name="Freeform 106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7 h 226"/>
                <a:gd name="T4" fmla="*/ 29 w 328"/>
                <a:gd name="T5" fmla="*/ 30 h 226"/>
                <a:gd name="T6" fmla="*/ 0 w 328"/>
                <a:gd name="T7" fmla="*/ 1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4" name="Group 107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6" name="AutoShape 108"/>
              <p:cNvSpPr>
                <a:spLocks noChangeArrowheads="1"/>
              </p:cNvSpPr>
              <p:nvPr/>
            </p:nvSpPr>
            <p:spPr bwMode="auto">
              <a:xfrm>
                <a:off x="611" y="2565"/>
                <a:ext cx="730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77" name="AutoShape 109"/>
              <p:cNvSpPr>
                <a:spLocks noChangeArrowheads="1"/>
              </p:cNvSpPr>
              <p:nvPr/>
            </p:nvSpPr>
            <p:spPr bwMode="auto">
              <a:xfrm>
                <a:off x="623" y="2580"/>
                <a:ext cx="705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65" name="Rectangle 110"/>
            <p:cNvSpPr>
              <a:spLocks noChangeArrowheads="1"/>
            </p:cNvSpPr>
            <p:nvPr/>
          </p:nvSpPr>
          <p:spPr bwMode="auto">
            <a:xfrm>
              <a:off x="5252" y="429"/>
              <a:ext cx="71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6" name="Freeform 111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6 w 296"/>
                <a:gd name="T3" fmla="*/ 18 h 256"/>
                <a:gd name="T4" fmla="*/ 26 w 296"/>
                <a:gd name="T5" fmla="*/ 34 h 256"/>
                <a:gd name="T6" fmla="*/ 0 w 296"/>
                <a:gd name="T7" fmla="*/ 1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112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7 w 304"/>
                <a:gd name="T3" fmla="*/ 22 h 288"/>
                <a:gd name="T4" fmla="*/ 25 w 304"/>
                <a:gd name="T5" fmla="*/ 40 h 288"/>
                <a:gd name="T6" fmla="*/ 2 w 304"/>
                <a:gd name="T7" fmla="*/ 1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Oval 113"/>
            <p:cNvSpPr>
              <a:spLocks noChangeArrowheads="1"/>
            </p:cNvSpPr>
            <p:nvPr/>
          </p:nvSpPr>
          <p:spPr bwMode="auto">
            <a:xfrm>
              <a:off x="5514" y="2613"/>
              <a:ext cx="51" cy="91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9" name="Freeform 114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5 h 240"/>
                <a:gd name="T2" fmla="*/ 2 w 306"/>
                <a:gd name="T3" fmla="*/ 33 h 240"/>
                <a:gd name="T4" fmla="*/ 27 w 306"/>
                <a:gd name="T5" fmla="*/ 15 h 240"/>
                <a:gd name="T6" fmla="*/ 26 w 306"/>
                <a:gd name="T7" fmla="*/ 0 h 240"/>
                <a:gd name="T8" fmla="*/ 0 w 306"/>
                <a:gd name="T9" fmla="*/ 1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AutoShape 115"/>
            <p:cNvSpPr>
              <a:spLocks noChangeArrowheads="1"/>
            </p:cNvSpPr>
            <p:nvPr/>
          </p:nvSpPr>
          <p:spPr bwMode="auto">
            <a:xfrm>
              <a:off x="4140" y="2681"/>
              <a:ext cx="1203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71" name="AutoShape 116"/>
            <p:cNvSpPr>
              <a:spLocks noChangeArrowheads="1"/>
            </p:cNvSpPr>
            <p:nvPr/>
          </p:nvSpPr>
          <p:spPr bwMode="auto">
            <a:xfrm>
              <a:off x="4211" y="2711"/>
              <a:ext cx="1061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72" name="Oval 117"/>
            <p:cNvSpPr>
              <a:spLocks noChangeArrowheads="1"/>
            </p:cNvSpPr>
            <p:nvPr/>
          </p:nvSpPr>
          <p:spPr bwMode="auto">
            <a:xfrm>
              <a:off x="4312" y="2385"/>
              <a:ext cx="152" cy="144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73" name="Oval 118"/>
            <p:cNvSpPr>
              <a:spLocks noChangeArrowheads="1"/>
            </p:cNvSpPr>
            <p:nvPr/>
          </p:nvSpPr>
          <p:spPr bwMode="auto">
            <a:xfrm>
              <a:off x="4484" y="2385"/>
              <a:ext cx="162" cy="144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zh-CN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4" name="Oval 119"/>
            <p:cNvSpPr>
              <a:spLocks noChangeArrowheads="1"/>
            </p:cNvSpPr>
            <p:nvPr/>
          </p:nvSpPr>
          <p:spPr bwMode="auto">
            <a:xfrm>
              <a:off x="4666" y="2378"/>
              <a:ext cx="152" cy="144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75" name="Rectangle 120"/>
            <p:cNvSpPr>
              <a:spLocks noChangeArrowheads="1"/>
            </p:cNvSpPr>
            <p:nvPr/>
          </p:nvSpPr>
          <p:spPr bwMode="auto">
            <a:xfrm>
              <a:off x="5060" y="1832"/>
              <a:ext cx="91" cy="76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</p:grpSp>
    </p:spTree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流水线协议：提高利用率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49</a:t>
            </a:fld>
            <a:endParaRPr lang="zh-CN" altLang="en-US"/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>
            <a:off x="3171825" y="2394099"/>
            <a:ext cx="2082800" cy="931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+mn-ea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0" y="2187724"/>
            <a:ext cx="3275856" cy="3540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1600" dirty="0">
                <a:latin typeface="+mn-ea"/>
              </a:rPr>
              <a:t>发出第一个包的第一个</a:t>
            </a:r>
            <a:r>
              <a:rPr lang="en-US" altLang="zh-CN" sz="1600" dirty="0">
                <a:latin typeface="+mn-ea"/>
              </a:rPr>
              <a:t>bit</a:t>
            </a:r>
            <a:r>
              <a:rPr lang="zh-CN" altLang="en-US" sz="1600" dirty="0">
                <a:latin typeface="+mn-ea"/>
              </a:rPr>
              <a:t>，</a:t>
            </a:r>
            <a:r>
              <a:rPr lang="en-US" altLang="zh-CN" sz="1600" dirty="0">
                <a:latin typeface="+mn-ea"/>
              </a:rPr>
              <a:t>t=0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3162300" y="2171849"/>
            <a:ext cx="20638" cy="32845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+mn-ea"/>
            </a:endParaRP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5243513" y="2184549"/>
            <a:ext cx="22225" cy="33512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+mn-ea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2701925" y="1844824"/>
            <a:ext cx="1042988" cy="355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zh-CN" altLang="en-US" dirty="0">
                <a:latin typeface="+mn-ea"/>
              </a:rPr>
              <a:t>发送端</a:t>
            </a:r>
            <a:endParaRPr lang="en-US" altLang="zh-CN" dirty="0">
              <a:latin typeface="+mn-ea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4730750" y="1844824"/>
            <a:ext cx="1108075" cy="355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zh-CN" altLang="en-US" dirty="0">
                <a:latin typeface="+mn-ea"/>
              </a:rPr>
              <a:t>接收端</a:t>
            </a:r>
            <a:endParaRPr lang="en-US" altLang="zh-CN" dirty="0">
              <a:latin typeface="+mn-ea"/>
            </a:endParaRPr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3182938" y="2389337"/>
            <a:ext cx="2049462" cy="31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+mn-ea"/>
            </a:endParaRP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3189288" y="4521349"/>
            <a:ext cx="2049462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+mn-ea"/>
            </a:endParaRPr>
          </a:p>
        </p:txBody>
      </p:sp>
      <p:sp>
        <p:nvSpPr>
          <p:cNvPr id="14" name="Freeform 11"/>
          <p:cNvSpPr>
            <a:spLocks/>
          </p:cNvSpPr>
          <p:nvPr/>
        </p:nvSpPr>
        <p:spPr bwMode="auto">
          <a:xfrm>
            <a:off x="3167063" y="2386162"/>
            <a:ext cx="2087562" cy="1169987"/>
          </a:xfrm>
          <a:custGeom>
            <a:avLst/>
            <a:gdLst>
              <a:gd name="T0" fmla="*/ 0 w 2902"/>
              <a:gd name="T1" fmla="*/ 0 h 1185"/>
              <a:gd name="T2" fmla="*/ 2147483647 w 2902"/>
              <a:gd name="T3" fmla="*/ 2147483647 h 1185"/>
              <a:gd name="T4" fmla="*/ 2147483647 w 2902"/>
              <a:gd name="T5" fmla="*/ 2147483647 h 1185"/>
              <a:gd name="T6" fmla="*/ 0 w 2902"/>
              <a:gd name="T7" fmla="*/ 2147483647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02"/>
              <a:gd name="T16" fmla="*/ 0 h 1185"/>
              <a:gd name="T17" fmla="*/ 2902 w 2902"/>
              <a:gd name="T18" fmla="*/ 1185 h 11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+mn-ea"/>
            </a:endParaRP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 flipH="1">
            <a:off x="3032125" y="2386162"/>
            <a:ext cx="123825" cy="3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+mn-ea"/>
            </a:endParaRPr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 flipH="1">
            <a:off x="3032125" y="2630637"/>
            <a:ext cx="12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+mn-ea"/>
            </a:endParaRP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2251075" y="3370412"/>
            <a:ext cx="9652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altLang="zh-CN">
                <a:latin typeface="+mn-ea"/>
              </a:rPr>
              <a:t>RTT </a:t>
            </a: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3065463" y="3681562"/>
            <a:ext cx="9525" cy="8207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+mn-ea"/>
            </a:endParaRP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 flipV="1">
            <a:off x="3070225" y="2652862"/>
            <a:ext cx="1588" cy="7762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+mn-ea"/>
            </a:endParaRP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179512" y="2468712"/>
            <a:ext cx="2740025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zh-CN" altLang="en-US" sz="1600" dirty="0">
                <a:latin typeface="+mn-ea"/>
              </a:rPr>
              <a:t>发出第一个包的最后一个</a:t>
            </a:r>
            <a:r>
              <a:rPr lang="en-US" altLang="zh-CN" sz="1600" dirty="0">
                <a:latin typeface="+mn-ea"/>
              </a:rPr>
              <a:t>bit, t = L / R</a:t>
            </a:r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 flipH="1">
            <a:off x="5232400" y="3311674"/>
            <a:ext cx="1254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+mn-ea"/>
            </a:endParaRPr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5308600" y="3133874"/>
            <a:ext cx="3367856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zh-CN" altLang="en-US" sz="1600" dirty="0">
                <a:latin typeface="+mn-ea"/>
              </a:rPr>
              <a:t>第一个包的第一个</a:t>
            </a:r>
            <a:r>
              <a:rPr lang="en-US" altLang="zh-CN" sz="1600" dirty="0">
                <a:latin typeface="+mn-ea"/>
              </a:rPr>
              <a:t>bit</a:t>
            </a:r>
            <a:r>
              <a:rPr lang="zh-CN" altLang="en-US" sz="1600" dirty="0">
                <a:latin typeface="+mn-ea"/>
              </a:rPr>
              <a:t>到达</a:t>
            </a:r>
            <a:endParaRPr lang="en-US" altLang="zh-CN" sz="1600" dirty="0">
              <a:latin typeface="+mn-ea"/>
            </a:endParaRPr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>
            <a:off x="5254625" y="3562499"/>
            <a:ext cx="1190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+mn-ea"/>
            </a:endParaRP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5313363" y="3386287"/>
            <a:ext cx="35814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zh-CN" altLang="en-US" sz="1600" dirty="0">
                <a:latin typeface="+mn-ea"/>
              </a:rPr>
              <a:t>第一个包的最后一个</a:t>
            </a:r>
            <a:r>
              <a:rPr lang="en-US" altLang="zh-CN" sz="1600" dirty="0">
                <a:latin typeface="+mn-ea"/>
              </a:rPr>
              <a:t>bit</a:t>
            </a:r>
            <a:r>
              <a:rPr lang="zh-CN" altLang="en-US" sz="1600" dirty="0">
                <a:latin typeface="+mn-ea"/>
              </a:rPr>
              <a:t>到达，发</a:t>
            </a:r>
            <a:r>
              <a:rPr lang="en-US" altLang="zh-CN" sz="1600" dirty="0">
                <a:latin typeface="+mn-ea"/>
              </a:rPr>
              <a:t>ACK</a:t>
            </a:r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493713" y="4178449"/>
            <a:ext cx="2635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altLang="zh-CN" dirty="0">
                <a:latin typeface="+mn-ea"/>
              </a:rPr>
              <a:t>ACK</a:t>
            </a:r>
            <a:r>
              <a:rPr lang="zh-CN" altLang="en-US" dirty="0">
                <a:latin typeface="+mn-ea"/>
              </a:rPr>
              <a:t>到达，发下一个包，</a:t>
            </a:r>
            <a:r>
              <a:rPr lang="en-US" altLang="zh-CN" dirty="0">
                <a:latin typeface="+mn-ea"/>
              </a:rPr>
              <a:t>t = RTT + L / R</a:t>
            </a:r>
          </a:p>
        </p:txBody>
      </p:sp>
      <p:grpSp>
        <p:nvGrpSpPr>
          <p:cNvPr id="26" name="Group 23"/>
          <p:cNvGrpSpPr>
            <a:grpSpLocks/>
          </p:cNvGrpSpPr>
          <p:nvPr/>
        </p:nvGrpSpPr>
        <p:grpSpPr bwMode="auto">
          <a:xfrm>
            <a:off x="3043238" y="4508649"/>
            <a:ext cx="1466850" cy="608013"/>
            <a:chOff x="12502" y="21425"/>
            <a:chExt cx="3400" cy="1025"/>
          </a:xfrm>
        </p:grpSpPr>
        <p:sp>
          <p:nvSpPr>
            <p:cNvPr id="27" name="Line 24"/>
            <p:cNvSpPr>
              <a:spLocks noChangeShapeType="1"/>
            </p:cNvSpPr>
            <p:nvPr/>
          </p:nvSpPr>
          <p:spPr bwMode="auto">
            <a:xfrm flipH="1">
              <a:off x="12502" y="21425"/>
              <a:ext cx="288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28" name="Freeform 25"/>
            <p:cNvSpPr>
              <a:spLocks/>
            </p:cNvSpPr>
            <p:nvPr/>
          </p:nvSpPr>
          <p:spPr bwMode="auto">
            <a:xfrm>
              <a:off x="12827" y="21438"/>
              <a:ext cx="3075" cy="987"/>
            </a:xfrm>
            <a:custGeom>
              <a:avLst/>
              <a:gdLst>
                <a:gd name="T0" fmla="*/ 0 w 1845"/>
                <a:gd name="T1" fmla="*/ 0 h 592"/>
                <a:gd name="T2" fmla="*/ 508578 w 1845"/>
                <a:gd name="T3" fmla="*/ 163834 h 592"/>
                <a:gd name="T4" fmla="*/ 301853 w 1845"/>
                <a:gd name="T5" fmla="*/ 163834 h 592"/>
                <a:gd name="T6" fmla="*/ 0 w 1845"/>
                <a:gd name="T7" fmla="*/ 68366 h 592"/>
                <a:gd name="T8" fmla="*/ 0 w 1845"/>
                <a:gd name="T9" fmla="*/ 0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45"/>
                <a:gd name="T16" fmla="*/ 0 h 592"/>
                <a:gd name="T17" fmla="*/ 1845 w 1845"/>
                <a:gd name="T18" fmla="*/ 592 h 5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45" h="592">
                  <a:moveTo>
                    <a:pt x="0" y="0"/>
                  </a:moveTo>
                  <a:lnTo>
                    <a:pt x="1845" y="592"/>
                  </a:lnTo>
                  <a:lnTo>
                    <a:pt x="1095" y="592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+mn-ea"/>
              </a:endParaRPr>
            </a:p>
          </p:txBody>
        </p:sp>
        <p:grpSp>
          <p:nvGrpSpPr>
            <p:cNvPr id="29" name="Group 26"/>
            <p:cNvGrpSpPr>
              <a:grpSpLocks/>
            </p:cNvGrpSpPr>
            <p:nvPr/>
          </p:nvGrpSpPr>
          <p:grpSpPr bwMode="auto">
            <a:xfrm>
              <a:off x="12815" y="21425"/>
              <a:ext cx="2776" cy="913"/>
              <a:chOff x="12315" y="13225"/>
              <a:chExt cx="2775" cy="913"/>
            </a:xfrm>
          </p:grpSpPr>
          <p:sp>
            <p:nvSpPr>
              <p:cNvPr id="32" name="Line 27"/>
              <p:cNvSpPr>
                <a:spLocks noChangeShapeType="1"/>
              </p:cNvSpPr>
              <p:nvPr/>
            </p:nvSpPr>
            <p:spPr bwMode="auto">
              <a:xfrm>
                <a:off x="12315" y="13225"/>
                <a:ext cx="1587" cy="5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33" name="Line 28"/>
              <p:cNvSpPr>
                <a:spLocks noChangeShapeType="1"/>
              </p:cNvSpPr>
              <p:nvPr/>
            </p:nvSpPr>
            <p:spPr bwMode="auto">
              <a:xfrm>
                <a:off x="13915" y="13737"/>
                <a:ext cx="1175" cy="4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+mn-ea"/>
                </a:endParaRPr>
              </a:p>
            </p:txBody>
          </p:sp>
        </p:grp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12815" y="21837"/>
              <a:ext cx="687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13515" y="22048"/>
              <a:ext cx="1175" cy="4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+mn-ea"/>
              </a:endParaRPr>
            </a:p>
          </p:txBody>
        </p:sp>
      </p:grpSp>
      <p:sp>
        <p:nvSpPr>
          <p:cNvPr id="34" name="Freeform 31"/>
          <p:cNvSpPr>
            <a:spLocks/>
          </p:cNvSpPr>
          <p:nvPr/>
        </p:nvSpPr>
        <p:spPr bwMode="auto">
          <a:xfrm>
            <a:off x="3171825" y="2638574"/>
            <a:ext cx="2087563" cy="1168400"/>
          </a:xfrm>
          <a:custGeom>
            <a:avLst/>
            <a:gdLst>
              <a:gd name="T0" fmla="*/ 0 w 2902"/>
              <a:gd name="T1" fmla="*/ 0 h 1185"/>
              <a:gd name="T2" fmla="*/ 2147483647 w 2902"/>
              <a:gd name="T3" fmla="*/ 2147483647 h 1185"/>
              <a:gd name="T4" fmla="*/ 2147483647 w 2902"/>
              <a:gd name="T5" fmla="*/ 2147483647 h 1185"/>
              <a:gd name="T6" fmla="*/ 0 w 2902"/>
              <a:gd name="T7" fmla="*/ 2147483647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02"/>
              <a:gd name="T16" fmla="*/ 0 h 1185"/>
              <a:gd name="T17" fmla="*/ 2902 w 2902"/>
              <a:gd name="T18" fmla="*/ 1185 h 11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+mn-ea"/>
            </a:endParaRPr>
          </a:p>
        </p:txBody>
      </p:sp>
      <p:sp>
        <p:nvSpPr>
          <p:cNvPr id="35" name="Freeform 32"/>
          <p:cNvSpPr>
            <a:spLocks/>
          </p:cNvSpPr>
          <p:nvPr/>
        </p:nvSpPr>
        <p:spPr bwMode="auto">
          <a:xfrm>
            <a:off x="3171825" y="2889399"/>
            <a:ext cx="2087563" cy="1168400"/>
          </a:xfrm>
          <a:custGeom>
            <a:avLst/>
            <a:gdLst>
              <a:gd name="T0" fmla="*/ 0 w 2902"/>
              <a:gd name="T1" fmla="*/ 0 h 1185"/>
              <a:gd name="T2" fmla="*/ 2147483647 w 2902"/>
              <a:gd name="T3" fmla="*/ 2147483647 h 1185"/>
              <a:gd name="T4" fmla="*/ 2147483647 w 2902"/>
              <a:gd name="T5" fmla="*/ 2147483647 h 1185"/>
              <a:gd name="T6" fmla="*/ 0 w 2902"/>
              <a:gd name="T7" fmla="*/ 2147483647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02"/>
              <a:gd name="T16" fmla="*/ 0 h 1185"/>
              <a:gd name="T17" fmla="*/ 2902 w 2902"/>
              <a:gd name="T18" fmla="*/ 1185 h 11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+mn-ea"/>
            </a:endParaRPr>
          </a:p>
        </p:txBody>
      </p:sp>
      <p:sp>
        <p:nvSpPr>
          <p:cNvPr id="36" name="Line 33"/>
          <p:cNvSpPr>
            <a:spLocks noChangeShapeType="1"/>
          </p:cNvSpPr>
          <p:nvPr/>
        </p:nvSpPr>
        <p:spPr bwMode="auto">
          <a:xfrm flipV="1">
            <a:off x="3189288" y="3570437"/>
            <a:ext cx="2065337" cy="931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+mn-ea"/>
            </a:endParaRPr>
          </a:p>
        </p:txBody>
      </p:sp>
      <p:sp>
        <p:nvSpPr>
          <p:cNvPr id="37" name="Line 34"/>
          <p:cNvSpPr>
            <a:spLocks noChangeShapeType="1"/>
          </p:cNvSpPr>
          <p:nvPr/>
        </p:nvSpPr>
        <p:spPr bwMode="auto">
          <a:xfrm flipV="1">
            <a:off x="3189288" y="3821262"/>
            <a:ext cx="2065337" cy="931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+mn-ea"/>
            </a:endParaRPr>
          </a:p>
        </p:txBody>
      </p:sp>
      <p:grpSp>
        <p:nvGrpSpPr>
          <p:cNvPr id="38" name="Group 35"/>
          <p:cNvGrpSpPr>
            <a:grpSpLocks/>
          </p:cNvGrpSpPr>
          <p:nvPr/>
        </p:nvGrpSpPr>
        <p:grpSpPr bwMode="auto">
          <a:xfrm>
            <a:off x="3032125" y="4746774"/>
            <a:ext cx="1466850" cy="606425"/>
            <a:chOff x="12502" y="21425"/>
            <a:chExt cx="3400" cy="1025"/>
          </a:xfrm>
        </p:grpSpPr>
        <p:sp>
          <p:nvSpPr>
            <p:cNvPr id="39" name="Line 36"/>
            <p:cNvSpPr>
              <a:spLocks noChangeShapeType="1"/>
            </p:cNvSpPr>
            <p:nvPr/>
          </p:nvSpPr>
          <p:spPr bwMode="auto">
            <a:xfrm flipH="1">
              <a:off x="12502" y="21425"/>
              <a:ext cx="288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40" name="Freeform 37"/>
            <p:cNvSpPr>
              <a:spLocks/>
            </p:cNvSpPr>
            <p:nvPr/>
          </p:nvSpPr>
          <p:spPr bwMode="auto">
            <a:xfrm>
              <a:off x="12827" y="21438"/>
              <a:ext cx="3075" cy="987"/>
            </a:xfrm>
            <a:custGeom>
              <a:avLst/>
              <a:gdLst>
                <a:gd name="T0" fmla="*/ 0 w 1845"/>
                <a:gd name="T1" fmla="*/ 0 h 592"/>
                <a:gd name="T2" fmla="*/ 508578 w 1845"/>
                <a:gd name="T3" fmla="*/ 163834 h 592"/>
                <a:gd name="T4" fmla="*/ 301853 w 1845"/>
                <a:gd name="T5" fmla="*/ 163834 h 592"/>
                <a:gd name="T6" fmla="*/ 0 w 1845"/>
                <a:gd name="T7" fmla="*/ 68366 h 592"/>
                <a:gd name="T8" fmla="*/ 0 w 1845"/>
                <a:gd name="T9" fmla="*/ 0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45"/>
                <a:gd name="T16" fmla="*/ 0 h 592"/>
                <a:gd name="T17" fmla="*/ 1845 w 1845"/>
                <a:gd name="T18" fmla="*/ 592 h 5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45" h="592">
                  <a:moveTo>
                    <a:pt x="0" y="0"/>
                  </a:moveTo>
                  <a:lnTo>
                    <a:pt x="1845" y="592"/>
                  </a:lnTo>
                  <a:lnTo>
                    <a:pt x="1095" y="592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+mn-ea"/>
              </a:endParaRPr>
            </a:p>
          </p:txBody>
        </p:sp>
        <p:grpSp>
          <p:nvGrpSpPr>
            <p:cNvPr id="41" name="Group 38"/>
            <p:cNvGrpSpPr>
              <a:grpSpLocks/>
            </p:cNvGrpSpPr>
            <p:nvPr/>
          </p:nvGrpSpPr>
          <p:grpSpPr bwMode="auto">
            <a:xfrm>
              <a:off x="12815" y="21425"/>
              <a:ext cx="2776" cy="913"/>
              <a:chOff x="12315" y="13225"/>
              <a:chExt cx="2775" cy="913"/>
            </a:xfrm>
          </p:grpSpPr>
          <p:sp>
            <p:nvSpPr>
              <p:cNvPr id="44" name="Line 39"/>
              <p:cNvSpPr>
                <a:spLocks noChangeShapeType="1"/>
              </p:cNvSpPr>
              <p:nvPr/>
            </p:nvSpPr>
            <p:spPr bwMode="auto">
              <a:xfrm>
                <a:off x="12315" y="13225"/>
                <a:ext cx="1587" cy="5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45" name="Line 40"/>
              <p:cNvSpPr>
                <a:spLocks noChangeShapeType="1"/>
              </p:cNvSpPr>
              <p:nvPr/>
            </p:nvSpPr>
            <p:spPr bwMode="auto">
              <a:xfrm>
                <a:off x="13915" y="13737"/>
                <a:ext cx="1175" cy="4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+mn-ea"/>
                </a:endParaRPr>
              </a:p>
            </p:txBody>
          </p:sp>
        </p:grpSp>
        <p:sp>
          <p:nvSpPr>
            <p:cNvPr id="42" name="Line 41"/>
            <p:cNvSpPr>
              <a:spLocks noChangeShapeType="1"/>
            </p:cNvSpPr>
            <p:nvPr/>
          </p:nvSpPr>
          <p:spPr bwMode="auto">
            <a:xfrm>
              <a:off x="12815" y="21837"/>
              <a:ext cx="687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43" name="Line 42"/>
            <p:cNvSpPr>
              <a:spLocks noChangeShapeType="1"/>
            </p:cNvSpPr>
            <p:nvPr/>
          </p:nvSpPr>
          <p:spPr bwMode="auto">
            <a:xfrm>
              <a:off x="13515" y="22048"/>
              <a:ext cx="1175" cy="4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+mn-ea"/>
              </a:endParaRPr>
            </a:p>
          </p:txBody>
        </p:sp>
      </p:grpSp>
      <p:grpSp>
        <p:nvGrpSpPr>
          <p:cNvPr id="46" name="Group 43"/>
          <p:cNvGrpSpPr>
            <a:grpSpLocks/>
          </p:cNvGrpSpPr>
          <p:nvPr/>
        </p:nvGrpSpPr>
        <p:grpSpPr bwMode="auto">
          <a:xfrm>
            <a:off x="3043238" y="4997599"/>
            <a:ext cx="1466850" cy="606425"/>
            <a:chOff x="12502" y="21425"/>
            <a:chExt cx="3400" cy="1025"/>
          </a:xfrm>
        </p:grpSpPr>
        <p:sp>
          <p:nvSpPr>
            <p:cNvPr id="47" name="Line 44"/>
            <p:cNvSpPr>
              <a:spLocks noChangeShapeType="1"/>
            </p:cNvSpPr>
            <p:nvPr/>
          </p:nvSpPr>
          <p:spPr bwMode="auto">
            <a:xfrm flipH="1">
              <a:off x="12502" y="21425"/>
              <a:ext cx="288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48" name="Freeform 45"/>
            <p:cNvSpPr>
              <a:spLocks/>
            </p:cNvSpPr>
            <p:nvPr/>
          </p:nvSpPr>
          <p:spPr bwMode="auto">
            <a:xfrm>
              <a:off x="12827" y="21438"/>
              <a:ext cx="3075" cy="987"/>
            </a:xfrm>
            <a:custGeom>
              <a:avLst/>
              <a:gdLst>
                <a:gd name="T0" fmla="*/ 0 w 1845"/>
                <a:gd name="T1" fmla="*/ 0 h 592"/>
                <a:gd name="T2" fmla="*/ 508578 w 1845"/>
                <a:gd name="T3" fmla="*/ 163834 h 592"/>
                <a:gd name="T4" fmla="*/ 301853 w 1845"/>
                <a:gd name="T5" fmla="*/ 163834 h 592"/>
                <a:gd name="T6" fmla="*/ 0 w 1845"/>
                <a:gd name="T7" fmla="*/ 68366 h 592"/>
                <a:gd name="T8" fmla="*/ 0 w 1845"/>
                <a:gd name="T9" fmla="*/ 0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45"/>
                <a:gd name="T16" fmla="*/ 0 h 592"/>
                <a:gd name="T17" fmla="*/ 1845 w 1845"/>
                <a:gd name="T18" fmla="*/ 592 h 5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45" h="592">
                  <a:moveTo>
                    <a:pt x="0" y="0"/>
                  </a:moveTo>
                  <a:lnTo>
                    <a:pt x="1845" y="592"/>
                  </a:lnTo>
                  <a:lnTo>
                    <a:pt x="1095" y="592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+mn-ea"/>
              </a:endParaRPr>
            </a:p>
          </p:txBody>
        </p:sp>
        <p:grpSp>
          <p:nvGrpSpPr>
            <p:cNvPr id="49" name="Group 46"/>
            <p:cNvGrpSpPr>
              <a:grpSpLocks/>
            </p:cNvGrpSpPr>
            <p:nvPr/>
          </p:nvGrpSpPr>
          <p:grpSpPr bwMode="auto">
            <a:xfrm>
              <a:off x="12815" y="21425"/>
              <a:ext cx="2776" cy="913"/>
              <a:chOff x="12315" y="13225"/>
              <a:chExt cx="2775" cy="913"/>
            </a:xfrm>
          </p:grpSpPr>
          <p:sp>
            <p:nvSpPr>
              <p:cNvPr id="52" name="Line 47"/>
              <p:cNvSpPr>
                <a:spLocks noChangeShapeType="1"/>
              </p:cNvSpPr>
              <p:nvPr/>
            </p:nvSpPr>
            <p:spPr bwMode="auto">
              <a:xfrm>
                <a:off x="12315" y="13225"/>
                <a:ext cx="1587" cy="5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53" name="Line 48"/>
              <p:cNvSpPr>
                <a:spLocks noChangeShapeType="1"/>
              </p:cNvSpPr>
              <p:nvPr/>
            </p:nvSpPr>
            <p:spPr bwMode="auto">
              <a:xfrm>
                <a:off x="13915" y="13737"/>
                <a:ext cx="1175" cy="4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+mn-ea"/>
                </a:endParaRPr>
              </a:p>
            </p:txBody>
          </p:sp>
        </p:grpSp>
        <p:sp>
          <p:nvSpPr>
            <p:cNvPr id="50" name="Line 49"/>
            <p:cNvSpPr>
              <a:spLocks noChangeShapeType="1"/>
            </p:cNvSpPr>
            <p:nvPr/>
          </p:nvSpPr>
          <p:spPr bwMode="auto">
            <a:xfrm>
              <a:off x="12815" y="21837"/>
              <a:ext cx="687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51" name="Line 50"/>
            <p:cNvSpPr>
              <a:spLocks noChangeShapeType="1"/>
            </p:cNvSpPr>
            <p:nvPr/>
          </p:nvSpPr>
          <p:spPr bwMode="auto">
            <a:xfrm>
              <a:off x="13515" y="22048"/>
              <a:ext cx="1175" cy="4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+mn-ea"/>
              </a:endParaRPr>
            </a:p>
          </p:txBody>
        </p:sp>
      </p:grpSp>
      <p:sp>
        <p:nvSpPr>
          <p:cNvPr id="54" name="Line 51"/>
          <p:cNvSpPr>
            <a:spLocks noChangeShapeType="1"/>
          </p:cNvSpPr>
          <p:nvPr/>
        </p:nvSpPr>
        <p:spPr bwMode="auto">
          <a:xfrm flipV="1">
            <a:off x="3194050" y="4073674"/>
            <a:ext cx="2065338" cy="931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+mn-ea"/>
            </a:endParaRPr>
          </a:p>
        </p:txBody>
      </p:sp>
      <p:sp>
        <p:nvSpPr>
          <p:cNvPr id="55" name="Text Box 52"/>
          <p:cNvSpPr txBox="1">
            <a:spLocks noChangeArrowheads="1"/>
          </p:cNvSpPr>
          <p:nvPr/>
        </p:nvSpPr>
        <p:spPr bwMode="auto">
          <a:xfrm>
            <a:off x="5310188" y="3640287"/>
            <a:ext cx="3833812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1600" dirty="0">
                <a:latin typeface="+mn-ea"/>
              </a:rPr>
              <a:t>第二个包的最后一个</a:t>
            </a:r>
            <a:r>
              <a:rPr lang="en-US" altLang="zh-CN" sz="1600" dirty="0">
                <a:latin typeface="+mn-ea"/>
              </a:rPr>
              <a:t>bit</a:t>
            </a:r>
            <a:r>
              <a:rPr lang="zh-CN" altLang="en-US" sz="1600" dirty="0">
                <a:latin typeface="+mn-ea"/>
              </a:rPr>
              <a:t>到达，发</a:t>
            </a:r>
            <a:r>
              <a:rPr lang="en-US" altLang="zh-CN" sz="1600" dirty="0">
                <a:latin typeface="+mn-ea"/>
              </a:rPr>
              <a:t>ACK</a:t>
            </a:r>
          </a:p>
        </p:txBody>
      </p:sp>
      <p:sp>
        <p:nvSpPr>
          <p:cNvPr id="56" name="Line 53"/>
          <p:cNvSpPr>
            <a:spLocks noChangeShapeType="1"/>
          </p:cNvSpPr>
          <p:nvPr/>
        </p:nvSpPr>
        <p:spPr bwMode="auto">
          <a:xfrm flipV="1">
            <a:off x="5254625" y="3799037"/>
            <a:ext cx="1127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+mn-ea"/>
            </a:endParaRPr>
          </a:p>
        </p:txBody>
      </p:sp>
      <p:sp>
        <p:nvSpPr>
          <p:cNvPr id="57" name="Line 54"/>
          <p:cNvSpPr>
            <a:spLocks noChangeShapeType="1"/>
          </p:cNvSpPr>
          <p:nvPr/>
        </p:nvSpPr>
        <p:spPr bwMode="auto">
          <a:xfrm flipV="1">
            <a:off x="5265738" y="4051449"/>
            <a:ext cx="1127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+mn-ea"/>
            </a:endParaRPr>
          </a:p>
        </p:txBody>
      </p:sp>
      <p:sp>
        <p:nvSpPr>
          <p:cNvPr id="58" name="Text Box 55"/>
          <p:cNvSpPr txBox="1">
            <a:spLocks noChangeArrowheads="1"/>
          </p:cNvSpPr>
          <p:nvPr/>
        </p:nvSpPr>
        <p:spPr bwMode="auto">
          <a:xfrm>
            <a:off x="5305425" y="3873649"/>
            <a:ext cx="383857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1600" dirty="0">
                <a:latin typeface="+mn-ea"/>
              </a:rPr>
              <a:t>第三个包的最后一个</a:t>
            </a:r>
            <a:r>
              <a:rPr lang="en-US" altLang="zh-CN" sz="1600" dirty="0">
                <a:latin typeface="+mn-ea"/>
              </a:rPr>
              <a:t>bit</a:t>
            </a:r>
            <a:r>
              <a:rPr lang="zh-CN" altLang="en-US" sz="1600" dirty="0">
                <a:latin typeface="+mn-ea"/>
              </a:rPr>
              <a:t>到达，发</a:t>
            </a:r>
            <a:r>
              <a:rPr lang="en-US" altLang="zh-CN" sz="1600" dirty="0">
                <a:latin typeface="+mn-ea"/>
              </a:rPr>
              <a:t>ACK</a:t>
            </a:r>
          </a:p>
        </p:txBody>
      </p:sp>
      <p:sp>
        <p:nvSpPr>
          <p:cNvPr id="59" name="Text Box 57"/>
          <p:cNvSpPr txBox="1">
            <a:spLocks noChangeArrowheads="1"/>
          </p:cNvSpPr>
          <p:nvPr/>
        </p:nvSpPr>
        <p:spPr bwMode="auto">
          <a:xfrm>
            <a:off x="5436096" y="4973106"/>
            <a:ext cx="39036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CC0000"/>
                </a:solidFill>
                <a:latin typeface="+mn-ea"/>
              </a:rPr>
              <a:t>3</a:t>
            </a:r>
            <a:r>
              <a:rPr lang="zh-CN" altLang="en-US" sz="2000" dirty="0">
                <a:solidFill>
                  <a:srgbClr val="CC0000"/>
                </a:solidFill>
                <a:latin typeface="+mn-ea"/>
              </a:rPr>
              <a:t>个包的流水线传输提高了利用率</a:t>
            </a:r>
            <a:endParaRPr lang="en-US" altLang="zh-CN" sz="2000" dirty="0">
              <a:solidFill>
                <a:srgbClr val="CC0000"/>
              </a:solidFill>
              <a:latin typeface="+mn-ea"/>
            </a:endParaRPr>
          </a:p>
        </p:txBody>
      </p:sp>
      <p:sp>
        <p:nvSpPr>
          <p:cNvPr id="60" name="Line 58"/>
          <p:cNvSpPr>
            <a:spLocks noChangeShapeType="1"/>
          </p:cNvSpPr>
          <p:nvPr/>
        </p:nvSpPr>
        <p:spPr bwMode="auto">
          <a:xfrm flipH="1">
            <a:off x="6386513" y="5437337"/>
            <a:ext cx="125412" cy="51276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+mn-ea"/>
            </a:endParaRPr>
          </a:p>
        </p:txBody>
      </p:sp>
      <p:graphicFrame>
        <p:nvGraphicFramePr>
          <p:cNvPr id="61" name="Object 61"/>
          <p:cNvGraphicFramePr>
            <a:graphicFrameLocks noChangeAspect="1"/>
          </p:cNvGraphicFramePr>
          <p:nvPr/>
        </p:nvGraphicFramePr>
        <p:xfrm>
          <a:off x="1555750" y="5661248"/>
          <a:ext cx="6748463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" name="Picture" r:id="rId3" imgW="3581400" imgH="495300" progId="Word.Picture.8">
                  <p:embed/>
                </p:oleObj>
              </mc:Choice>
              <mc:Fallback>
                <p:oleObj name="Picture" r:id="rId3" imgW="3581400" imgH="495300" progId="Word.Picture.8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0" y="5661248"/>
                        <a:ext cx="6748463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因特网的传输层协议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5</a:t>
            </a:fld>
            <a:endParaRPr lang="zh-CN" altLang="en-US"/>
          </a:p>
        </p:txBody>
      </p:sp>
      <p:grpSp>
        <p:nvGrpSpPr>
          <p:cNvPr id="5" name="Group 894"/>
          <p:cNvGrpSpPr>
            <a:grpSpLocks/>
          </p:cNvGrpSpPr>
          <p:nvPr/>
        </p:nvGrpSpPr>
        <p:grpSpPr bwMode="auto">
          <a:xfrm>
            <a:off x="5102225" y="1860947"/>
            <a:ext cx="3540125" cy="4545012"/>
            <a:chOff x="3277" y="974"/>
            <a:chExt cx="2230" cy="2863"/>
          </a:xfrm>
        </p:grpSpPr>
        <p:sp>
          <p:nvSpPr>
            <p:cNvPr id="6" name="Freeform 895"/>
            <p:cNvSpPr>
              <a:spLocks/>
            </p:cNvSpPr>
            <p:nvPr/>
          </p:nvSpPr>
          <p:spPr bwMode="auto">
            <a:xfrm>
              <a:off x="3277" y="1079"/>
              <a:ext cx="1094" cy="675"/>
            </a:xfrm>
            <a:custGeom>
              <a:avLst/>
              <a:gdLst>
                <a:gd name="T0" fmla="*/ 1116 w 1036"/>
                <a:gd name="T1" fmla="*/ 11 h 675"/>
                <a:gd name="T2" fmla="*/ 673 w 1036"/>
                <a:gd name="T3" fmla="*/ 53 h 675"/>
                <a:gd name="T4" fmla="*/ 356 w 1036"/>
                <a:gd name="T5" fmla="*/ 129 h 675"/>
                <a:gd name="T6" fmla="*/ 264 w 1036"/>
                <a:gd name="T7" fmla="*/ 229 h 675"/>
                <a:gd name="T8" fmla="*/ 37 w 1036"/>
                <a:gd name="T9" fmla="*/ 297 h 675"/>
                <a:gd name="T10" fmla="*/ 29 w 1036"/>
                <a:gd name="T11" fmla="*/ 459 h 675"/>
                <a:gd name="T12" fmla="*/ 227 w 1036"/>
                <a:gd name="T13" fmla="*/ 489 h 675"/>
                <a:gd name="T14" fmla="*/ 792 w 1036"/>
                <a:gd name="T15" fmla="*/ 489 h 675"/>
                <a:gd name="T16" fmla="*/ 1030 w 1036"/>
                <a:gd name="T17" fmla="*/ 555 h 675"/>
                <a:gd name="T18" fmla="*/ 1296 w 1036"/>
                <a:gd name="T19" fmla="*/ 657 h 675"/>
                <a:gd name="T20" fmla="*/ 1499 w 1036"/>
                <a:gd name="T21" fmla="*/ 661 h 675"/>
                <a:gd name="T22" fmla="*/ 1640 w 1036"/>
                <a:gd name="T23" fmla="*/ 603 h 675"/>
                <a:gd name="T24" fmla="*/ 1711 w 1036"/>
                <a:gd name="T25" fmla="*/ 445 h 675"/>
                <a:gd name="T26" fmla="*/ 1755 w 1036"/>
                <a:gd name="T27" fmla="*/ 291 h 675"/>
                <a:gd name="T28" fmla="*/ 1760 w 1036"/>
                <a:gd name="T29" fmla="*/ 107 h 675"/>
                <a:gd name="T30" fmla="*/ 1611 w 1036"/>
                <a:gd name="T31" fmla="*/ 17 h 675"/>
                <a:gd name="T32" fmla="*/ 1337 w 1036"/>
                <a:gd name="T33" fmla="*/ 3 h 675"/>
                <a:gd name="T34" fmla="*/ 1116 w 1036"/>
                <a:gd name="T35" fmla="*/ 11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" name="Group 896"/>
            <p:cNvGrpSpPr>
              <a:grpSpLocks/>
            </p:cNvGrpSpPr>
            <p:nvPr/>
          </p:nvGrpSpPr>
          <p:grpSpPr bwMode="auto">
            <a:xfrm>
              <a:off x="3383" y="1920"/>
              <a:ext cx="919" cy="588"/>
              <a:chOff x="2889" y="1631"/>
              <a:chExt cx="980" cy="743"/>
            </a:xfrm>
          </p:grpSpPr>
          <p:sp>
            <p:nvSpPr>
              <p:cNvPr id="385" name="Rectangle 897"/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386" name="AutoShape 898"/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 sz="2400">
                  <a:solidFill>
                    <a:srgbClr val="00CCFF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8" name="Freeform 899"/>
            <p:cNvSpPr>
              <a:spLocks/>
            </p:cNvSpPr>
            <p:nvPr/>
          </p:nvSpPr>
          <p:spPr bwMode="auto">
            <a:xfrm>
              <a:off x="3379" y="2788"/>
              <a:ext cx="2032" cy="1049"/>
            </a:xfrm>
            <a:custGeom>
              <a:avLst/>
              <a:gdLst>
                <a:gd name="T0" fmla="*/ 1044 w 2032"/>
                <a:gd name="T1" fmla="*/ 26 h 1049"/>
                <a:gd name="T2" fmla="*/ 847 w 2032"/>
                <a:gd name="T3" fmla="*/ 125 h 1049"/>
                <a:gd name="T4" fmla="*/ 580 w 2032"/>
                <a:gd name="T5" fmla="*/ 68 h 1049"/>
                <a:gd name="T6" fmla="*/ 143 w 2032"/>
                <a:gd name="T7" fmla="*/ 170 h 1049"/>
                <a:gd name="T8" fmla="*/ 48 w 2032"/>
                <a:gd name="T9" fmla="*/ 374 h 1049"/>
                <a:gd name="T10" fmla="*/ 41 w 2032"/>
                <a:gd name="T11" fmla="*/ 680 h 1049"/>
                <a:gd name="T12" fmla="*/ 294 w 2032"/>
                <a:gd name="T13" fmla="*/ 744 h 1049"/>
                <a:gd name="T14" fmla="*/ 660 w 2032"/>
                <a:gd name="T15" fmla="*/ 893 h 1049"/>
                <a:gd name="T16" fmla="*/ 1088 w 2032"/>
                <a:gd name="T17" fmla="*/ 1014 h 1049"/>
                <a:gd name="T18" fmla="*/ 1525 w 2032"/>
                <a:gd name="T19" fmla="*/ 1031 h 1049"/>
                <a:gd name="T20" fmla="*/ 1831 w 2032"/>
                <a:gd name="T21" fmla="*/ 907 h 1049"/>
                <a:gd name="T22" fmla="*/ 2015 w 2032"/>
                <a:gd name="T23" fmla="*/ 714 h 1049"/>
                <a:gd name="T24" fmla="*/ 1931 w 2032"/>
                <a:gd name="T25" fmla="*/ 251 h 1049"/>
                <a:gd name="T26" fmla="*/ 1658 w 2032"/>
                <a:gd name="T27" fmla="*/ 114 h 1049"/>
                <a:gd name="T28" fmla="*/ 1355 w 2032"/>
                <a:gd name="T29" fmla="*/ 15 h 1049"/>
                <a:gd name="T30" fmla="*/ 1044 w 2032"/>
                <a:gd name="T31" fmla="*/ 2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032" h="1049">
                  <a:moveTo>
                    <a:pt x="1044" y="26"/>
                  </a:moveTo>
                  <a:cubicBezTo>
                    <a:pt x="959" y="45"/>
                    <a:pt x="924" y="118"/>
                    <a:pt x="847" y="125"/>
                  </a:cubicBezTo>
                  <a:cubicBezTo>
                    <a:pt x="770" y="132"/>
                    <a:pt x="697" y="61"/>
                    <a:pt x="580" y="68"/>
                  </a:cubicBezTo>
                  <a:cubicBezTo>
                    <a:pt x="463" y="75"/>
                    <a:pt x="232" y="119"/>
                    <a:pt x="143" y="170"/>
                  </a:cubicBezTo>
                  <a:cubicBezTo>
                    <a:pt x="54" y="221"/>
                    <a:pt x="65" y="289"/>
                    <a:pt x="48" y="374"/>
                  </a:cubicBezTo>
                  <a:cubicBezTo>
                    <a:pt x="31" y="459"/>
                    <a:pt x="0" y="618"/>
                    <a:pt x="41" y="680"/>
                  </a:cubicBezTo>
                  <a:cubicBezTo>
                    <a:pt x="82" y="742"/>
                    <a:pt x="191" y="709"/>
                    <a:pt x="294" y="744"/>
                  </a:cubicBezTo>
                  <a:cubicBezTo>
                    <a:pt x="397" y="779"/>
                    <a:pt x="527" y="849"/>
                    <a:pt x="660" y="893"/>
                  </a:cubicBezTo>
                  <a:cubicBezTo>
                    <a:pt x="793" y="938"/>
                    <a:pt x="944" y="991"/>
                    <a:pt x="1088" y="1014"/>
                  </a:cubicBezTo>
                  <a:cubicBezTo>
                    <a:pt x="1232" y="1036"/>
                    <a:pt x="1401" y="1049"/>
                    <a:pt x="1525" y="1031"/>
                  </a:cubicBezTo>
                  <a:cubicBezTo>
                    <a:pt x="1649" y="1012"/>
                    <a:pt x="1749" y="960"/>
                    <a:pt x="1831" y="907"/>
                  </a:cubicBezTo>
                  <a:cubicBezTo>
                    <a:pt x="1913" y="855"/>
                    <a:pt x="1998" y="824"/>
                    <a:pt x="2015" y="714"/>
                  </a:cubicBezTo>
                  <a:cubicBezTo>
                    <a:pt x="2032" y="604"/>
                    <a:pt x="1990" y="350"/>
                    <a:pt x="1931" y="251"/>
                  </a:cubicBezTo>
                  <a:cubicBezTo>
                    <a:pt x="1872" y="151"/>
                    <a:pt x="1754" y="153"/>
                    <a:pt x="1658" y="114"/>
                  </a:cubicBezTo>
                  <a:cubicBezTo>
                    <a:pt x="1562" y="76"/>
                    <a:pt x="1457" y="30"/>
                    <a:pt x="1355" y="15"/>
                  </a:cubicBezTo>
                  <a:cubicBezTo>
                    <a:pt x="1253" y="0"/>
                    <a:pt x="1129" y="8"/>
                    <a:pt x="1044" y="26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900"/>
            <p:cNvSpPr>
              <a:spLocks noChangeShapeType="1"/>
            </p:cNvSpPr>
            <p:nvPr/>
          </p:nvSpPr>
          <p:spPr bwMode="auto">
            <a:xfrm rot="-5400000">
              <a:off x="4942" y="3252"/>
              <a:ext cx="330" cy="8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" name="Line 901"/>
            <p:cNvSpPr>
              <a:spLocks noChangeShapeType="1"/>
            </p:cNvSpPr>
            <p:nvPr/>
          </p:nvSpPr>
          <p:spPr bwMode="auto">
            <a:xfrm rot="5400000" flipV="1">
              <a:off x="5034" y="3429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" name="Line 902"/>
            <p:cNvSpPr>
              <a:spLocks noChangeShapeType="1"/>
            </p:cNvSpPr>
            <p:nvPr/>
          </p:nvSpPr>
          <p:spPr bwMode="auto">
            <a:xfrm rot="-5400000">
              <a:off x="5151" y="3225"/>
              <a:ext cx="0" cy="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2" name="Line 903"/>
            <p:cNvSpPr>
              <a:spLocks noChangeShapeType="1"/>
            </p:cNvSpPr>
            <p:nvPr/>
          </p:nvSpPr>
          <p:spPr bwMode="auto">
            <a:xfrm flipH="1">
              <a:off x="3827" y="2977"/>
              <a:ext cx="160" cy="29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" name="Line 904"/>
            <p:cNvSpPr>
              <a:spLocks noChangeShapeType="1"/>
            </p:cNvSpPr>
            <p:nvPr/>
          </p:nvSpPr>
          <p:spPr bwMode="auto">
            <a:xfrm>
              <a:off x="3843" y="3009"/>
              <a:ext cx="12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4" name="Line 905"/>
            <p:cNvSpPr>
              <a:spLocks noChangeShapeType="1"/>
            </p:cNvSpPr>
            <p:nvPr/>
          </p:nvSpPr>
          <p:spPr bwMode="auto">
            <a:xfrm>
              <a:off x="3680" y="3221"/>
              <a:ext cx="17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5" name="Line 906"/>
            <p:cNvSpPr>
              <a:spLocks noChangeShapeType="1"/>
            </p:cNvSpPr>
            <p:nvPr/>
          </p:nvSpPr>
          <p:spPr bwMode="auto">
            <a:xfrm>
              <a:off x="3914" y="3271"/>
              <a:ext cx="30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6" name="Line 907"/>
            <p:cNvSpPr>
              <a:spLocks noChangeShapeType="1"/>
            </p:cNvSpPr>
            <p:nvPr/>
          </p:nvSpPr>
          <p:spPr bwMode="auto">
            <a:xfrm flipH="1">
              <a:off x="4065" y="3213"/>
              <a:ext cx="34" cy="5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7" name="Line 908"/>
            <p:cNvSpPr>
              <a:spLocks noChangeShapeType="1"/>
            </p:cNvSpPr>
            <p:nvPr/>
          </p:nvSpPr>
          <p:spPr bwMode="auto">
            <a:xfrm>
              <a:off x="3947" y="3269"/>
              <a:ext cx="1" cy="5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8" name="Line 909"/>
            <p:cNvSpPr>
              <a:spLocks noChangeShapeType="1"/>
            </p:cNvSpPr>
            <p:nvPr/>
          </p:nvSpPr>
          <p:spPr bwMode="auto">
            <a:xfrm flipH="1" flipV="1">
              <a:off x="4197" y="3274"/>
              <a:ext cx="0" cy="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9" name="Line 910"/>
            <p:cNvSpPr>
              <a:spLocks noChangeShapeType="1"/>
            </p:cNvSpPr>
            <p:nvPr/>
          </p:nvSpPr>
          <p:spPr bwMode="auto">
            <a:xfrm>
              <a:off x="4248" y="3185"/>
              <a:ext cx="317" cy="17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0" name="Line 911"/>
            <p:cNvSpPr>
              <a:spLocks noChangeShapeType="1"/>
            </p:cNvSpPr>
            <p:nvPr/>
          </p:nvSpPr>
          <p:spPr bwMode="auto">
            <a:xfrm>
              <a:off x="3901" y="3144"/>
              <a:ext cx="5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1" name="Line 912"/>
            <p:cNvSpPr>
              <a:spLocks noChangeShapeType="1"/>
            </p:cNvSpPr>
            <p:nvPr/>
          </p:nvSpPr>
          <p:spPr bwMode="auto">
            <a:xfrm>
              <a:off x="3809" y="2257"/>
              <a:ext cx="148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2" name="Line 913"/>
            <p:cNvSpPr>
              <a:spLocks noChangeShapeType="1"/>
            </p:cNvSpPr>
            <p:nvPr/>
          </p:nvSpPr>
          <p:spPr bwMode="auto">
            <a:xfrm flipV="1">
              <a:off x="3711" y="2354"/>
              <a:ext cx="106" cy="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3" name="Group 914"/>
            <p:cNvGrpSpPr>
              <a:grpSpLocks/>
            </p:cNvGrpSpPr>
            <p:nvPr/>
          </p:nvGrpSpPr>
          <p:grpSpPr bwMode="auto">
            <a:xfrm>
              <a:off x="3535" y="2207"/>
              <a:ext cx="319" cy="222"/>
              <a:chOff x="2967" y="478"/>
              <a:chExt cx="788" cy="625"/>
            </a:xfrm>
          </p:grpSpPr>
          <p:pic>
            <p:nvPicPr>
              <p:cNvPr id="383" name="Picture 915" descr="access_point_stylized_small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84" name="Picture 916" descr="antenna_radiation_stylize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4" name="Freeform 917"/>
            <p:cNvSpPr>
              <a:spLocks/>
            </p:cNvSpPr>
            <p:nvPr/>
          </p:nvSpPr>
          <p:spPr bwMode="auto">
            <a:xfrm>
              <a:off x="4419" y="2224"/>
              <a:ext cx="828" cy="425"/>
            </a:xfrm>
            <a:custGeom>
              <a:avLst/>
              <a:gdLst>
                <a:gd name="T0" fmla="*/ 382 w 828"/>
                <a:gd name="T1" fmla="*/ 30 h 425"/>
                <a:gd name="T2" fmla="*/ 370 w 828"/>
                <a:gd name="T3" fmla="*/ 30 h 425"/>
                <a:gd name="T4" fmla="*/ 126 w 828"/>
                <a:gd name="T5" fmla="*/ 32 h 425"/>
                <a:gd name="T6" fmla="*/ 6 w 828"/>
                <a:gd name="T7" fmla="*/ 126 h 425"/>
                <a:gd name="T8" fmla="*/ 92 w 828"/>
                <a:gd name="T9" fmla="*/ 274 h 425"/>
                <a:gd name="T10" fmla="*/ 292 w 828"/>
                <a:gd name="T11" fmla="*/ 384 h 425"/>
                <a:gd name="T12" fmla="*/ 540 w 828"/>
                <a:gd name="T13" fmla="*/ 416 h 425"/>
                <a:gd name="T14" fmla="*/ 698 w 828"/>
                <a:gd name="T15" fmla="*/ 330 h 425"/>
                <a:gd name="T16" fmla="*/ 776 w 828"/>
                <a:gd name="T17" fmla="*/ 170 h 425"/>
                <a:gd name="T18" fmla="*/ 792 w 828"/>
                <a:gd name="T19" fmla="*/ 22 h 425"/>
                <a:gd name="T20" fmla="*/ 560 w 828"/>
                <a:gd name="T21" fmla="*/ 38 h 425"/>
                <a:gd name="T22" fmla="*/ 382 w 828"/>
                <a:gd name="T23" fmla="*/ 30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918"/>
            <p:cNvSpPr>
              <a:spLocks/>
            </p:cNvSpPr>
            <p:nvPr/>
          </p:nvSpPr>
          <p:spPr bwMode="auto">
            <a:xfrm>
              <a:off x="4417" y="1263"/>
              <a:ext cx="1090" cy="709"/>
            </a:xfrm>
            <a:custGeom>
              <a:avLst/>
              <a:gdLst>
                <a:gd name="T0" fmla="*/ 14627 w 765"/>
                <a:gd name="T1" fmla="*/ 763 h 459"/>
                <a:gd name="T2" fmla="*/ 9913 w 765"/>
                <a:gd name="T3" fmla="*/ 5420 h 459"/>
                <a:gd name="T4" fmla="*/ 3316 w 765"/>
                <a:gd name="T5" fmla="*/ 7714 h 459"/>
                <a:gd name="T6" fmla="*/ 474 w 765"/>
                <a:gd name="T7" fmla="*/ 25995 h 459"/>
                <a:gd name="T8" fmla="*/ 6202 w 765"/>
                <a:gd name="T9" fmla="*/ 34346 h 459"/>
                <a:gd name="T10" fmla="*/ 11922 w 765"/>
                <a:gd name="T11" fmla="*/ 32921 h 459"/>
                <a:gd name="T12" fmla="*/ 20124 w 765"/>
                <a:gd name="T13" fmla="*/ 34346 h 459"/>
                <a:gd name="T14" fmla="*/ 24081 w 765"/>
                <a:gd name="T15" fmla="*/ 33549 h 459"/>
                <a:gd name="T16" fmla="*/ 25921 w 765"/>
                <a:gd name="T17" fmla="*/ 28785 h 459"/>
                <a:gd name="T18" fmla="*/ 25875 w 765"/>
                <a:gd name="T19" fmla="*/ 12218 h 459"/>
                <a:gd name="T20" fmla="*/ 22836 w 765"/>
                <a:gd name="T21" fmla="*/ 2665 h 459"/>
                <a:gd name="T22" fmla="*/ 14627 w 765"/>
                <a:gd name="T23" fmla="*/ 763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919"/>
            <p:cNvSpPr>
              <a:spLocks noChangeShapeType="1"/>
            </p:cNvSpPr>
            <p:nvPr/>
          </p:nvSpPr>
          <p:spPr bwMode="auto">
            <a:xfrm>
              <a:off x="4659" y="2404"/>
              <a:ext cx="103" cy="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7" name="Line 920"/>
            <p:cNvSpPr>
              <a:spLocks noChangeShapeType="1"/>
            </p:cNvSpPr>
            <p:nvPr/>
          </p:nvSpPr>
          <p:spPr bwMode="auto">
            <a:xfrm>
              <a:off x="4720" y="2354"/>
              <a:ext cx="17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8" name="Line 921"/>
            <p:cNvSpPr>
              <a:spLocks noChangeShapeType="1"/>
            </p:cNvSpPr>
            <p:nvPr/>
          </p:nvSpPr>
          <p:spPr bwMode="auto">
            <a:xfrm flipV="1">
              <a:off x="4869" y="2408"/>
              <a:ext cx="85" cy="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9" name="Line 922"/>
            <p:cNvSpPr>
              <a:spLocks noChangeShapeType="1"/>
            </p:cNvSpPr>
            <p:nvPr/>
          </p:nvSpPr>
          <p:spPr bwMode="auto">
            <a:xfrm>
              <a:off x="4235" y="1632"/>
              <a:ext cx="321" cy="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30" name="Line 923"/>
            <p:cNvSpPr>
              <a:spLocks noChangeShapeType="1"/>
            </p:cNvSpPr>
            <p:nvPr/>
          </p:nvSpPr>
          <p:spPr bwMode="auto">
            <a:xfrm>
              <a:off x="4635" y="2961"/>
              <a:ext cx="246" cy="11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31" name="Line 924"/>
            <p:cNvSpPr>
              <a:spLocks noChangeShapeType="1"/>
            </p:cNvSpPr>
            <p:nvPr/>
          </p:nvSpPr>
          <p:spPr bwMode="auto">
            <a:xfrm flipV="1">
              <a:off x="4244" y="2953"/>
              <a:ext cx="203" cy="12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32" name="Line 925"/>
            <p:cNvSpPr>
              <a:spLocks noChangeShapeType="1"/>
            </p:cNvSpPr>
            <p:nvPr/>
          </p:nvSpPr>
          <p:spPr bwMode="auto">
            <a:xfrm flipV="1">
              <a:off x="4271" y="3137"/>
              <a:ext cx="6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33" name="Line 926"/>
            <p:cNvSpPr>
              <a:spLocks noChangeShapeType="1"/>
            </p:cNvSpPr>
            <p:nvPr/>
          </p:nvSpPr>
          <p:spPr bwMode="auto">
            <a:xfrm flipV="1">
              <a:off x="4773" y="1572"/>
              <a:ext cx="78" cy="5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34" name="Line 927"/>
            <p:cNvSpPr>
              <a:spLocks noChangeShapeType="1"/>
            </p:cNvSpPr>
            <p:nvPr/>
          </p:nvSpPr>
          <p:spPr bwMode="auto">
            <a:xfrm>
              <a:off x="4665" y="1681"/>
              <a:ext cx="0" cy="5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35" name="Line 928"/>
            <p:cNvSpPr>
              <a:spLocks noChangeShapeType="1"/>
            </p:cNvSpPr>
            <p:nvPr/>
          </p:nvSpPr>
          <p:spPr bwMode="auto">
            <a:xfrm flipV="1">
              <a:off x="4773" y="1616"/>
              <a:ext cx="166" cy="18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36" name="Line 929"/>
            <p:cNvSpPr>
              <a:spLocks noChangeShapeType="1"/>
            </p:cNvSpPr>
            <p:nvPr/>
          </p:nvSpPr>
          <p:spPr bwMode="auto">
            <a:xfrm>
              <a:off x="5003" y="1615"/>
              <a:ext cx="0" cy="1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37" name="Line 930"/>
            <p:cNvSpPr>
              <a:spLocks noChangeShapeType="1"/>
            </p:cNvSpPr>
            <p:nvPr/>
          </p:nvSpPr>
          <p:spPr bwMode="auto">
            <a:xfrm>
              <a:off x="4785" y="1808"/>
              <a:ext cx="11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38" name="Line 931"/>
            <p:cNvSpPr>
              <a:spLocks noChangeShapeType="1"/>
            </p:cNvSpPr>
            <p:nvPr/>
          </p:nvSpPr>
          <p:spPr bwMode="auto">
            <a:xfrm>
              <a:off x="5134" y="1802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39" name="Line 932"/>
            <p:cNvSpPr>
              <a:spLocks noChangeShapeType="1"/>
            </p:cNvSpPr>
            <p:nvPr/>
          </p:nvSpPr>
          <p:spPr bwMode="auto">
            <a:xfrm flipH="1">
              <a:off x="4596" y="1850"/>
              <a:ext cx="62" cy="444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0" name="Line 933"/>
            <p:cNvSpPr>
              <a:spLocks noChangeShapeType="1"/>
            </p:cNvSpPr>
            <p:nvPr/>
          </p:nvSpPr>
          <p:spPr bwMode="auto">
            <a:xfrm flipH="1">
              <a:off x="4969" y="1850"/>
              <a:ext cx="70" cy="45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" name="Line 934"/>
            <p:cNvSpPr>
              <a:spLocks noChangeShapeType="1"/>
            </p:cNvSpPr>
            <p:nvPr/>
          </p:nvSpPr>
          <p:spPr bwMode="auto">
            <a:xfrm flipV="1">
              <a:off x="4581" y="2569"/>
              <a:ext cx="143" cy="27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2" name="Line 935"/>
            <p:cNvSpPr>
              <a:spLocks noChangeShapeType="1"/>
            </p:cNvSpPr>
            <p:nvPr/>
          </p:nvSpPr>
          <p:spPr bwMode="auto">
            <a:xfrm>
              <a:off x="5257" y="1801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43" name="Group 936"/>
            <p:cNvGrpSpPr>
              <a:grpSpLocks/>
            </p:cNvGrpSpPr>
            <p:nvPr/>
          </p:nvGrpSpPr>
          <p:grpSpPr bwMode="auto">
            <a:xfrm>
              <a:off x="3813" y="1163"/>
              <a:ext cx="295" cy="391"/>
              <a:chOff x="1653" y="3023"/>
              <a:chExt cx="622" cy="911"/>
            </a:xfrm>
          </p:grpSpPr>
          <p:sp>
            <p:nvSpPr>
              <p:cNvPr id="366" name="Line 270"/>
              <p:cNvSpPr>
                <a:spLocks noChangeShapeType="1"/>
              </p:cNvSpPr>
              <p:nvPr/>
            </p:nvSpPr>
            <p:spPr bwMode="auto">
              <a:xfrm flipH="1">
                <a:off x="1766" y="3287"/>
                <a:ext cx="188" cy="586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7" name="Line 271"/>
              <p:cNvSpPr>
                <a:spLocks noChangeShapeType="1"/>
              </p:cNvSpPr>
              <p:nvPr/>
            </p:nvSpPr>
            <p:spPr bwMode="auto">
              <a:xfrm>
                <a:off x="1954" y="3287"/>
                <a:ext cx="188" cy="58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8" name="Line 272"/>
              <p:cNvSpPr>
                <a:spLocks noChangeShapeType="1"/>
              </p:cNvSpPr>
              <p:nvPr/>
            </p:nvSpPr>
            <p:spPr bwMode="auto">
              <a:xfrm>
                <a:off x="1766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" name="Line 273"/>
              <p:cNvSpPr>
                <a:spLocks noChangeShapeType="1"/>
              </p:cNvSpPr>
              <p:nvPr/>
            </p:nvSpPr>
            <p:spPr bwMode="auto">
              <a:xfrm flipH="1">
                <a:off x="1954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0" name="Line 274"/>
              <p:cNvSpPr>
                <a:spLocks noChangeShapeType="1"/>
              </p:cNvSpPr>
              <p:nvPr/>
            </p:nvSpPr>
            <p:spPr bwMode="auto">
              <a:xfrm>
                <a:off x="1954" y="3300"/>
                <a:ext cx="0" cy="63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1" name="Line 275"/>
              <p:cNvSpPr>
                <a:spLocks noChangeShapeType="1"/>
              </p:cNvSpPr>
              <p:nvPr/>
            </p:nvSpPr>
            <p:spPr bwMode="auto">
              <a:xfrm flipV="1">
                <a:off x="1766" y="3810"/>
                <a:ext cx="188" cy="6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2" name="Line 276"/>
              <p:cNvSpPr>
                <a:spLocks noChangeShapeType="1"/>
              </p:cNvSpPr>
              <p:nvPr/>
            </p:nvSpPr>
            <p:spPr bwMode="auto">
              <a:xfrm flipH="1" flipV="1">
                <a:off x="1954" y="3810"/>
                <a:ext cx="188" cy="60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3" name="Line 277"/>
              <p:cNvSpPr>
                <a:spLocks noChangeShapeType="1"/>
              </p:cNvSpPr>
              <p:nvPr/>
            </p:nvSpPr>
            <p:spPr bwMode="auto">
              <a:xfrm>
                <a:off x="1846" y="3618"/>
                <a:ext cx="108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4" name="Line 278"/>
              <p:cNvSpPr>
                <a:spLocks noChangeShapeType="1"/>
              </p:cNvSpPr>
              <p:nvPr/>
            </p:nvSpPr>
            <p:spPr bwMode="auto">
              <a:xfrm flipV="1">
                <a:off x="1954" y="3618"/>
                <a:ext cx="114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5" name="Line 279"/>
              <p:cNvSpPr>
                <a:spLocks noChangeShapeType="1"/>
              </p:cNvSpPr>
              <p:nvPr/>
            </p:nvSpPr>
            <p:spPr bwMode="auto">
              <a:xfrm>
                <a:off x="1810" y="3704"/>
                <a:ext cx="139" cy="65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6" name="Line 280"/>
              <p:cNvSpPr>
                <a:spLocks noChangeShapeType="1"/>
              </p:cNvSpPr>
              <p:nvPr/>
            </p:nvSpPr>
            <p:spPr bwMode="auto">
              <a:xfrm flipV="1">
                <a:off x="1954" y="3717"/>
                <a:ext cx="140" cy="57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7" name="Line 281"/>
              <p:cNvSpPr>
                <a:spLocks noChangeShapeType="1"/>
              </p:cNvSpPr>
              <p:nvPr/>
            </p:nvSpPr>
            <p:spPr bwMode="auto">
              <a:xfrm flipV="1">
                <a:off x="1954" y="3530"/>
                <a:ext cx="72" cy="2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8" name="Line 282"/>
              <p:cNvSpPr>
                <a:spLocks noChangeShapeType="1"/>
              </p:cNvSpPr>
              <p:nvPr/>
            </p:nvSpPr>
            <p:spPr bwMode="auto">
              <a:xfrm flipV="1">
                <a:off x="1954" y="3409"/>
                <a:ext cx="45" cy="1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9" name="Line 283"/>
              <p:cNvSpPr>
                <a:spLocks noChangeShapeType="1"/>
              </p:cNvSpPr>
              <p:nvPr/>
            </p:nvSpPr>
            <p:spPr bwMode="auto">
              <a:xfrm>
                <a:off x="1873" y="3522"/>
                <a:ext cx="87" cy="3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80" name="Line 284"/>
              <p:cNvSpPr>
                <a:spLocks noChangeShapeType="1"/>
              </p:cNvSpPr>
              <p:nvPr/>
            </p:nvSpPr>
            <p:spPr bwMode="auto">
              <a:xfrm>
                <a:off x="1912" y="3404"/>
                <a:ext cx="50" cy="31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81" name="Oval 952"/>
              <p:cNvSpPr>
                <a:spLocks noChangeArrowheads="1"/>
              </p:cNvSpPr>
              <p:nvPr/>
            </p:nvSpPr>
            <p:spPr bwMode="auto">
              <a:xfrm>
                <a:off x="1921" y="3233"/>
                <a:ext cx="63" cy="68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pic>
            <p:nvPicPr>
              <p:cNvPr id="382" name="Picture 953" descr="cell_tower_radiation_gray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653" y="3023"/>
                <a:ext cx="622" cy="5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44" name="Group 954"/>
            <p:cNvGrpSpPr>
              <a:grpSpLocks/>
            </p:cNvGrpSpPr>
            <p:nvPr/>
          </p:nvGrpSpPr>
          <p:grpSpPr bwMode="auto">
            <a:xfrm>
              <a:off x="3962" y="1516"/>
              <a:ext cx="286" cy="160"/>
              <a:chOff x="3843" y="1516"/>
              <a:chExt cx="286" cy="160"/>
            </a:xfrm>
          </p:grpSpPr>
          <p:sp>
            <p:nvSpPr>
              <p:cNvPr id="357" name="Line 955"/>
              <p:cNvSpPr>
                <a:spLocks noChangeShapeType="1"/>
              </p:cNvSpPr>
              <p:nvPr/>
            </p:nvSpPr>
            <p:spPr bwMode="auto">
              <a:xfrm>
                <a:off x="3843" y="1516"/>
                <a:ext cx="96" cy="6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358" name="Oval 407"/>
              <p:cNvSpPr>
                <a:spLocks noChangeArrowheads="1"/>
              </p:cNvSpPr>
              <p:nvPr/>
            </p:nvSpPr>
            <p:spPr bwMode="auto">
              <a:xfrm>
                <a:off x="3884" y="1616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359" name="Rectangle 410"/>
              <p:cNvSpPr>
                <a:spLocks noChangeArrowheads="1"/>
              </p:cNvSpPr>
              <p:nvPr/>
            </p:nvSpPr>
            <p:spPr bwMode="auto">
              <a:xfrm>
                <a:off x="3884" y="1610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360" name="Oval 411"/>
              <p:cNvSpPr>
                <a:spLocks noChangeArrowheads="1"/>
              </p:cNvSpPr>
              <p:nvPr/>
            </p:nvSpPr>
            <p:spPr bwMode="auto">
              <a:xfrm>
                <a:off x="3883" y="1569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361" name="Group 959"/>
              <p:cNvGrpSpPr>
                <a:grpSpLocks/>
              </p:cNvGrpSpPr>
              <p:nvPr/>
            </p:nvGrpSpPr>
            <p:grpSpPr bwMode="auto">
              <a:xfrm>
                <a:off x="3932" y="1587"/>
                <a:ext cx="138" cy="33"/>
                <a:chOff x="2468" y="1332"/>
                <a:chExt cx="310" cy="60"/>
              </a:xfrm>
            </p:grpSpPr>
            <p:sp>
              <p:nvSpPr>
                <p:cNvPr id="364" name="Freeform 96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5" name="Freeform 96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62" name="Line 962"/>
              <p:cNvSpPr>
                <a:spLocks noChangeShapeType="1"/>
              </p:cNvSpPr>
              <p:nvPr/>
            </p:nvSpPr>
            <p:spPr bwMode="auto">
              <a:xfrm>
                <a:off x="3884" y="1602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363" name="Line 963"/>
              <p:cNvSpPr>
                <a:spLocks noChangeShapeType="1"/>
              </p:cNvSpPr>
              <p:nvPr/>
            </p:nvSpPr>
            <p:spPr bwMode="auto">
              <a:xfrm>
                <a:off x="4127" y="1604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45" name="Group 964"/>
            <p:cNvGrpSpPr>
              <a:grpSpLocks/>
            </p:cNvGrpSpPr>
            <p:nvPr/>
          </p:nvGrpSpPr>
          <p:grpSpPr bwMode="auto">
            <a:xfrm>
              <a:off x="4537" y="1571"/>
              <a:ext cx="246" cy="110"/>
              <a:chOff x="4334" y="1470"/>
              <a:chExt cx="246" cy="107"/>
            </a:xfrm>
          </p:grpSpPr>
          <p:sp>
            <p:nvSpPr>
              <p:cNvPr id="349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350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351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352" name="Group 968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355" name="Freeform 96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6" name="Freeform 97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53" name="Line 971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354" name="Line 972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46" name="Group 973"/>
            <p:cNvGrpSpPr>
              <a:grpSpLocks/>
            </p:cNvGrpSpPr>
            <p:nvPr/>
          </p:nvGrpSpPr>
          <p:grpSpPr bwMode="auto">
            <a:xfrm>
              <a:off x="4544" y="1737"/>
              <a:ext cx="246" cy="110"/>
              <a:chOff x="4334" y="1470"/>
              <a:chExt cx="246" cy="107"/>
            </a:xfrm>
          </p:grpSpPr>
          <p:sp>
            <p:nvSpPr>
              <p:cNvPr id="341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342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343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344" name="Group 977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347" name="Freeform 97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" name="Freeform 97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45" name="Line 980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346" name="Line 981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47" name="Group 982"/>
            <p:cNvGrpSpPr>
              <a:grpSpLocks/>
            </p:cNvGrpSpPr>
            <p:nvPr/>
          </p:nvGrpSpPr>
          <p:grpSpPr bwMode="auto">
            <a:xfrm>
              <a:off x="4890" y="1738"/>
              <a:ext cx="246" cy="110"/>
              <a:chOff x="4334" y="1470"/>
              <a:chExt cx="246" cy="107"/>
            </a:xfrm>
          </p:grpSpPr>
          <p:sp>
            <p:nvSpPr>
              <p:cNvPr id="333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334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335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336" name="Group 986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339" name="Freeform 98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0" name="Freeform 98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37" name="Line 989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338" name="Line 990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48" name="Group 991"/>
            <p:cNvGrpSpPr>
              <a:grpSpLocks/>
            </p:cNvGrpSpPr>
            <p:nvPr/>
          </p:nvGrpSpPr>
          <p:grpSpPr bwMode="auto">
            <a:xfrm>
              <a:off x="4844" y="1508"/>
              <a:ext cx="246" cy="110"/>
              <a:chOff x="4334" y="1470"/>
              <a:chExt cx="246" cy="107"/>
            </a:xfrm>
          </p:grpSpPr>
          <p:sp>
            <p:nvSpPr>
              <p:cNvPr id="325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326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327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328" name="Group 995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331" name="Freeform 99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2" name="Freeform 99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29" name="Line 998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330" name="Line 999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49" name="Group 1000"/>
            <p:cNvGrpSpPr>
              <a:grpSpLocks/>
            </p:cNvGrpSpPr>
            <p:nvPr/>
          </p:nvGrpSpPr>
          <p:grpSpPr bwMode="auto">
            <a:xfrm>
              <a:off x="4874" y="2296"/>
              <a:ext cx="310" cy="130"/>
              <a:chOff x="4334" y="1470"/>
              <a:chExt cx="246" cy="107"/>
            </a:xfrm>
          </p:grpSpPr>
          <p:sp>
            <p:nvSpPr>
              <p:cNvPr id="317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318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319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320" name="Group 1004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323" name="Freeform 100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4" name="Freeform 100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21" name="Line 1007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322" name="Line 1008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50" name="Line 1009"/>
            <p:cNvSpPr>
              <a:spLocks noChangeShapeType="1"/>
            </p:cNvSpPr>
            <p:nvPr/>
          </p:nvSpPr>
          <p:spPr bwMode="auto">
            <a:xfrm>
              <a:off x="4049" y="2358"/>
              <a:ext cx="42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51" name="Group 1010"/>
            <p:cNvGrpSpPr>
              <a:grpSpLocks/>
            </p:cNvGrpSpPr>
            <p:nvPr/>
          </p:nvGrpSpPr>
          <p:grpSpPr bwMode="auto">
            <a:xfrm>
              <a:off x="4464" y="2288"/>
              <a:ext cx="310" cy="130"/>
              <a:chOff x="4334" y="1470"/>
              <a:chExt cx="246" cy="107"/>
            </a:xfrm>
          </p:grpSpPr>
          <p:sp>
            <p:nvSpPr>
              <p:cNvPr id="309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310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311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312" name="Group 1014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315" name="Freeform 101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6" name="Freeform 101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13" name="Line 1017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314" name="Line 1018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52" name="Group 1019"/>
            <p:cNvGrpSpPr>
              <a:grpSpLocks/>
            </p:cNvGrpSpPr>
            <p:nvPr/>
          </p:nvGrpSpPr>
          <p:grpSpPr bwMode="auto"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301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302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303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304" name="Group 1023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307" name="Freeform 102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8" name="Freeform 102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05" name="Line 1026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306" name="Line 1027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53" name="Group 1028"/>
            <p:cNvGrpSpPr>
              <a:grpSpLocks/>
            </p:cNvGrpSpPr>
            <p:nvPr/>
          </p:nvGrpSpPr>
          <p:grpSpPr bwMode="auto">
            <a:xfrm>
              <a:off x="4782" y="3028"/>
              <a:ext cx="392" cy="154"/>
              <a:chOff x="4334" y="1470"/>
              <a:chExt cx="246" cy="107"/>
            </a:xfrm>
          </p:grpSpPr>
          <p:sp>
            <p:nvSpPr>
              <p:cNvPr id="293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94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95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296" name="Group 1032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99" name="Freeform 103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0" name="Freeform 103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97" name="Line 1035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98" name="Line 1036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54" name="Group 1037"/>
            <p:cNvGrpSpPr>
              <a:grpSpLocks/>
            </p:cNvGrpSpPr>
            <p:nvPr/>
          </p:nvGrpSpPr>
          <p:grpSpPr bwMode="auto">
            <a:xfrm>
              <a:off x="4388" y="2840"/>
              <a:ext cx="392" cy="154"/>
              <a:chOff x="4334" y="1470"/>
              <a:chExt cx="246" cy="107"/>
            </a:xfrm>
          </p:grpSpPr>
          <p:sp>
            <p:nvSpPr>
              <p:cNvPr id="285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86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87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288" name="Group 1041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91" name="Freeform 104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2" name="Freeform 104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89" name="Line 1044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90" name="Line 1045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55" name="Group 1046"/>
            <p:cNvGrpSpPr>
              <a:grpSpLocks/>
            </p:cNvGrpSpPr>
            <p:nvPr/>
          </p:nvGrpSpPr>
          <p:grpSpPr bwMode="auto">
            <a:xfrm>
              <a:off x="3932" y="3056"/>
              <a:ext cx="392" cy="154"/>
              <a:chOff x="4334" y="1470"/>
              <a:chExt cx="246" cy="107"/>
            </a:xfrm>
          </p:grpSpPr>
          <p:sp>
            <p:nvSpPr>
              <p:cNvPr id="277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78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79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280" name="Group 1050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83" name="Freeform 105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4" name="Freeform 105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81" name="Line 1053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82" name="Line 1054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56" name="Group 1055"/>
            <p:cNvGrpSpPr>
              <a:grpSpLocks/>
            </p:cNvGrpSpPr>
            <p:nvPr/>
          </p:nvGrpSpPr>
          <p:grpSpPr bwMode="auto">
            <a:xfrm>
              <a:off x="3812" y="2296"/>
              <a:ext cx="246" cy="108"/>
              <a:chOff x="4334" y="1470"/>
              <a:chExt cx="246" cy="107"/>
            </a:xfrm>
          </p:grpSpPr>
          <p:sp>
            <p:nvSpPr>
              <p:cNvPr id="269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70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71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272" name="Group 1059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75" name="Freeform 106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6" name="Freeform 106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73" name="Line 1062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5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74" name="Line 1063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5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57" name="Group 1064"/>
            <p:cNvGrpSpPr>
              <a:grpSpLocks/>
            </p:cNvGrpSpPr>
            <p:nvPr/>
          </p:nvGrpSpPr>
          <p:grpSpPr bwMode="auto">
            <a:xfrm>
              <a:off x="4511" y="3153"/>
              <a:ext cx="281" cy="266"/>
              <a:chOff x="5072" y="3611"/>
              <a:chExt cx="459" cy="380"/>
            </a:xfrm>
          </p:grpSpPr>
          <p:grpSp>
            <p:nvGrpSpPr>
              <p:cNvPr id="255" name="Group 1065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257" name="Freeform 1066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0" t="0" r="r" b="b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8" name="Freeform 1067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9" name="Freeform 1068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0" name="Freeform 1069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1" name="Freeform 1070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2" name="Freeform 1071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3" name="Freeform 1072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4" name="Freeform 1073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5" name="Freeform 1074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6" name="Freeform 1075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7" name="Freeform 1076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8" name="Freeform 1077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pic>
            <p:nvPicPr>
              <p:cNvPr id="256" name="Picture 1078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58" name="Group 1079"/>
            <p:cNvGrpSpPr>
              <a:grpSpLocks/>
            </p:cNvGrpSpPr>
            <p:nvPr/>
          </p:nvGrpSpPr>
          <p:grpSpPr bwMode="auto">
            <a:xfrm>
              <a:off x="3552" y="2211"/>
              <a:ext cx="251" cy="226"/>
              <a:chOff x="5072" y="3611"/>
              <a:chExt cx="459" cy="380"/>
            </a:xfrm>
          </p:grpSpPr>
          <p:grpSp>
            <p:nvGrpSpPr>
              <p:cNvPr id="241" name="Group 1080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243" name="Freeform 1081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0" t="0" r="r" b="b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4" name="Freeform 1082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5" name="Freeform 1083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" name="Freeform 1084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7" name="Freeform 1085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8" name="Freeform 1086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9" name="Freeform 1087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0" name="Freeform 1088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1" name="Freeform 1089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2" name="Freeform 1090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3" name="Freeform 1091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4" name="Freeform 1092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pic>
            <p:nvPicPr>
              <p:cNvPr id="242" name="Picture 1093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59" name="Line 1094"/>
            <p:cNvSpPr>
              <a:spLocks noChangeShapeType="1"/>
            </p:cNvSpPr>
            <p:nvPr/>
          </p:nvSpPr>
          <p:spPr bwMode="auto">
            <a:xfrm rot="5400000" flipV="1">
              <a:off x="5034" y="3427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60" name="Group 1095"/>
            <p:cNvGrpSpPr>
              <a:grpSpLocks/>
            </p:cNvGrpSpPr>
            <p:nvPr/>
          </p:nvGrpSpPr>
          <p:grpSpPr bwMode="auto">
            <a:xfrm flipH="1">
              <a:off x="3638" y="2856"/>
              <a:ext cx="261" cy="235"/>
              <a:chOff x="2839" y="3501"/>
              <a:chExt cx="755" cy="803"/>
            </a:xfrm>
          </p:grpSpPr>
          <p:pic>
            <p:nvPicPr>
              <p:cNvPr id="239" name="Picture 1096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40" name="Freeform 1097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61" name="Group 1098"/>
            <p:cNvGrpSpPr>
              <a:grpSpLocks/>
            </p:cNvGrpSpPr>
            <p:nvPr/>
          </p:nvGrpSpPr>
          <p:grpSpPr bwMode="auto">
            <a:xfrm flipH="1">
              <a:off x="3438" y="3121"/>
              <a:ext cx="304" cy="256"/>
              <a:chOff x="2839" y="3501"/>
              <a:chExt cx="755" cy="803"/>
            </a:xfrm>
          </p:grpSpPr>
          <p:pic>
            <p:nvPicPr>
              <p:cNvPr id="237" name="Picture 109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38" name="Freeform 1100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62" name="Group 1101"/>
            <p:cNvGrpSpPr>
              <a:grpSpLocks/>
            </p:cNvGrpSpPr>
            <p:nvPr/>
          </p:nvGrpSpPr>
          <p:grpSpPr bwMode="auto">
            <a:xfrm flipH="1">
              <a:off x="3739" y="3311"/>
              <a:ext cx="269" cy="220"/>
              <a:chOff x="2839" y="3501"/>
              <a:chExt cx="755" cy="803"/>
            </a:xfrm>
          </p:grpSpPr>
          <p:pic>
            <p:nvPicPr>
              <p:cNvPr id="235" name="Picture 110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36" name="Freeform 1103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63" name="Group 1104"/>
            <p:cNvGrpSpPr>
              <a:grpSpLocks/>
            </p:cNvGrpSpPr>
            <p:nvPr/>
          </p:nvGrpSpPr>
          <p:grpSpPr bwMode="auto">
            <a:xfrm>
              <a:off x="4126" y="3300"/>
              <a:ext cx="269" cy="221"/>
              <a:chOff x="2839" y="3501"/>
              <a:chExt cx="755" cy="803"/>
            </a:xfrm>
          </p:grpSpPr>
          <p:pic>
            <p:nvPicPr>
              <p:cNvPr id="233" name="Picture 110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34" name="Freeform 1106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pic>
          <p:nvPicPr>
            <p:cNvPr id="64" name="Picture 1107" descr="car_icon_small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995" y="1084"/>
              <a:ext cx="535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65" name="Group 1108"/>
            <p:cNvGrpSpPr>
              <a:grpSpLocks/>
            </p:cNvGrpSpPr>
            <p:nvPr/>
          </p:nvGrpSpPr>
          <p:grpSpPr bwMode="auto">
            <a:xfrm>
              <a:off x="3536" y="974"/>
              <a:ext cx="262" cy="243"/>
              <a:chOff x="2751" y="1851"/>
              <a:chExt cx="462" cy="478"/>
            </a:xfrm>
          </p:grpSpPr>
          <p:pic>
            <p:nvPicPr>
              <p:cNvPr id="231" name="Picture 1109" descr="iphone_stylized_small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32" name="Picture 1110" descr="antenna_radiation_stylized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66" name="Group 1111"/>
            <p:cNvGrpSpPr>
              <a:grpSpLocks/>
            </p:cNvGrpSpPr>
            <p:nvPr/>
          </p:nvGrpSpPr>
          <p:grpSpPr bwMode="auto">
            <a:xfrm>
              <a:off x="5191" y="3151"/>
              <a:ext cx="143" cy="303"/>
              <a:chOff x="4140" y="429"/>
              <a:chExt cx="1425" cy="2396"/>
            </a:xfrm>
          </p:grpSpPr>
          <p:sp>
            <p:nvSpPr>
              <p:cNvPr id="199" name="Freeform 1112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0" name="Rectangle 1113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201" name="Freeform 1114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2" name="Freeform 1115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3" name="Rectangle 1116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grpSp>
            <p:nvGrpSpPr>
              <p:cNvPr id="204" name="Group 1117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29" name="AutoShape 1118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  <p:sp>
              <p:nvSpPr>
                <p:cNvPr id="230" name="AutoShape 1119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</p:grpSp>
          <p:sp>
            <p:nvSpPr>
              <p:cNvPr id="205" name="Rectangle 1120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grpSp>
            <p:nvGrpSpPr>
              <p:cNvPr id="206" name="Group 1121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27" name="AutoShape 1122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  <p:sp>
              <p:nvSpPr>
                <p:cNvPr id="228" name="AutoShape 1123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</p:grpSp>
          <p:sp>
            <p:nvSpPr>
              <p:cNvPr id="207" name="Rectangle 1124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208" name="Rectangle 1125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grpSp>
            <p:nvGrpSpPr>
              <p:cNvPr id="209" name="Group 1126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25" name="AutoShape 1127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  <p:sp>
              <p:nvSpPr>
                <p:cNvPr id="226" name="AutoShape 1128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</p:grpSp>
          <p:sp>
            <p:nvSpPr>
              <p:cNvPr id="210" name="Freeform 1129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11" name="Group 1130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23" name="AutoShape 1131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  <p:sp>
              <p:nvSpPr>
                <p:cNvPr id="224" name="AutoShape 1132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</p:grpSp>
          <p:sp>
            <p:nvSpPr>
              <p:cNvPr id="212" name="Rectangle 1133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213" name="Freeform 1134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4" name="Freeform 1135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8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" name="Oval 1136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216" name="Freeform 1137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" name="AutoShape 1138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218" name="AutoShape 1139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219" name="Oval 1140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220" name="Oval 1141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zh-CN" altLang="zh-CN" sz="18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1" name="Oval 1142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222" name="Rectangle 1143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grpSp>
          <p:nvGrpSpPr>
            <p:cNvPr id="67" name="Group 1144"/>
            <p:cNvGrpSpPr>
              <a:grpSpLocks/>
            </p:cNvGrpSpPr>
            <p:nvPr/>
          </p:nvGrpSpPr>
          <p:grpSpPr bwMode="auto">
            <a:xfrm>
              <a:off x="4992" y="3341"/>
              <a:ext cx="143" cy="303"/>
              <a:chOff x="4140" y="429"/>
              <a:chExt cx="1425" cy="2396"/>
            </a:xfrm>
          </p:grpSpPr>
          <p:sp>
            <p:nvSpPr>
              <p:cNvPr id="167" name="Freeform 1145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8" name="Rectangle 1146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69" name="Freeform 1147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0" name="Freeform 1148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1" name="Rectangle 1149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grpSp>
            <p:nvGrpSpPr>
              <p:cNvPr id="172" name="Group 1150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97" name="AutoShape 1151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  <p:sp>
              <p:nvSpPr>
                <p:cNvPr id="198" name="AutoShape 1152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</p:grpSp>
          <p:sp>
            <p:nvSpPr>
              <p:cNvPr id="173" name="Rectangle 1153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grpSp>
            <p:nvGrpSpPr>
              <p:cNvPr id="174" name="Group 1154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95" name="AutoShape 1155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  <p:sp>
              <p:nvSpPr>
                <p:cNvPr id="196" name="AutoShape 1156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</p:grpSp>
          <p:sp>
            <p:nvSpPr>
              <p:cNvPr id="175" name="Rectangle 1157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76" name="Rectangle 1158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grpSp>
            <p:nvGrpSpPr>
              <p:cNvPr id="177" name="Group 1159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93" name="AutoShape 1160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  <p:sp>
              <p:nvSpPr>
                <p:cNvPr id="194" name="AutoShape 1161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</p:grpSp>
          <p:sp>
            <p:nvSpPr>
              <p:cNvPr id="178" name="Freeform 1162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79" name="Group 1163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91" name="AutoShape 1164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  <p:sp>
              <p:nvSpPr>
                <p:cNvPr id="192" name="AutoShape 1165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</p:grpSp>
          <p:sp>
            <p:nvSpPr>
              <p:cNvPr id="180" name="Rectangle 1166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81" name="Freeform 1167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2" name="Freeform 1168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8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3" name="Oval 1169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84" name="Freeform 1170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" name="AutoShape 1171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86" name="AutoShape 1172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87" name="Oval 1173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88" name="Oval 1174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zh-CN" altLang="zh-CN" sz="18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9" name="Oval 1175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90" name="Rectangle 1176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grpSp>
          <p:nvGrpSpPr>
            <p:cNvPr id="68" name="Group 1177"/>
            <p:cNvGrpSpPr>
              <a:grpSpLocks/>
            </p:cNvGrpSpPr>
            <p:nvPr/>
          </p:nvGrpSpPr>
          <p:grpSpPr bwMode="auto">
            <a:xfrm>
              <a:off x="3340" y="1287"/>
              <a:ext cx="337" cy="257"/>
              <a:chOff x="877" y="1008"/>
              <a:chExt cx="2747" cy="2591"/>
            </a:xfrm>
          </p:grpSpPr>
          <p:pic>
            <p:nvPicPr>
              <p:cNvPr id="144" name="Picture 1178" descr="antenna_stylized"/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5" name="Picture 1179" descr="laptop_keyboard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46" name="Freeform 1180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147" name="Picture 1181" descr="screen"/>
              <p:cNvPicPr>
                <a:picLocks noChangeAspect="1" noChangeArrowheads="1"/>
              </p:cNvPicPr>
              <p:nvPr/>
            </p:nvPicPr>
            <p:blipFill>
              <a:blip r:embed="rId14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48" name="Freeform 1182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" name="Freeform 1183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" name="Freeform 1184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1" name="Freeform 1185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2" name="Freeform 1186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" name="Freeform 1187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54" name="Group 1188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61" name="Freeform 1189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2" name="Freeform 1190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3" name="Freeform 1191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" name="Freeform 1192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5" name="Freeform 1193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6" name="Freeform 1194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55" name="Freeform 1195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" name="Freeform 1196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" name="Freeform 1197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" name="Freeform 1198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9" name="Freeform 1199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0" name="Freeform 1200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9" name="Group 1201"/>
            <p:cNvGrpSpPr>
              <a:grpSpLocks/>
            </p:cNvGrpSpPr>
            <p:nvPr/>
          </p:nvGrpSpPr>
          <p:grpSpPr bwMode="auto">
            <a:xfrm>
              <a:off x="4329" y="3456"/>
              <a:ext cx="299" cy="257"/>
              <a:chOff x="877" y="1008"/>
              <a:chExt cx="2747" cy="2591"/>
            </a:xfrm>
          </p:grpSpPr>
          <p:pic>
            <p:nvPicPr>
              <p:cNvPr id="121" name="Picture 1202" descr="antenna_stylized"/>
              <p:cNvPicPr>
                <a:picLocks noChangeAspect="1" noChangeArrowheads="1"/>
              </p:cNvPicPr>
              <p:nvPr/>
            </p:nvPicPr>
            <p:blipFill>
              <a:blip r:embed="rId15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2" name="Picture 1203" descr="laptop_keyboard"/>
              <p:cNvPicPr>
                <a:picLocks noChangeAspect="1" noChangeArrowheads="1"/>
              </p:cNvPicPr>
              <p:nvPr/>
            </p:nvPicPr>
            <p:blipFill>
              <a:blip r:embed="rId16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3" name="Freeform 1204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124" name="Picture 1205" descr="screen"/>
              <p:cNvPicPr>
                <a:picLocks noChangeAspect="1" noChangeArrowheads="1"/>
              </p:cNvPicPr>
              <p:nvPr/>
            </p:nvPicPr>
            <p:blipFill>
              <a:blip r:embed="rId17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5" name="Freeform 1206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6" name="Freeform 1207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" name="Freeform 1208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" name="Freeform 1209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" name="Freeform 1210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" name="Freeform 1211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31" name="Group 1212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38" name="Freeform 1213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9" name="Freeform 1214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0" name="Freeform 1215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1" name="Freeform 1216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2" name="Freeform 1217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3" name="Freeform 1218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32" name="Freeform 1219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" name="Freeform 1220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" name="Freeform 1221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" name="Freeform 1222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" name="Freeform 1223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" name="Freeform 1224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0" name="Group 1225"/>
            <p:cNvGrpSpPr>
              <a:grpSpLocks/>
            </p:cNvGrpSpPr>
            <p:nvPr/>
          </p:nvGrpSpPr>
          <p:grpSpPr bwMode="auto">
            <a:xfrm>
              <a:off x="3503" y="1916"/>
              <a:ext cx="280" cy="257"/>
              <a:chOff x="877" y="1008"/>
              <a:chExt cx="2747" cy="2591"/>
            </a:xfrm>
          </p:grpSpPr>
          <p:pic>
            <p:nvPicPr>
              <p:cNvPr id="98" name="Picture 1226" descr="antenna_stylized"/>
              <p:cNvPicPr>
                <a:picLocks noChangeAspect="1" noChangeArrowheads="1"/>
              </p:cNvPicPr>
              <p:nvPr/>
            </p:nvPicPr>
            <p:blipFill>
              <a:blip r:embed="rId18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9" name="Picture 1227" descr="laptop_keyboard"/>
              <p:cNvPicPr>
                <a:picLocks noChangeAspect="1" noChangeArrowheads="1"/>
              </p:cNvPicPr>
              <p:nvPr/>
            </p:nvPicPr>
            <p:blipFill>
              <a:blip r:embed="rId19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0" name="Freeform 1228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101" name="Picture 1229" descr="screen"/>
              <p:cNvPicPr>
                <a:picLocks noChangeAspect="1" noChangeArrowheads="1"/>
              </p:cNvPicPr>
              <p:nvPr/>
            </p:nvPicPr>
            <p:blipFill>
              <a:blip r:embed="rId20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2" name="Freeform 1230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" name="Freeform 1231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" name="Freeform 1232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" name="Freeform 1233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" name="Freeform 1234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" name="Freeform 1235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8" name="Group 1236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15" name="Freeform 1237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6" name="Freeform 1238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7" name="Freeform 1239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8" name="Freeform 1240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" name="Freeform 1241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0" name="Freeform 1242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9" name="Freeform 1243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" name="Freeform 1244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" name="Freeform 1245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" name="Freeform 1246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" name="Freeform 1247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" name="Freeform 1248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1" name="Group 1249"/>
            <p:cNvGrpSpPr>
              <a:grpSpLocks/>
            </p:cNvGrpSpPr>
            <p:nvPr/>
          </p:nvGrpSpPr>
          <p:grpSpPr bwMode="auto">
            <a:xfrm flipH="1">
              <a:off x="3742" y="2030"/>
              <a:ext cx="261" cy="235"/>
              <a:chOff x="2839" y="3501"/>
              <a:chExt cx="755" cy="803"/>
            </a:xfrm>
          </p:grpSpPr>
          <p:pic>
            <p:nvPicPr>
              <p:cNvPr id="96" name="Picture 12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7" name="Freeform 1251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72" name="Group 1252"/>
            <p:cNvGrpSpPr>
              <a:grpSpLocks/>
            </p:cNvGrpSpPr>
            <p:nvPr/>
          </p:nvGrpSpPr>
          <p:grpSpPr bwMode="auto">
            <a:xfrm>
              <a:off x="4603" y="3416"/>
              <a:ext cx="299" cy="257"/>
              <a:chOff x="877" y="1008"/>
              <a:chExt cx="2747" cy="2591"/>
            </a:xfrm>
          </p:grpSpPr>
          <p:pic>
            <p:nvPicPr>
              <p:cNvPr id="73" name="Picture 1253" descr="antenna_stylized"/>
              <p:cNvPicPr>
                <a:picLocks noChangeAspect="1" noChangeArrowheads="1"/>
              </p:cNvPicPr>
              <p:nvPr/>
            </p:nvPicPr>
            <p:blipFill>
              <a:blip r:embed="rId15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4" name="Picture 1254" descr="laptop_keyboard"/>
              <p:cNvPicPr>
                <a:picLocks noChangeAspect="1" noChangeArrowheads="1"/>
              </p:cNvPicPr>
              <p:nvPr/>
            </p:nvPicPr>
            <p:blipFill>
              <a:blip r:embed="rId16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5" name="Freeform 1255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76" name="Picture 1256" descr="screen"/>
              <p:cNvPicPr>
                <a:picLocks noChangeAspect="1" noChangeArrowheads="1"/>
              </p:cNvPicPr>
              <p:nvPr/>
            </p:nvPicPr>
            <p:blipFill>
              <a:blip r:embed="rId17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7" name="Freeform 1257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" name="Freeform 1258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" name="Freeform 1259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" name="Freeform 1260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" name="Freeform 1261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" name="Freeform 1262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83" name="Group 1263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90" name="Freeform 1264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1" name="Freeform 1265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" name="Freeform 1266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3" name="Freeform 1267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4" name="Freeform 1268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5" name="Freeform 1269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4" name="Freeform 1270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" name="Freeform 1271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" name="Freeform 1272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" name="Freeform 1273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" name="Freeform 1274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" name="Freeform 1275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387" name="Group 669"/>
          <p:cNvGrpSpPr>
            <a:grpSpLocks/>
          </p:cNvGrpSpPr>
          <p:nvPr/>
        </p:nvGrpSpPr>
        <p:grpSpPr bwMode="auto">
          <a:xfrm>
            <a:off x="7856538" y="4713684"/>
            <a:ext cx="1057275" cy="957263"/>
            <a:chOff x="-153" y="1680"/>
            <a:chExt cx="666" cy="603"/>
          </a:xfrm>
        </p:grpSpPr>
        <p:grpSp>
          <p:nvGrpSpPr>
            <p:cNvPr id="388" name="Group 670"/>
            <p:cNvGrpSpPr>
              <a:grpSpLocks/>
            </p:cNvGrpSpPr>
            <p:nvPr/>
          </p:nvGrpSpPr>
          <p:grpSpPr bwMode="auto">
            <a:xfrm>
              <a:off x="0" y="1680"/>
              <a:ext cx="513" cy="538"/>
              <a:chOff x="4180" y="744"/>
              <a:chExt cx="513" cy="538"/>
            </a:xfrm>
          </p:grpSpPr>
          <p:sp>
            <p:nvSpPr>
              <p:cNvPr id="390" name="Rectangle 671"/>
              <p:cNvSpPr>
                <a:spLocks noChangeArrowheads="1"/>
              </p:cNvSpPr>
              <p:nvPr/>
            </p:nvSpPr>
            <p:spPr bwMode="auto">
              <a:xfrm>
                <a:off x="4242" y="747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391" name="Rectangle 672"/>
              <p:cNvSpPr>
                <a:spLocks noChangeArrowheads="1"/>
              </p:cNvSpPr>
              <p:nvPr/>
            </p:nvSpPr>
            <p:spPr bwMode="auto">
              <a:xfrm>
                <a:off x="4221" y="762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392" name="Rectangle 673"/>
              <p:cNvSpPr>
                <a:spLocks noChangeArrowheads="1"/>
              </p:cNvSpPr>
              <p:nvPr/>
            </p:nvSpPr>
            <p:spPr bwMode="auto">
              <a:xfrm>
                <a:off x="4224" y="873"/>
                <a:ext cx="42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393" name="Text Box 674"/>
              <p:cNvSpPr txBox="1">
                <a:spLocks noChangeArrowheads="1"/>
              </p:cNvSpPr>
              <p:nvPr/>
            </p:nvSpPr>
            <p:spPr bwMode="auto">
              <a:xfrm>
                <a:off x="4180" y="744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 sz="1000" dirty="0"/>
                  <a:t>应用层</a:t>
                </a:r>
                <a:endParaRPr lang="en-US" altLang="zh-CN" sz="1000" dirty="0"/>
              </a:p>
              <a:p>
                <a:r>
                  <a:rPr lang="zh-CN" altLang="en-US" sz="1000" dirty="0">
                    <a:solidFill>
                      <a:schemeClr val="bg1"/>
                    </a:solidFill>
                  </a:rPr>
                  <a:t>传输层</a:t>
                </a:r>
                <a:endParaRPr lang="en-US" altLang="zh-CN" sz="1000" dirty="0">
                  <a:solidFill>
                    <a:schemeClr val="bg1"/>
                  </a:solidFill>
                </a:endParaRPr>
              </a:p>
              <a:p>
                <a:r>
                  <a:rPr lang="zh-CN" altLang="en-US" sz="1000" dirty="0"/>
                  <a:t>网络层</a:t>
                </a:r>
                <a:endParaRPr lang="en-US" altLang="zh-CN" sz="1000" dirty="0"/>
              </a:p>
              <a:p>
                <a:r>
                  <a:rPr lang="zh-CN" altLang="en-US" sz="1000" dirty="0"/>
                  <a:t>链路层</a:t>
                </a:r>
                <a:endParaRPr lang="en-US" altLang="zh-CN" sz="1000" dirty="0"/>
              </a:p>
              <a:p>
                <a:r>
                  <a:rPr lang="zh-CN" altLang="en-US" sz="1000" dirty="0"/>
                  <a:t>物理层</a:t>
                </a:r>
                <a:endParaRPr lang="en-US" altLang="zh-CN" sz="2400" dirty="0"/>
              </a:p>
            </p:txBody>
          </p:sp>
          <p:sp>
            <p:nvSpPr>
              <p:cNvPr id="394" name="Line 675"/>
              <p:cNvSpPr>
                <a:spLocks noChangeShapeType="1"/>
              </p:cNvSpPr>
              <p:nvPr/>
            </p:nvSpPr>
            <p:spPr bwMode="auto">
              <a:xfrm>
                <a:off x="4221" y="978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395" name="Line 676"/>
              <p:cNvSpPr>
                <a:spLocks noChangeShapeType="1"/>
              </p:cNvSpPr>
              <p:nvPr/>
            </p:nvSpPr>
            <p:spPr bwMode="auto">
              <a:xfrm>
                <a:off x="4227" y="106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396" name="Line 677"/>
              <p:cNvSpPr>
                <a:spLocks noChangeShapeType="1"/>
              </p:cNvSpPr>
              <p:nvPr/>
            </p:nvSpPr>
            <p:spPr bwMode="auto">
              <a:xfrm>
                <a:off x="4227" y="115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389" name="Freeform 678"/>
            <p:cNvSpPr>
              <a:spLocks/>
            </p:cNvSpPr>
            <p:nvPr/>
          </p:nvSpPr>
          <p:spPr bwMode="auto">
            <a:xfrm>
              <a:off x="-153" y="1689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0" scaled="1"/>
            </a:gradFill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7" name="Group 298"/>
          <p:cNvGrpSpPr>
            <a:grpSpLocks/>
          </p:cNvGrpSpPr>
          <p:nvPr/>
        </p:nvGrpSpPr>
        <p:grpSpPr bwMode="auto">
          <a:xfrm rot="2937887">
            <a:off x="5389563" y="3281760"/>
            <a:ext cx="3781426" cy="434975"/>
            <a:chOff x="2937" y="3579"/>
            <a:chExt cx="2382" cy="274"/>
          </a:xfrm>
        </p:grpSpPr>
        <p:sp>
          <p:nvSpPr>
            <p:cNvPr id="398" name="Rectangle 295"/>
            <p:cNvSpPr>
              <a:spLocks noChangeArrowheads="1"/>
            </p:cNvSpPr>
            <p:nvPr/>
          </p:nvSpPr>
          <p:spPr bwMode="auto">
            <a:xfrm>
              <a:off x="3165" y="3631"/>
              <a:ext cx="1920" cy="17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99" name="Text Box 293"/>
            <p:cNvSpPr txBox="1">
              <a:spLocks noChangeArrowheads="1"/>
            </p:cNvSpPr>
            <p:nvPr/>
          </p:nvSpPr>
          <p:spPr bwMode="auto">
            <a:xfrm>
              <a:off x="3509" y="3602"/>
              <a:ext cx="128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逻辑上端到端传输</a:t>
              </a:r>
              <a:endParaRPr lang="en-US" altLang="zh-CN" dirty="0"/>
            </a:p>
          </p:txBody>
        </p:sp>
        <p:sp>
          <p:nvSpPr>
            <p:cNvPr id="400" name="Freeform 296"/>
            <p:cNvSpPr>
              <a:spLocks/>
            </p:cNvSpPr>
            <p:nvPr/>
          </p:nvSpPr>
          <p:spPr bwMode="auto">
            <a:xfrm>
              <a:off x="2937" y="357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" name="Freeform 297"/>
            <p:cNvSpPr>
              <a:spLocks/>
            </p:cNvSpPr>
            <p:nvPr/>
          </p:nvSpPr>
          <p:spPr bwMode="auto">
            <a:xfrm flipH="1">
              <a:off x="5037" y="358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02" name="Group 865"/>
          <p:cNvGrpSpPr>
            <a:grpSpLocks/>
          </p:cNvGrpSpPr>
          <p:nvPr/>
        </p:nvGrpSpPr>
        <p:grpSpPr bwMode="auto">
          <a:xfrm>
            <a:off x="5462588" y="1556147"/>
            <a:ext cx="1057275" cy="957262"/>
            <a:chOff x="-153" y="1680"/>
            <a:chExt cx="666" cy="603"/>
          </a:xfrm>
        </p:grpSpPr>
        <p:grpSp>
          <p:nvGrpSpPr>
            <p:cNvPr id="403" name="Group 866"/>
            <p:cNvGrpSpPr>
              <a:grpSpLocks/>
            </p:cNvGrpSpPr>
            <p:nvPr/>
          </p:nvGrpSpPr>
          <p:grpSpPr bwMode="auto">
            <a:xfrm>
              <a:off x="0" y="1680"/>
              <a:ext cx="513" cy="543"/>
              <a:chOff x="4180" y="744"/>
              <a:chExt cx="513" cy="543"/>
            </a:xfrm>
          </p:grpSpPr>
          <p:sp>
            <p:nvSpPr>
              <p:cNvPr id="405" name="Rectangle 867"/>
              <p:cNvSpPr>
                <a:spLocks noChangeArrowheads="1"/>
              </p:cNvSpPr>
              <p:nvPr/>
            </p:nvSpPr>
            <p:spPr bwMode="auto">
              <a:xfrm>
                <a:off x="4242" y="747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406" name="Rectangle 868"/>
              <p:cNvSpPr>
                <a:spLocks noChangeArrowheads="1"/>
              </p:cNvSpPr>
              <p:nvPr/>
            </p:nvSpPr>
            <p:spPr bwMode="auto">
              <a:xfrm>
                <a:off x="4221" y="762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407" name="Rectangle 869"/>
              <p:cNvSpPr>
                <a:spLocks noChangeArrowheads="1"/>
              </p:cNvSpPr>
              <p:nvPr/>
            </p:nvSpPr>
            <p:spPr bwMode="auto">
              <a:xfrm>
                <a:off x="4224" y="873"/>
                <a:ext cx="42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408" name="Text Box 870"/>
              <p:cNvSpPr txBox="1">
                <a:spLocks noChangeArrowheads="1"/>
              </p:cNvSpPr>
              <p:nvPr/>
            </p:nvSpPr>
            <p:spPr bwMode="auto">
              <a:xfrm>
                <a:off x="4180" y="744"/>
                <a:ext cx="513" cy="5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 sz="1000" dirty="0"/>
                  <a:t>应用层</a:t>
                </a:r>
                <a:endParaRPr lang="en-US" altLang="zh-CN" sz="1000" dirty="0"/>
              </a:p>
              <a:p>
                <a:r>
                  <a:rPr lang="zh-CN" altLang="en-US" sz="1000" dirty="0">
                    <a:solidFill>
                      <a:schemeClr val="bg1"/>
                    </a:solidFill>
                  </a:rPr>
                  <a:t>传输层</a:t>
                </a:r>
                <a:endParaRPr lang="en-US" altLang="zh-CN" sz="1000" dirty="0">
                  <a:solidFill>
                    <a:schemeClr val="bg1"/>
                  </a:solidFill>
                </a:endParaRPr>
              </a:p>
              <a:p>
                <a:r>
                  <a:rPr lang="zh-CN" altLang="en-US" sz="1000" dirty="0"/>
                  <a:t>网络层</a:t>
                </a:r>
                <a:endParaRPr lang="en-US" altLang="zh-CN" sz="1000" dirty="0"/>
              </a:p>
              <a:p>
                <a:r>
                  <a:rPr lang="zh-CN" altLang="en-US" sz="1000" dirty="0"/>
                  <a:t>链路层</a:t>
                </a:r>
                <a:endParaRPr lang="en-US" altLang="zh-CN" sz="1000" dirty="0"/>
              </a:p>
              <a:p>
                <a:r>
                  <a:rPr lang="zh-CN" altLang="en-US" sz="1000" dirty="0"/>
                  <a:t>物理层</a:t>
                </a:r>
                <a:endParaRPr lang="en-US" altLang="zh-CN" sz="2400" dirty="0"/>
              </a:p>
            </p:txBody>
          </p:sp>
          <p:sp>
            <p:nvSpPr>
              <p:cNvPr id="409" name="Line 871"/>
              <p:cNvSpPr>
                <a:spLocks noChangeShapeType="1"/>
              </p:cNvSpPr>
              <p:nvPr/>
            </p:nvSpPr>
            <p:spPr bwMode="auto">
              <a:xfrm>
                <a:off x="4221" y="978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10" name="Line 872"/>
              <p:cNvSpPr>
                <a:spLocks noChangeShapeType="1"/>
              </p:cNvSpPr>
              <p:nvPr/>
            </p:nvSpPr>
            <p:spPr bwMode="auto">
              <a:xfrm>
                <a:off x="4227" y="106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11" name="Line 873"/>
              <p:cNvSpPr>
                <a:spLocks noChangeShapeType="1"/>
              </p:cNvSpPr>
              <p:nvPr/>
            </p:nvSpPr>
            <p:spPr bwMode="auto">
              <a:xfrm>
                <a:off x="4227" y="115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404" name="Freeform 874"/>
            <p:cNvSpPr>
              <a:spLocks/>
            </p:cNvSpPr>
            <p:nvPr/>
          </p:nvSpPr>
          <p:spPr bwMode="auto">
            <a:xfrm>
              <a:off x="-153" y="1689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0" scaled="1"/>
            </a:gradFill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2" name="Rectangle 3"/>
          <p:cNvSpPr txBox="1">
            <a:spLocks noChangeArrowheads="1"/>
          </p:cNvSpPr>
          <p:nvPr/>
        </p:nvSpPr>
        <p:spPr bwMode="auto">
          <a:xfrm>
            <a:off x="438150" y="1626443"/>
            <a:ext cx="4277866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可靠顺序传输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(TCP)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拥塞控制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lang="zh-CN" altLang="en-US" sz="2400" kern="0" dirty="0">
                <a:latin typeface="+mn-ea"/>
              </a:rPr>
              <a:t>流控制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连接管理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不可靠的传输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: UDP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IP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协议的简单扩展</a:t>
            </a:r>
            <a:endParaRPr kumimoji="0" lang="en-US" altLang="ja-JP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lang="zh-CN" altLang="en-US" sz="2800" kern="0" dirty="0">
                <a:latin typeface="+mn-ea"/>
              </a:rPr>
              <a:t>均不提供的服务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时延保障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lang="zh-CN" altLang="en-US" sz="2400" kern="0" dirty="0">
                <a:latin typeface="+mn-ea"/>
              </a:rPr>
              <a:t>带宽保障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流水线协议概览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50</a:t>
            </a:fld>
            <a:endParaRPr lang="zh-CN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3400" y="1628800"/>
            <a:ext cx="4182616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sz="2800" b="0" u="sng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cs typeface="+mn-cs"/>
              </a:rPr>
              <a:t>回退</a:t>
            </a:r>
            <a:r>
              <a:rPr kumimoji="0" lang="en-US" altLang="zh-CN" sz="2800" b="0" u="sng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cs typeface="+mn-cs"/>
              </a:rPr>
              <a:t>N:</a:t>
            </a:r>
          </a:p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发送端可以容忍</a:t>
            </a:r>
            <a:r>
              <a:rPr kumimoji="0" lang="en-US" altLang="zh-CN" sz="24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N</a:t>
            </a:r>
            <a:r>
              <a:rPr kumimoji="0" lang="zh-CN" altLang="en-US" sz="24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个包在路上未确认</a:t>
            </a:r>
            <a:endParaRPr kumimoji="0" lang="en-US" altLang="zh-CN" sz="24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接收端发送</a:t>
            </a:r>
            <a:r>
              <a:rPr kumimoji="0" lang="zh-CN" altLang="en-US" sz="2400" b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ea"/>
                <a:cs typeface="+mn-cs"/>
              </a:rPr>
              <a:t>累积</a:t>
            </a:r>
            <a:r>
              <a:rPr kumimoji="0" lang="en-US" altLang="zh-CN" sz="2400" b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ea"/>
                <a:cs typeface="+mn-cs"/>
              </a:rPr>
              <a:t>ACK</a:t>
            </a:r>
            <a:endParaRPr kumimoji="0" lang="en-US" altLang="zh-CN" sz="2400" b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确认</a:t>
            </a:r>
            <a:r>
              <a:rPr kumimoji="0" lang="en-US" altLang="zh-CN" sz="20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ACK</a:t>
            </a:r>
            <a:r>
              <a:rPr kumimoji="0" lang="zh-CN" altLang="en-US" sz="20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序列号之前所有的包</a:t>
            </a:r>
            <a:endParaRPr kumimoji="0" lang="en-US" altLang="zh-CN" sz="20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  <a:p>
            <a:pPr marL="742950" marR="0" lvl="1" indent="-28575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如果收到的数据包序列号不连续（有</a:t>
            </a:r>
            <a:r>
              <a:rPr kumimoji="0" lang="en-US" altLang="zh-CN" sz="20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gap</a:t>
            </a:r>
            <a:r>
              <a:rPr kumimoji="0" lang="zh-CN" altLang="en-US" sz="20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），不确认这部分数据包</a:t>
            </a:r>
            <a:endParaRPr kumimoji="0" lang="en-US" altLang="ja-JP" sz="20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对最早发出（序列号最小）的未确认数据包，发送端</a:t>
            </a:r>
            <a:r>
              <a:rPr lang="zh-CN" altLang="en-US" sz="2400" kern="0" dirty="0">
                <a:latin typeface="+mn-ea"/>
              </a:rPr>
              <a:t>设置一个</a:t>
            </a:r>
            <a:r>
              <a:rPr kumimoji="0" lang="zh-CN" altLang="en-US" sz="24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定时器</a:t>
            </a:r>
            <a:endParaRPr kumimoji="0" lang="en-US" altLang="zh-CN" sz="24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当定时器超时，重传所有未确认的数据包</a:t>
            </a:r>
            <a:endParaRPr kumimoji="0" lang="en-US" altLang="zh-CN" sz="20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4673600" y="1749127"/>
            <a:ext cx="4289425" cy="46482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sz="2800" b="0" u="sng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cs typeface="+mn-cs"/>
              </a:rPr>
              <a:t>选择性重传</a:t>
            </a:r>
            <a:r>
              <a:rPr kumimoji="0" lang="en-US" altLang="zh-CN" sz="2800" b="0" u="sng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cs typeface="+mn-cs"/>
              </a:rPr>
              <a:t>: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sz="2400" kern="0" dirty="0">
                <a:latin typeface="+mn-ea"/>
              </a:rPr>
              <a:t>发送端可以容忍</a:t>
            </a:r>
            <a:r>
              <a:rPr lang="en-US" altLang="zh-CN" sz="2400" kern="0" dirty="0">
                <a:latin typeface="+mn-ea"/>
              </a:rPr>
              <a:t>N</a:t>
            </a:r>
            <a:r>
              <a:rPr lang="zh-CN" altLang="en-US" sz="2400" kern="0" dirty="0">
                <a:latin typeface="+mn-ea"/>
              </a:rPr>
              <a:t>个包在路上未确认</a:t>
            </a:r>
            <a:endParaRPr lang="en-US" altLang="zh-CN" sz="2400" kern="0" dirty="0">
              <a:latin typeface="+mn-ea"/>
            </a:endParaRPr>
          </a:p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接收端对每个收到的包</a:t>
            </a:r>
            <a:r>
              <a:rPr kumimoji="0" lang="zh-CN" altLang="en-US" sz="2400" b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ea"/>
                <a:cs typeface="+mn-cs"/>
              </a:rPr>
              <a:t>单独</a:t>
            </a:r>
            <a:r>
              <a:rPr kumimoji="0" lang="zh-CN" altLang="en-US" sz="24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发出</a:t>
            </a:r>
            <a:r>
              <a:rPr kumimoji="0" lang="en-US" altLang="zh-CN" sz="2400" b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ea"/>
                <a:cs typeface="+mn-cs"/>
              </a:rPr>
              <a:t>ACK</a:t>
            </a:r>
            <a:endParaRPr kumimoji="0" lang="en-US" altLang="zh-CN" sz="24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kumimoji="0" lang="zh-CN" altLang="en-US" sz="20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仅确认一个包</a:t>
            </a:r>
            <a:endParaRPr kumimoji="0" lang="en-US" altLang="zh-CN" sz="20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en-US" altLang="zh-CN" sz="20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发送端为每一个未确认的包设置一个定时器</a:t>
            </a:r>
            <a:endParaRPr kumimoji="0" lang="en-US" altLang="zh-CN" sz="24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kumimoji="0" lang="zh-CN" altLang="en-US" sz="20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当定时器超时，重传该数据包</a:t>
            </a:r>
            <a:endParaRPr kumimoji="0" lang="en-US" altLang="zh-CN" sz="20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回退</a:t>
            </a:r>
            <a:r>
              <a:rPr lang="en-US" altLang="zh-CN" dirty="0"/>
              <a:t>N</a:t>
            </a:r>
            <a:r>
              <a:rPr lang="zh-CN" altLang="en-US" dirty="0"/>
              <a:t>：发送端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51</a:t>
            </a:fld>
            <a:endParaRPr lang="zh-CN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3400" y="1606773"/>
            <a:ext cx="832485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包头部携带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k-bit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的序列号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大小为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N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的窗口</a:t>
            </a:r>
            <a:r>
              <a:rPr lang="zh-CN" altLang="en-US" sz="2400" kern="0" dirty="0">
                <a:latin typeface="+mn-ea"/>
              </a:rPr>
              <a:t>，允许</a:t>
            </a:r>
            <a:r>
              <a:rPr lang="en-US" altLang="zh-CN" sz="2400" kern="0" dirty="0">
                <a:latin typeface="+mn-ea"/>
              </a:rPr>
              <a:t>N</a:t>
            </a:r>
            <a:r>
              <a:rPr lang="zh-CN" altLang="en-US" sz="2400" kern="0" dirty="0">
                <a:latin typeface="+mn-ea"/>
              </a:rPr>
              <a:t>个已发出未确认的数据包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76250" y="4442048"/>
            <a:ext cx="832485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92100" indent="-2921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zh-CN" sz="2400" dirty="0">
                <a:latin typeface="+mn-ea"/>
              </a:rPr>
              <a:t>ACK(n): </a:t>
            </a:r>
            <a:r>
              <a:rPr lang="zh-CN" altLang="en-US" sz="2400" dirty="0">
                <a:latin typeface="+mn-ea"/>
              </a:rPr>
              <a:t>确认所有序列号不大于</a:t>
            </a:r>
            <a:r>
              <a:rPr lang="en-US" altLang="zh-CN" sz="2400" dirty="0">
                <a:latin typeface="+mn-ea"/>
              </a:rPr>
              <a:t>n</a:t>
            </a:r>
            <a:r>
              <a:rPr lang="zh-CN" altLang="en-US" sz="2400" dirty="0">
                <a:latin typeface="+mn-ea"/>
              </a:rPr>
              <a:t>的数据包</a:t>
            </a:r>
            <a:r>
              <a:rPr lang="en-US" altLang="zh-CN" sz="2400" dirty="0">
                <a:latin typeface="+mn-ea"/>
              </a:rPr>
              <a:t> - </a:t>
            </a:r>
            <a:r>
              <a:rPr lang="ja-JP" altLang="en-US" sz="2400" i="1" dirty="0">
                <a:solidFill>
                  <a:srgbClr val="CC0000"/>
                </a:solidFill>
                <a:latin typeface="+mn-ea"/>
              </a:rPr>
              <a:t>“</a:t>
            </a:r>
            <a:r>
              <a:rPr lang="zh-CN" altLang="en-US" sz="2400" dirty="0">
                <a:solidFill>
                  <a:srgbClr val="CC0000"/>
                </a:solidFill>
                <a:latin typeface="+mn-ea"/>
              </a:rPr>
              <a:t>累积</a:t>
            </a:r>
            <a:r>
              <a:rPr lang="en-US" altLang="zh-CN" sz="2400" dirty="0">
                <a:solidFill>
                  <a:srgbClr val="CC0000"/>
                </a:solidFill>
                <a:latin typeface="+mn-ea"/>
              </a:rPr>
              <a:t>ACK</a:t>
            </a:r>
            <a:r>
              <a:rPr lang="ja-JP" altLang="en-US" sz="2400" i="1" dirty="0">
                <a:solidFill>
                  <a:srgbClr val="CC0000"/>
                </a:solidFill>
                <a:latin typeface="+mn-ea"/>
              </a:rPr>
              <a:t>”</a:t>
            </a:r>
            <a:endParaRPr lang="en-US" altLang="ja-JP" sz="2400" i="1" dirty="0">
              <a:solidFill>
                <a:srgbClr val="CC0000"/>
              </a:solidFill>
              <a:latin typeface="+mn-ea"/>
            </a:endParaRPr>
          </a:p>
          <a:p>
            <a:pPr marL="685800" lvl="1" indent="-2286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charset="0"/>
              <a:buChar char="•"/>
            </a:pPr>
            <a:r>
              <a:rPr lang="zh-CN" altLang="en-US" sz="2400" dirty="0">
                <a:latin typeface="+mn-ea"/>
              </a:rPr>
              <a:t>可能收到重复的</a:t>
            </a:r>
            <a:r>
              <a:rPr lang="en-US" altLang="zh-CN" sz="2400" dirty="0">
                <a:latin typeface="+mn-ea"/>
              </a:rPr>
              <a:t>ACK</a:t>
            </a:r>
            <a:endParaRPr lang="en-US" altLang="zh-CN" sz="2000" dirty="0">
              <a:latin typeface="+mn-ea"/>
            </a:endParaRPr>
          </a:p>
          <a:p>
            <a:pPr marL="292100" lvl="0" indent="-2921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zh-CN" altLang="en-US" sz="2400" kern="0" dirty="0">
                <a:latin typeface="+mn-ea"/>
              </a:rPr>
              <a:t>对最早发出（序列号最小）的未确认数据包，设置定时器</a:t>
            </a:r>
            <a:endParaRPr lang="en-US" altLang="zh-CN" sz="2400" kern="0" dirty="0">
              <a:latin typeface="+mn-ea"/>
            </a:endParaRPr>
          </a:p>
          <a:p>
            <a:pPr marL="292100" indent="-2921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zh-CN" sz="2400" dirty="0">
                <a:latin typeface="+mn-ea"/>
              </a:rPr>
              <a:t>timeout(n)</a:t>
            </a:r>
            <a:r>
              <a:rPr lang="zh-CN" altLang="en-US" sz="2400" dirty="0">
                <a:latin typeface="+mn-ea"/>
              </a:rPr>
              <a:t>：重传窗口中所有未确认的序列号不小于</a:t>
            </a:r>
            <a:r>
              <a:rPr lang="en-US" altLang="zh-CN" sz="2400" dirty="0">
                <a:latin typeface="+mn-ea"/>
              </a:rPr>
              <a:t>n</a:t>
            </a:r>
            <a:r>
              <a:rPr lang="zh-CN" altLang="en-US" sz="2400" dirty="0">
                <a:latin typeface="+mn-ea"/>
              </a:rPr>
              <a:t>的数据包</a:t>
            </a:r>
            <a:endParaRPr lang="en-US" altLang="zh-CN" sz="2800" dirty="0">
              <a:latin typeface="+mn-ea"/>
            </a:endParaRPr>
          </a:p>
          <a:p>
            <a:pPr marL="292100" indent="-2921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endParaRPr lang="en-US" altLang="zh-CN" sz="2800" dirty="0">
              <a:latin typeface="+mn-ea"/>
            </a:endParaRPr>
          </a:p>
        </p:txBody>
      </p:sp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2" cstate="print">
            <a:lum bright="-20000" contrast="40000"/>
          </a:blip>
          <a:srcRect/>
          <a:stretch>
            <a:fillRect/>
          </a:stretch>
        </p:blipFill>
        <p:spPr bwMode="auto">
          <a:xfrm>
            <a:off x="42863" y="2457450"/>
            <a:ext cx="9058275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回退</a:t>
            </a:r>
            <a:r>
              <a:rPr lang="en-US" altLang="zh-CN" dirty="0"/>
              <a:t>N</a:t>
            </a:r>
            <a:r>
              <a:rPr lang="zh-CN" altLang="en-US" dirty="0"/>
              <a:t>：发送端</a:t>
            </a:r>
            <a:r>
              <a:rPr lang="en-US" altLang="zh-CN" dirty="0"/>
              <a:t>FSM</a:t>
            </a:r>
            <a:r>
              <a:rPr lang="zh-CN" altLang="en-US" dirty="0"/>
              <a:t>描述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52</a:t>
            </a:fld>
            <a:endParaRPr lang="zh-CN" altLang="en-US"/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2128292" y="4094089"/>
            <a:ext cx="800100" cy="657225"/>
            <a:chOff x="1939" y="2515"/>
            <a:chExt cx="504" cy="414"/>
          </a:xfrm>
        </p:grpSpPr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2004" y="2515"/>
              <a:ext cx="420" cy="414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 sz="1600"/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1939" y="2611"/>
              <a:ext cx="504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sz="1600" dirty="0">
                  <a:latin typeface="Arial" charset="0"/>
                </a:rPr>
                <a:t>  等待</a:t>
              </a:r>
              <a:endParaRPr lang="en-US" altLang="zh-CN" sz="1600" dirty="0">
                <a:latin typeface="Times New Roman" pitchFamily="18" charset="0"/>
              </a:endParaRPr>
            </a:p>
          </p:txBody>
        </p:sp>
      </p:grp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621754" y="3181277"/>
            <a:ext cx="1624013" cy="1069975"/>
          </a:xfrm>
          <a:prstGeom prst="line">
            <a:avLst/>
          </a:prstGeom>
          <a:noFill/>
          <a:ln w="28575">
            <a:solidFill>
              <a:srgbClr val="000000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 sz="1200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3344317" y="4160764"/>
            <a:ext cx="2776537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sz="1200">
                <a:latin typeface="Arial" charset="0"/>
              </a:rPr>
              <a:t>start_timer</a:t>
            </a:r>
          </a:p>
          <a:p>
            <a:pPr algn="l"/>
            <a:r>
              <a:rPr lang="en-US" altLang="zh-CN" sz="1200">
                <a:latin typeface="Arial" charset="0"/>
              </a:rPr>
              <a:t>udt_send(sndpkt[base])</a:t>
            </a:r>
          </a:p>
          <a:p>
            <a:pPr algn="l"/>
            <a:r>
              <a:rPr lang="en-US" altLang="zh-CN" sz="1200">
                <a:latin typeface="Arial" charset="0"/>
              </a:rPr>
              <a:t>udt_send(sndpkt[base+1])</a:t>
            </a:r>
          </a:p>
          <a:p>
            <a:pPr algn="l"/>
            <a:r>
              <a:rPr lang="en-US" altLang="zh-CN" sz="1200">
                <a:latin typeface="Arial" charset="0"/>
              </a:rPr>
              <a:t>…</a:t>
            </a:r>
          </a:p>
          <a:p>
            <a:pPr algn="l"/>
            <a:r>
              <a:rPr lang="en-US" altLang="zh-CN" sz="1200">
                <a:latin typeface="Arial" charset="0"/>
              </a:rPr>
              <a:t>udt_send(sndpkt[nextseqnum-1])</a:t>
            </a:r>
          </a:p>
          <a:p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3366542" y="3925814"/>
            <a:ext cx="11001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sz="1200">
                <a:latin typeface="Arial" charset="0"/>
              </a:rPr>
              <a:t>timeout</a:t>
            </a:r>
            <a:endParaRPr lang="en-US" altLang="zh-CN" sz="1200">
              <a:latin typeface="Times New Roman" pitchFamily="18" charset="0"/>
            </a:endParaRPr>
          </a:p>
          <a:p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3450679" y="4202039"/>
            <a:ext cx="16192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200"/>
          </a:p>
        </p:txBody>
      </p:sp>
      <p:sp>
        <p:nvSpPr>
          <p:cNvPr id="13" name="Freeform 10"/>
          <p:cNvSpPr>
            <a:spLocks/>
          </p:cNvSpPr>
          <p:nvPr/>
        </p:nvSpPr>
        <p:spPr bwMode="auto">
          <a:xfrm>
            <a:off x="2953792" y="3849614"/>
            <a:ext cx="393700" cy="1152525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200"/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1786979" y="1731665"/>
            <a:ext cx="23336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sz="1200" dirty="0" err="1">
                <a:latin typeface="Arial" charset="0"/>
              </a:rPr>
              <a:t>rdt_send</a:t>
            </a:r>
            <a:r>
              <a:rPr lang="en-US" altLang="zh-CN" sz="1200" dirty="0">
                <a:latin typeface="Arial" charset="0"/>
              </a:rPr>
              <a:t>(data) </a:t>
            </a:r>
            <a:endParaRPr lang="en-US" altLang="zh-CN" sz="1200" dirty="0">
              <a:latin typeface="Times New Roman" pitchFamily="18" charset="0"/>
            </a:endParaRP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1894929" y="2019896"/>
            <a:ext cx="19145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200"/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1786979" y="2042121"/>
            <a:ext cx="552132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sz="1200" dirty="0">
                <a:latin typeface="Arial" charset="0"/>
              </a:rPr>
              <a:t>if (</a:t>
            </a:r>
            <a:r>
              <a:rPr lang="en-US" altLang="zh-CN" sz="1200" dirty="0" err="1">
                <a:latin typeface="Arial" charset="0"/>
              </a:rPr>
              <a:t>nextseqnum</a:t>
            </a:r>
            <a:r>
              <a:rPr lang="en-US" altLang="zh-CN" sz="1200" dirty="0">
                <a:latin typeface="Arial" charset="0"/>
              </a:rPr>
              <a:t> &lt; </a:t>
            </a:r>
            <a:r>
              <a:rPr lang="en-US" altLang="zh-CN" sz="1200" dirty="0" err="1">
                <a:latin typeface="Arial" charset="0"/>
              </a:rPr>
              <a:t>base+N</a:t>
            </a:r>
            <a:r>
              <a:rPr lang="en-US" altLang="zh-CN" sz="1200" dirty="0">
                <a:latin typeface="Arial" charset="0"/>
              </a:rPr>
              <a:t>) {</a:t>
            </a:r>
          </a:p>
          <a:p>
            <a:pPr algn="l"/>
            <a:r>
              <a:rPr lang="en-US" altLang="zh-CN" sz="1200" dirty="0">
                <a:latin typeface="Arial" charset="0"/>
              </a:rPr>
              <a:t>    </a:t>
            </a:r>
            <a:r>
              <a:rPr lang="en-US" altLang="zh-CN" sz="1200" dirty="0" err="1">
                <a:latin typeface="Arial" charset="0"/>
              </a:rPr>
              <a:t>sndpkt</a:t>
            </a:r>
            <a:r>
              <a:rPr lang="en-US" altLang="zh-CN" sz="1200" dirty="0">
                <a:latin typeface="Arial" charset="0"/>
              </a:rPr>
              <a:t>[</a:t>
            </a:r>
            <a:r>
              <a:rPr lang="en-US" altLang="zh-CN" sz="1200" dirty="0" err="1">
                <a:latin typeface="Arial" charset="0"/>
              </a:rPr>
              <a:t>nextseqnum</a:t>
            </a:r>
            <a:r>
              <a:rPr lang="en-US" altLang="zh-CN" sz="1200" dirty="0">
                <a:latin typeface="Arial" charset="0"/>
              </a:rPr>
              <a:t>] = </a:t>
            </a:r>
            <a:r>
              <a:rPr lang="en-US" altLang="zh-CN" sz="1200" dirty="0" err="1">
                <a:latin typeface="Arial" charset="0"/>
              </a:rPr>
              <a:t>make_pkt</a:t>
            </a:r>
            <a:r>
              <a:rPr lang="en-US" altLang="zh-CN" sz="1200" dirty="0">
                <a:latin typeface="Arial" charset="0"/>
              </a:rPr>
              <a:t>(</a:t>
            </a:r>
            <a:r>
              <a:rPr lang="en-US" altLang="zh-CN" sz="1200" dirty="0" err="1">
                <a:latin typeface="Arial" charset="0"/>
              </a:rPr>
              <a:t>nextseqnum,data,chksum</a:t>
            </a:r>
            <a:r>
              <a:rPr lang="en-US" altLang="zh-CN" sz="1200" dirty="0">
                <a:latin typeface="Arial" charset="0"/>
              </a:rPr>
              <a:t>)</a:t>
            </a:r>
          </a:p>
          <a:p>
            <a:pPr algn="l"/>
            <a:r>
              <a:rPr lang="en-US" altLang="zh-CN" sz="1200" dirty="0">
                <a:latin typeface="Arial" charset="0"/>
              </a:rPr>
              <a:t>    </a:t>
            </a:r>
            <a:r>
              <a:rPr lang="en-US" altLang="zh-CN" sz="1200" dirty="0" err="1">
                <a:latin typeface="Arial" charset="0"/>
              </a:rPr>
              <a:t>udt_send</a:t>
            </a:r>
            <a:r>
              <a:rPr lang="en-US" altLang="zh-CN" sz="1200" dirty="0">
                <a:latin typeface="Arial" charset="0"/>
              </a:rPr>
              <a:t>(</a:t>
            </a:r>
            <a:r>
              <a:rPr lang="en-US" altLang="zh-CN" sz="1200" dirty="0" err="1">
                <a:latin typeface="Arial" charset="0"/>
              </a:rPr>
              <a:t>sndpkt</a:t>
            </a:r>
            <a:r>
              <a:rPr lang="en-US" altLang="zh-CN" sz="1200" dirty="0">
                <a:latin typeface="Arial" charset="0"/>
              </a:rPr>
              <a:t>[</a:t>
            </a:r>
            <a:r>
              <a:rPr lang="en-US" altLang="zh-CN" sz="1200" dirty="0" err="1">
                <a:latin typeface="Arial" charset="0"/>
              </a:rPr>
              <a:t>nextseqnum</a:t>
            </a:r>
            <a:r>
              <a:rPr lang="en-US" altLang="zh-CN" sz="1200" dirty="0">
                <a:latin typeface="Arial" charset="0"/>
              </a:rPr>
              <a:t>])</a:t>
            </a:r>
          </a:p>
          <a:p>
            <a:pPr algn="l"/>
            <a:r>
              <a:rPr lang="en-US" altLang="zh-CN" sz="1200" dirty="0">
                <a:latin typeface="Arial" charset="0"/>
              </a:rPr>
              <a:t>    if (base == </a:t>
            </a:r>
            <a:r>
              <a:rPr lang="en-US" altLang="zh-CN" sz="1200" dirty="0" err="1">
                <a:latin typeface="Arial" charset="0"/>
              </a:rPr>
              <a:t>nextseqnum</a:t>
            </a:r>
            <a:r>
              <a:rPr lang="en-US" altLang="zh-CN" sz="1200" dirty="0">
                <a:latin typeface="Arial" charset="0"/>
              </a:rPr>
              <a:t>)</a:t>
            </a:r>
          </a:p>
          <a:p>
            <a:pPr algn="l"/>
            <a:r>
              <a:rPr lang="en-US" altLang="zh-CN" sz="1200" dirty="0">
                <a:latin typeface="Arial" charset="0"/>
              </a:rPr>
              <a:t>       </a:t>
            </a:r>
            <a:r>
              <a:rPr lang="en-US" altLang="zh-CN" sz="1200" dirty="0" err="1">
                <a:latin typeface="Arial" charset="0"/>
              </a:rPr>
              <a:t>start_timer</a:t>
            </a:r>
            <a:endParaRPr lang="en-US" altLang="zh-CN" sz="1200" dirty="0">
              <a:latin typeface="Arial" charset="0"/>
            </a:endParaRPr>
          </a:p>
          <a:p>
            <a:pPr algn="l"/>
            <a:r>
              <a:rPr lang="en-US" altLang="zh-CN" sz="1200" dirty="0">
                <a:latin typeface="Arial" charset="0"/>
              </a:rPr>
              <a:t>    </a:t>
            </a:r>
            <a:r>
              <a:rPr lang="en-US" altLang="zh-CN" sz="1200" dirty="0" err="1">
                <a:latin typeface="Arial" charset="0"/>
              </a:rPr>
              <a:t>nextseqnum</a:t>
            </a:r>
            <a:r>
              <a:rPr lang="en-US" altLang="zh-CN" sz="1200" dirty="0">
                <a:latin typeface="Arial" charset="0"/>
              </a:rPr>
              <a:t>++</a:t>
            </a:r>
          </a:p>
          <a:p>
            <a:pPr algn="l"/>
            <a:r>
              <a:rPr lang="en-US" altLang="zh-CN" sz="1200" dirty="0">
                <a:latin typeface="Arial" charset="0"/>
              </a:rPr>
              <a:t>    }</a:t>
            </a:r>
          </a:p>
          <a:p>
            <a:pPr algn="l"/>
            <a:r>
              <a:rPr lang="en-US" altLang="zh-CN" sz="1200" dirty="0">
                <a:latin typeface="Arial" charset="0"/>
              </a:rPr>
              <a:t>else</a:t>
            </a:r>
          </a:p>
          <a:p>
            <a:pPr algn="l"/>
            <a:r>
              <a:rPr lang="en-US" altLang="zh-CN" sz="1200" dirty="0">
                <a:latin typeface="Arial" charset="0"/>
              </a:rPr>
              <a:t>  </a:t>
            </a:r>
            <a:r>
              <a:rPr lang="en-US" altLang="zh-CN" sz="1200" dirty="0" err="1">
                <a:latin typeface="Arial" charset="0"/>
              </a:rPr>
              <a:t>refuse_data</a:t>
            </a:r>
            <a:r>
              <a:rPr lang="en-US" altLang="zh-CN" sz="1200" dirty="0">
                <a:latin typeface="Arial" charset="0"/>
              </a:rPr>
              <a:t>(data)</a:t>
            </a:r>
            <a:endParaRPr lang="en-US" altLang="zh-CN" sz="1200" dirty="0">
              <a:latin typeface="Times New Roman" pitchFamily="18" charset="0"/>
            </a:endParaRPr>
          </a:p>
        </p:txBody>
      </p:sp>
      <p:sp>
        <p:nvSpPr>
          <p:cNvPr id="17" name="Freeform 14"/>
          <p:cNvSpPr>
            <a:spLocks/>
          </p:cNvSpPr>
          <p:nvPr/>
        </p:nvSpPr>
        <p:spPr bwMode="auto">
          <a:xfrm rot="5142103" flipH="1">
            <a:off x="2380705" y="3284464"/>
            <a:ext cx="393700" cy="1152525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200"/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1936204" y="5768677"/>
            <a:ext cx="36861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sz="1200">
                <a:latin typeface="Arial" charset="0"/>
              </a:rPr>
              <a:t>base = getacknum(rcvpkt)+1</a:t>
            </a:r>
          </a:p>
          <a:p>
            <a:pPr algn="l"/>
            <a:r>
              <a:rPr lang="en-US" altLang="zh-CN" sz="1200">
                <a:latin typeface="Arial" charset="0"/>
              </a:rPr>
              <a:t>If (base == nextseqnum)</a:t>
            </a:r>
          </a:p>
          <a:p>
            <a:pPr algn="l"/>
            <a:r>
              <a:rPr lang="en-US" altLang="zh-CN" sz="1200">
                <a:latin typeface="Arial" charset="0"/>
              </a:rPr>
              <a:t>    stop_timer</a:t>
            </a:r>
          </a:p>
          <a:p>
            <a:pPr algn="l"/>
            <a:r>
              <a:rPr lang="en-US" altLang="zh-CN" sz="1200">
                <a:latin typeface="Arial" charset="0"/>
              </a:rPr>
              <a:t>  else</a:t>
            </a:r>
          </a:p>
          <a:p>
            <a:pPr algn="l"/>
            <a:r>
              <a:rPr lang="en-US" altLang="zh-CN" sz="1200">
                <a:latin typeface="Arial" charset="0"/>
              </a:rPr>
              <a:t>    start_timer</a:t>
            </a:r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1948904" y="5329164"/>
            <a:ext cx="2833688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sz="1200" dirty="0" err="1">
                <a:latin typeface="Arial" charset="0"/>
              </a:rPr>
              <a:t>rdt_rcv</a:t>
            </a:r>
            <a:r>
              <a:rPr lang="en-US" altLang="zh-CN" sz="1200" dirty="0">
                <a:latin typeface="Arial" charset="0"/>
              </a:rPr>
              <a:t>(</a:t>
            </a:r>
            <a:r>
              <a:rPr lang="en-US" altLang="zh-CN" sz="1200" dirty="0" err="1">
                <a:latin typeface="Arial" charset="0"/>
              </a:rPr>
              <a:t>rcvpkt</a:t>
            </a:r>
            <a:r>
              <a:rPr lang="en-US" altLang="zh-CN" sz="1200" dirty="0">
                <a:latin typeface="Arial" charset="0"/>
              </a:rPr>
              <a:t>) &amp;&amp; </a:t>
            </a:r>
          </a:p>
          <a:p>
            <a:pPr algn="l"/>
            <a:r>
              <a:rPr lang="en-US" altLang="zh-CN" sz="1200" dirty="0">
                <a:latin typeface="Arial" charset="0"/>
              </a:rPr>
              <a:t>   </a:t>
            </a:r>
            <a:r>
              <a:rPr lang="en-US" altLang="zh-CN" sz="1200" dirty="0" err="1">
                <a:latin typeface="Arial" charset="0"/>
              </a:rPr>
              <a:t>notcorrupt</a:t>
            </a:r>
            <a:r>
              <a:rPr lang="en-US" altLang="zh-CN" sz="1200" dirty="0">
                <a:latin typeface="Arial" charset="0"/>
              </a:rPr>
              <a:t>(</a:t>
            </a:r>
            <a:r>
              <a:rPr lang="en-US" altLang="zh-CN" sz="1200" dirty="0" err="1">
                <a:latin typeface="Arial" charset="0"/>
              </a:rPr>
              <a:t>rcvpkt</a:t>
            </a:r>
            <a:r>
              <a:rPr lang="en-US" altLang="zh-CN" sz="1200" dirty="0">
                <a:latin typeface="Arial" charset="0"/>
              </a:rPr>
              <a:t>) </a:t>
            </a:r>
          </a:p>
          <a:p>
            <a:endParaRPr lang="en-US" altLang="zh-CN" sz="1200" dirty="0">
              <a:latin typeface="Times New Roman" pitchFamily="18" charset="0"/>
            </a:endParaRPr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2040979" y="5792489"/>
            <a:ext cx="16192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200"/>
          </a:p>
        </p:txBody>
      </p:sp>
      <p:sp>
        <p:nvSpPr>
          <p:cNvPr id="21" name="Freeform 18"/>
          <p:cNvSpPr>
            <a:spLocks/>
          </p:cNvSpPr>
          <p:nvPr/>
        </p:nvSpPr>
        <p:spPr bwMode="auto">
          <a:xfrm>
            <a:off x="2098129" y="4797352"/>
            <a:ext cx="1054100" cy="674687"/>
          </a:xfrm>
          <a:custGeom>
            <a:avLst/>
            <a:gdLst>
              <a:gd name="T0" fmla="*/ 2147483647 w 664"/>
              <a:gd name="T1" fmla="*/ 2147483647 h 425"/>
              <a:gd name="T2" fmla="*/ 2147483647 w 664"/>
              <a:gd name="T3" fmla="*/ 0 h 425"/>
              <a:gd name="T4" fmla="*/ 0 60000 65536"/>
              <a:gd name="T5" fmla="*/ 0 60000 65536"/>
              <a:gd name="T6" fmla="*/ 0 w 664"/>
              <a:gd name="T7" fmla="*/ 0 h 425"/>
              <a:gd name="T8" fmla="*/ 664 w 664"/>
              <a:gd name="T9" fmla="*/ 425 h 4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64" h="425">
                <a:moveTo>
                  <a:pt x="241" y="20"/>
                </a:moveTo>
                <a:cubicBezTo>
                  <a:pt x="0" y="393"/>
                  <a:pt x="664" y="425"/>
                  <a:pt x="388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200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207417" y="3608314"/>
            <a:ext cx="80327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200"/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80417" y="3578152"/>
            <a:ext cx="14859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sz="1200">
                <a:latin typeface="Arial" charset="0"/>
              </a:rPr>
              <a:t>base=1</a:t>
            </a:r>
          </a:p>
          <a:p>
            <a:pPr algn="l"/>
            <a:r>
              <a:rPr lang="en-US" altLang="zh-CN" sz="1200">
                <a:latin typeface="Arial" charset="0"/>
              </a:rPr>
              <a:t>nextseqnum=1</a:t>
            </a:r>
            <a:endParaRPr lang="en-US" altLang="zh-CN" sz="1200">
              <a:latin typeface="Times New Roman" pitchFamily="18" charset="0"/>
            </a:endParaRPr>
          </a:p>
          <a:p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28252" y="4640189"/>
            <a:ext cx="20478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sz="1200" dirty="0" err="1">
                <a:latin typeface="Arial" charset="0"/>
              </a:rPr>
              <a:t>rdt_rcv</a:t>
            </a:r>
            <a:r>
              <a:rPr lang="en-US" altLang="zh-CN" sz="1200" dirty="0">
                <a:latin typeface="Arial" charset="0"/>
              </a:rPr>
              <a:t>(</a:t>
            </a:r>
            <a:r>
              <a:rPr lang="en-US" altLang="zh-CN" sz="1200" dirty="0" err="1">
                <a:latin typeface="Arial" charset="0"/>
              </a:rPr>
              <a:t>rcvpkt</a:t>
            </a:r>
            <a:r>
              <a:rPr lang="en-US" altLang="zh-CN" sz="1200" dirty="0">
                <a:latin typeface="Arial" charset="0"/>
              </a:rPr>
              <a:t>) </a:t>
            </a:r>
          </a:p>
          <a:p>
            <a:pPr algn="l"/>
            <a:r>
              <a:rPr lang="en-US" altLang="zh-CN" sz="1200" dirty="0">
                <a:latin typeface="Arial" charset="0"/>
              </a:rPr>
              <a:t>   &amp;&amp; corrupt(</a:t>
            </a:r>
            <a:r>
              <a:rPr lang="en-US" altLang="zh-CN" sz="1200" dirty="0" err="1">
                <a:latin typeface="Arial" charset="0"/>
              </a:rPr>
              <a:t>rcvpkt</a:t>
            </a:r>
            <a:r>
              <a:rPr lang="en-US" altLang="zh-CN" sz="1200" dirty="0">
                <a:latin typeface="Arial" charset="0"/>
              </a:rPr>
              <a:t>) </a:t>
            </a:r>
          </a:p>
          <a:p>
            <a:endParaRPr lang="en-US" altLang="zh-CN" sz="1200" dirty="0">
              <a:latin typeface="Times New Roman" pitchFamily="18" charset="0"/>
            </a:endParaRP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V="1">
            <a:off x="120327" y="5138664"/>
            <a:ext cx="15208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200"/>
          </a:p>
        </p:txBody>
      </p:sp>
      <p:sp>
        <p:nvSpPr>
          <p:cNvPr id="26" name="Freeform 23"/>
          <p:cNvSpPr>
            <a:spLocks/>
          </p:cNvSpPr>
          <p:nvPr/>
        </p:nvSpPr>
        <p:spPr bwMode="auto">
          <a:xfrm>
            <a:off x="1491704" y="4571927"/>
            <a:ext cx="695325" cy="638175"/>
          </a:xfrm>
          <a:custGeom>
            <a:avLst/>
            <a:gdLst>
              <a:gd name="T0" fmla="*/ 2147483647 w 1095"/>
              <a:gd name="T1" fmla="*/ 0 h 1005"/>
              <a:gd name="T2" fmla="*/ 2147483647 w 1095"/>
              <a:gd name="T3" fmla="*/ 2147483647 h 1005"/>
              <a:gd name="T4" fmla="*/ 0 60000 65536"/>
              <a:gd name="T5" fmla="*/ 0 60000 65536"/>
              <a:gd name="T6" fmla="*/ 0 w 1095"/>
              <a:gd name="T7" fmla="*/ 0 h 1005"/>
              <a:gd name="T8" fmla="*/ 1095 w 1095"/>
              <a:gd name="T9" fmla="*/ 1005 h 100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95" h="1005">
                <a:moveTo>
                  <a:pt x="1005" y="0"/>
                </a:moveTo>
                <a:cubicBezTo>
                  <a:pt x="0" y="30"/>
                  <a:pt x="645" y="1005"/>
                  <a:pt x="1095" y="16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200"/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123279" y="3278114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>
                <a:latin typeface="Symbol" pitchFamily="18" charset="2"/>
              </a:rPr>
              <a:t>L</a:t>
            </a:r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 cstate="print">
            <a:lum bright="-20000" contrast="40000"/>
          </a:blip>
          <a:srcRect/>
          <a:stretch>
            <a:fillRect/>
          </a:stretch>
        </p:blipFill>
        <p:spPr bwMode="auto">
          <a:xfrm>
            <a:off x="4348635" y="5445225"/>
            <a:ext cx="4795365" cy="1412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回退</a:t>
            </a:r>
            <a:r>
              <a:rPr lang="en-US" altLang="zh-CN" dirty="0"/>
              <a:t>N</a:t>
            </a:r>
            <a:r>
              <a:rPr lang="zh-CN" altLang="en-US" dirty="0"/>
              <a:t>：接收端</a:t>
            </a:r>
            <a:r>
              <a:rPr lang="en-US" altLang="zh-CN" dirty="0"/>
              <a:t>FSM</a:t>
            </a:r>
            <a:r>
              <a:rPr lang="zh-CN" altLang="en-US" dirty="0"/>
              <a:t>描述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53</a:t>
            </a:fld>
            <a:endParaRPr lang="zh-CN" altLang="en-US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3159125" y="2534915"/>
            <a:ext cx="666750" cy="6572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068638" y="2703190"/>
            <a:ext cx="8001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dirty="0">
                <a:latin typeface="Times New Roman" pitchFamily="18" charset="0"/>
              </a:rPr>
              <a:t> </a:t>
            </a:r>
            <a:r>
              <a:rPr lang="zh-CN" altLang="en-US" dirty="0">
                <a:latin typeface="Times New Roman" pitchFamily="18" charset="0"/>
              </a:rPr>
              <a:t>等待</a:t>
            </a: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844550" y="2374578"/>
            <a:ext cx="2298700" cy="474662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2557463" y="1961828"/>
            <a:ext cx="1617662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sz="1400">
                <a:latin typeface="Arial" charset="0"/>
              </a:rPr>
              <a:t>udt_send(sndpkt)</a:t>
            </a:r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597150" y="1685603"/>
            <a:ext cx="72548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sz="1400">
                <a:latin typeface="Arial" charset="0"/>
              </a:rPr>
              <a:t>default</a:t>
            </a:r>
            <a:endParaRPr lang="en-US" altLang="zh-CN" sz="1400">
              <a:latin typeface="Times New Roman" pitchFamily="18" charset="0"/>
            </a:endParaRPr>
          </a:p>
          <a:p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2678113" y="1982465"/>
            <a:ext cx="8159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3832225" y="2277740"/>
            <a:ext cx="828675" cy="1152525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4325938" y="2047553"/>
            <a:ext cx="3570287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sz="1400">
                <a:latin typeface="Arial" charset="0"/>
              </a:rPr>
              <a:t>rdt_rcv(rcvpkt)</a:t>
            </a:r>
          </a:p>
          <a:p>
            <a:pPr algn="l"/>
            <a:r>
              <a:rPr lang="en-US" altLang="zh-CN" sz="1400">
                <a:latin typeface="Arial" charset="0"/>
              </a:rPr>
              <a:t>  &amp;&amp; notcurrupt(rcvpkt)</a:t>
            </a:r>
          </a:p>
          <a:p>
            <a:pPr algn="l"/>
            <a:r>
              <a:rPr lang="en-US" altLang="zh-CN" sz="1400">
                <a:latin typeface="Arial" charset="0"/>
              </a:rPr>
              <a:t>  &amp;&amp; hasseqnum(rcvpkt,expectedseqnum) </a:t>
            </a:r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4395788" y="2739703"/>
            <a:ext cx="3175000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4330700" y="2782565"/>
            <a:ext cx="4314825" cy="85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sz="1400">
                <a:latin typeface="Arial" charset="0"/>
              </a:rPr>
              <a:t>extract(rcvpkt,data)</a:t>
            </a:r>
          </a:p>
          <a:p>
            <a:pPr algn="l"/>
            <a:r>
              <a:rPr lang="en-US" altLang="zh-CN" sz="1400">
                <a:latin typeface="Arial" charset="0"/>
              </a:rPr>
              <a:t>deliver_data(data)</a:t>
            </a:r>
          </a:p>
          <a:p>
            <a:pPr algn="l"/>
            <a:r>
              <a:rPr lang="en-US" altLang="zh-CN" sz="1400">
                <a:latin typeface="Arial" charset="0"/>
              </a:rPr>
              <a:t>sndpkt = make_pkt(expectedseqnum,ACK,chksum)</a:t>
            </a:r>
          </a:p>
          <a:p>
            <a:pPr algn="l"/>
            <a:r>
              <a:rPr lang="en-US" altLang="zh-CN" sz="1400">
                <a:latin typeface="Arial" charset="0"/>
              </a:rPr>
              <a:t>udt_send(sndpkt)</a:t>
            </a:r>
          </a:p>
          <a:p>
            <a:pPr algn="l"/>
            <a:r>
              <a:rPr lang="en-US" altLang="zh-CN" sz="1400">
                <a:latin typeface="Arial" charset="0"/>
              </a:rPr>
              <a:t>expectedseqnum++</a:t>
            </a:r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 rot="5142103" flipH="1">
            <a:off x="3305176" y="1753865"/>
            <a:ext cx="393700" cy="1152525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784225" y="2787328"/>
            <a:ext cx="12382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693738" y="2807965"/>
            <a:ext cx="364172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sz="1400" dirty="0" err="1">
                <a:latin typeface="Arial" charset="0"/>
              </a:rPr>
              <a:t>expectedseqnum</a:t>
            </a:r>
            <a:r>
              <a:rPr lang="en-US" altLang="zh-CN" sz="1400" dirty="0">
                <a:latin typeface="Arial" charset="0"/>
              </a:rPr>
              <a:t>=1</a:t>
            </a:r>
          </a:p>
          <a:p>
            <a:pPr algn="l"/>
            <a:r>
              <a:rPr lang="en-US" altLang="zh-CN" sz="1400" dirty="0" err="1">
                <a:latin typeface="Arial" charset="0"/>
              </a:rPr>
              <a:t>sndpkt</a:t>
            </a:r>
            <a:r>
              <a:rPr lang="en-US" altLang="zh-CN" sz="1400" dirty="0">
                <a:latin typeface="Arial" charset="0"/>
              </a:rPr>
              <a:t> =    </a:t>
            </a:r>
          </a:p>
          <a:p>
            <a:pPr algn="l"/>
            <a:r>
              <a:rPr lang="en-US" altLang="zh-CN" sz="1400" dirty="0">
                <a:latin typeface="Arial" charset="0"/>
              </a:rPr>
              <a:t>  </a:t>
            </a:r>
            <a:r>
              <a:rPr lang="en-US" altLang="zh-CN" sz="1400" dirty="0" err="1">
                <a:latin typeface="Arial" charset="0"/>
              </a:rPr>
              <a:t>make_pkt</a:t>
            </a:r>
            <a:r>
              <a:rPr lang="en-US" altLang="zh-CN" sz="1400" dirty="0">
                <a:latin typeface="Arial" charset="0"/>
              </a:rPr>
              <a:t>(</a:t>
            </a:r>
            <a:r>
              <a:rPr lang="en-US" altLang="zh-CN" sz="1400" dirty="0" err="1">
                <a:latin typeface="Arial" charset="0"/>
              </a:rPr>
              <a:t>expectedseqnum,ACK,chksum</a:t>
            </a:r>
            <a:r>
              <a:rPr lang="en-US" altLang="zh-CN" sz="1400" dirty="0">
                <a:latin typeface="Arial" charset="0"/>
              </a:rPr>
              <a:t>)</a:t>
            </a:r>
          </a:p>
          <a:p>
            <a:pPr algn="l"/>
            <a:endParaRPr lang="en-US" altLang="zh-CN" sz="1400" dirty="0">
              <a:latin typeface="Times New Roman" pitchFamily="18" charset="0"/>
            </a:endParaRPr>
          </a:p>
          <a:p>
            <a:endParaRPr lang="en-US" altLang="zh-CN" sz="2400" dirty="0">
              <a:latin typeface="Times New Roman" pitchFamily="18" charset="0"/>
            </a:endParaRP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730250" y="2484115"/>
            <a:ext cx="323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Symbol" pitchFamily="18" charset="2"/>
              </a:rPr>
              <a:t>L</a:t>
            </a: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801688" y="3933056"/>
            <a:ext cx="8148637" cy="285432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总是确认正确接收的顺序到达的最大序列号的数据包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可能产生重复的确认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ACK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需要记住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expectedseqnum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（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下一个希望收到的包的序列号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）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乱序到达的数据包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: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丢弃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(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不暂存</a:t>
            </a:r>
            <a:r>
              <a: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)</a:t>
            </a:r>
            <a:endParaRPr kumimoji="0" lang="en-US" altLang="ja-JP" sz="2000" b="0" i="1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+mn-ea"/>
            </a:endParaRP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重复确认当前收到的</a:t>
            </a:r>
            <a:r>
              <a:rPr lang="zh-CN" altLang="en-US" sz="2000" kern="0" dirty="0">
                <a:latin typeface="+mn-ea"/>
              </a:rPr>
              <a:t>顺序到达的最大序列号的数据包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</p:txBody>
      </p:sp>
    </p:spTree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回退</a:t>
            </a:r>
            <a:r>
              <a:rPr lang="en-US" altLang="zh-CN" dirty="0"/>
              <a:t>N</a:t>
            </a:r>
            <a:r>
              <a:rPr lang="zh-CN" altLang="en-US" dirty="0"/>
              <a:t>举例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54</a:t>
            </a:fld>
            <a:endParaRPr lang="zh-CN" alt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789367" y="1881137"/>
            <a:ext cx="10567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zh-CN" altLang="en-US" sz="1800" dirty="0"/>
              <a:t>发送</a:t>
            </a:r>
            <a:r>
              <a:rPr lang="en-US" altLang="zh-CN" sz="1800" dirty="0"/>
              <a:t>pkt0</a:t>
            </a:r>
          </a:p>
          <a:p>
            <a:pPr algn="r"/>
            <a:r>
              <a:rPr lang="zh-CN" altLang="en-US" dirty="0"/>
              <a:t>发送</a:t>
            </a:r>
            <a:r>
              <a:rPr lang="en-US" altLang="zh-CN" sz="1800" dirty="0"/>
              <a:t>pkt1</a:t>
            </a:r>
          </a:p>
          <a:p>
            <a:pPr algn="r"/>
            <a:r>
              <a:rPr lang="zh-CN" altLang="en-US" dirty="0"/>
              <a:t>发送</a:t>
            </a:r>
            <a:r>
              <a:rPr lang="en-US" altLang="zh-CN" sz="1800" dirty="0"/>
              <a:t>pkt2</a:t>
            </a:r>
          </a:p>
          <a:p>
            <a:pPr algn="r"/>
            <a:r>
              <a:rPr lang="zh-CN" altLang="en-US" dirty="0"/>
              <a:t>发送</a:t>
            </a:r>
            <a:r>
              <a:rPr lang="en-US" altLang="zh-CN" sz="1800" dirty="0"/>
              <a:t>pkt3</a:t>
            </a:r>
          </a:p>
          <a:p>
            <a:pPr algn="r"/>
            <a:r>
              <a:rPr lang="en-US" altLang="zh-CN" sz="1800" dirty="0"/>
              <a:t>(</a:t>
            </a:r>
            <a:r>
              <a:rPr lang="zh-CN" altLang="en-US" sz="1800" dirty="0"/>
              <a:t>等待</a:t>
            </a:r>
            <a:r>
              <a:rPr lang="en-US" altLang="zh-CN" sz="1800" dirty="0"/>
              <a:t>)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920554" y="1509662"/>
            <a:ext cx="9541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u="sng" dirty="0">
                <a:solidFill>
                  <a:srgbClr val="000099"/>
                </a:solidFill>
              </a:rPr>
              <a:t>发送端</a:t>
            </a:r>
            <a:endParaRPr lang="en-US" altLang="zh-CN" sz="2000" u="sng" dirty="0">
              <a:solidFill>
                <a:srgbClr val="000099"/>
              </a:solidFill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951092" y="1528712"/>
            <a:ext cx="9541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u="sng" dirty="0">
                <a:solidFill>
                  <a:srgbClr val="008000"/>
                </a:solidFill>
              </a:rPr>
              <a:t>接收端</a:t>
            </a:r>
            <a:endParaRPr lang="en-US" altLang="zh-CN" sz="2000" u="sng" dirty="0">
              <a:solidFill>
                <a:srgbClr val="008000"/>
              </a:solidFill>
            </a:endParaRPr>
          </a:p>
        </p:txBody>
      </p:sp>
      <p:sp>
        <p:nvSpPr>
          <p:cNvPr id="8" name="Line 14"/>
          <p:cNvSpPr>
            <a:spLocks noChangeShapeType="1"/>
          </p:cNvSpPr>
          <p:nvPr/>
        </p:nvSpPr>
        <p:spPr bwMode="auto">
          <a:xfrm>
            <a:off x="6025704" y="2127200"/>
            <a:ext cx="11113" cy="4538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5968554" y="2322462"/>
            <a:ext cx="2089033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接收</a:t>
            </a:r>
            <a:r>
              <a:rPr lang="en-US" altLang="zh-CN" sz="1800" dirty="0"/>
              <a:t>pkt0,</a:t>
            </a:r>
            <a:r>
              <a:rPr lang="zh-CN" altLang="en-US" dirty="0"/>
              <a:t>发送</a:t>
            </a:r>
            <a:r>
              <a:rPr lang="en-US" altLang="zh-CN" sz="1800" dirty="0"/>
              <a:t>ack0</a:t>
            </a:r>
          </a:p>
          <a:p>
            <a:r>
              <a:rPr lang="zh-CN" altLang="en-US" dirty="0"/>
              <a:t>接收</a:t>
            </a:r>
            <a:r>
              <a:rPr lang="en-US" altLang="zh-CN" sz="1800" dirty="0"/>
              <a:t>pkt1,</a:t>
            </a:r>
            <a:r>
              <a:rPr lang="zh-CN" altLang="en-US" dirty="0"/>
              <a:t>发送</a:t>
            </a:r>
            <a:r>
              <a:rPr lang="en-US" altLang="zh-CN" sz="1800" dirty="0"/>
              <a:t>ack1</a:t>
            </a:r>
          </a:p>
          <a:p>
            <a:pPr algn="l"/>
            <a:r>
              <a:rPr lang="en-US" altLang="zh-CN" sz="1800" dirty="0"/>
              <a:t> </a:t>
            </a:r>
          </a:p>
          <a:p>
            <a:r>
              <a:rPr lang="zh-CN" altLang="en-US" dirty="0"/>
              <a:t>接收</a:t>
            </a:r>
            <a:r>
              <a:rPr lang="en-US" altLang="zh-CN" sz="1800" dirty="0"/>
              <a:t>pkt3, </a:t>
            </a:r>
            <a:r>
              <a:rPr lang="zh-CN" altLang="en-US" sz="1800" dirty="0"/>
              <a:t>丢弃</a:t>
            </a:r>
            <a:r>
              <a:rPr lang="en-US" altLang="zh-CN" sz="1800" dirty="0"/>
              <a:t>, </a:t>
            </a:r>
          </a:p>
          <a:p>
            <a:pPr algn="l"/>
            <a:r>
              <a:rPr lang="en-US" altLang="zh-CN" sz="1800" dirty="0"/>
              <a:t>           </a:t>
            </a:r>
            <a:r>
              <a:rPr lang="zh-CN" altLang="en-US" sz="1800" dirty="0"/>
              <a:t>重发</a:t>
            </a:r>
            <a:r>
              <a:rPr lang="en-US" altLang="zh-CN" sz="1800" dirty="0"/>
              <a:t>ack1</a:t>
            </a:r>
          </a:p>
        </p:txBody>
      </p:sp>
      <p:sp>
        <p:nvSpPr>
          <p:cNvPr id="10" name="Text Box 22"/>
          <p:cNvSpPr txBox="1">
            <a:spLocks noChangeArrowheads="1"/>
          </p:cNvSpPr>
          <p:nvPr/>
        </p:nvSpPr>
        <p:spPr bwMode="auto">
          <a:xfrm>
            <a:off x="1886300" y="3484512"/>
            <a:ext cx="201215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zh-CN" altLang="en-US" sz="1800" dirty="0"/>
              <a:t>接收</a:t>
            </a:r>
            <a:r>
              <a:rPr lang="en-US" altLang="zh-CN" sz="1800" dirty="0"/>
              <a:t>ack0,</a:t>
            </a:r>
            <a:r>
              <a:rPr lang="zh-CN" altLang="en-US" dirty="0"/>
              <a:t>发送</a:t>
            </a:r>
            <a:r>
              <a:rPr lang="en-US" altLang="zh-CN" sz="1800" dirty="0"/>
              <a:t>pkt4</a:t>
            </a:r>
          </a:p>
          <a:p>
            <a:pPr algn="r"/>
            <a:r>
              <a:rPr lang="zh-CN" altLang="en-US" dirty="0"/>
              <a:t>接收</a:t>
            </a:r>
            <a:r>
              <a:rPr lang="en-US" altLang="zh-CN" sz="1800" dirty="0"/>
              <a:t>ack1,</a:t>
            </a:r>
            <a:r>
              <a:rPr lang="zh-CN" altLang="en-US" dirty="0"/>
              <a:t>发送</a:t>
            </a:r>
            <a:r>
              <a:rPr lang="en-US" altLang="zh-CN" sz="1800" dirty="0"/>
              <a:t>pkt5</a:t>
            </a:r>
          </a:p>
          <a:p>
            <a:pPr algn="r"/>
            <a:endParaRPr lang="en-US" altLang="zh-CN" sz="1800" dirty="0"/>
          </a:p>
        </p:txBody>
      </p:sp>
      <p:pic>
        <p:nvPicPr>
          <p:cNvPr id="11" name="Picture 34" descr="alarm_clock_ringi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4632275"/>
            <a:ext cx="436563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35"/>
          <p:cNvSpPr txBox="1">
            <a:spLocks noChangeArrowheads="1"/>
          </p:cNvSpPr>
          <p:nvPr/>
        </p:nvSpPr>
        <p:spPr bwMode="auto">
          <a:xfrm>
            <a:off x="1779755" y="4848175"/>
            <a:ext cx="2037737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75000"/>
              </a:lnSpc>
            </a:pPr>
            <a:r>
              <a:rPr lang="en-US" altLang="zh-CN" sz="1800" dirty="0" err="1">
                <a:solidFill>
                  <a:srgbClr val="FF0000"/>
                </a:solidFill>
              </a:rPr>
              <a:t>pkt</a:t>
            </a:r>
            <a:r>
              <a:rPr lang="en-US" altLang="zh-CN" sz="1800" dirty="0">
                <a:solidFill>
                  <a:srgbClr val="FF0000"/>
                </a:solidFill>
              </a:rPr>
              <a:t> 2</a:t>
            </a:r>
            <a:r>
              <a:rPr lang="zh-CN" altLang="en-US" sz="1800" dirty="0">
                <a:solidFill>
                  <a:srgbClr val="FF0000"/>
                </a:solidFill>
              </a:rPr>
              <a:t>上定时器超时</a:t>
            </a:r>
            <a:endParaRPr lang="en-US" altLang="zh-CN" sz="1800" dirty="0">
              <a:solidFill>
                <a:srgbClr val="FF0000"/>
              </a:solidFill>
            </a:endParaRPr>
          </a:p>
        </p:txBody>
      </p:sp>
      <p:sp>
        <p:nvSpPr>
          <p:cNvPr id="13" name="Text Box 36"/>
          <p:cNvSpPr txBox="1">
            <a:spLocks noChangeArrowheads="1"/>
          </p:cNvSpPr>
          <p:nvPr/>
        </p:nvSpPr>
        <p:spPr bwMode="auto">
          <a:xfrm>
            <a:off x="2794129" y="5062487"/>
            <a:ext cx="1056700" cy="108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90000"/>
              </a:lnSpc>
            </a:pPr>
            <a:r>
              <a:rPr lang="zh-CN" altLang="en-US" dirty="0"/>
              <a:t>发送</a:t>
            </a:r>
            <a:r>
              <a:rPr lang="en-US" altLang="zh-CN" sz="1800" dirty="0"/>
              <a:t>pkt2</a:t>
            </a:r>
          </a:p>
          <a:p>
            <a:pPr algn="r">
              <a:lnSpc>
                <a:spcPct val="90000"/>
              </a:lnSpc>
            </a:pPr>
            <a:r>
              <a:rPr lang="zh-CN" altLang="en-US" dirty="0"/>
              <a:t>发送</a:t>
            </a:r>
            <a:r>
              <a:rPr lang="en-US" altLang="zh-CN" sz="1800" dirty="0"/>
              <a:t>pkt3</a:t>
            </a:r>
          </a:p>
          <a:p>
            <a:pPr algn="r">
              <a:lnSpc>
                <a:spcPct val="90000"/>
              </a:lnSpc>
            </a:pPr>
            <a:r>
              <a:rPr lang="zh-CN" altLang="en-US" dirty="0"/>
              <a:t>发送</a:t>
            </a:r>
            <a:r>
              <a:rPr lang="en-US" altLang="zh-CN" sz="1800" dirty="0"/>
              <a:t>pkt4</a:t>
            </a:r>
          </a:p>
          <a:p>
            <a:pPr algn="r">
              <a:lnSpc>
                <a:spcPct val="90000"/>
              </a:lnSpc>
            </a:pPr>
            <a:r>
              <a:rPr lang="zh-CN" altLang="en-US" dirty="0"/>
              <a:t>发送</a:t>
            </a:r>
            <a:r>
              <a:rPr lang="en-US" altLang="zh-CN" sz="1800" dirty="0"/>
              <a:t>pkt5</a:t>
            </a:r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>
            <a:off x="3890517" y="2074812"/>
            <a:ext cx="2101850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>
            <a:off x="3888929" y="2349450"/>
            <a:ext cx="2100263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>
            <a:off x="3904804" y="2612975"/>
            <a:ext cx="876300" cy="200025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>
            <a:off x="3911154" y="2898725"/>
            <a:ext cx="2100263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H="1">
            <a:off x="3896867" y="2598687"/>
            <a:ext cx="2014537" cy="10668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4666804" y="2647900"/>
            <a:ext cx="3413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4825554" y="2668537"/>
            <a:ext cx="6463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丢包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 flipH="1">
            <a:off x="3893692" y="2884437"/>
            <a:ext cx="2014537" cy="110013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2" name="Line 24"/>
          <p:cNvSpPr>
            <a:spLocks noChangeShapeType="1"/>
          </p:cNvSpPr>
          <p:nvPr/>
        </p:nvSpPr>
        <p:spPr bwMode="auto">
          <a:xfrm>
            <a:off x="3896867" y="3721050"/>
            <a:ext cx="2100262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3" name="Line 25"/>
          <p:cNvSpPr>
            <a:spLocks noChangeShapeType="1"/>
          </p:cNvSpPr>
          <p:nvPr/>
        </p:nvSpPr>
        <p:spPr bwMode="auto">
          <a:xfrm>
            <a:off x="3928617" y="4040137"/>
            <a:ext cx="2101850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4" name="Line 26"/>
          <p:cNvSpPr>
            <a:spLocks noChangeShapeType="1"/>
          </p:cNvSpPr>
          <p:nvPr/>
        </p:nvSpPr>
        <p:spPr bwMode="auto">
          <a:xfrm flipH="1">
            <a:off x="3925442" y="3414662"/>
            <a:ext cx="2014537" cy="110013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5" name="Group 29"/>
          <p:cNvGrpSpPr>
            <a:grpSpLocks/>
          </p:cNvGrpSpPr>
          <p:nvPr/>
        </p:nvGrpSpPr>
        <p:grpSpPr bwMode="auto">
          <a:xfrm>
            <a:off x="3785742" y="2603450"/>
            <a:ext cx="103187" cy="2462212"/>
            <a:chOff x="3651" y="1878"/>
            <a:chExt cx="78" cy="963"/>
          </a:xfrm>
        </p:grpSpPr>
        <p:sp>
          <p:nvSpPr>
            <p:cNvPr id="26" name="Line 30"/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" name="Line 31"/>
            <p:cNvSpPr>
              <a:spLocks noChangeShapeType="1"/>
            </p:cNvSpPr>
            <p:nvPr/>
          </p:nvSpPr>
          <p:spPr bwMode="auto">
            <a:xfrm flipH="1">
              <a:off x="3651" y="1878"/>
              <a:ext cx="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" name="Line 32"/>
            <p:cNvSpPr>
              <a:spLocks noChangeShapeType="1"/>
            </p:cNvSpPr>
            <p:nvPr/>
          </p:nvSpPr>
          <p:spPr bwMode="auto">
            <a:xfrm flipH="1">
              <a:off x="3651" y="2841"/>
              <a:ext cx="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9" name="Line 37"/>
          <p:cNvSpPr>
            <a:spLocks noChangeShapeType="1"/>
          </p:cNvSpPr>
          <p:nvPr/>
        </p:nvSpPr>
        <p:spPr bwMode="auto">
          <a:xfrm>
            <a:off x="3904804" y="5233937"/>
            <a:ext cx="2100263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0" name="Line 38"/>
          <p:cNvSpPr>
            <a:spLocks noChangeShapeType="1"/>
          </p:cNvSpPr>
          <p:nvPr/>
        </p:nvSpPr>
        <p:spPr bwMode="auto">
          <a:xfrm>
            <a:off x="3896867" y="5478412"/>
            <a:ext cx="2101850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1" name="Line 39"/>
          <p:cNvSpPr>
            <a:spLocks noChangeShapeType="1"/>
          </p:cNvSpPr>
          <p:nvPr/>
        </p:nvSpPr>
        <p:spPr bwMode="auto">
          <a:xfrm>
            <a:off x="3890517" y="5711775"/>
            <a:ext cx="2101850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2" name="Line 40"/>
          <p:cNvSpPr>
            <a:spLocks noChangeShapeType="1"/>
          </p:cNvSpPr>
          <p:nvPr/>
        </p:nvSpPr>
        <p:spPr bwMode="auto">
          <a:xfrm>
            <a:off x="3893692" y="5945137"/>
            <a:ext cx="2100262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3" name="Text Box 41"/>
          <p:cNvSpPr txBox="1">
            <a:spLocks noChangeArrowheads="1"/>
          </p:cNvSpPr>
          <p:nvPr/>
        </p:nvSpPr>
        <p:spPr bwMode="auto">
          <a:xfrm>
            <a:off x="5965379" y="3846462"/>
            <a:ext cx="177484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接收</a:t>
            </a:r>
            <a:r>
              <a:rPr lang="en-US" altLang="zh-CN" sz="1800" dirty="0"/>
              <a:t>pkt4,</a:t>
            </a:r>
            <a:r>
              <a:rPr lang="zh-CN" altLang="en-US" dirty="0"/>
              <a:t>丢弃</a:t>
            </a:r>
            <a:r>
              <a:rPr lang="en-US" altLang="zh-CN" sz="1800" dirty="0"/>
              <a:t>, </a:t>
            </a:r>
          </a:p>
          <a:p>
            <a:pPr algn="l"/>
            <a:r>
              <a:rPr lang="en-US" altLang="zh-CN" sz="1800" dirty="0"/>
              <a:t>           </a:t>
            </a:r>
            <a:r>
              <a:rPr lang="zh-CN" altLang="en-US" sz="1800" dirty="0"/>
              <a:t>重发</a:t>
            </a:r>
            <a:r>
              <a:rPr lang="en-US" altLang="zh-CN" sz="1800" dirty="0"/>
              <a:t> ack1</a:t>
            </a:r>
          </a:p>
        </p:txBody>
      </p:sp>
      <p:sp>
        <p:nvSpPr>
          <p:cNvPr id="34" name="Text Box 42"/>
          <p:cNvSpPr txBox="1">
            <a:spLocks noChangeArrowheads="1"/>
          </p:cNvSpPr>
          <p:nvPr/>
        </p:nvSpPr>
        <p:spPr bwMode="auto">
          <a:xfrm>
            <a:off x="5984429" y="4367162"/>
            <a:ext cx="171713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接收</a:t>
            </a:r>
            <a:r>
              <a:rPr lang="en-US" altLang="zh-CN" sz="1800" dirty="0"/>
              <a:t>pkt5,</a:t>
            </a:r>
            <a:r>
              <a:rPr lang="zh-CN" altLang="en-US" dirty="0"/>
              <a:t>丢弃</a:t>
            </a:r>
            <a:r>
              <a:rPr lang="en-US" altLang="zh-CN" sz="1800" dirty="0"/>
              <a:t>, </a:t>
            </a:r>
          </a:p>
          <a:p>
            <a:pPr algn="l"/>
            <a:r>
              <a:rPr lang="en-US" altLang="zh-CN" sz="1800" dirty="0"/>
              <a:t>           </a:t>
            </a:r>
            <a:r>
              <a:rPr lang="zh-CN" altLang="en-US" sz="1800"/>
              <a:t>重发</a:t>
            </a:r>
            <a:r>
              <a:rPr lang="en-US" altLang="zh-CN" sz="1800"/>
              <a:t>ack1</a:t>
            </a:r>
            <a:endParaRPr lang="en-US" altLang="zh-CN" sz="1800" dirty="0"/>
          </a:p>
        </p:txBody>
      </p:sp>
      <p:sp>
        <p:nvSpPr>
          <p:cNvPr id="35" name="Text Box 43"/>
          <p:cNvSpPr txBox="1">
            <a:spLocks noChangeArrowheads="1"/>
          </p:cNvSpPr>
          <p:nvPr/>
        </p:nvSpPr>
        <p:spPr bwMode="auto">
          <a:xfrm>
            <a:off x="5995542" y="5521275"/>
            <a:ext cx="2242922" cy="108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dirty="0"/>
              <a:t>接收</a:t>
            </a:r>
            <a:r>
              <a:rPr lang="en-US" altLang="zh-CN" sz="1800" dirty="0"/>
              <a:t>pkt2</a:t>
            </a:r>
            <a:r>
              <a:rPr lang="zh-CN" altLang="en-US" dirty="0"/>
              <a:t>，发送</a:t>
            </a:r>
            <a:r>
              <a:rPr lang="en-US" altLang="zh-CN" sz="1800" dirty="0"/>
              <a:t>ack2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接收</a:t>
            </a:r>
            <a:r>
              <a:rPr lang="en-US" altLang="zh-CN" sz="1800" dirty="0"/>
              <a:t>pkt3</a:t>
            </a:r>
            <a:r>
              <a:rPr lang="zh-CN" altLang="en-US" sz="1800" dirty="0"/>
              <a:t>，</a:t>
            </a:r>
            <a:r>
              <a:rPr lang="zh-CN" altLang="en-US" dirty="0"/>
              <a:t>发送</a:t>
            </a:r>
            <a:r>
              <a:rPr lang="en-US" altLang="zh-CN" sz="1800" dirty="0"/>
              <a:t>ack3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接收</a:t>
            </a:r>
            <a:r>
              <a:rPr lang="en-US" altLang="zh-CN" sz="1800" dirty="0"/>
              <a:t>pkt4</a:t>
            </a:r>
            <a:r>
              <a:rPr lang="zh-CN" altLang="en-US" sz="1800" dirty="0"/>
              <a:t>，</a:t>
            </a:r>
            <a:r>
              <a:rPr lang="zh-CN" altLang="en-US" dirty="0"/>
              <a:t>发送</a:t>
            </a:r>
            <a:r>
              <a:rPr lang="en-US" altLang="zh-CN" sz="1800" dirty="0"/>
              <a:t>ack4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接收</a:t>
            </a:r>
            <a:r>
              <a:rPr lang="en-US" altLang="zh-CN" sz="1800" dirty="0"/>
              <a:t>pkt5</a:t>
            </a:r>
            <a:r>
              <a:rPr lang="zh-CN" altLang="en-US" sz="1800" dirty="0"/>
              <a:t>，</a:t>
            </a:r>
            <a:r>
              <a:rPr lang="zh-CN" altLang="en-US" dirty="0"/>
              <a:t>发送</a:t>
            </a:r>
            <a:r>
              <a:rPr lang="en-US" altLang="zh-CN" sz="1800" dirty="0"/>
              <a:t>ack5</a:t>
            </a:r>
          </a:p>
        </p:txBody>
      </p:sp>
      <p:sp>
        <p:nvSpPr>
          <p:cNvPr id="36" name="Text Box 44"/>
          <p:cNvSpPr txBox="1">
            <a:spLocks noChangeArrowheads="1"/>
          </p:cNvSpPr>
          <p:nvPr/>
        </p:nvSpPr>
        <p:spPr bwMode="auto">
          <a:xfrm>
            <a:off x="2047429" y="4349700"/>
            <a:ext cx="128272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400" dirty="0"/>
              <a:t>忽略重复</a:t>
            </a:r>
            <a:r>
              <a:rPr lang="en-US" altLang="zh-CN" sz="1400" dirty="0"/>
              <a:t>ACK</a:t>
            </a:r>
          </a:p>
        </p:txBody>
      </p:sp>
      <p:grpSp>
        <p:nvGrpSpPr>
          <p:cNvPr id="37" name="Group 65"/>
          <p:cNvGrpSpPr>
            <a:grpSpLocks/>
          </p:cNvGrpSpPr>
          <p:nvPr/>
        </p:nvGrpSpPr>
        <p:grpSpPr bwMode="auto">
          <a:xfrm>
            <a:off x="150367" y="1919237"/>
            <a:ext cx="1512887" cy="304800"/>
            <a:chOff x="115" y="914"/>
            <a:chExt cx="953" cy="192"/>
          </a:xfrm>
        </p:grpSpPr>
        <p:sp>
          <p:nvSpPr>
            <p:cNvPr id="38" name="Rectangle 60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9" name="Text Box 46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>
                  <a:solidFill>
                    <a:schemeClr val="bg1"/>
                  </a:solidFill>
                  <a:latin typeface="Arial" charset="0"/>
                </a:rPr>
                <a:t>0 1 2 3 </a:t>
              </a:r>
              <a:r>
                <a:rPr lang="en-US" altLang="zh-CN" sz="1400">
                  <a:latin typeface="Arial" charset="0"/>
                </a:rPr>
                <a:t>4 5 6 7 8 </a:t>
              </a:r>
            </a:p>
          </p:txBody>
        </p:sp>
      </p:grpSp>
      <p:sp>
        <p:nvSpPr>
          <p:cNvPr id="40" name="Text Box 59"/>
          <p:cNvSpPr txBox="1">
            <a:spLocks noChangeArrowheads="1"/>
          </p:cNvSpPr>
          <p:nvPr/>
        </p:nvSpPr>
        <p:spPr bwMode="auto">
          <a:xfrm>
            <a:off x="107504" y="1573162"/>
            <a:ext cx="222528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u="sng" dirty="0">
                <a:solidFill>
                  <a:srgbClr val="000099"/>
                </a:solidFill>
              </a:rPr>
              <a:t>发送端窗口（</a:t>
            </a:r>
            <a:r>
              <a:rPr lang="en-US" altLang="zh-CN" u="sng" dirty="0">
                <a:solidFill>
                  <a:srgbClr val="000099"/>
                </a:solidFill>
              </a:rPr>
              <a:t>N=4</a:t>
            </a:r>
            <a:r>
              <a:rPr lang="zh-CN" altLang="en-US" u="sng" dirty="0">
                <a:solidFill>
                  <a:srgbClr val="000099"/>
                </a:solidFill>
              </a:rPr>
              <a:t>）</a:t>
            </a:r>
            <a:endParaRPr lang="en-US" altLang="zh-CN" u="sng" dirty="0">
              <a:solidFill>
                <a:srgbClr val="000099"/>
              </a:solidFill>
            </a:endParaRPr>
          </a:p>
        </p:txBody>
      </p:sp>
      <p:grpSp>
        <p:nvGrpSpPr>
          <p:cNvPr id="41" name="Group 67"/>
          <p:cNvGrpSpPr>
            <a:grpSpLocks/>
          </p:cNvGrpSpPr>
          <p:nvPr/>
        </p:nvGrpSpPr>
        <p:grpSpPr bwMode="auto">
          <a:xfrm>
            <a:off x="147192" y="2204987"/>
            <a:ext cx="1512887" cy="304800"/>
            <a:chOff x="115" y="914"/>
            <a:chExt cx="953" cy="192"/>
          </a:xfrm>
        </p:grpSpPr>
        <p:sp>
          <p:nvSpPr>
            <p:cNvPr id="42" name="Rectangle 68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3" name="Text Box 69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>
                  <a:solidFill>
                    <a:schemeClr val="bg1"/>
                  </a:solidFill>
                  <a:latin typeface="Arial" charset="0"/>
                </a:rPr>
                <a:t>0 1 2 3 </a:t>
              </a:r>
              <a:r>
                <a:rPr lang="en-US" altLang="zh-CN" sz="1400">
                  <a:latin typeface="Arial" charset="0"/>
                </a:rPr>
                <a:t>4 5 6 7 8 </a:t>
              </a:r>
            </a:p>
          </p:txBody>
        </p:sp>
      </p:grpSp>
      <p:grpSp>
        <p:nvGrpSpPr>
          <p:cNvPr id="44" name="Group 70"/>
          <p:cNvGrpSpPr>
            <a:grpSpLocks/>
          </p:cNvGrpSpPr>
          <p:nvPr/>
        </p:nvGrpSpPr>
        <p:grpSpPr bwMode="auto">
          <a:xfrm>
            <a:off x="155129" y="2490737"/>
            <a:ext cx="1512888" cy="304800"/>
            <a:chOff x="115" y="914"/>
            <a:chExt cx="953" cy="192"/>
          </a:xfrm>
        </p:grpSpPr>
        <p:sp>
          <p:nvSpPr>
            <p:cNvPr id="45" name="Rectangle 71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6" name="Text Box 72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>
                  <a:solidFill>
                    <a:schemeClr val="bg1"/>
                  </a:solidFill>
                  <a:latin typeface="Arial" charset="0"/>
                </a:rPr>
                <a:t>0 1 2 3 </a:t>
              </a:r>
              <a:r>
                <a:rPr lang="en-US" altLang="zh-CN" sz="1400">
                  <a:latin typeface="Arial" charset="0"/>
                </a:rPr>
                <a:t>4 5 6 7 8 </a:t>
              </a:r>
            </a:p>
          </p:txBody>
        </p:sp>
      </p:grpSp>
      <p:grpSp>
        <p:nvGrpSpPr>
          <p:cNvPr id="47" name="Group 73"/>
          <p:cNvGrpSpPr>
            <a:grpSpLocks/>
          </p:cNvGrpSpPr>
          <p:nvPr/>
        </p:nvGrpSpPr>
        <p:grpSpPr bwMode="auto">
          <a:xfrm>
            <a:off x="151954" y="2765375"/>
            <a:ext cx="1512888" cy="304800"/>
            <a:chOff x="115" y="914"/>
            <a:chExt cx="953" cy="192"/>
          </a:xfrm>
        </p:grpSpPr>
        <p:sp>
          <p:nvSpPr>
            <p:cNvPr id="48" name="Rectangle 74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9" name="Text Box 75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>
                  <a:solidFill>
                    <a:schemeClr val="bg1"/>
                  </a:solidFill>
                  <a:latin typeface="Arial" charset="0"/>
                </a:rPr>
                <a:t>0 1 2 3 </a:t>
              </a:r>
              <a:r>
                <a:rPr lang="en-US" altLang="zh-CN" sz="1400">
                  <a:latin typeface="Arial" charset="0"/>
                </a:rPr>
                <a:t>4 5 6 7 8 </a:t>
              </a:r>
            </a:p>
          </p:txBody>
        </p:sp>
      </p:grpSp>
      <p:sp>
        <p:nvSpPr>
          <p:cNvPr id="50" name="Rectangle 79"/>
          <p:cNvSpPr>
            <a:spLocks noChangeArrowheads="1"/>
          </p:cNvSpPr>
          <p:nvPr/>
        </p:nvSpPr>
        <p:spPr bwMode="auto">
          <a:xfrm>
            <a:off x="363092" y="3570237"/>
            <a:ext cx="628650" cy="2286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51" name="Text Box 80"/>
          <p:cNvSpPr txBox="1">
            <a:spLocks noChangeArrowheads="1"/>
          </p:cNvSpPr>
          <p:nvPr/>
        </p:nvSpPr>
        <p:spPr bwMode="auto">
          <a:xfrm>
            <a:off x="148779" y="3535312"/>
            <a:ext cx="15128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>
                <a:latin typeface="Arial" charset="0"/>
              </a:rPr>
              <a:t>0 </a:t>
            </a:r>
            <a:r>
              <a:rPr lang="en-US" altLang="zh-CN" sz="1400">
                <a:solidFill>
                  <a:schemeClr val="bg1"/>
                </a:solidFill>
                <a:latin typeface="Arial" charset="0"/>
              </a:rPr>
              <a:t>1 2 3 4</a:t>
            </a:r>
            <a:r>
              <a:rPr lang="en-US" altLang="zh-CN" sz="1400">
                <a:latin typeface="Arial" charset="0"/>
              </a:rPr>
              <a:t> 5 6 7 8 </a:t>
            </a:r>
          </a:p>
        </p:txBody>
      </p:sp>
      <p:grpSp>
        <p:nvGrpSpPr>
          <p:cNvPr id="52" name="Group 84"/>
          <p:cNvGrpSpPr>
            <a:grpSpLocks/>
          </p:cNvGrpSpPr>
          <p:nvPr/>
        </p:nvGrpSpPr>
        <p:grpSpPr bwMode="auto">
          <a:xfrm>
            <a:off x="145604" y="3809950"/>
            <a:ext cx="1512888" cy="304800"/>
            <a:chOff x="112" y="2105"/>
            <a:chExt cx="953" cy="192"/>
          </a:xfrm>
        </p:grpSpPr>
        <p:sp>
          <p:nvSpPr>
            <p:cNvPr id="53" name="Rectangle 82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4" name="Text Box 83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>
                  <a:latin typeface="Arial" charset="0"/>
                </a:rPr>
                <a:t>0 1</a:t>
              </a:r>
              <a:r>
                <a:rPr lang="en-US" altLang="zh-CN" sz="1400">
                  <a:solidFill>
                    <a:schemeClr val="bg1"/>
                  </a:solidFill>
                  <a:latin typeface="Arial" charset="0"/>
                </a:rPr>
                <a:t> 2 3 4 5</a:t>
              </a:r>
              <a:r>
                <a:rPr lang="en-US" altLang="zh-CN" sz="1400">
                  <a:latin typeface="Arial" charset="0"/>
                </a:rPr>
                <a:t> 6 7 8 </a:t>
              </a:r>
            </a:p>
          </p:txBody>
        </p:sp>
      </p:grpSp>
      <p:grpSp>
        <p:nvGrpSpPr>
          <p:cNvPr id="55" name="Group 85"/>
          <p:cNvGrpSpPr>
            <a:grpSpLocks/>
          </p:cNvGrpSpPr>
          <p:nvPr/>
        </p:nvGrpSpPr>
        <p:grpSpPr bwMode="auto">
          <a:xfrm>
            <a:off x="134492" y="5103762"/>
            <a:ext cx="1512887" cy="304800"/>
            <a:chOff x="112" y="2105"/>
            <a:chExt cx="953" cy="192"/>
          </a:xfrm>
        </p:grpSpPr>
        <p:sp>
          <p:nvSpPr>
            <p:cNvPr id="56" name="Rectangle 86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7" name="Text Box 87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>
                  <a:latin typeface="Arial" charset="0"/>
                </a:rPr>
                <a:t>0 1</a:t>
              </a:r>
              <a:r>
                <a:rPr lang="en-US" altLang="zh-CN" sz="1400">
                  <a:solidFill>
                    <a:schemeClr val="bg1"/>
                  </a:solidFill>
                  <a:latin typeface="Arial" charset="0"/>
                </a:rPr>
                <a:t> 2 3 4 5</a:t>
              </a:r>
              <a:r>
                <a:rPr lang="en-US" altLang="zh-CN" sz="1400">
                  <a:latin typeface="Arial" charset="0"/>
                </a:rPr>
                <a:t> 6 7 8 </a:t>
              </a:r>
            </a:p>
          </p:txBody>
        </p:sp>
      </p:grpSp>
      <p:grpSp>
        <p:nvGrpSpPr>
          <p:cNvPr id="58" name="Group 88"/>
          <p:cNvGrpSpPr>
            <a:grpSpLocks/>
          </p:cNvGrpSpPr>
          <p:nvPr/>
        </p:nvGrpSpPr>
        <p:grpSpPr bwMode="auto">
          <a:xfrm>
            <a:off x="142429" y="5345062"/>
            <a:ext cx="1512888" cy="304800"/>
            <a:chOff x="112" y="2105"/>
            <a:chExt cx="953" cy="192"/>
          </a:xfrm>
        </p:grpSpPr>
        <p:sp>
          <p:nvSpPr>
            <p:cNvPr id="59" name="Rectangle 89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0" name="Text Box 90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>
                  <a:latin typeface="Arial" charset="0"/>
                </a:rPr>
                <a:t>0 1</a:t>
              </a:r>
              <a:r>
                <a:rPr lang="en-US" altLang="zh-CN" sz="1400">
                  <a:solidFill>
                    <a:schemeClr val="bg1"/>
                  </a:solidFill>
                  <a:latin typeface="Arial" charset="0"/>
                </a:rPr>
                <a:t> 2 3 4 5</a:t>
              </a:r>
              <a:r>
                <a:rPr lang="en-US" altLang="zh-CN" sz="1400">
                  <a:latin typeface="Arial" charset="0"/>
                </a:rPr>
                <a:t> 6 7 8 </a:t>
              </a:r>
            </a:p>
          </p:txBody>
        </p:sp>
      </p:grpSp>
      <p:grpSp>
        <p:nvGrpSpPr>
          <p:cNvPr id="61" name="Group 91"/>
          <p:cNvGrpSpPr>
            <a:grpSpLocks/>
          </p:cNvGrpSpPr>
          <p:nvPr/>
        </p:nvGrpSpPr>
        <p:grpSpPr bwMode="auto">
          <a:xfrm>
            <a:off x="139254" y="5608587"/>
            <a:ext cx="1512888" cy="304800"/>
            <a:chOff x="112" y="2105"/>
            <a:chExt cx="953" cy="192"/>
          </a:xfrm>
        </p:grpSpPr>
        <p:sp>
          <p:nvSpPr>
            <p:cNvPr id="62" name="Rectangle 92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3" name="Text Box 93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>
                  <a:latin typeface="Arial" charset="0"/>
                </a:rPr>
                <a:t>0 1</a:t>
              </a:r>
              <a:r>
                <a:rPr lang="en-US" altLang="zh-CN" sz="1400">
                  <a:solidFill>
                    <a:schemeClr val="bg1"/>
                  </a:solidFill>
                  <a:latin typeface="Arial" charset="0"/>
                </a:rPr>
                <a:t> 2 3 4 5</a:t>
              </a:r>
              <a:r>
                <a:rPr lang="en-US" altLang="zh-CN" sz="1400">
                  <a:latin typeface="Arial" charset="0"/>
                </a:rPr>
                <a:t> 6 7 8 </a:t>
              </a:r>
            </a:p>
          </p:txBody>
        </p:sp>
      </p:grpSp>
      <p:grpSp>
        <p:nvGrpSpPr>
          <p:cNvPr id="64" name="Group 94"/>
          <p:cNvGrpSpPr>
            <a:grpSpLocks/>
          </p:cNvGrpSpPr>
          <p:nvPr/>
        </p:nvGrpSpPr>
        <p:grpSpPr bwMode="auto">
          <a:xfrm>
            <a:off x="136079" y="5849887"/>
            <a:ext cx="1512888" cy="304800"/>
            <a:chOff x="112" y="2105"/>
            <a:chExt cx="953" cy="192"/>
          </a:xfrm>
        </p:grpSpPr>
        <p:sp>
          <p:nvSpPr>
            <p:cNvPr id="65" name="Rectangle 95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6" name="Text Box 96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>
                  <a:latin typeface="Arial" charset="0"/>
                </a:rPr>
                <a:t>0 1</a:t>
              </a:r>
              <a:r>
                <a:rPr lang="en-US" altLang="zh-CN" sz="1400">
                  <a:solidFill>
                    <a:schemeClr val="bg1"/>
                  </a:solidFill>
                  <a:latin typeface="Arial" charset="0"/>
                </a:rPr>
                <a:t> 2 3 4 5</a:t>
              </a:r>
              <a:r>
                <a:rPr lang="en-US" altLang="zh-CN" sz="1400">
                  <a:latin typeface="Arial" charset="0"/>
                </a:rPr>
                <a:t> 6 7 8 </a:t>
              </a:r>
            </a:p>
          </p:txBody>
        </p:sp>
      </p:grpSp>
      <p:sp>
        <p:nvSpPr>
          <p:cNvPr id="67" name="Line 98"/>
          <p:cNvSpPr>
            <a:spLocks noChangeShapeType="1"/>
          </p:cNvSpPr>
          <p:nvPr/>
        </p:nvSpPr>
        <p:spPr bwMode="auto">
          <a:xfrm flipH="1">
            <a:off x="4958904" y="4225875"/>
            <a:ext cx="1033463" cy="56356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8" name="Line 99"/>
          <p:cNvSpPr>
            <a:spLocks noChangeShapeType="1"/>
          </p:cNvSpPr>
          <p:nvPr/>
        </p:nvSpPr>
        <p:spPr bwMode="auto">
          <a:xfrm flipH="1">
            <a:off x="4965254" y="4535437"/>
            <a:ext cx="1033463" cy="5635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9" name="Line 100"/>
          <p:cNvSpPr>
            <a:spLocks noChangeShapeType="1"/>
          </p:cNvSpPr>
          <p:nvPr/>
        </p:nvSpPr>
        <p:spPr bwMode="auto">
          <a:xfrm flipH="1">
            <a:off x="4960492" y="5726062"/>
            <a:ext cx="1033462" cy="5635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0" name="Line 101"/>
          <p:cNvSpPr>
            <a:spLocks noChangeShapeType="1"/>
          </p:cNvSpPr>
          <p:nvPr/>
        </p:nvSpPr>
        <p:spPr bwMode="auto">
          <a:xfrm flipH="1">
            <a:off x="4944617" y="5980062"/>
            <a:ext cx="1033462" cy="5635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1" name="Line 102"/>
          <p:cNvSpPr>
            <a:spLocks noChangeShapeType="1"/>
          </p:cNvSpPr>
          <p:nvPr/>
        </p:nvSpPr>
        <p:spPr bwMode="auto">
          <a:xfrm flipH="1">
            <a:off x="4928742" y="6222950"/>
            <a:ext cx="1033462" cy="56356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2" name="Line 103"/>
          <p:cNvSpPr>
            <a:spLocks noChangeShapeType="1"/>
          </p:cNvSpPr>
          <p:nvPr/>
        </p:nvSpPr>
        <p:spPr bwMode="auto">
          <a:xfrm flipH="1">
            <a:off x="4912867" y="6465837"/>
            <a:ext cx="1033462" cy="5635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选择性重传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55</a:t>
            </a:fld>
            <a:endParaRPr lang="zh-CN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52450" y="1805136"/>
            <a:ext cx="756285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接收端单独确认每个正确接收的数据包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lang="zh-CN" altLang="en-US" sz="2400" kern="0" dirty="0">
                <a:solidFill>
                  <a:srgbClr val="C00000"/>
                </a:solidFill>
                <a:latin typeface="+mn-ea"/>
              </a:rPr>
              <a:t>暂存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收到的数据包，排序提交给上层应用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发送端仅重传没有收到确认的超时数据包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为每个尚未收到确认的数据包设置定时器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发送端窗口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en-US" altLang="zh-CN" sz="24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N</a:t>
            </a:r>
            <a:r>
              <a:rPr kumimoji="0" lang="zh-CN" altLang="en-US" sz="24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个连续的序列号</a:t>
            </a:r>
            <a:endParaRPr kumimoji="0" lang="en-US" altLang="ja-JP" sz="24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用于限制已发出但尚未确认的数据包的个数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</p:txBody>
      </p:sp>
    </p:spTree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选择性重传的发送端接收端窗口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56</a:t>
            </a:fld>
            <a:endParaRPr lang="zh-CN" altLang="en-US"/>
          </a:p>
        </p:txBody>
      </p:sp>
      <p:pic>
        <p:nvPicPr>
          <p:cNvPr id="5" name="Picture 3" descr="sr_seqnu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4825" y="1752873"/>
            <a:ext cx="8235950" cy="491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393825" y="2265635"/>
            <a:ext cx="2141538" cy="614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028825" y="4864373"/>
            <a:ext cx="2130425" cy="5794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选择性重传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57</a:t>
            </a:fld>
            <a:endParaRPr lang="zh-CN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3400" y="2165176"/>
            <a:ext cx="3810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cs typeface="+mn-cs"/>
              </a:rPr>
              <a:t>上层应用有数据待发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cs typeface="+mn-cs"/>
              </a:rPr>
              <a:t>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发送窗口未满，发送数据包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cs typeface="+mn-cs"/>
              </a:rPr>
              <a:t>timeout(n):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重传序列号为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n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的数据包，重启定时器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在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[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sendbase,sendbase+N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]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范围内收到</a:t>
            </a:r>
            <a:r>
              <a:rPr lang="en-US" altLang="zh-CN" sz="2400" kern="0" dirty="0">
                <a:solidFill>
                  <a:srgbClr val="CC0000"/>
                </a:solidFill>
                <a:latin typeface="+mn-ea"/>
              </a:rPr>
              <a:t>ACK(n)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: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2000" kern="0" dirty="0">
                <a:latin typeface="+mn-ea"/>
              </a:rPr>
              <a:t>标识序列号为</a:t>
            </a:r>
            <a:r>
              <a:rPr lang="en-US" altLang="zh-CN" sz="2000" kern="0" dirty="0">
                <a:latin typeface="+mn-ea"/>
              </a:rPr>
              <a:t>n</a:t>
            </a:r>
            <a:r>
              <a:rPr lang="zh-CN" altLang="en-US" sz="2000" kern="0" dirty="0">
                <a:latin typeface="+mn-ea"/>
              </a:rPr>
              <a:t>的数据包为已确认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如果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n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是最小</a:t>
            </a:r>
            <a:r>
              <a:rPr lang="zh-CN" altLang="en-US" sz="2000" kern="0" dirty="0">
                <a:latin typeface="+mn-ea"/>
              </a:rPr>
              <a:t>的未确认序列号，前移窗口至下一个未确认序列号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95300" y="2022301"/>
            <a:ext cx="3838575" cy="4610100"/>
          </a:xfrm>
          <a:prstGeom prst="rect">
            <a:avLst/>
          </a:prstGeom>
          <a:noFill/>
          <a:ln w="28575">
            <a:solidFill>
              <a:srgbClr val="00009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698500" y="1720682"/>
            <a:ext cx="1262063" cy="523876"/>
            <a:chOff x="1100" y="3896"/>
            <a:chExt cx="795" cy="330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146" y="3984"/>
              <a:ext cx="612" cy="18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1100" y="3896"/>
              <a:ext cx="795" cy="33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rgbClr val="000099"/>
                  </a:solidFill>
                  <a:latin typeface="Gill Sans MT" pitchFamily="34" charset="0"/>
                </a:rPr>
                <a:t>发送端</a:t>
              </a:r>
              <a:endParaRPr lang="en-US" altLang="zh-CN" sz="2800" dirty="0">
                <a:solidFill>
                  <a:srgbClr val="000099"/>
                </a:solidFill>
                <a:latin typeface="Gill Sans MT" pitchFamily="34" charset="0"/>
              </a:endParaRPr>
            </a:p>
          </p:txBody>
        </p:sp>
      </p:grp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000625" y="2146126"/>
            <a:ext cx="3810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zh-CN" altLang="en-US" sz="2000" dirty="0">
                <a:solidFill>
                  <a:srgbClr val="CC0000"/>
                </a:solidFill>
                <a:latin typeface="+mn-ea"/>
              </a:rPr>
              <a:t>收到</a:t>
            </a:r>
            <a:r>
              <a:rPr lang="en-US" altLang="zh-CN" sz="2000" dirty="0">
                <a:solidFill>
                  <a:srgbClr val="CC0000"/>
                </a:solidFill>
                <a:latin typeface="+mn-ea"/>
              </a:rPr>
              <a:t>[</a:t>
            </a:r>
            <a:r>
              <a:rPr lang="en-US" altLang="zh-CN" sz="2000" dirty="0" err="1">
                <a:solidFill>
                  <a:srgbClr val="CC0000"/>
                </a:solidFill>
                <a:latin typeface="+mn-ea"/>
              </a:rPr>
              <a:t>rcvbase</a:t>
            </a:r>
            <a:r>
              <a:rPr lang="en-US" altLang="zh-CN" sz="2000" dirty="0">
                <a:solidFill>
                  <a:srgbClr val="CC0000"/>
                </a:solidFill>
                <a:latin typeface="+mn-ea"/>
              </a:rPr>
              <a:t>, rcvbase+N-1]</a:t>
            </a:r>
            <a:r>
              <a:rPr lang="zh-CN" altLang="en-US" sz="2000" dirty="0">
                <a:solidFill>
                  <a:srgbClr val="CC0000"/>
                </a:solidFill>
                <a:latin typeface="+mn-ea"/>
              </a:rPr>
              <a:t>范围内序列号为</a:t>
            </a:r>
            <a:r>
              <a:rPr lang="en-US" altLang="zh-CN" sz="2000" dirty="0">
                <a:solidFill>
                  <a:srgbClr val="CC0000"/>
                </a:solidFill>
                <a:latin typeface="+mn-ea"/>
              </a:rPr>
              <a:t>n</a:t>
            </a:r>
            <a:r>
              <a:rPr lang="zh-CN" altLang="en-US" sz="2000" dirty="0">
                <a:solidFill>
                  <a:srgbClr val="CC0000"/>
                </a:solidFill>
                <a:latin typeface="+mn-ea"/>
              </a:rPr>
              <a:t>的数据包</a:t>
            </a:r>
            <a:endParaRPr lang="en-US" altLang="zh-CN" sz="2000" dirty="0">
              <a:solidFill>
                <a:srgbClr val="CC0000"/>
              </a:solidFill>
              <a:latin typeface="+mn-ea"/>
            </a:endParaRPr>
          </a:p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zh-CN" altLang="en-US" sz="2000" dirty="0">
                <a:latin typeface="+mn-ea"/>
              </a:rPr>
              <a:t>发送</a:t>
            </a:r>
            <a:r>
              <a:rPr lang="en-US" altLang="zh-CN" sz="2000" dirty="0">
                <a:latin typeface="+mn-ea"/>
              </a:rPr>
              <a:t>ACK(n)</a:t>
            </a:r>
          </a:p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zh-CN" altLang="en-US" sz="2000" dirty="0">
                <a:latin typeface="+mn-ea"/>
              </a:rPr>
              <a:t>数据包乱序：暂存</a:t>
            </a:r>
            <a:endParaRPr lang="en-US" altLang="zh-CN" sz="2000" dirty="0">
              <a:latin typeface="+mn-ea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zh-CN" altLang="en-US" sz="2000" dirty="0">
                <a:latin typeface="+mn-ea"/>
              </a:rPr>
              <a:t>数据包顺序</a:t>
            </a:r>
            <a:r>
              <a:rPr lang="en-US" altLang="zh-CN" sz="2000" dirty="0">
                <a:latin typeface="+mn-ea"/>
              </a:rPr>
              <a:t>: </a:t>
            </a:r>
            <a:r>
              <a:rPr lang="zh-CN" altLang="en-US" sz="2000" dirty="0">
                <a:latin typeface="+mn-ea"/>
              </a:rPr>
              <a:t>将该数据包和暂存的、和这个数据包形成连续数据的其它数据包提交上层应用，前移窗口至下一个未收到确认的数据包</a:t>
            </a:r>
            <a:endParaRPr lang="en-US" altLang="zh-CN" sz="2000" dirty="0">
              <a:latin typeface="+mn-ea"/>
            </a:endParaRPr>
          </a:p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zh-CN" altLang="en-US" sz="2000" dirty="0">
                <a:solidFill>
                  <a:srgbClr val="CC0000"/>
                </a:solidFill>
                <a:latin typeface="+mn-ea"/>
              </a:rPr>
              <a:t>在</a:t>
            </a:r>
            <a:r>
              <a:rPr lang="en-US" altLang="zh-CN" sz="2000" dirty="0">
                <a:solidFill>
                  <a:srgbClr val="CC0000"/>
                </a:solidFill>
                <a:latin typeface="+mn-ea"/>
              </a:rPr>
              <a:t>[rcvbase-N,rcvbase-1]</a:t>
            </a:r>
            <a:r>
              <a:rPr lang="zh-CN" altLang="en-US" sz="2000" dirty="0">
                <a:solidFill>
                  <a:srgbClr val="CC0000"/>
                </a:solidFill>
                <a:latin typeface="+mn-ea"/>
              </a:rPr>
              <a:t>范围内收序列号为</a:t>
            </a:r>
            <a:r>
              <a:rPr lang="en-US" altLang="zh-CN" sz="2000" dirty="0">
                <a:solidFill>
                  <a:srgbClr val="CC0000"/>
                </a:solidFill>
                <a:latin typeface="+mn-ea"/>
              </a:rPr>
              <a:t>n</a:t>
            </a:r>
            <a:r>
              <a:rPr lang="zh-CN" altLang="en-US" sz="2000" dirty="0">
                <a:solidFill>
                  <a:srgbClr val="CC0000"/>
                </a:solidFill>
                <a:latin typeface="+mn-ea"/>
              </a:rPr>
              <a:t>的数据包</a:t>
            </a:r>
            <a:endParaRPr lang="en-US" altLang="zh-CN" sz="3200" dirty="0">
              <a:solidFill>
                <a:srgbClr val="CC0000"/>
              </a:solidFill>
              <a:latin typeface="+mn-ea"/>
            </a:endParaRPr>
          </a:p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zh-CN" sz="2000" dirty="0">
                <a:latin typeface="+mn-ea"/>
              </a:rPr>
              <a:t>ACK(n)</a:t>
            </a:r>
            <a:r>
              <a:rPr lang="zh-CN" altLang="en-US" sz="2000" dirty="0">
                <a:latin typeface="+mn-ea"/>
              </a:rPr>
              <a:t>，使发送端窗口前移</a:t>
            </a:r>
            <a:endParaRPr lang="en-US" altLang="zh-CN" sz="2000" dirty="0">
              <a:latin typeface="+mn-ea"/>
            </a:endParaRPr>
          </a:p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zh-CN" altLang="en-US" sz="2400" dirty="0">
                <a:solidFill>
                  <a:srgbClr val="CC0000"/>
                </a:solidFill>
                <a:latin typeface="+mn-ea"/>
              </a:rPr>
              <a:t>其它</a:t>
            </a:r>
            <a:r>
              <a:rPr lang="en-US" altLang="zh-CN" sz="2400" dirty="0">
                <a:solidFill>
                  <a:srgbClr val="CC0000"/>
                </a:solidFill>
                <a:latin typeface="+mn-ea"/>
              </a:rPr>
              <a:t>: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 </a:t>
            </a:r>
          </a:p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zh-CN" altLang="en-US" sz="2000" dirty="0">
                <a:latin typeface="+mn-ea"/>
              </a:rPr>
              <a:t>忽略</a:t>
            </a:r>
            <a:endParaRPr lang="en-US" altLang="zh-CN" sz="2400" dirty="0">
              <a:latin typeface="+mn-ea"/>
            </a:endParaRPr>
          </a:p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endParaRPr lang="en-US" altLang="zh-CN" sz="2800" dirty="0">
              <a:latin typeface="+mn-ea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962525" y="2003251"/>
            <a:ext cx="3838575" cy="4610100"/>
          </a:xfrm>
          <a:prstGeom prst="rect">
            <a:avLst/>
          </a:prstGeom>
          <a:noFill/>
          <a:ln w="28575">
            <a:solidFill>
              <a:srgbClr val="00009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grpSp>
        <p:nvGrpSpPr>
          <p:cNvPr id="12" name="Group 10"/>
          <p:cNvGrpSpPr>
            <a:grpSpLocks/>
          </p:cNvGrpSpPr>
          <p:nvPr/>
        </p:nvGrpSpPr>
        <p:grpSpPr bwMode="auto">
          <a:xfrm>
            <a:off x="5186365" y="1692101"/>
            <a:ext cx="1338263" cy="954088"/>
            <a:chOff x="3339" y="158"/>
            <a:chExt cx="843" cy="601"/>
          </a:xfrm>
        </p:grpSpPr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3360" y="264"/>
              <a:ext cx="822" cy="18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3339" y="158"/>
              <a:ext cx="795" cy="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rgbClr val="000099"/>
                  </a:solidFill>
                  <a:latin typeface="Gill Sans MT" pitchFamily="34" charset="0"/>
                </a:rPr>
                <a:t>接收端</a:t>
              </a:r>
              <a:endParaRPr lang="en-US" altLang="zh-CN" sz="2800" dirty="0">
                <a:solidFill>
                  <a:srgbClr val="000099"/>
                </a:solidFill>
                <a:latin typeface="Gill Sans MT" pitchFamily="34" charset="0"/>
              </a:endParaRPr>
            </a:p>
            <a:p>
              <a:endParaRPr lang="en-US" altLang="zh-CN" sz="2800" dirty="0">
                <a:solidFill>
                  <a:srgbClr val="000099"/>
                </a:solidFill>
                <a:latin typeface="Gill Sans MT" pitchFamily="34" charset="0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选择性重传举例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58</a:t>
            </a:fld>
            <a:endParaRPr lang="zh-CN" alt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854900" y="2000275"/>
            <a:ext cx="10567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zh-CN" altLang="en-US" sz="1800" dirty="0"/>
              <a:t>发送</a:t>
            </a:r>
            <a:r>
              <a:rPr lang="en-US" altLang="zh-CN" sz="1800" dirty="0"/>
              <a:t>pkt0</a:t>
            </a:r>
          </a:p>
          <a:p>
            <a:pPr algn="r"/>
            <a:r>
              <a:rPr lang="zh-CN" altLang="en-US" dirty="0"/>
              <a:t>发送</a:t>
            </a:r>
            <a:r>
              <a:rPr lang="en-US" altLang="zh-CN" sz="1800" dirty="0"/>
              <a:t>pkt1</a:t>
            </a:r>
          </a:p>
          <a:p>
            <a:pPr algn="r"/>
            <a:r>
              <a:rPr lang="zh-CN" altLang="en-US" dirty="0"/>
              <a:t>发送</a:t>
            </a:r>
            <a:r>
              <a:rPr lang="en-US" altLang="zh-CN" sz="1800" dirty="0"/>
              <a:t>pkt2</a:t>
            </a:r>
          </a:p>
          <a:p>
            <a:pPr algn="r"/>
            <a:r>
              <a:rPr lang="zh-CN" altLang="en-US" dirty="0"/>
              <a:t>发送</a:t>
            </a:r>
            <a:r>
              <a:rPr lang="en-US" altLang="zh-CN" sz="1800" dirty="0"/>
              <a:t>pkt3</a:t>
            </a:r>
          </a:p>
          <a:p>
            <a:pPr algn="r"/>
            <a:r>
              <a:rPr lang="en-US" altLang="zh-CN" sz="1800" dirty="0"/>
              <a:t>(wait)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986088" y="1628800"/>
            <a:ext cx="9541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u="sng" dirty="0">
                <a:solidFill>
                  <a:srgbClr val="000099"/>
                </a:solidFill>
              </a:rPr>
              <a:t>发送端</a:t>
            </a:r>
            <a:endParaRPr lang="en-US" altLang="zh-CN" sz="2000" u="sng" dirty="0">
              <a:solidFill>
                <a:srgbClr val="000099"/>
              </a:solidFill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6016625" y="1647850"/>
            <a:ext cx="9541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u="sng" dirty="0">
                <a:solidFill>
                  <a:srgbClr val="008000"/>
                </a:solidFill>
              </a:rPr>
              <a:t>接收端</a:t>
            </a:r>
            <a:endParaRPr lang="en-US" altLang="zh-CN" sz="2000" u="sng" dirty="0">
              <a:solidFill>
                <a:srgbClr val="008000"/>
              </a:solidFill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6091238" y="2246337"/>
            <a:ext cx="11112" cy="4538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6034088" y="2441600"/>
            <a:ext cx="2185214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800" dirty="0"/>
              <a:t>接收</a:t>
            </a:r>
            <a:r>
              <a:rPr lang="en-US" altLang="zh-CN" sz="1800" dirty="0"/>
              <a:t>pkt0</a:t>
            </a:r>
            <a:r>
              <a:rPr lang="zh-CN" altLang="en-US" dirty="0"/>
              <a:t>，发送</a:t>
            </a:r>
            <a:r>
              <a:rPr lang="en-US" altLang="zh-CN" sz="1800" dirty="0"/>
              <a:t>ack0</a:t>
            </a:r>
          </a:p>
          <a:p>
            <a:r>
              <a:rPr lang="zh-CN" altLang="en-US" dirty="0"/>
              <a:t>接收</a:t>
            </a:r>
            <a:r>
              <a:rPr lang="en-US" altLang="zh-CN" sz="1800" dirty="0"/>
              <a:t>pkt1</a:t>
            </a:r>
            <a:r>
              <a:rPr lang="zh-CN" altLang="en-US" dirty="0"/>
              <a:t>，发送</a:t>
            </a:r>
            <a:r>
              <a:rPr lang="en-US" altLang="zh-CN" sz="1800" dirty="0"/>
              <a:t>ack1</a:t>
            </a:r>
          </a:p>
          <a:p>
            <a:pPr algn="l"/>
            <a:r>
              <a:rPr lang="en-US" altLang="zh-CN" sz="1800" dirty="0"/>
              <a:t> </a:t>
            </a:r>
          </a:p>
          <a:p>
            <a:r>
              <a:rPr lang="zh-CN" altLang="en-US" dirty="0"/>
              <a:t>接收</a:t>
            </a:r>
            <a:r>
              <a:rPr lang="en-US" altLang="zh-CN" sz="1800" dirty="0"/>
              <a:t>pkt3, </a:t>
            </a:r>
            <a:r>
              <a:rPr lang="zh-CN" altLang="en-US" sz="1800" dirty="0"/>
              <a:t>暂存</a:t>
            </a:r>
            <a:r>
              <a:rPr lang="en-US" altLang="zh-CN" sz="1800" dirty="0"/>
              <a:t>, </a:t>
            </a:r>
          </a:p>
          <a:p>
            <a:pPr algn="l"/>
            <a:r>
              <a:rPr lang="en-US" altLang="zh-CN" sz="1800" dirty="0"/>
              <a:t>           </a:t>
            </a:r>
            <a:r>
              <a:rPr lang="zh-CN" altLang="en-US" sz="1800" dirty="0"/>
              <a:t>发送</a:t>
            </a:r>
            <a:r>
              <a:rPr lang="en-US" altLang="zh-CN" sz="1800" dirty="0"/>
              <a:t>ack3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778710" y="3603650"/>
            <a:ext cx="218527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zh-CN" altLang="en-US" dirty="0"/>
              <a:t>接收</a:t>
            </a:r>
            <a:r>
              <a:rPr lang="en-US" altLang="zh-CN" sz="1800" dirty="0"/>
              <a:t>ack0</a:t>
            </a:r>
            <a:r>
              <a:rPr lang="zh-CN" altLang="en-US" dirty="0"/>
              <a:t>，发送</a:t>
            </a:r>
            <a:r>
              <a:rPr lang="en-US" altLang="zh-CN" sz="1800" dirty="0"/>
              <a:t>pkt4</a:t>
            </a:r>
          </a:p>
          <a:p>
            <a:pPr algn="r"/>
            <a:r>
              <a:rPr lang="zh-CN" altLang="en-US" dirty="0"/>
              <a:t>接收</a:t>
            </a:r>
            <a:r>
              <a:rPr lang="en-US" altLang="zh-CN" sz="1800" dirty="0"/>
              <a:t>ack1</a:t>
            </a:r>
            <a:r>
              <a:rPr lang="zh-CN" altLang="en-US" sz="1800" dirty="0"/>
              <a:t>，</a:t>
            </a:r>
            <a:r>
              <a:rPr lang="zh-CN" altLang="en-US" dirty="0"/>
              <a:t>发送</a:t>
            </a:r>
            <a:r>
              <a:rPr lang="en-US" altLang="zh-CN" sz="1800" dirty="0"/>
              <a:t>pkt5</a:t>
            </a:r>
          </a:p>
          <a:p>
            <a:pPr algn="r"/>
            <a:endParaRPr lang="en-US" altLang="zh-CN" sz="1800" dirty="0"/>
          </a:p>
        </p:txBody>
      </p:sp>
      <p:pic>
        <p:nvPicPr>
          <p:cNvPr id="12" name="Picture 10" descr="alarm_clock_ringi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4751412"/>
            <a:ext cx="436562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787580" y="4967312"/>
            <a:ext cx="2095445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75000"/>
              </a:lnSpc>
            </a:pPr>
            <a:r>
              <a:rPr lang="en-US" altLang="zh-CN" sz="1800" dirty="0" err="1">
                <a:solidFill>
                  <a:srgbClr val="FF0000"/>
                </a:solidFill>
              </a:rPr>
              <a:t>pkt</a:t>
            </a:r>
            <a:r>
              <a:rPr lang="en-US" altLang="zh-CN" sz="1800" dirty="0">
                <a:solidFill>
                  <a:srgbClr val="FF0000"/>
                </a:solidFill>
              </a:rPr>
              <a:t> 2 </a:t>
            </a:r>
            <a:r>
              <a:rPr lang="zh-CN" altLang="en-US" sz="1800" dirty="0">
                <a:solidFill>
                  <a:srgbClr val="FF0000"/>
                </a:solidFill>
              </a:rPr>
              <a:t>上定时器超时</a:t>
            </a:r>
            <a:endParaRPr lang="en-US" altLang="zh-CN" sz="1800" dirty="0">
              <a:solidFill>
                <a:srgbClr val="FF0000"/>
              </a:solidFill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2859663" y="5181625"/>
            <a:ext cx="1056700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90000"/>
              </a:lnSpc>
            </a:pPr>
            <a:r>
              <a:rPr lang="zh-CN" altLang="en-US" dirty="0"/>
              <a:t>发送</a:t>
            </a:r>
            <a:r>
              <a:rPr lang="en-US" altLang="zh-CN" sz="1800" dirty="0"/>
              <a:t>pkt2</a:t>
            </a: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3956050" y="2193950"/>
            <a:ext cx="2101850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3954463" y="2468587"/>
            <a:ext cx="2100262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3970338" y="2732112"/>
            <a:ext cx="876300" cy="200025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3976688" y="3017862"/>
            <a:ext cx="2100262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H="1">
            <a:off x="3962400" y="2717825"/>
            <a:ext cx="2014538" cy="10668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4732338" y="2767037"/>
            <a:ext cx="3413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4891088" y="2787675"/>
            <a:ext cx="5222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rgbClr val="FF0000"/>
                </a:solidFill>
              </a:rPr>
              <a:t>loss</a:t>
            </a:r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 flipH="1">
            <a:off x="3959225" y="3003575"/>
            <a:ext cx="2014538" cy="110013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3962400" y="3840187"/>
            <a:ext cx="2100263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>
            <a:off x="3994150" y="4159275"/>
            <a:ext cx="2101850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 flipH="1">
            <a:off x="3990975" y="3533800"/>
            <a:ext cx="2014538" cy="110013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3851275" y="2722587"/>
            <a:ext cx="103188" cy="2462213"/>
            <a:chOff x="3651" y="1878"/>
            <a:chExt cx="78" cy="963"/>
          </a:xfrm>
        </p:grpSpPr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 flipH="1">
              <a:off x="3651" y="1878"/>
              <a:ext cx="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 flipH="1">
              <a:off x="3651" y="2841"/>
              <a:ext cx="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0" name="Line 29"/>
          <p:cNvSpPr>
            <a:spLocks noChangeShapeType="1"/>
          </p:cNvSpPr>
          <p:nvPr/>
        </p:nvSpPr>
        <p:spPr bwMode="auto">
          <a:xfrm>
            <a:off x="3992563" y="5353075"/>
            <a:ext cx="2100262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1" name="Text Box 33"/>
          <p:cNvSpPr txBox="1">
            <a:spLocks noChangeArrowheads="1"/>
          </p:cNvSpPr>
          <p:nvPr/>
        </p:nvSpPr>
        <p:spPr bwMode="auto">
          <a:xfrm>
            <a:off x="6030913" y="3965600"/>
            <a:ext cx="174919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接收</a:t>
            </a:r>
            <a:r>
              <a:rPr lang="en-US" altLang="zh-CN" sz="1800" dirty="0"/>
              <a:t>pkt4, </a:t>
            </a:r>
            <a:r>
              <a:rPr lang="zh-CN" altLang="en-US" sz="1800" dirty="0"/>
              <a:t>暂存</a:t>
            </a:r>
            <a:r>
              <a:rPr lang="en-US" altLang="zh-CN" sz="1800" dirty="0"/>
              <a:t>, </a:t>
            </a:r>
          </a:p>
          <a:p>
            <a:pPr algn="l"/>
            <a:r>
              <a:rPr lang="en-US" altLang="zh-CN" sz="1800" dirty="0"/>
              <a:t>           </a:t>
            </a:r>
            <a:r>
              <a:rPr lang="zh-CN" altLang="en-US" sz="1800" dirty="0"/>
              <a:t>发送</a:t>
            </a:r>
            <a:r>
              <a:rPr lang="en-US" altLang="zh-CN" sz="1800" dirty="0"/>
              <a:t>ack4</a:t>
            </a:r>
          </a:p>
        </p:txBody>
      </p:sp>
      <p:sp>
        <p:nvSpPr>
          <p:cNvPr id="32" name="Text Box 34"/>
          <p:cNvSpPr txBox="1">
            <a:spLocks noChangeArrowheads="1"/>
          </p:cNvSpPr>
          <p:nvPr/>
        </p:nvSpPr>
        <p:spPr bwMode="auto">
          <a:xfrm>
            <a:off x="6049963" y="4486300"/>
            <a:ext cx="174919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接收</a:t>
            </a:r>
            <a:r>
              <a:rPr lang="en-US" altLang="zh-CN" sz="1800" dirty="0"/>
              <a:t>pkt5, </a:t>
            </a:r>
            <a:r>
              <a:rPr lang="zh-CN" altLang="en-US" sz="1800" dirty="0"/>
              <a:t>暂存</a:t>
            </a:r>
            <a:r>
              <a:rPr lang="en-US" altLang="zh-CN" sz="1800" dirty="0"/>
              <a:t>, </a:t>
            </a:r>
          </a:p>
          <a:p>
            <a:pPr algn="l"/>
            <a:r>
              <a:rPr lang="en-US" altLang="zh-CN" sz="1800" dirty="0"/>
              <a:t>           </a:t>
            </a:r>
            <a:r>
              <a:rPr lang="zh-CN" altLang="en-US" sz="1800" dirty="0"/>
              <a:t>发送</a:t>
            </a:r>
            <a:r>
              <a:rPr lang="en-US" altLang="zh-CN" sz="1800" dirty="0"/>
              <a:t>ack5</a:t>
            </a:r>
          </a:p>
        </p:txBody>
      </p:sp>
      <p:sp>
        <p:nvSpPr>
          <p:cNvPr id="33" name="Text Box 35"/>
          <p:cNvSpPr txBox="1">
            <a:spLocks noChangeArrowheads="1"/>
          </p:cNvSpPr>
          <p:nvPr/>
        </p:nvSpPr>
        <p:spPr bwMode="auto">
          <a:xfrm>
            <a:off x="6061075" y="5640412"/>
            <a:ext cx="3166251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dirty="0"/>
              <a:t>接收</a:t>
            </a:r>
            <a:r>
              <a:rPr lang="en-US" altLang="zh-CN" sz="1800" dirty="0"/>
              <a:t>pkt2; </a:t>
            </a:r>
            <a:r>
              <a:rPr lang="zh-CN" altLang="en-US" sz="1800" dirty="0"/>
              <a:t>向上层提交</a:t>
            </a:r>
            <a:r>
              <a:rPr lang="en-US" altLang="zh-CN" sz="1800" dirty="0"/>
              <a:t>pkt2-5</a:t>
            </a:r>
            <a:r>
              <a:rPr lang="zh-CN" altLang="en-US" sz="1800" dirty="0"/>
              <a:t>；</a:t>
            </a:r>
            <a:br>
              <a:rPr lang="en-US" altLang="zh-CN" sz="1800" dirty="0"/>
            </a:br>
            <a:r>
              <a:rPr lang="en-US" altLang="zh-CN" sz="1800" dirty="0"/>
              <a:t> </a:t>
            </a:r>
            <a:r>
              <a:rPr lang="zh-CN" altLang="en-US" sz="1800" dirty="0"/>
              <a:t>发送</a:t>
            </a:r>
            <a:r>
              <a:rPr lang="en-US" altLang="zh-CN" sz="1800" dirty="0"/>
              <a:t>ack2</a:t>
            </a:r>
          </a:p>
        </p:txBody>
      </p:sp>
      <p:sp>
        <p:nvSpPr>
          <p:cNvPr id="34" name="Text Box 36"/>
          <p:cNvSpPr txBox="1">
            <a:spLocks noChangeArrowheads="1"/>
          </p:cNvSpPr>
          <p:nvPr/>
        </p:nvSpPr>
        <p:spPr bwMode="auto">
          <a:xfrm>
            <a:off x="2681280" y="4468837"/>
            <a:ext cx="124264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400" dirty="0"/>
              <a:t>记录</a:t>
            </a:r>
            <a:r>
              <a:rPr lang="en-US" altLang="zh-CN" sz="1400" dirty="0"/>
              <a:t>ack3</a:t>
            </a:r>
            <a:r>
              <a:rPr lang="zh-CN" altLang="en-US" sz="1400" dirty="0"/>
              <a:t>到达</a:t>
            </a:r>
            <a:endParaRPr lang="en-US" altLang="zh-CN" sz="1400" dirty="0"/>
          </a:p>
        </p:txBody>
      </p:sp>
      <p:grpSp>
        <p:nvGrpSpPr>
          <p:cNvPr id="35" name="Group 37"/>
          <p:cNvGrpSpPr>
            <a:grpSpLocks/>
          </p:cNvGrpSpPr>
          <p:nvPr/>
        </p:nvGrpSpPr>
        <p:grpSpPr bwMode="auto">
          <a:xfrm>
            <a:off x="215900" y="2038375"/>
            <a:ext cx="1512888" cy="304800"/>
            <a:chOff x="115" y="914"/>
            <a:chExt cx="953" cy="192"/>
          </a:xfrm>
        </p:grpSpPr>
        <p:sp>
          <p:nvSpPr>
            <p:cNvPr id="36" name="Rectangle 38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7" name="Text Box 39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>
                  <a:solidFill>
                    <a:schemeClr val="bg1"/>
                  </a:solidFill>
                  <a:latin typeface="Arial" charset="0"/>
                </a:rPr>
                <a:t>0 1 2 3 </a:t>
              </a:r>
              <a:r>
                <a:rPr lang="en-US" altLang="zh-CN" sz="1400">
                  <a:latin typeface="Arial" charset="0"/>
                </a:rPr>
                <a:t>4 5 6 7 8 </a:t>
              </a:r>
            </a:p>
          </p:txBody>
        </p:sp>
      </p:grpSp>
      <p:sp>
        <p:nvSpPr>
          <p:cNvPr id="38" name="Text Box 40"/>
          <p:cNvSpPr txBox="1">
            <a:spLocks noChangeArrowheads="1"/>
          </p:cNvSpPr>
          <p:nvPr/>
        </p:nvSpPr>
        <p:spPr bwMode="auto">
          <a:xfrm>
            <a:off x="173038" y="1692300"/>
            <a:ext cx="222528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u="sng" dirty="0">
                <a:solidFill>
                  <a:srgbClr val="000099"/>
                </a:solidFill>
              </a:rPr>
              <a:t>发送端窗口（</a:t>
            </a:r>
            <a:r>
              <a:rPr lang="en-US" altLang="zh-CN" u="sng" dirty="0">
                <a:solidFill>
                  <a:srgbClr val="000099"/>
                </a:solidFill>
              </a:rPr>
              <a:t>N=4</a:t>
            </a:r>
            <a:r>
              <a:rPr lang="zh-CN" altLang="en-US" u="sng" dirty="0">
                <a:solidFill>
                  <a:srgbClr val="000099"/>
                </a:solidFill>
              </a:rPr>
              <a:t>）</a:t>
            </a:r>
            <a:endParaRPr lang="en-US" altLang="zh-CN" u="sng" dirty="0">
              <a:solidFill>
                <a:srgbClr val="000099"/>
              </a:solidFill>
            </a:endParaRPr>
          </a:p>
        </p:txBody>
      </p:sp>
      <p:grpSp>
        <p:nvGrpSpPr>
          <p:cNvPr id="40" name="Group 42"/>
          <p:cNvGrpSpPr>
            <a:grpSpLocks/>
          </p:cNvGrpSpPr>
          <p:nvPr/>
        </p:nvGrpSpPr>
        <p:grpSpPr bwMode="auto">
          <a:xfrm>
            <a:off x="212725" y="2324125"/>
            <a:ext cx="1512888" cy="304800"/>
            <a:chOff x="115" y="914"/>
            <a:chExt cx="953" cy="192"/>
          </a:xfrm>
        </p:grpSpPr>
        <p:sp>
          <p:nvSpPr>
            <p:cNvPr id="41" name="Rectangle 43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2" name="Text Box 44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>
                  <a:solidFill>
                    <a:schemeClr val="bg1"/>
                  </a:solidFill>
                  <a:latin typeface="Arial" charset="0"/>
                </a:rPr>
                <a:t>0 1 2 3 </a:t>
              </a:r>
              <a:r>
                <a:rPr lang="en-US" altLang="zh-CN" sz="1400">
                  <a:latin typeface="Arial" charset="0"/>
                </a:rPr>
                <a:t>4 5 6 7 8 </a:t>
              </a:r>
            </a:p>
          </p:txBody>
        </p:sp>
      </p:grpSp>
      <p:grpSp>
        <p:nvGrpSpPr>
          <p:cNvPr id="43" name="Group 45"/>
          <p:cNvGrpSpPr>
            <a:grpSpLocks/>
          </p:cNvGrpSpPr>
          <p:nvPr/>
        </p:nvGrpSpPr>
        <p:grpSpPr bwMode="auto">
          <a:xfrm>
            <a:off x="220663" y="2609875"/>
            <a:ext cx="1512887" cy="304800"/>
            <a:chOff x="115" y="914"/>
            <a:chExt cx="953" cy="192"/>
          </a:xfrm>
        </p:grpSpPr>
        <p:sp>
          <p:nvSpPr>
            <p:cNvPr id="44" name="Rectangle 46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5" name="Text Box 47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>
                  <a:solidFill>
                    <a:schemeClr val="bg1"/>
                  </a:solidFill>
                  <a:latin typeface="Arial" charset="0"/>
                </a:rPr>
                <a:t>0 1 2 3 </a:t>
              </a:r>
              <a:r>
                <a:rPr lang="en-US" altLang="zh-CN" sz="1400">
                  <a:latin typeface="Arial" charset="0"/>
                </a:rPr>
                <a:t>4 5 6 7 8 </a:t>
              </a:r>
            </a:p>
          </p:txBody>
        </p:sp>
      </p:grpSp>
      <p:grpSp>
        <p:nvGrpSpPr>
          <p:cNvPr id="46" name="Group 48"/>
          <p:cNvGrpSpPr>
            <a:grpSpLocks/>
          </p:cNvGrpSpPr>
          <p:nvPr/>
        </p:nvGrpSpPr>
        <p:grpSpPr bwMode="auto">
          <a:xfrm>
            <a:off x="217488" y="2884512"/>
            <a:ext cx="1512887" cy="304800"/>
            <a:chOff x="115" y="914"/>
            <a:chExt cx="953" cy="192"/>
          </a:xfrm>
        </p:grpSpPr>
        <p:sp>
          <p:nvSpPr>
            <p:cNvPr id="47" name="Rectangle 49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8" name="Text Box 50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>
                  <a:solidFill>
                    <a:schemeClr val="bg1"/>
                  </a:solidFill>
                  <a:latin typeface="Arial" charset="0"/>
                </a:rPr>
                <a:t>0 1 2 3 </a:t>
              </a:r>
              <a:r>
                <a:rPr lang="en-US" altLang="zh-CN" sz="1400">
                  <a:latin typeface="Arial" charset="0"/>
                </a:rPr>
                <a:t>4 5 6 7 8 </a:t>
              </a:r>
            </a:p>
          </p:txBody>
        </p:sp>
      </p:grpSp>
      <p:sp>
        <p:nvSpPr>
          <p:cNvPr id="49" name="Rectangle 51"/>
          <p:cNvSpPr>
            <a:spLocks noChangeArrowheads="1"/>
          </p:cNvSpPr>
          <p:nvPr/>
        </p:nvSpPr>
        <p:spPr bwMode="auto">
          <a:xfrm>
            <a:off x="428625" y="3689375"/>
            <a:ext cx="628650" cy="2286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50" name="Text Box 52"/>
          <p:cNvSpPr txBox="1">
            <a:spLocks noChangeArrowheads="1"/>
          </p:cNvSpPr>
          <p:nvPr/>
        </p:nvSpPr>
        <p:spPr bwMode="auto">
          <a:xfrm>
            <a:off x="214313" y="3654450"/>
            <a:ext cx="15128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>
                <a:latin typeface="Arial" charset="0"/>
              </a:rPr>
              <a:t>0 </a:t>
            </a:r>
            <a:r>
              <a:rPr lang="en-US" altLang="zh-CN" sz="1400">
                <a:solidFill>
                  <a:schemeClr val="bg1"/>
                </a:solidFill>
                <a:latin typeface="Arial" charset="0"/>
              </a:rPr>
              <a:t>1 2 3 4</a:t>
            </a:r>
            <a:r>
              <a:rPr lang="en-US" altLang="zh-CN" sz="1400">
                <a:latin typeface="Arial" charset="0"/>
              </a:rPr>
              <a:t> 5 6 7 8 </a:t>
            </a:r>
          </a:p>
        </p:txBody>
      </p:sp>
      <p:grpSp>
        <p:nvGrpSpPr>
          <p:cNvPr id="51" name="Group 53"/>
          <p:cNvGrpSpPr>
            <a:grpSpLocks/>
          </p:cNvGrpSpPr>
          <p:nvPr/>
        </p:nvGrpSpPr>
        <p:grpSpPr bwMode="auto">
          <a:xfrm>
            <a:off x="211138" y="3929087"/>
            <a:ext cx="1512887" cy="304800"/>
            <a:chOff x="112" y="2105"/>
            <a:chExt cx="953" cy="192"/>
          </a:xfrm>
        </p:grpSpPr>
        <p:sp>
          <p:nvSpPr>
            <p:cNvPr id="52" name="Rectangle 54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3" name="Text Box 55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>
                  <a:latin typeface="Arial" charset="0"/>
                </a:rPr>
                <a:t>0 1</a:t>
              </a:r>
              <a:r>
                <a:rPr lang="en-US" altLang="zh-CN" sz="1400">
                  <a:solidFill>
                    <a:schemeClr val="bg1"/>
                  </a:solidFill>
                  <a:latin typeface="Arial" charset="0"/>
                </a:rPr>
                <a:t> 2 3 4 5</a:t>
              </a:r>
              <a:r>
                <a:rPr lang="en-US" altLang="zh-CN" sz="1400">
                  <a:latin typeface="Arial" charset="0"/>
                </a:rPr>
                <a:t> 6 7 8 </a:t>
              </a:r>
            </a:p>
          </p:txBody>
        </p:sp>
      </p:grpSp>
      <p:grpSp>
        <p:nvGrpSpPr>
          <p:cNvPr id="54" name="Group 56"/>
          <p:cNvGrpSpPr>
            <a:grpSpLocks/>
          </p:cNvGrpSpPr>
          <p:nvPr/>
        </p:nvGrpSpPr>
        <p:grpSpPr bwMode="auto">
          <a:xfrm>
            <a:off x="200025" y="5222900"/>
            <a:ext cx="1512888" cy="304800"/>
            <a:chOff x="112" y="2105"/>
            <a:chExt cx="953" cy="192"/>
          </a:xfrm>
        </p:grpSpPr>
        <p:sp>
          <p:nvSpPr>
            <p:cNvPr id="55" name="Rectangle 57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6" name="Text Box 58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>
                  <a:latin typeface="Arial" charset="0"/>
                </a:rPr>
                <a:t>0 1</a:t>
              </a:r>
              <a:r>
                <a:rPr lang="en-US" altLang="zh-CN" sz="1400">
                  <a:solidFill>
                    <a:schemeClr val="bg1"/>
                  </a:solidFill>
                  <a:latin typeface="Arial" charset="0"/>
                </a:rPr>
                <a:t> 2 3 4 5</a:t>
              </a:r>
              <a:r>
                <a:rPr lang="en-US" altLang="zh-CN" sz="1400">
                  <a:latin typeface="Arial" charset="0"/>
                </a:rPr>
                <a:t> 6 7 8 </a:t>
              </a:r>
            </a:p>
          </p:txBody>
        </p:sp>
      </p:grpSp>
      <p:grpSp>
        <p:nvGrpSpPr>
          <p:cNvPr id="57" name="Group 59"/>
          <p:cNvGrpSpPr>
            <a:grpSpLocks/>
          </p:cNvGrpSpPr>
          <p:nvPr/>
        </p:nvGrpSpPr>
        <p:grpSpPr bwMode="auto">
          <a:xfrm>
            <a:off x="207963" y="5464200"/>
            <a:ext cx="1512887" cy="304800"/>
            <a:chOff x="112" y="2105"/>
            <a:chExt cx="953" cy="192"/>
          </a:xfrm>
        </p:grpSpPr>
        <p:sp>
          <p:nvSpPr>
            <p:cNvPr id="58" name="Rectangle 60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9" name="Text Box 61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>
                  <a:latin typeface="Arial" charset="0"/>
                </a:rPr>
                <a:t>0 1</a:t>
              </a:r>
              <a:r>
                <a:rPr lang="en-US" altLang="zh-CN" sz="1400">
                  <a:solidFill>
                    <a:schemeClr val="bg1"/>
                  </a:solidFill>
                  <a:latin typeface="Arial" charset="0"/>
                </a:rPr>
                <a:t> 2 3 4 5</a:t>
              </a:r>
              <a:r>
                <a:rPr lang="en-US" altLang="zh-CN" sz="1400">
                  <a:latin typeface="Arial" charset="0"/>
                </a:rPr>
                <a:t> 6 7 8 </a:t>
              </a:r>
            </a:p>
          </p:txBody>
        </p:sp>
      </p:grpSp>
      <p:grpSp>
        <p:nvGrpSpPr>
          <p:cNvPr id="60" name="Group 62"/>
          <p:cNvGrpSpPr>
            <a:grpSpLocks/>
          </p:cNvGrpSpPr>
          <p:nvPr/>
        </p:nvGrpSpPr>
        <p:grpSpPr bwMode="auto">
          <a:xfrm>
            <a:off x="204788" y="5727725"/>
            <a:ext cx="1512887" cy="304800"/>
            <a:chOff x="112" y="2105"/>
            <a:chExt cx="953" cy="192"/>
          </a:xfrm>
        </p:grpSpPr>
        <p:sp>
          <p:nvSpPr>
            <p:cNvPr id="61" name="Rectangle 63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2" name="Text Box 64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>
                  <a:latin typeface="Arial" charset="0"/>
                </a:rPr>
                <a:t>0 1</a:t>
              </a:r>
              <a:r>
                <a:rPr lang="en-US" altLang="zh-CN" sz="1400">
                  <a:solidFill>
                    <a:schemeClr val="bg1"/>
                  </a:solidFill>
                  <a:latin typeface="Arial" charset="0"/>
                </a:rPr>
                <a:t> 2 3 4 5</a:t>
              </a:r>
              <a:r>
                <a:rPr lang="en-US" altLang="zh-CN" sz="1400">
                  <a:latin typeface="Arial" charset="0"/>
                </a:rPr>
                <a:t> 6 7 8 </a:t>
              </a:r>
            </a:p>
          </p:txBody>
        </p:sp>
      </p:grpSp>
      <p:grpSp>
        <p:nvGrpSpPr>
          <p:cNvPr id="63" name="Group 65"/>
          <p:cNvGrpSpPr>
            <a:grpSpLocks/>
          </p:cNvGrpSpPr>
          <p:nvPr/>
        </p:nvGrpSpPr>
        <p:grpSpPr bwMode="auto">
          <a:xfrm>
            <a:off x="201613" y="5969025"/>
            <a:ext cx="1512887" cy="304800"/>
            <a:chOff x="112" y="2105"/>
            <a:chExt cx="953" cy="192"/>
          </a:xfrm>
        </p:grpSpPr>
        <p:sp>
          <p:nvSpPr>
            <p:cNvPr id="64" name="Rectangle 66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5" name="Text Box 67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>
                  <a:latin typeface="Arial" charset="0"/>
                </a:rPr>
                <a:t>0 1</a:t>
              </a:r>
              <a:r>
                <a:rPr lang="en-US" altLang="zh-CN" sz="1400">
                  <a:solidFill>
                    <a:schemeClr val="bg1"/>
                  </a:solidFill>
                  <a:latin typeface="Arial" charset="0"/>
                </a:rPr>
                <a:t> 2 3 4 5</a:t>
              </a:r>
              <a:r>
                <a:rPr lang="en-US" altLang="zh-CN" sz="1400">
                  <a:latin typeface="Arial" charset="0"/>
                </a:rPr>
                <a:t> 6 7 8 </a:t>
              </a:r>
            </a:p>
          </p:txBody>
        </p:sp>
      </p:grpSp>
      <p:sp>
        <p:nvSpPr>
          <p:cNvPr id="66" name="Line 88"/>
          <p:cNvSpPr>
            <a:spLocks noChangeShapeType="1"/>
          </p:cNvSpPr>
          <p:nvPr/>
        </p:nvSpPr>
        <p:spPr bwMode="auto">
          <a:xfrm flipH="1">
            <a:off x="3965575" y="4343425"/>
            <a:ext cx="2070100" cy="134461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7" name="Line 89"/>
          <p:cNvSpPr>
            <a:spLocks noChangeShapeType="1"/>
          </p:cNvSpPr>
          <p:nvPr/>
        </p:nvSpPr>
        <p:spPr bwMode="auto">
          <a:xfrm flipH="1">
            <a:off x="4017963" y="4651400"/>
            <a:ext cx="2070100" cy="134461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8" name="Text Box 90"/>
          <p:cNvSpPr txBox="1">
            <a:spLocks noChangeArrowheads="1"/>
          </p:cNvSpPr>
          <p:nvPr/>
        </p:nvSpPr>
        <p:spPr bwMode="auto">
          <a:xfrm>
            <a:off x="2662230" y="5513412"/>
            <a:ext cx="124264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400" dirty="0"/>
              <a:t>记录</a:t>
            </a:r>
            <a:r>
              <a:rPr lang="en-US" altLang="zh-CN" sz="1400" dirty="0"/>
              <a:t>ack4</a:t>
            </a:r>
            <a:r>
              <a:rPr lang="zh-CN" altLang="en-US" sz="1400" dirty="0"/>
              <a:t>到达</a:t>
            </a:r>
            <a:endParaRPr lang="en-US" altLang="zh-CN" sz="1400" dirty="0"/>
          </a:p>
        </p:txBody>
      </p:sp>
      <p:sp>
        <p:nvSpPr>
          <p:cNvPr id="69" name="Text Box 91"/>
          <p:cNvSpPr txBox="1">
            <a:spLocks noChangeArrowheads="1"/>
          </p:cNvSpPr>
          <p:nvPr/>
        </p:nvSpPr>
        <p:spPr bwMode="auto">
          <a:xfrm>
            <a:off x="2681280" y="5810275"/>
            <a:ext cx="124264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400" dirty="0"/>
              <a:t>记录</a:t>
            </a:r>
            <a:r>
              <a:rPr lang="en-US" altLang="zh-CN" sz="1400" dirty="0"/>
              <a:t>ack5</a:t>
            </a:r>
            <a:r>
              <a:rPr lang="zh-CN" altLang="en-US" sz="1400" dirty="0"/>
              <a:t>到达</a:t>
            </a:r>
            <a:endParaRPr lang="en-US" altLang="zh-CN" sz="1400" dirty="0"/>
          </a:p>
        </p:txBody>
      </p:sp>
      <p:sp>
        <p:nvSpPr>
          <p:cNvPr id="70" name="Line 92"/>
          <p:cNvSpPr>
            <a:spLocks noChangeShapeType="1"/>
          </p:cNvSpPr>
          <p:nvPr/>
        </p:nvSpPr>
        <p:spPr bwMode="auto">
          <a:xfrm flipH="1">
            <a:off x="5129213" y="5862662"/>
            <a:ext cx="922337" cy="57467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1" name="Text Box 93"/>
          <p:cNvSpPr txBox="1">
            <a:spLocks noChangeArrowheads="1"/>
          </p:cNvSpPr>
          <p:nvPr/>
        </p:nvSpPr>
        <p:spPr bwMode="auto">
          <a:xfrm>
            <a:off x="2384425" y="6370662"/>
            <a:ext cx="32031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/>
              <a:t>问：当</a:t>
            </a:r>
            <a:r>
              <a:rPr lang="en-US" altLang="zh-CN" b="1" dirty="0"/>
              <a:t>ack2</a:t>
            </a:r>
            <a:r>
              <a:rPr lang="zh-CN" altLang="en-US" b="1" dirty="0"/>
              <a:t>到达时怎么处理？</a:t>
            </a:r>
            <a:endParaRPr lang="en-US" altLang="zh-CN" b="1" dirty="0"/>
          </a:p>
        </p:txBody>
      </p:sp>
    </p:spTree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选择性重传的</a:t>
            </a:r>
            <a:br>
              <a:rPr lang="en-US" altLang="zh-CN" dirty="0"/>
            </a:br>
            <a:r>
              <a:rPr lang="zh-CN" altLang="en-US" dirty="0"/>
              <a:t>两难困境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59</a:t>
            </a:fld>
            <a:endParaRPr lang="zh-CN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42925" y="1698600"/>
            <a:ext cx="3276600" cy="353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举例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: </a:t>
            </a:r>
          </a:p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序列号</a:t>
            </a:r>
            <a:r>
              <a: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: 0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、</a:t>
            </a:r>
            <a:r>
              <a: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1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、</a:t>
            </a:r>
            <a:r>
              <a: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2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、</a:t>
            </a:r>
            <a:r>
              <a: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3</a:t>
            </a:r>
          </a:p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lang="zh-CN" altLang="en-US" sz="2400" kern="0" dirty="0">
                <a:latin typeface="+mn-ea"/>
              </a:rPr>
              <a:t>窗口大小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=3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6" name="Rectangle 124"/>
          <p:cNvSpPr>
            <a:spLocks noChangeArrowheads="1"/>
          </p:cNvSpPr>
          <p:nvPr/>
        </p:nvSpPr>
        <p:spPr bwMode="auto">
          <a:xfrm>
            <a:off x="546100" y="3170982"/>
            <a:ext cx="3276600" cy="15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92100" indent="-292100" algn="l"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zh-CN" altLang="en-US" sz="2400" dirty="0">
                <a:latin typeface="+mn-ea"/>
              </a:rPr>
              <a:t>接收端无法分辨两种情况</a:t>
            </a:r>
            <a:r>
              <a:rPr lang="en-US" altLang="zh-CN" sz="2400" dirty="0">
                <a:latin typeface="+mn-ea"/>
              </a:rPr>
              <a:t>!</a:t>
            </a:r>
          </a:p>
          <a:p>
            <a:pPr marL="292100" indent="-292100" algn="l"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zh-CN" altLang="en-US" sz="2400" dirty="0">
                <a:latin typeface="+mn-ea"/>
              </a:rPr>
              <a:t>无法区分重传数据包和新数据包</a:t>
            </a:r>
            <a:endParaRPr lang="en-US" altLang="zh-CN" sz="2400" dirty="0">
              <a:latin typeface="+mn-ea"/>
            </a:endParaRPr>
          </a:p>
          <a:p>
            <a:pPr marL="292100" indent="-292100" algn="l"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altLang="zh-CN" sz="2400" dirty="0">
                <a:solidFill>
                  <a:srgbClr val="CC0000"/>
                </a:solidFill>
                <a:latin typeface="+mn-ea"/>
              </a:rPr>
              <a:t>Q:</a:t>
            </a:r>
            <a:r>
              <a:rPr lang="en-US" altLang="zh-CN" sz="2400" dirty="0"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怎样设置序列号空间和窗口大小，避免这类情况？</a:t>
            </a:r>
            <a:endParaRPr lang="en-US" altLang="zh-CN" sz="2400" dirty="0">
              <a:latin typeface="+mn-ea"/>
            </a:endParaRPr>
          </a:p>
        </p:txBody>
      </p:sp>
      <p:sp>
        <p:nvSpPr>
          <p:cNvPr id="7" name="Text Box 40"/>
          <p:cNvSpPr txBox="1">
            <a:spLocks noChangeArrowheads="1"/>
          </p:cNvSpPr>
          <p:nvPr/>
        </p:nvSpPr>
        <p:spPr bwMode="auto">
          <a:xfrm>
            <a:off x="7094538" y="195263"/>
            <a:ext cx="142539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1400" dirty="0"/>
              <a:t>接收端窗口</a:t>
            </a:r>
            <a:br>
              <a:rPr lang="en-US" altLang="zh-CN" sz="1400" dirty="0"/>
            </a:br>
            <a:r>
              <a:rPr lang="en-US" altLang="zh-CN" sz="1400" dirty="0"/>
              <a:t> (</a:t>
            </a:r>
            <a:r>
              <a:rPr lang="zh-CN" altLang="en-US" sz="1400" dirty="0"/>
              <a:t>收到数据包后</a:t>
            </a:r>
            <a:r>
              <a:rPr lang="en-US" altLang="zh-CN" sz="1400" dirty="0"/>
              <a:t>)</a:t>
            </a:r>
          </a:p>
        </p:txBody>
      </p:sp>
      <p:sp>
        <p:nvSpPr>
          <p:cNvPr id="8" name="Text Box 41"/>
          <p:cNvSpPr txBox="1">
            <a:spLocks noChangeArrowheads="1"/>
          </p:cNvSpPr>
          <p:nvPr/>
        </p:nvSpPr>
        <p:spPr bwMode="auto">
          <a:xfrm>
            <a:off x="4333875" y="198438"/>
            <a:ext cx="11368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1400" dirty="0"/>
              <a:t>发送端窗口</a:t>
            </a:r>
            <a:br>
              <a:rPr lang="en-US" altLang="zh-CN" sz="1400" dirty="0"/>
            </a:br>
            <a:r>
              <a:rPr lang="en-US" altLang="zh-CN" sz="1400" dirty="0"/>
              <a:t> (</a:t>
            </a:r>
            <a:r>
              <a:rPr lang="zh-CN" altLang="en-US" sz="1400" dirty="0"/>
              <a:t>收到</a:t>
            </a:r>
            <a:r>
              <a:rPr lang="en-US" altLang="zh-CN" sz="1400" dirty="0" err="1"/>
              <a:t>ack</a:t>
            </a:r>
            <a:r>
              <a:rPr lang="zh-CN" altLang="en-US" sz="1400" dirty="0"/>
              <a:t>后</a:t>
            </a:r>
            <a:r>
              <a:rPr lang="en-US" altLang="zh-CN" sz="1400" dirty="0"/>
              <a:t>)</a:t>
            </a:r>
          </a:p>
        </p:txBody>
      </p:sp>
      <p:sp>
        <p:nvSpPr>
          <p:cNvPr id="9" name="Line 58"/>
          <p:cNvSpPr>
            <a:spLocks noChangeShapeType="1"/>
          </p:cNvSpPr>
          <p:nvPr/>
        </p:nvSpPr>
        <p:spPr bwMode="auto">
          <a:xfrm>
            <a:off x="4419600" y="688975"/>
            <a:ext cx="1109663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0" name="Line 59"/>
          <p:cNvSpPr>
            <a:spLocks noChangeShapeType="1"/>
          </p:cNvSpPr>
          <p:nvPr/>
        </p:nvSpPr>
        <p:spPr bwMode="auto">
          <a:xfrm>
            <a:off x="7200900" y="688975"/>
            <a:ext cx="1109663" cy="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1" name="Group 129"/>
          <p:cNvGrpSpPr>
            <a:grpSpLocks/>
          </p:cNvGrpSpPr>
          <p:nvPr/>
        </p:nvGrpSpPr>
        <p:grpSpPr bwMode="auto">
          <a:xfrm>
            <a:off x="4438650" y="4025901"/>
            <a:ext cx="4783138" cy="2397126"/>
            <a:chOff x="2796" y="2536"/>
            <a:chExt cx="3013" cy="1510"/>
          </a:xfrm>
        </p:grpSpPr>
        <p:grpSp>
          <p:nvGrpSpPr>
            <p:cNvPr id="12" name="Group 8"/>
            <p:cNvGrpSpPr>
              <a:grpSpLocks/>
            </p:cNvGrpSpPr>
            <p:nvPr/>
          </p:nvGrpSpPr>
          <p:grpSpPr bwMode="auto">
            <a:xfrm>
              <a:off x="2808" y="2584"/>
              <a:ext cx="649" cy="173"/>
              <a:chOff x="1895" y="3931"/>
              <a:chExt cx="649" cy="173"/>
            </a:xfrm>
          </p:grpSpPr>
          <p:sp>
            <p:nvSpPr>
              <p:cNvPr id="46" name="Rectangle 7"/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47" name="Text Box 6"/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200">
                    <a:solidFill>
                      <a:schemeClr val="bg1"/>
                    </a:solidFill>
                    <a:latin typeface="Arial" charset="0"/>
                  </a:rPr>
                  <a:t>0 1 2</a:t>
                </a:r>
                <a:r>
                  <a:rPr lang="en-US" altLang="zh-CN" sz="1200">
                    <a:latin typeface="Arial" charset="0"/>
                  </a:rPr>
                  <a:t> 3 0 1 2</a:t>
                </a:r>
              </a:p>
            </p:txBody>
          </p:sp>
        </p:grpSp>
        <p:grpSp>
          <p:nvGrpSpPr>
            <p:cNvPr id="13" name="Group 9"/>
            <p:cNvGrpSpPr>
              <a:grpSpLocks/>
            </p:cNvGrpSpPr>
            <p:nvPr/>
          </p:nvGrpSpPr>
          <p:grpSpPr bwMode="auto">
            <a:xfrm>
              <a:off x="2820" y="2757"/>
              <a:ext cx="649" cy="173"/>
              <a:chOff x="1895" y="3931"/>
              <a:chExt cx="649" cy="173"/>
            </a:xfrm>
          </p:grpSpPr>
          <p:sp>
            <p:nvSpPr>
              <p:cNvPr id="44" name="Rectangle 10"/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45" name="Text Box 11"/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200">
                    <a:solidFill>
                      <a:schemeClr val="bg1"/>
                    </a:solidFill>
                    <a:latin typeface="Arial" charset="0"/>
                  </a:rPr>
                  <a:t>0 1 2</a:t>
                </a:r>
                <a:r>
                  <a:rPr lang="en-US" altLang="zh-CN" sz="1200">
                    <a:latin typeface="Arial" charset="0"/>
                  </a:rPr>
                  <a:t> 3 0 1 2</a:t>
                </a:r>
              </a:p>
            </p:txBody>
          </p:sp>
        </p:grpSp>
        <p:grpSp>
          <p:nvGrpSpPr>
            <p:cNvPr id="14" name="Group 12"/>
            <p:cNvGrpSpPr>
              <a:grpSpLocks/>
            </p:cNvGrpSpPr>
            <p:nvPr/>
          </p:nvGrpSpPr>
          <p:grpSpPr bwMode="auto">
            <a:xfrm>
              <a:off x="2825" y="2923"/>
              <a:ext cx="649" cy="173"/>
              <a:chOff x="1895" y="3931"/>
              <a:chExt cx="649" cy="173"/>
            </a:xfrm>
          </p:grpSpPr>
          <p:sp>
            <p:nvSpPr>
              <p:cNvPr id="42" name="Rectangle 13"/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43" name="Text Box 14"/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200">
                    <a:solidFill>
                      <a:schemeClr val="bg1"/>
                    </a:solidFill>
                    <a:latin typeface="Arial" charset="0"/>
                  </a:rPr>
                  <a:t>0 1 2</a:t>
                </a:r>
                <a:r>
                  <a:rPr lang="en-US" altLang="zh-CN" sz="1200">
                    <a:latin typeface="Arial" charset="0"/>
                  </a:rPr>
                  <a:t> 3 0 1 2</a:t>
                </a:r>
              </a:p>
            </p:txBody>
          </p:sp>
        </p:grp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3449" y="2671"/>
              <a:ext cx="1151" cy="15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3468" y="2851"/>
              <a:ext cx="1139" cy="144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3487" y="3031"/>
              <a:ext cx="1124" cy="132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3520" y="2536"/>
              <a:ext cx="3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/>
                <a:t>pkt0</a:t>
              </a: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3518" y="2716"/>
              <a:ext cx="3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/>
                <a:t>pkt1</a:t>
              </a: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3516" y="2896"/>
              <a:ext cx="3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/>
                <a:t>pkt2</a:t>
              </a:r>
            </a:p>
          </p:txBody>
        </p:sp>
        <p:grpSp>
          <p:nvGrpSpPr>
            <p:cNvPr id="21" name="Group 23"/>
            <p:cNvGrpSpPr>
              <a:grpSpLocks/>
            </p:cNvGrpSpPr>
            <p:nvPr/>
          </p:nvGrpSpPr>
          <p:grpSpPr bwMode="auto">
            <a:xfrm>
              <a:off x="2827" y="3573"/>
              <a:ext cx="649" cy="173"/>
              <a:chOff x="1895" y="3931"/>
              <a:chExt cx="649" cy="173"/>
            </a:xfrm>
          </p:grpSpPr>
          <p:sp>
            <p:nvSpPr>
              <p:cNvPr id="40" name="Rectangle 24"/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41" name="Text Box 25"/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200">
                    <a:solidFill>
                      <a:schemeClr val="bg1"/>
                    </a:solidFill>
                    <a:latin typeface="Arial" charset="0"/>
                  </a:rPr>
                  <a:t>0 1 2</a:t>
                </a:r>
                <a:r>
                  <a:rPr lang="en-US" altLang="zh-CN" sz="1200">
                    <a:latin typeface="Arial" charset="0"/>
                  </a:rPr>
                  <a:t> 3 0 1 2</a:t>
                </a:r>
              </a:p>
            </p:txBody>
          </p:sp>
        </p:grpSp>
        <p:sp>
          <p:nvSpPr>
            <p:cNvPr id="22" name="Line 32"/>
            <p:cNvSpPr>
              <a:spLocks noChangeShapeType="1"/>
            </p:cNvSpPr>
            <p:nvPr/>
          </p:nvSpPr>
          <p:spPr bwMode="auto">
            <a:xfrm>
              <a:off x="3489" y="3657"/>
              <a:ext cx="1124" cy="141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" name="Text Box 35"/>
            <p:cNvSpPr txBox="1">
              <a:spLocks noChangeArrowheads="1"/>
            </p:cNvSpPr>
            <p:nvPr/>
          </p:nvSpPr>
          <p:spPr bwMode="auto">
            <a:xfrm>
              <a:off x="3542" y="3522"/>
              <a:ext cx="3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/>
                <a:t>pkt0</a:t>
              </a:r>
            </a:p>
          </p:txBody>
        </p:sp>
        <p:sp>
          <p:nvSpPr>
            <p:cNvPr id="24" name="Text Box 39"/>
            <p:cNvSpPr txBox="1">
              <a:spLocks noChangeArrowheads="1"/>
            </p:cNvSpPr>
            <p:nvPr/>
          </p:nvSpPr>
          <p:spPr bwMode="auto">
            <a:xfrm>
              <a:off x="2817" y="3322"/>
              <a:ext cx="883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zh-CN" altLang="en-US" sz="1400" dirty="0"/>
                <a:t>超时，重传</a:t>
              </a:r>
              <a:r>
                <a:rPr lang="en-US" altLang="zh-CN" sz="1400" dirty="0"/>
                <a:t>pkt0</a:t>
              </a:r>
            </a:p>
          </p:txBody>
        </p:sp>
        <p:sp>
          <p:nvSpPr>
            <p:cNvPr id="25" name="Rectangle 45"/>
            <p:cNvSpPr>
              <a:spLocks noChangeArrowheads="1"/>
            </p:cNvSpPr>
            <p:nvPr/>
          </p:nvSpPr>
          <p:spPr bwMode="auto">
            <a:xfrm>
              <a:off x="4729" y="2774"/>
              <a:ext cx="253" cy="119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6" name="Text Box 46"/>
            <p:cNvSpPr txBox="1">
              <a:spLocks noChangeArrowheads="1"/>
            </p:cNvSpPr>
            <p:nvPr/>
          </p:nvSpPr>
          <p:spPr bwMode="auto">
            <a:xfrm>
              <a:off x="4610" y="2743"/>
              <a:ext cx="64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200">
                  <a:latin typeface="Arial" charset="0"/>
                </a:rPr>
                <a:t>0</a:t>
              </a:r>
              <a:r>
                <a:rPr lang="en-US" altLang="zh-CN" sz="1200">
                  <a:solidFill>
                    <a:schemeClr val="bg1"/>
                  </a:solidFill>
                  <a:latin typeface="Arial" charset="0"/>
                </a:rPr>
                <a:t> 1 2 3</a:t>
              </a:r>
              <a:r>
                <a:rPr lang="en-US" altLang="zh-CN" sz="1200">
                  <a:latin typeface="Arial" charset="0"/>
                </a:rPr>
                <a:t> 0 1 2</a:t>
              </a:r>
            </a:p>
          </p:txBody>
        </p:sp>
        <p:sp>
          <p:nvSpPr>
            <p:cNvPr id="27" name="Rectangle 50"/>
            <p:cNvSpPr>
              <a:spLocks noChangeArrowheads="1"/>
            </p:cNvSpPr>
            <p:nvPr/>
          </p:nvSpPr>
          <p:spPr bwMode="auto">
            <a:xfrm>
              <a:off x="4805" y="2945"/>
              <a:ext cx="253" cy="119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8" name="Text Box 51"/>
            <p:cNvSpPr txBox="1">
              <a:spLocks noChangeArrowheads="1"/>
            </p:cNvSpPr>
            <p:nvPr/>
          </p:nvSpPr>
          <p:spPr bwMode="auto">
            <a:xfrm>
              <a:off x="4608" y="2916"/>
              <a:ext cx="64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200">
                  <a:latin typeface="Arial" charset="0"/>
                </a:rPr>
                <a:t>0 1</a:t>
              </a:r>
              <a:r>
                <a:rPr lang="en-US" altLang="zh-CN" sz="1200">
                  <a:solidFill>
                    <a:schemeClr val="bg1"/>
                  </a:solidFill>
                  <a:latin typeface="Arial" charset="0"/>
                </a:rPr>
                <a:t> 2 3 0</a:t>
              </a:r>
              <a:r>
                <a:rPr lang="en-US" altLang="zh-CN" sz="1200">
                  <a:latin typeface="Arial" charset="0"/>
                </a:rPr>
                <a:t> 1 2</a:t>
              </a:r>
            </a:p>
          </p:txBody>
        </p:sp>
        <p:sp>
          <p:nvSpPr>
            <p:cNvPr id="29" name="Rectangle 53"/>
            <p:cNvSpPr>
              <a:spLocks noChangeArrowheads="1"/>
            </p:cNvSpPr>
            <p:nvPr/>
          </p:nvSpPr>
          <p:spPr bwMode="auto">
            <a:xfrm>
              <a:off x="4887" y="3111"/>
              <a:ext cx="253" cy="119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0" name="Text Box 54"/>
            <p:cNvSpPr txBox="1">
              <a:spLocks noChangeArrowheads="1"/>
            </p:cNvSpPr>
            <p:nvPr/>
          </p:nvSpPr>
          <p:spPr bwMode="auto">
            <a:xfrm>
              <a:off x="4610" y="3082"/>
              <a:ext cx="64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200">
                  <a:latin typeface="Arial" charset="0"/>
                </a:rPr>
                <a:t>0 1 2 </a:t>
              </a:r>
              <a:r>
                <a:rPr lang="en-US" altLang="zh-CN" sz="1200">
                  <a:solidFill>
                    <a:schemeClr val="bg1"/>
                  </a:solidFill>
                  <a:latin typeface="Arial" charset="0"/>
                </a:rPr>
                <a:t>3 0 1</a:t>
              </a:r>
              <a:r>
                <a:rPr lang="en-US" altLang="zh-CN" sz="1200">
                  <a:latin typeface="Arial" charset="0"/>
                </a:rPr>
                <a:t> 2</a:t>
              </a:r>
            </a:p>
          </p:txBody>
        </p:sp>
        <p:sp>
          <p:nvSpPr>
            <p:cNvPr id="31" name="Line 62"/>
            <p:cNvSpPr>
              <a:spLocks noChangeShapeType="1"/>
            </p:cNvSpPr>
            <p:nvPr/>
          </p:nvSpPr>
          <p:spPr bwMode="auto">
            <a:xfrm flipH="1">
              <a:off x="3744" y="2826"/>
              <a:ext cx="822" cy="344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" name="Line 63"/>
            <p:cNvSpPr>
              <a:spLocks noChangeShapeType="1"/>
            </p:cNvSpPr>
            <p:nvPr/>
          </p:nvSpPr>
          <p:spPr bwMode="auto">
            <a:xfrm flipH="1">
              <a:off x="3763" y="2992"/>
              <a:ext cx="822" cy="344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" name="Line 64"/>
            <p:cNvSpPr>
              <a:spLocks noChangeShapeType="1"/>
            </p:cNvSpPr>
            <p:nvPr/>
          </p:nvSpPr>
          <p:spPr bwMode="auto">
            <a:xfrm flipH="1">
              <a:off x="3782" y="3158"/>
              <a:ext cx="822" cy="344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" name="Text Box 65"/>
            <p:cNvSpPr txBox="1">
              <a:spLocks noChangeArrowheads="1"/>
            </p:cNvSpPr>
            <p:nvPr/>
          </p:nvSpPr>
          <p:spPr bwMode="auto">
            <a:xfrm>
              <a:off x="3628" y="3048"/>
              <a:ext cx="20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5" name="Text Box 66"/>
            <p:cNvSpPr txBox="1">
              <a:spLocks noChangeArrowheads="1"/>
            </p:cNvSpPr>
            <p:nvPr/>
          </p:nvSpPr>
          <p:spPr bwMode="auto">
            <a:xfrm>
              <a:off x="3640" y="3228"/>
              <a:ext cx="20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6" name="Text Box 67"/>
            <p:cNvSpPr txBox="1">
              <a:spLocks noChangeArrowheads="1"/>
            </p:cNvSpPr>
            <p:nvPr/>
          </p:nvSpPr>
          <p:spPr bwMode="auto">
            <a:xfrm>
              <a:off x="3659" y="3387"/>
              <a:ext cx="20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7" name="Text Box 68"/>
            <p:cNvSpPr txBox="1">
              <a:spLocks noChangeArrowheads="1"/>
            </p:cNvSpPr>
            <p:nvPr/>
          </p:nvSpPr>
          <p:spPr bwMode="auto">
            <a:xfrm>
              <a:off x="4578" y="3650"/>
              <a:ext cx="123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200" dirty="0">
                  <a:solidFill>
                    <a:srgbClr val="CC0000"/>
                  </a:solidFill>
                </a:rPr>
                <a:t>期望收到序列号</a:t>
              </a:r>
              <a:r>
                <a:rPr lang="en-US" altLang="zh-CN" sz="1200" dirty="0">
                  <a:solidFill>
                    <a:srgbClr val="CC0000"/>
                  </a:solidFill>
                </a:rPr>
                <a:t>0</a:t>
              </a:r>
              <a:r>
                <a:rPr lang="zh-CN" altLang="en-US" sz="1200" dirty="0">
                  <a:solidFill>
                    <a:srgbClr val="CC0000"/>
                  </a:solidFill>
                </a:rPr>
                <a:t>的数据包</a:t>
              </a:r>
              <a:endParaRPr lang="en-US" altLang="zh-CN" sz="1200" dirty="0">
                <a:solidFill>
                  <a:srgbClr val="CC0000"/>
                </a:solidFill>
              </a:endParaRPr>
            </a:p>
          </p:txBody>
        </p:sp>
        <p:sp>
          <p:nvSpPr>
            <p:cNvPr id="38" name="Line 69"/>
            <p:cNvSpPr>
              <a:spLocks noChangeShapeType="1"/>
            </p:cNvSpPr>
            <p:nvPr/>
          </p:nvSpPr>
          <p:spPr bwMode="auto">
            <a:xfrm flipV="1">
              <a:off x="5022" y="3269"/>
              <a:ext cx="0" cy="40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" name="Text Box 117"/>
            <p:cNvSpPr txBox="1">
              <a:spLocks noChangeArrowheads="1"/>
            </p:cNvSpPr>
            <p:nvPr/>
          </p:nvSpPr>
          <p:spPr bwMode="auto">
            <a:xfrm>
              <a:off x="2796" y="3813"/>
              <a:ext cx="28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(b)</a:t>
              </a:r>
            </a:p>
          </p:txBody>
        </p:sp>
      </p:grpSp>
      <p:grpSp>
        <p:nvGrpSpPr>
          <p:cNvPr id="48" name="Group 128"/>
          <p:cNvGrpSpPr>
            <a:grpSpLocks/>
          </p:cNvGrpSpPr>
          <p:nvPr/>
        </p:nvGrpSpPr>
        <p:grpSpPr bwMode="auto">
          <a:xfrm>
            <a:off x="4449762" y="825500"/>
            <a:ext cx="4800598" cy="2171701"/>
            <a:chOff x="2803" y="520"/>
            <a:chExt cx="3024" cy="1368"/>
          </a:xfrm>
        </p:grpSpPr>
        <p:grpSp>
          <p:nvGrpSpPr>
            <p:cNvPr id="49" name="Group 72"/>
            <p:cNvGrpSpPr>
              <a:grpSpLocks/>
            </p:cNvGrpSpPr>
            <p:nvPr/>
          </p:nvGrpSpPr>
          <p:grpSpPr bwMode="auto">
            <a:xfrm>
              <a:off x="2819" y="568"/>
              <a:ext cx="649" cy="173"/>
              <a:chOff x="1895" y="3931"/>
              <a:chExt cx="649" cy="173"/>
            </a:xfrm>
          </p:grpSpPr>
          <p:sp>
            <p:nvSpPr>
              <p:cNvPr id="83" name="Rectangle 73"/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84" name="Text Box 74"/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200">
                    <a:solidFill>
                      <a:schemeClr val="bg1"/>
                    </a:solidFill>
                    <a:latin typeface="Arial" charset="0"/>
                  </a:rPr>
                  <a:t>0 1 2</a:t>
                </a:r>
                <a:r>
                  <a:rPr lang="en-US" altLang="zh-CN" sz="1200">
                    <a:latin typeface="Arial" charset="0"/>
                  </a:rPr>
                  <a:t> 3 0 1 2</a:t>
                </a:r>
              </a:p>
            </p:txBody>
          </p:sp>
        </p:grpSp>
        <p:grpSp>
          <p:nvGrpSpPr>
            <p:cNvPr id="50" name="Group 75"/>
            <p:cNvGrpSpPr>
              <a:grpSpLocks/>
            </p:cNvGrpSpPr>
            <p:nvPr/>
          </p:nvGrpSpPr>
          <p:grpSpPr bwMode="auto">
            <a:xfrm>
              <a:off x="2831" y="741"/>
              <a:ext cx="649" cy="173"/>
              <a:chOff x="1895" y="3931"/>
              <a:chExt cx="649" cy="173"/>
            </a:xfrm>
          </p:grpSpPr>
          <p:sp>
            <p:nvSpPr>
              <p:cNvPr id="81" name="Rectangle 76"/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82" name="Text Box 77"/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200">
                    <a:solidFill>
                      <a:schemeClr val="bg1"/>
                    </a:solidFill>
                    <a:latin typeface="Arial" charset="0"/>
                  </a:rPr>
                  <a:t>0 1 2</a:t>
                </a:r>
                <a:r>
                  <a:rPr lang="en-US" altLang="zh-CN" sz="1200">
                    <a:latin typeface="Arial" charset="0"/>
                  </a:rPr>
                  <a:t> 3 0 1 2</a:t>
                </a:r>
              </a:p>
            </p:txBody>
          </p:sp>
        </p:grpSp>
        <p:grpSp>
          <p:nvGrpSpPr>
            <p:cNvPr id="51" name="Group 78"/>
            <p:cNvGrpSpPr>
              <a:grpSpLocks/>
            </p:cNvGrpSpPr>
            <p:nvPr/>
          </p:nvGrpSpPr>
          <p:grpSpPr bwMode="auto">
            <a:xfrm>
              <a:off x="2836" y="907"/>
              <a:ext cx="649" cy="173"/>
              <a:chOff x="1895" y="3931"/>
              <a:chExt cx="649" cy="173"/>
            </a:xfrm>
          </p:grpSpPr>
          <p:sp>
            <p:nvSpPr>
              <p:cNvPr id="79" name="Rectangle 79"/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80" name="Text Box 80"/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200">
                    <a:solidFill>
                      <a:schemeClr val="bg1"/>
                    </a:solidFill>
                    <a:latin typeface="Arial" charset="0"/>
                  </a:rPr>
                  <a:t>0 1 2</a:t>
                </a:r>
                <a:r>
                  <a:rPr lang="en-US" altLang="zh-CN" sz="1200">
                    <a:latin typeface="Arial" charset="0"/>
                  </a:rPr>
                  <a:t> 3 0 1 2</a:t>
                </a:r>
              </a:p>
            </p:txBody>
          </p:sp>
        </p:grpSp>
        <p:sp>
          <p:nvSpPr>
            <p:cNvPr id="52" name="Line 81"/>
            <p:cNvSpPr>
              <a:spLocks noChangeShapeType="1"/>
            </p:cNvSpPr>
            <p:nvPr/>
          </p:nvSpPr>
          <p:spPr bwMode="auto">
            <a:xfrm>
              <a:off x="3460" y="655"/>
              <a:ext cx="1151" cy="15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" name="Line 82"/>
            <p:cNvSpPr>
              <a:spLocks noChangeShapeType="1"/>
            </p:cNvSpPr>
            <p:nvPr/>
          </p:nvSpPr>
          <p:spPr bwMode="auto">
            <a:xfrm>
              <a:off x="3479" y="835"/>
              <a:ext cx="1139" cy="144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" name="Line 83"/>
            <p:cNvSpPr>
              <a:spLocks noChangeShapeType="1"/>
            </p:cNvSpPr>
            <p:nvPr/>
          </p:nvSpPr>
          <p:spPr bwMode="auto">
            <a:xfrm>
              <a:off x="3498" y="1015"/>
              <a:ext cx="1124" cy="132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" name="Text Box 84"/>
            <p:cNvSpPr txBox="1">
              <a:spLocks noChangeArrowheads="1"/>
            </p:cNvSpPr>
            <p:nvPr/>
          </p:nvSpPr>
          <p:spPr bwMode="auto">
            <a:xfrm>
              <a:off x="3489" y="520"/>
              <a:ext cx="3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/>
                <a:t>pkt0</a:t>
              </a:r>
            </a:p>
          </p:txBody>
        </p:sp>
        <p:sp>
          <p:nvSpPr>
            <p:cNvPr id="56" name="Text Box 85"/>
            <p:cNvSpPr txBox="1">
              <a:spLocks noChangeArrowheads="1"/>
            </p:cNvSpPr>
            <p:nvPr/>
          </p:nvSpPr>
          <p:spPr bwMode="auto">
            <a:xfrm>
              <a:off x="3529" y="700"/>
              <a:ext cx="3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/>
                <a:t>pkt1</a:t>
              </a:r>
            </a:p>
          </p:txBody>
        </p:sp>
        <p:sp>
          <p:nvSpPr>
            <p:cNvPr id="57" name="Text Box 86"/>
            <p:cNvSpPr txBox="1">
              <a:spLocks noChangeArrowheads="1"/>
            </p:cNvSpPr>
            <p:nvPr/>
          </p:nvSpPr>
          <p:spPr bwMode="auto">
            <a:xfrm>
              <a:off x="3527" y="880"/>
              <a:ext cx="3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/>
                <a:t>pkt2</a:t>
              </a:r>
            </a:p>
          </p:txBody>
        </p:sp>
        <p:sp>
          <p:nvSpPr>
            <p:cNvPr id="58" name="Rectangle 88"/>
            <p:cNvSpPr>
              <a:spLocks noChangeArrowheads="1"/>
            </p:cNvSpPr>
            <p:nvPr/>
          </p:nvSpPr>
          <p:spPr bwMode="auto">
            <a:xfrm>
              <a:off x="3035" y="1394"/>
              <a:ext cx="253" cy="119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9" name="Text Box 89"/>
            <p:cNvSpPr txBox="1">
              <a:spLocks noChangeArrowheads="1"/>
            </p:cNvSpPr>
            <p:nvPr/>
          </p:nvSpPr>
          <p:spPr bwMode="auto">
            <a:xfrm>
              <a:off x="2838" y="1365"/>
              <a:ext cx="64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200">
                  <a:latin typeface="Arial" charset="0"/>
                </a:rPr>
                <a:t>0 1</a:t>
              </a:r>
              <a:r>
                <a:rPr lang="en-US" altLang="zh-CN" sz="1200">
                  <a:solidFill>
                    <a:schemeClr val="bg1"/>
                  </a:solidFill>
                  <a:latin typeface="Arial" charset="0"/>
                </a:rPr>
                <a:t> 2</a:t>
              </a:r>
              <a:r>
                <a:rPr lang="en-US" altLang="zh-CN" sz="1200">
                  <a:latin typeface="Arial" charset="0"/>
                </a:rPr>
                <a:t> </a:t>
              </a:r>
              <a:r>
                <a:rPr lang="en-US" altLang="zh-CN" sz="1200">
                  <a:solidFill>
                    <a:schemeClr val="bg1"/>
                  </a:solidFill>
                  <a:latin typeface="Arial" charset="0"/>
                </a:rPr>
                <a:t>3 0</a:t>
              </a:r>
              <a:r>
                <a:rPr lang="en-US" altLang="zh-CN" sz="1200">
                  <a:latin typeface="Arial" charset="0"/>
                </a:rPr>
                <a:t> 1 2</a:t>
              </a:r>
            </a:p>
          </p:txBody>
        </p:sp>
        <p:sp>
          <p:nvSpPr>
            <p:cNvPr id="60" name="Line 90"/>
            <p:cNvSpPr>
              <a:spLocks noChangeShapeType="1"/>
            </p:cNvSpPr>
            <p:nvPr/>
          </p:nvSpPr>
          <p:spPr bwMode="auto">
            <a:xfrm>
              <a:off x="3480" y="1473"/>
              <a:ext cx="1124" cy="141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" name="Text Box 91"/>
            <p:cNvSpPr txBox="1">
              <a:spLocks noChangeArrowheads="1"/>
            </p:cNvSpPr>
            <p:nvPr/>
          </p:nvSpPr>
          <p:spPr bwMode="auto">
            <a:xfrm>
              <a:off x="3545" y="1478"/>
              <a:ext cx="3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/>
                <a:t>pkt0</a:t>
              </a:r>
            </a:p>
          </p:txBody>
        </p:sp>
        <p:sp>
          <p:nvSpPr>
            <p:cNvPr id="62" name="Rectangle 95"/>
            <p:cNvSpPr>
              <a:spLocks noChangeArrowheads="1"/>
            </p:cNvSpPr>
            <p:nvPr/>
          </p:nvSpPr>
          <p:spPr bwMode="auto">
            <a:xfrm>
              <a:off x="4740" y="758"/>
              <a:ext cx="253" cy="119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3" name="Text Box 96"/>
            <p:cNvSpPr txBox="1">
              <a:spLocks noChangeArrowheads="1"/>
            </p:cNvSpPr>
            <p:nvPr/>
          </p:nvSpPr>
          <p:spPr bwMode="auto">
            <a:xfrm>
              <a:off x="4621" y="727"/>
              <a:ext cx="64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200">
                  <a:latin typeface="Arial" charset="0"/>
                </a:rPr>
                <a:t>0</a:t>
              </a:r>
              <a:r>
                <a:rPr lang="en-US" altLang="zh-CN" sz="1200">
                  <a:solidFill>
                    <a:schemeClr val="bg1"/>
                  </a:solidFill>
                  <a:latin typeface="Arial" charset="0"/>
                </a:rPr>
                <a:t> 1 2 3</a:t>
              </a:r>
              <a:r>
                <a:rPr lang="en-US" altLang="zh-CN" sz="1200">
                  <a:latin typeface="Arial" charset="0"/>
                </a:rPr>
                <a:t> 0 1 2</a:t>
              </a:r>
            </a:p>
          </p:txBody>
        </p:sp>
        <p:sp>
          <p:nvSpPr>
            <p:cNvPr id="64" name="Rectangle 97"/>
            <p:cNvSpPr>
              <a:spLocks noChangeArrowheads="1"/>
            </p:cNvSpPr>
            <p:nvPr/>
          </p:nvSpPr>
          <p:spPr bwMode="auto">
            <a:xfrm>
              <a:off x="4816" y="929"/>
              <a:ext cx="253" cy="119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5" name="Text Box 98"/>
            <p:cNvSpPr txBox="1">
              <a:spLocks noChangeArrowheads="1"/>
            </p:cNvSpPr>
            <p:nvPr/>
          </p:nvSpPr>
          <p:spPr bwMode="auto">
            <a:xfrm>
              <a:off x="4619" y="900"/>
              <a:ext cx="64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200">
                  <a:latin typeface="Arial" charset="0"/>
                </a:rPr>
                <a:t>0 1</a:t>
              </a:r>
              <a:r>
                <a:rPr lang="en-US" altLang="zh-CN" sz="1200">
                  <a:solidFill>
                    <a:schemeClr val="bg1"/>
                  </a:solidFill>
                  <a:latin typeface="Arial" charset="0"/>
                </a:rPr>
                <a:t> 2 3 0</a:t>
              </a:r>
              <a:r>
                <a:rPr lang="en-US" altLang="zh-CN" sz="1200">
                  <a:latin typeface="Arial" charset="0"/>
                </a:rPr>
                <a:t> 1 2</a:t>
              </a:r>
            </a:p>
          </p:txBody>
        </p:sp>
        <p:sp>
          <p:nvSpPr>
            <p:cNvPr id="66" name="Rectangle 99"/>
            <p:cNvSpPr>
              <a:spLocks noChangeArrowheads="1"/>
            </p:cNvSpPr>
            <p:nvPr/>
          </p:nvSpPr>
          <p:spPr bwMode="auto">
            <a:xfrm>
              <a:off x="4898" y="1095"/>
              <a:ext cx="253" cy="119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7" name="Text Box 100"/>
            <p:cNvSpPr txBox="1">
              <a:spLocks noChangeArrowheads="1"/>
            </p:cNvSpPr>
            <p:nvPr/>
          </p:nvSpPr>
          <p:spPr bwMode="auto">
            <a:xfrm>
              <a:off x="4621" y="1066"/>
              <a:ext cx="64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200">
                  <a:latin typeface="Arial" charset="0"/>
                </a:rPr>
                <a:t>0 1 2 </a:t>
              </a:r>
              <a:r>
                <a:rPr lang="en-US" altLang="zh-CN" sz="1200">
                  <a:solidFill>
                    <a:schemeClr val="bg1"/>
                  </a:solidFill>
                  <a:latin typeface="Arial" charset="0"/>
                </a:rPr>
                <a:t>3 0 1</a:t>
              </a:r>
              <a:r>
                <a:rPr lang="en-US" altLang="zh-CN" sz="1200">
                  <a:latin typeface="Arial" charset="0"/>
                </a:rPr>
                <a:t> 2</a:t>
              </a:r>
            </a:p>
          </p:txBody>
        </p:sp>
        <p:sp>
          <p:nvSpPr>
            <p:cNvPr id="68" name="Line 103"/>
            <p:cNvSpPr>
              <a:spLocks noChangeShapeType="1"/>
            </p:cNvSpPr>
            <p:nvPr/>
          </p:nvSpPr>
          <p:spPr bwMode="auto">
            <a:xfrm flipH="1">
              <a:off x="3453" y="810"/>
              <a:ext cx="1124" cy="463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" name="Line 104"/>
            <p:cNvSpPr>
              <a:spLocks noChangeShapeType="1"/>
            </p:cNvSpPr>
            <p:nvPr/>
          </p:nvSpPr>
          <p:spPr bwMode="auto">
            <a:xfrm flipH="1">
              <a:off x="3465" y="976"/>
              <a:ext cx="1131" cy="478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0" name="Text Box 107"/>
            <p:cNvSpPr txBox="1">
              <a:spLocks noChangeArrowheads="1"/>
            </p:cNvSpPr>
            <p:nvPr/>
          </p:nvSpPr>
          <p:spPr bwMode="auto">
            <a:xfrm>
              <a:off x="3780" y="1245"/>
              <a:ext cx="20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1" name="Text Box 109"/>
            <p:cNvSpPr txBox="1">
              <a:spLocks noChangeArrowheads="1"/>
            </p:cNvSpPr>
            <p:nvPr/>
          </p:nvSpPr>
          <p:spPr bwMode="auto">
            <a:xfrm>
              <a:off x="4596" y="1501"/>
              <a:ext cx="123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1200" dirty="0">
                  <a:solidFill>
                    <a:srgbClr val="CC0000"/>
                  </a:solidFill>
                </a:rPr>
                <a:t>期望收到序列号</a:t>
              </a:r>
              <a:r>
                <a:rPr lang="en-US" altLang="zh-CN" sz="1200" dirty="0">
                  <a:solidFill>
                    <a:srgbClr val="CC0000"/>
                  </a:solidFill>
                </a:rPr>
                <a:t>0</a:t>
              </a:r>
              <a:r>
                <a:rPr lang="zh-CN" altLang="en-US" sz="1200" dirty="0">
                  <a:solidFill>
                    <a:srgbClr val="CC0000"/>
                  </a:solidFill>
                </a:rPr>
                <a:t>的数据包</a:t>
              </a:r>
              <a:endParaRPr lang="en-US" altLang="zh-CN" sz="1200" dirty="0">
                <a:solidFill>
                  <a:srgbClr val="CC0000"/>
                </a:solidFill>
              </a:endParaRPr>
            </a:p>
          </p:txBody>
        </p:sp>
        <p:sp>
          <p:nvSpPr>
            <p:cNvPr id="72" name="Line 110"/>
            <p:cNvSpPr>
              <a:spLocks noChangeShapeType="1"/>
            </p:cNvSpPr>
            <p:nvPr/>
          </p:nvSpPr>
          <p:spPr bwMode="auto">
            <a:xfrm flipH="1" flipV="1">
              <a:off x="5033" y="1253"/>
              <a:ext cx="0" cy="281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" name="Line 112"/>
            <p:cNvSpPr>
              <a:spLocks noChangeShapeType="1"/>
            </p:cNvSpPr>
            <p:nvPr/>
          </p:nvSpPr>
          <p:spPr bwMode="auto">
            <a:xfrm>
              <a:off x="3475" y="1290"/>
              <a:ext cx="372" cy="46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74" name="Group 115"/>
            <p:cNvGrpSpPr>
              <a:grpSpLocks/>
            </p:cNvGrpSpPr>
            <p:nvPr/>
          </p:nvGrpSpPr>
          <p:grpSpPr bwMode="auto">
            <a:xfrm>
              <a:off x="2838" y="1185"/>
              <a:ext cx="649" cy="173"/>
              <a:chOff x="2667" y="3750"/>
              <a:chExt cx="649" cy="173"/>
            </a:xfrm>
          </p:grpSpPr>
          <p:sp>
            <p:nvSpPr>
              <p:cNvPr id="77" name="Rectangle 113"/>
              <p:cNvSpPr>
                <a:spLocks noChangeArrowheads="1"/>
              </p:cNvSpPr>
              <p:nvPr/>
            </p:nvSpPr>
            <p:spPr bwMode="auto">
              <a:xfrm>
                <a:off x="2786" y="3779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78" name="Text Box 114"/>
              <p:cNvSpPr txBox="1">
                <a:spLocks noChangeArrowheads="1"/>
              </p:cNvSpPr>
              <p:nvPr/>
            </p:nvSpPr>
            <p:spPr bwMode="auto">
              <a:xfrm>
                <a:off x="2667" y="3750"/>
                <a:ext cx="649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200">
                    <a:latin typeface="Arial" charset="0"/>
                  </a:rPr>
                  <a:t>0 </a:t>
                </a:r>
                <a:r>
                  <a:rPr lang="en-US" altLang="zh-CN" sz="1200">
                    <a:solidFill>
                      <a:schemeClr val="bg1"/>
                    </a:solidFill>
                    <a:latin typeface="Arial" charset="0"/>
                  </a:rPr>
                  <a:t>1 2</a:t>
                </a:r>
                <a:r>
                  <a:rPr lang="en-US" altLang="zh-CN" sz="1200">
                    <a:latin typeface="Arial" charset="0"/>
                  </a:rPr>
                  <a:t> </a:t>
                </a:r>
                <a:r>
                  <a:rPr lang="en-US" altLang="zh-CN" sz="1200">
                    <a:solidFill>
                      <a:schemeClr val="bg1"/>
                    </a:solidFill>
                    <a:latin typeface="Arial" charset="0"/>
                  </a:rPr>
                  <a:t>3 </a:t>
                </a:r>
                <a:r>
                  <a:rPr lang="en-US" altLang="zh-CN" sz="1200">
                    <a:latin typeface="Arial" charset="0"/>
                  </a:rPr>
                  <a:t>0 1 2</a:t>
                </a:r>
              </a:p>
            </p:txBody>
          </p:sp>
        </p:grpSp>
        <p:sp>
          <p:nvSpPr>
            <p:cNvPr id="75" name="Text Box 116"/>
            <p:cNvSpPr txBox="1">
              <a:spLocks noChangeArrowheads="1"/>
            </p:cNvSpPr>
            <p:nvPr/>
          </p:nvSpPr>
          <p:spPr bwMode="auto">
            <a:xfrm>
              <a:off x="3547" y="1154"/>
              <a:ext cx="3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/>
                <a:t>pkt3</a:t>
              </a:r>
            </a:p>
          </p:txBody>
        </p:sp>
        <p:sp>
          <p:nvSpPr>
            <p:cNvPr id="76" name="Text Box 119"/>
            <p:cNvSpPr txBox="1">
              <a:spLocks noChangeArrowheads="1"/>
            </p:cNvSpPr>
            <p:nvPr/>
          </p:nvSpPr>
          <p:spPr bwMode="auto">
            <a:xfrm>
              <a:off x="2803" y="1655"/>
              <a:ext cx="2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(a)</a:t>
              </a:r>
            </a:p>
          </p:txBody>
        </p:sp>
      </p:grpSp>
      <p:grpSp>
        <p:nvGrpSpPr>
          <p:cNvPr id="85" name="Group 122"/>
          <p:cNvGrpSpPr>
            <a:grpSpLocks/>
          </p:cNvGrpSpPr>
          <p:nvPr/>
        </p:nvGrpSpPr>
        <p:grpSpPr bwMode="auto">
          <a:xfrm>
            <a:off x="6434138" y="890588"/>
            <a:ext cx="517525" cy="5278437"/>
            <a:chOff x="3821" y="550"/>
            <a:chExt cx="326" cy="3325"/>
          </a:xfrm>
        </p:grpSpPr>
        <p:pic>
          <p:nvPicPr>
            <p:cNvPr id="86" name="Picture 5" descr="curtain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23" y="550"/>
              <a:ext cx="284" cy="1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7" name="Picture 111" descr="curtain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21" y="2564"/>
              <a:ext cx="326" cy="1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8" name="Text Box 121"/>
          <p:cNvSpPr txBox="1">
            <a:spLocks noChangeArrowheads="1"/>
          </p:cNvSpPr>
          <p:nvPr/>
        </p:nvSpPr>
        <p:spPr bwMode="auto">
          <a:xfrm>
            <a:off x="4355976" y="3049588"/>
            <a:ext cx="480131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接收端无法查看发送端的窗口</a:t>
            </a:r>
            <a:r>
              <a:rPr lang="en-US" altLang="zh-CN" dirty="0"/>
              <a:t>!</a:t>
            </a:r>
          </a:p>
          <a:p>
            <a:r>
              <a:rPr lang="zh-CN" altLang="en-US" dirty="0"/>
              <a:t>两个例子里，接收端收到的数据包序列号一样</a:t>
            </a:r>
            <a:endParaRPr lang="en-US" altLang="zh-CN" dirty="0"/>
          </a:p>
          <a:p>
            <a:r>
              <a:rPr lang="zh-CN" altLang="en-US" dirty="0">
                <a:solidFill>
                  <a:srgbClr val="CC0000"/>
                </a:solidFill>
              </a:rPr>
              <a:t>存在重大问题！</a:t>
            </a:r>
            <a:endParaRPr lang="en-US" altLang="zh-CN" dirty="0">
              <a:solidFill>
                <a:srgbClr val="CC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971600" y="6021288"/>
            <a:ext cx="536039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窗口大小不应超过序列号空间的一半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8" grpId="0"/>
      <p:bldP spid="8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3.1 </a:t>
            </a:r>
            <a:r>
              <a:rPr lang="zh-CN" altLang="en-US" sz="2400" dirty="0"/>
              <a:t>传输层提供的服务</a:t>
            </a:r>
            <a:endParaRPr lang="en-US" altLang="zh-CN" sz="2400" dirty="0"/>
          </a:p>
          <a:p>
            <a:r>
              <a:rPr lang="en-US" altLang="zh-CN" sz="2400" dirty="0">
                <a:solidFill>
                  <a:srgbClr val="C00000"/>
                </a:solidFill>
              </a:rPr>
              <a:t>3.2 </a:t>
            </a:r>
            <a:r>
              <a:rPr lang="zh-CN" altLang="en-US" sz="2400" dirty="0">
                <a:solidFill>
                  <a:srgbClr val="C00000"/>
                </a:solidFill>
              </a:rPr>
              <a:t>复用和解复用</a:t>
            </a:r>
            <a:endParaRPr lang="en-US" altLang="zh-CN" sz="2400" dirty="0">
              <a:solidFill>
                <a:srgbClr val="C00000"/>
              </a:solidFill>
            </a:endParaRPr>
          </a:p>
          <a:p>
            <a:r>
              <a:rPr lang="en-US" altLang="zh-CN" sz="2400" dirty="0"/>
              <a:t>3.3 </a:t>
            </a:r>
            <a:r>
              <a:rPr lang="zh-CN" altLang="en-US" sz="2400" dirty="0"/>
              <a:t>无连接的传输层协议：</a:t>
            </a:r>
            <a:r>
              <a:rPr lang="en-US" altLang="zh-CN" sz="2400" dirty="0"/>
              <a:t>UDP</a:t>
            </a:r>
          </a:p>
          <a:p>
            <a:r>
              <a:rPr lang="en-US" altLang="zh-CN" sz="2400" dirty="0"/>
              <a:t>3.4 </a:t>
            </a:r>
            <a:r>
              <a:rPr lang="zh-CN" altLang="en-US" sz="2400" dirty="0"/>
              <a:t>可靠数据传输的原理</a:t>
            </a:r>
            <a:endParaRPr lang="en-US" altLang="zh-CN" sz="2400" dirty="0"/>
          </a:p>
          <a:p>
            <a:r>
              <a:rPr lang="en-US" altLang="zh-CN" sz="2400" dirty="0"/>
              <a:t>3.5 </a:t>
            </a:r>
            <a:r>
              <a:rPr lang="zh-CN" altLang="en-US" sz="2400" dirty="0"/>
              <a:t>面向连接的传输层协议：</a:t>
            </a:r>
            <a:r>
              <a:rPr lang="en-US" altLang="zh-CN" sz="2400" dirty="0"/>
              <a:t>TCP</a:t>
            </a:r>
          </a:p>
          <a:p>
            <a:pPr lvl="1"/>
            <a:r>
              <a:rPr lang="zh-CN" altLang="en-US" sz="2000" dirty="0"/>
              <a:t>分段格式</a:t>
            </a:r>
            <a:endParaRPr lang="en-US" altLang="zh-CN" sz="2000" dirty="0"/>
          </a:p>
          <a:p>
            <a:pPr lvl="1"/>
            <a:r>
              <a:rPr lang="zh-CN" altLang="en-US" sz="2000" dirty="0"/>
              <a:t>可靠数据传输</a:t>
            </a:r>
            <a:endParaRPr lang="en-US" altLang="zh-CN" sz="2000" dirty="0"/>
          </a:p>
          <a:p>
            <a:pPr lvl="1"/>
            <a:r>
              <a:rPr lang="zh-CN" altLang="en-US" sz="2000" dirty="0"/>
              <a:t>流控制</a:t>
            </a:r>
            <a:endParaRPr lang="en-US" altLang="zh-CN" sz="2000" dirty="0"/>
          </a:p>
          <a:p>
            <a:pPr lvl="1"/>
            <a:r>
              <a:rPr lang="zh-CN" altLang="en-US" sz="2000" dirty="0"/>
              <a:t>连接管理</a:t>
            </a:r>
            <a:endParaRPr lang="en-US" altLang="zh-CN" sz="2000" dirty="0"/>
          </a:p>
          <a:p>
            <a:r>
              <a:rPr lang="en-US" altLang="zh-CN" sz="2400" dirty="0"/>
              <a:t>3.6 </a:t>
            </a:r>
            <a:r>
              <a:rPr lang="zh-CN" altLang="en-US" sz="2400" dirty="0"/>
              <a:t>拥塞控制原理</a:t>
            </a:r>
            <a:endParaRPr lang="en-US" altLang="zh-CN" sz="2400" dirty="0"/>
          </a:p>
          <a:p>
            <a:r>
              <a:rPr lang="en-US" altLang="zh-CN" sz="2400" dirty="0"/>
              <a:t>3.7 TCP</a:t>
            </a:r>
            <a:r>
              <a:rPr lang="zh-CN" altLang="en-US" sz="2400" dirty="0"/>
              <a:t>的拥塞控制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2C5A0-6FCD-43E6-9E0C-16BA9A47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讨论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4DD8E1-5E86-4441-A5BE-9A47FBCF9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回退</a:t>
            </a:r>
            <a:r>
              <a:rPr lang="en-US" altLang="zh-CN" dirty="0"/>
              <a:t>N</a:t>
            </a:r>
          </a:p>
          <a:p>
            <a:pPr lvl="1"/>
            <a:r>
              <a:rPr lang="zh-CN" altLang="en-US" dirty="0"/>
              <a:t>优点：发送端仅维持一个计时器，接收端不用缓存乱序到达的数据包，实现起来简单</a:t>
            </a:r>
            <a:endParaRPr lang="en-US" altLang="zh-CN" dirty="0"/>
          </a:p>
          <a:p>
            <a:pPr lvl="1"/>
            <a:r>
              <a:rPr lang="zh-CN" altLang="en-US" dirty="0"/>
              <a:t>缺点：浪费带宽</a:t>
            </a:r>
            <a:endParaRPr lang="en-US" altLang="zh-CN" dirty="0"/>
          </a:p>
          <a:p>
            <a:r>
              <a:rPr lang="zh-CN" altLang="en-US" dirty="0"/>
              <a:t>选择性重传</a:t>
            </a:r>
            <a:endParaRPr lang="en-US" altLang="zh-CN" dirty="0"/>
          </a:p>
          <a:p>
            <a:pPr lvl="1"/>
            <a:r>
              <a:rPr lang="zh-CN" altLang="en-US" dirty="0"/>
              <a:t>优点：不浪费带宽</a:t>
            </a:r>
            <a:endParaRPr lang="en-US" altLang="zh-CN" dirty="0"/>
          </a:p>
          <a:p>
            <a:pPr lvl="1"/>
            <a:r>
              <a:rPr lang="zh-CN" altLang="en-US" dirty="0"/>
              <a:t>缺点：发送端维持多个计时器，接收端需缓存乱序到达的数据包，实现复杂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AB99B8-7B48-4456-8649-810CE6DCD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270966"/>
      </p:ext>
    </p:extLst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0F6D7D-E9E5-4CBB-964C-3CD97040B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4893F310-DCA0-4F70-A2B5-D5934C2024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2292921"/>
              </p:ext>
            </p:extLst>
          </p:nvPr>
        </p:nvGraphicFramePr>
        <p:xfrm>
          <a:off x="250825" y="1795663"/>
          <a:ext cx="8704262" cy="3992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2943">
                  <a:extLst>
                    <a:ext uri="{9D8B030D-6E8A-4147-A177-3AD203B41FA5}">
                      <a16:colId xmlns:a16="http://schemas.microsoft.com/office/drawing/2014/main" val="3019646454"/>
                    </a:ext>
                  </a:extLst>
                </a:gridCol>
                <a:gridCol w="6471319">
                  <a:extLst>
                    <a:ext uri="{9D8B030D-6E8A-4147-A177-3AD203B41FA5}">
                      <a16:colId xmlns:a16="http://schemas.microsoft.com/office/drawing/2014/main" val="33890350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000" b="1" dirty="0"/>
                        <a:t>网络机制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/>
                        <a:t>作用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996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校验和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检测收到数据包的</a:t>
                      </a:r>
                      <a:r>
                        <a:rPr lang="en-US" altLang="zh-CN" sz="2000" dirty="0"/>
                        <a:t>bit</a:t>
                      </a:r>
                      <a:r>
                        <a:rPr lang="zh-CN" altLang="en-US" sz="2000" dirty="0"/>
                        <a:t>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729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定时器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当数据包或</a:t>
                      </a:r>
                      <a:r>
                        <a:rPr lang="en-US" altLang="zh-CN" sz="2000" dirty="0"/>
                        <a:t>ACK</a:t>
                      </a:r>
                      <a:r>
                        <a:rPr lang="zh-CN" altLang="en-US" sz="2000" dirty="0"/>
                        <a:t>丢失时，超时触发发送端重传数据包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19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序列号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标识数据包顺序；收到数据包不连续意味着存在数据包丢失；能够识别收到的重复数据包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4718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ACK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接收端通知发送端某个或多个数据包正确收到。累积</a:t>
                      </a:r>
                      <a:r>
                        <a:rPr lang="en-US" altLang="zh-CN" sz="2000" dirty="0"/>
                        <a:t>ACK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37441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NAK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接收端通知发送端某个未正确接收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4434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窗口、流水线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允许发送端一次发出多个数据包，多个数据包处于已发出未确认的状态。</a:t>
                      </a:r>
                      <a:endParaRPr lang="en-US" altLang="zh-CN" sz="2000" dirty="0"/>
                    </a:p>
                    <a:p>
                      <a:r>
                        <a:rPr lang="zh-CN" altLang="en-US" sz="2000" dirty="0"/>
                        <a:t>窗口大小由流控制和拥塞控制共同决定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055667"/>
                  </a:ext>
                </a:extLst>
              </a:tr>
            </a:tbl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CFBB9C-85D9-47FA-B638-51D1990F9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137160"/>
      </p:ext>
    </p:extLst>
  </p:cSld>
  <p:clrMapOvr>
    <a:masterClrMapping/>
  </p:clrMapOvr>
  <p:transition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3.1 </a:t>
            </a:r>
            <a:r>
              <a:rPr lang="zh-CN" altLang="en-US" sz="2400" dirty="0"/>
              <a:t>传输层提供的服务</a:t>
            </a:r>
            <a:endParaRPr lang="en-US" altLang="zh-CN" sz="2400" dirty="0"/>
          </a:p>
          <a:p>
            <a:r>
              <a:rPr lang="en-US" altLang="zh-CN" sz="2400" dirty="0"/>
              <a:t>3.2 </a:t>
            </a:r>
            <a:r>
              <a:rPr lang="zh-CN" altLang="en-US" sz="2400" dirty="0"/>
              <a:t>复用和解复用</a:t>
            </a:r>
            <a:endParaRPr lang="en-US" altLang="zh-CN" sz="2400" dirty="0"/>
          </a:p>
          <a:p>
            <a:r>
              <a:rPr lang="en-US" altLang="zh-CN" sz="2400" dirty="0"/>
              <a:t>3.3 </a:t>
            </a:r>
            <a:r>
              <a:rPr lang="zh-CN" altLang="en-US" sz="2400" dirty="0"/>
              <a:t>无连接的传输层协议：</a:t>
            </a:r>
            <a:r>
              <a:rPr lang="en-US" altLang="zh-CN" sz="2400" dirty="0"/>
              <a:t>UDP</a:t>
            </a:r>
          </a:p>
          <a:p>
            <a:r>
              <a:rPr lang="en-US" altLang="zh-CN" sz="2400" dirty="0"/>
              <a:t>3.4 </a:t>
            </a:r>
            <a:r>
              <a:rPr lang="zh-CN" altLang="en-US" sz="2400" dirty="0"/>
              <a:t>可靠数据传输的原理</a:t>
            </a:r>
            <a:endParaRPr lang="en-US" altLang="zh-CN" sz="2400" dirty="0"/>
          </a:p>
          <a:p>
            <a:r>
              <a:rPr lang="en-US" altLang="zh-CN" sz="2400" dirty="0">
                <a:solidFill>
                  <a:srgbClr val="C00000"/>
                </a:solidFill>
              </a:rPr>
              <a:t>3.5 </a:t>
            </a:r>
            <a:r>
              <a:rPr lang="zh-CN" altLang="en-US" sz="2400" dirty="0">
                <a:solidFill>
                  <a:srgbClr val="C00000"/>
                </a:solidFill>
              </a:rPr>
              <a:t>面向连接的传输层协议：</a:t>
            </a:r>
            <a:r>
              <a:rPr lang="en-US" altLang="zh-CN" sz="2400" dirty="0">
                <a:solidFill>
                  <a:srgbClr val="C00000"/>
                </a:solidFill>
              </a:rPr>
              <a:t>TCP</a:t>
            </a:r>
          </a:p>
          <a:p>
            <a:pPr lvl="1"/>
            <a:r>
              <a:rPr lang="zh-CN" altLang="en-US" sz="2000" dirty="0">
                <a:solidFill>
                  <a:srgbClr val="C00000"/>
                </a:solidFill>
              </a:rPr>
              <a:t>分段格式</a:t>
            </a:r>
            <a:endParaRPr lang="en-US" altLang="zh-CN" sz="2000" dirty="0">
              <a:solidFill>
                <a:srgbClr val="C00000"/>
              </a:solidFill>
            </a:endParaRPr>
          </a:p>
          <a:p>
            <a:pPr lvl="1"/>
            <a:r>
              <a:rPr lang="zh-CN" altLang="en-US" sz="2000" dirty="0"/>
              <a:t>可靠数据传输</a:t>
            </a:r>
            <a:endParaRPr lang="en-US" altLang="zh-CN" sz="2000" dirty="0"/>
          </a:p>
          <a:p>
            <a:pPr lvl="1"/>
            <a:r>
              <a:rPr lang="zh-CN" altLang="en-US" sz="2000" dirty="0"/>
              <a:t>流控制</a:t>
            </a:r>
            <a:endParaRPr lang="en-US" altLang="zh-CN" sz="2000" dirty="0"/>
          </a:p>
          <a:p>
            <a:pPr lvl="1"/>
            <a:r>
              <a:rPr lang="zh-CN" altLang="en-US" sz="2000" dirty="0"/>
              <a:t>连接管理</a:t>
            </a:r>
            <a:endParaRPr lang="en-US" altLang="zh-CN" sz="2000" dirty="0"/>
          </a:p>
          <a:p>
            <a:r>
              <a:rPr lang="en-US" altLang="zh-CN" sz="2400" dirty="0"/>
              <a:t>3.6 </a:t>
            </a:r>
            <a:r>
              <a:rPr lang="zh-CN" altLang="en-US" sz="2400" dirty="0"/>
              <a:t>拥塞控制原理</a:t>
            </a:r>
            <a:endParaRPr lang="en-US" altLang="zh-CN" sz="2400" dirty="0"/>
          </a:p>
          <a:p>
            <a:r>
              <a:rPr lang="en-US" altLang="zh-CN" sz="2400" dirty="0"/>
              <a:t>3.7 TCP</a:t>
            </a:r>
            <a:r>
              <a:rPr lang="zh-CN" altLang="en-US" sz="2400" dirty="0"/>
              <a:t>的拥塞控制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62</a:t>
            </a:fld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：概览</a:t>
            </a:r>
            <a:r>
              <a:rPr lang="en-US" altLang="zh-CN" sz="2800" dirty="0" err="1">
                <a:ea typeface="ＭＳ Ｐゴシック" pitchFamily="34" charset="-128"/>
              </a:rPr>
              <a:t>RFCs</a:t>
            </a:r>
            <a:r>
              <a:rPr lang="en-US" altLang="zh-CN" sz="2800" dirty="0">
                <a:ea typeface="ＭＳ Ｐゴシック" pitchFamily="34" charset="-128"/>
              </a:rPr>
              <a:t>: 793,1122,1323, 2018, 2581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63</a:t>
            </a:fld>
            <a:endParaRPr lang="zh-CN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810125" y="1661120"/>
            <a:ext cx="3895725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cs typeface="+mn-cs"/>
              </a:rPr>
              <a:t>全双工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cs typeface="+mn-cs"/>
              </a:rPr>
              <a:t>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Arial"/>
              <a:buChar char="•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一个连接上双向数据传输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Arial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MSS: maximum segment size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，最大帧的大小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§"/>
              <a:tabLst/>
              <a:defRPr/>
            </a:pPr>
            <a:r>
              <a:rPr lang="zh-CN" altLang="en-US" sz="2400" kern="0" dirty="0">
                <a:solidFill>
                  <a:srgbClr val="CC0000"/>
                </a:solidFill>
                <a:latin typeface="+mn-ea"/>
              </a:rPr>
              <a:t>面向连接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cs typeface="+mn-cs"/>
              </a:rPr>
              <a:t>: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Arial"/>
              <a:buChar char="•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通过握手在数据传输前初始化发送端和接收端的协议状态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cs typeface="+mn-cs"/>
              </a:rPr>
              <a:t>流控制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cs typeface="+mn-cs"/>
              </a:rPr>
              <a:t>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Arial"/>
              <a:buChar char="•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发送端速率不会压倒接收端速率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571500" y="1651595"/>
            <a:ext cx="3981450" cy="46482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cs typeface="+mn-cs"/>
              </a:rPr>
              <a:t>端到端</a:t>
            </a:r>
            <a:r>
              <a:rPr kumimoji="0" lang="en-US" altLang="zh-CN" sz="2400" b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cs typeface="+mn-cs"/>
              </a:rPr>
              <a:t>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一个发送端、一个接收端</a:t>
            </a:r>
            <a:endParaRPr kumimoji="0" lang="en-US" altLang="zh-CN" sz="2000" b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lang="zh-CN" altLang="en-US" sz="2400" kern="0" dirty="0">
                <a:solidFill>
                  <a:srgbClr val="CC0000"/>
                </a:solidFill>
                <a:latin typeface="+mn-ea"/>
              </a:rPr>
              <a:t>可靠、顺序的比特流：</a:t>
            </a:r>
            <a:endParaRPr kumimoji="0" lang="en-US" altLang="zh-CN" sz="2400" b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比特流没有边界</a:t>
            </a:r>
            <a:endParaRPr kumimoji="0" lang="en-US" altLang="ja-JP" sz="20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cs typeface="+mn-cs"/>
              </a:rPr>
              <a:t>流水线传输</a:t>
            </a:r>
            <a:r>
              <a:rPr kumimoji="0" lang="en-US" altLang="zh-CN" sz="2400" b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cs typeface="+mn-cs"/>
              </a:rPr>
              <a:t>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通过拥塞控制和流控制调整窗口大小</a:t>
            </a:r>
            <a:endParaRPr kumimoji="0" lang="en-US" altLang="zh-CN" sz="20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endParaRPr kumimoji="0" lang="en-US" altLang="zh-CN" sz="24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31A47AE-9E4A-49E9-AF91-6242402A4BB6}"/>
              </a:ext>
            </a:extLst>
          </p:cNvPr>
          <p:cNvSpPr txBox="1"/>
          <p:nvPr/>
        </p:nvSpPr>
        <p:spPr>
          <a:xfrm>
            <a:off x="438150" y="5206405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MTU</a:t>
            </a:r>
            <a:r>
              <a:rPr lang="zh-CN" alt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：以太网的</a:t>
            </a:r>
            <a:r>
              <a:rPr lang="en-US" altLang="zh-CN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MTU</a:t>
            </a:r>
            <a:r>
              <a:rPr lang="zh-CN" alt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为</a:t>
            </a:r>
            <a:r>
              <a:rPr lang="en-US" altLang="zh-CN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1500</a:t>
            </a:r>
            <a:r>
              <a:rPr lang="zh-CN" alt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CN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Bytes</a:t>
            </a:r>
            <a:r>
              <a:rPr lang="zh-CN" alt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。</a:t>
            </a:r>
          </a:p>
          <a:p>
            <a:pPr algn="l"/>
            <a:r>
              <a:rPr lang="en-US" altLang="zh-CN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MSS</a:t>
            </a:r>
            <a:r>
              <a:rPr lang="zh-CN" alt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：</a:t>
            </a:r>
            <a:r>
              <a:rPr lang="en-US" altLang="zh-CN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MSS</a:t>
            </a:r>
            <a:r>
              <a:rPr lang="zh-CN" alt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值为</a:t>
            </a:r>
            <a:r>
              <a:rPr lang="en-US" altLang="zh-CN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MTU</a:t>
            </a:r>
            <a:r>
              <a:rPr lang="zh-CN" alt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值减去</a:t>
            </a:r>
            <a:r>
              <a:rPr lang="en-US" altLang="zh-CN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IPv4 Header</a:t>
            </a:r>
            <a:r>
              <a:rPr lang="zh-CN" alt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（</a:t>
            </a:r>
            <a:r>
              <a:rPr lang="en-US" altLang="zh-CN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20 Byte</a:t>
            </a:r>
            <a:r>
              <a:rPr lang="zh-CN" alt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）和</a:t>
            </a:r>
            <a:r>
              <a:rPr lang="en-US" altLang="zh-CN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TCP header</a:t>
            </a:r>
            <a:r>
              <a:rPr lang="zh-CN" alt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（</a:t>
            </a:r>
            <a:r>
              <a:rPr lang="en-US" altLang="zh-CN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20 Byte</a:t>
            </a:r>
            <a:r>
              <a:rPr lang="zh-CN" alt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）得到</a:t>
            </a:r>
          </a:p>
        </p:txBody>
      </p:sp>
    </p:spTree>
  </p:cSld>
  <p:clrMapOvr>
    <a:masterClrMapping/>
  </p:clrMapOvr>
  <p:transition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 cstate="print">
            <a:lum bright="-20000" contrast="40000"/>
          </a:blip>
          <a:srcRect/>
          <a:stretch>
            <a:fillRect/>
          </a:stretch>
        </p:blipFill>
        <p:spPr bwMode="auto">
          <a:xfrm>
            <a:off x="1691680" y="1340768"/>
            <a:ext cx="687705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分段结构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64</a:t>
            </a:fld>
            <a:endParaRPr lang="zh-CN" alt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843808" y="1948770"/>
            <a:ext cx="1555875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Arial" charset="0"/>
              </a:rPr>
              <a:t>源端口号</a:t>
            </a:r>
            <a:endParaRPr lang="en-US" altLang="zh-CN" sz="2400" dirty="0">
              <a:latin typeface="Arial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868144" y="1948770"/>
            <a:ext cx="1467068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Arial" charset="0"/>
              </a:rPr>
              <a:t>目的端口号</a:t>
            </a:r>
            <a:endParaRPr lang="en-US" altLang="zh-CN" sz="1800" dirty="0">
              <a:latin typeface="Arial" charset="0"/>
            </a:endParaRPr>
          </a:p>
        </p:txBody>
      </p: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4139952" y="2492896"/>
            <a:ext cx="1872208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Arial" charset="0"/>
              </a:rPr>
              <a:t>序列号</a:t>
            </a:r>
            <a:endParaRPr lang="en-US" altLang="zh-CN" sz="2000" dirty="0">
              <a:latin typeface="Arial" charset="0"/>
            </a:endParaRPr>
          </a:p>
        </p:txBody>
      </p:sp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3779912" y="2996952"/>
            <a:ext cx="2448272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Arial" charset="0"/>
              </a:rPr>
              <a:t>确认号</a:t>
            </a:r>
            <a:endParaRPr lang="en-US" altLang="zh-CN" sz="2000" dirty="0">
              <a:latin typeface="Arial" charset="0"/>
            </a:endParaRPr>
          </a:p>
        </p:txBody>
      </p:sp>
      <p:sp>
        <p:nvSpPr>
          <p:cNvPr id="13" name="Text Box 37"/>
          <p:cNvSpPr txBox="1">
            <a:spLocks noChangeArrowheads="1"/>
          </p:cNvSpPr>
          <p:nvPr/>
        </p:nvSpPr>
        <p:spPr bwMode="auto">
          <a:xfrm>
            <a:off x="1907704" y="3429000"/>
            <a:ext cx="648072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1200" dirty="0">
                <a:latin typeface="Arial" charset="0"/>
              </a:rPr>
              <a:t>头部</a:t>
            </a:r>
            <a:br>
              <a:rPr lang="en-US" altLang="zh-CN" sz="1200" dirty="0">
                <a:latin typeface="Arial" charset="0"/>
              </a:rPr>
            </a:br>
            <a:r>
              <a:rPr lang="zh-CN" altLang="en-US" sz="1200" dirty="0">
                <a:latin typeface="Arial" charset="0"/>
              </a:rPr>
              <a:t>长度</a:t>
            </a:r>
            <a:endParaRPr lang="en-US" altLang="zh-CN" sz="1200" dirty="0">
              <a:latin typeface="Arial" charset="0"/>
            </a:endParaRPr>
          </a:p>
        </p:txBody>
      </p:sp>
      <p:sp>
        <p:nvSpPr>
          <p:cNvPr id="14" name="Text Box 38"/>
          <p:cNvSpPr txBox="1">
            <a:spLocks noChangeArrowheads="1"/>
          </p:cNvSpPr>
          <p:nvPr/>
        </p:nvSpPr>
        <p:spPr bwMode="auto">
          <a:xfrm>
            <a:off x="2627784" y="3429000"/>
            <a:ext cx="720080" cy="52322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Arial" charset="0"/>
              </a:rPr>
              <a:t>未</a:t>
            </a:r>
            <a:br>
              <a:rPr lang="en-US" altLang="zh-CN" sz="1400" dirty="0">
                <a:latin typeface="Arial" charset="0"/>
              </a:rPr>
            </a:br>
            <a:r>
              <a:rPr lang="zh-CN" altLang="en-US" sz="1400" dirty="0">
                <a:latin typeface="Arial" charset="0"/>
              </a:rPr>
              <a:t>使用</a:t>
            </a:r>
            <a:endParaRPr lang="en-US" altLang="zh-CN" sz="1400" dirty="0">
              <a:latin typeface="Arial" charset="0"/>
            </a:endParaRP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4427984" y="5733256"/>
            <a:ext cx="2406428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Arial" charset="0"/>
              </a:rPr>
              <a:t>应用层数据</a:t>
            </a:r>
            <a:r>
              <a:rPr lang="en-US" altLang="zh-CN" sz="2000" dirty="0">
                <a:latin typeface="Arial" charset="0"/>
              </a:rPr>
              <a:t>(</a:t>
            </a:r>
            <a:r>
              <a:rPr lang="zh-CN" altLang="en-US" sz="2000" dirty="0">
                <a:latin typeface="Arial" charset="0"/>
              </a:rPr>
              <a:t>不定长</a:t>
            </a:r>
            <a:r>
              <a:rPr lang="en-US" altLang="zh-CN" sz="2000" dirty="0">
                <a:latin typeface="Arial" charset="0"/>
              </a:rPr>
              <a:t>)</a:t>
            </a:r>
            <a:endParaRPr lang="en-US" altLang="zh-CN" sz="2400" dirty="0">
              <a:latin typeface="Arial" charset="0"/>
            </a:endParaRPr>
          </a:p>
        </p:txBody>
      </p:sp>
      <p:sp>
        <p:nvSpPr>
          <p:cNvPr id="16" name="Text Box 22"/>
          <p:cNvSpPr txBox="1">
            <a:spLocks noChangeArrowheads="1"/>
          </p:cNvSpPr>
          <p:nvPr/>
        </p:nvSpPr>
        <p:spPr bwMode="auto">
          <a:xfrm>
            <a:off x="5652120" y="3501008"/>
            <a:ext cx="1903085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dirty="0" err="1">
                <a:latin typeface="Arial" charset="0"/>
              </a:rPr>
              <a:t>rwnd</a:t>
            </a:r>
            <a:r>
              <a:rPr lang="en-US" altLang="zh-CN" sz="1800" dirty="0">
                <a:latin typeface="Arial" charset="0"/>
              </a:rPr>
              <a:t> </a:t>
            </a:r>
            <a:r>
              <a:rPr lang="zh-CN" altLang="en-US" sz="1800" dirty="0">
                <a:latin typeface="Arial" charset="0"/>
              </a:rPr>
              <a:t>接收端窗口</a:t>
            </a:r>
            <a:endParaRPr lang="en-US" altLang="zh-CN" sz="1800" dirty="0">
              <a:latin typeface="Arial" charset="0"/>
            </a:endParaRPr>
          </a:p>
        </p:txBody>
      </p:sp>
      <p:sp>
        <p:nvSpPr>
          <p:cNvPr id="17" name="Text Box 23"/>
          <p:cNvSpPr txBox="1">
            <a:spLocks noChangeArrowheads="1"/>
          </p:cNvSpPr>
          <p:nvPr/>
        </p:nvSpPr>
        <p:spPr bwMode="auto">
          <a:xfrm>
            <a:off x="5677520" y="3995772"/>
            <a:ext cx="1846808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Arial" charset="0"/>
              </a:rPr>
              <a:t>紧急数据指针</a:t>
            </a:r>
            <a:endParaRPr lang="en-US" altLang="zh-CN" sz="1800" dirty="0">
              <a:latin typeface="Arial" charset="0"/>
            </a:endParaRPr>
          </a:p>
        </p:txBody>
      </p:sp>
      <p:sp>
        <p:nvSpPr>
          <p:cNvPr id="18" name="Text Box 24"/>
          <p:cNvSpPr txBox="1">
            <a:spLocks noChangeArrowheads="1"/>
          </p:cNvSpPr>
          <p:nvPr/>
        </p:nvSpPr>
        <p:spPr bwMode="auto">
          <a:xfrm>
            <a:off x="2699792" y="4005064"/>
            <a:ext cx="1800200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Arial" charset="0"/>
              </a:rPr>
              <a:t>校验和</a:t>
            </a:r>
            <a:endParaRPr lang="en-US" altLang="zh-CN" sz="1800" dirty="0">
              <a:latin typeface="Arial" charset="0"/>
            </a:endParaRPr>
          </a:p>
        </p:txBody>
      </p:sp>
      <p:sp>
        <p:nvSpPr>
          <p:cNvPr id="19" name="Text Box 40"/>
          <p:cNvSpPr txBox="1">
            <a:spLocks noChangeArrowheads="1"/>
          </p:cNvSpPr>
          <p:nvPr/>
        </p:nvSpPr>
        <p:spPr bwMode="auto">
          <a:xfrm>
            <a:off x="4283968" y="4725144"/>
            <a:ext cx="1636987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Arial" charset="0"/>
              </a:rPr>
              <a:t>选项</a:t>
            </a:r>
            <a:r>
              <a:rPr lang="en-US" altLang="zh-CN" sz="2000" dirty="0">
                <a:latin typeface="Arial" charset="0"/>
              </a:rPr>
              <a:t>(</a:t>
            </a:r>
            <a:r>
              <a:rPr lang="zh-CN" altLang="en-US" sz="2000" dirty="0">
                <a:latin typeface="Arial" charset="0"/>
              </a:rPr>
              <a:t>不定长</a:t>
            </a:r>
            <a:r>
              <a:rPr lang="en-US" altLang="zh-CN" sz="2000" dirty="0">
                <a:latin typeface="Arial" charset="0"/>
              </a:rPr>
              <a:t>)</a:t>
            </a:r>
            <a:endParaRPr lang="en-US" altLang="zh-CN" sz="2400" dirty="0">
              <a:latin typeface="Arial" charset="0"/>
            </a:endParaRPr>
          </a:p>
        </p:txBody>
      </p:sp>
      <p:sp>
        <p:nvSpPr>
          <p:cNvPr id="20" name="Text Box 41"/>
          <p:cNvSpPr txBox="1">
            <a:spLocks noChangeArrowheads="1"/>
          </p:cNvSpPr>
          <p:nvPr/>
        </p:nvSpPr>
        <p:spPr bwMode="auto">
          <a:xfrm>
            <a:off x="118468" y="2046173"/>
            <a:ext cx="181331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zh-CN" sz="1800" dirty="0">
                <a:latin typeface="Arial" charset="0"/>
              </a:rPr>
              <a:t>URG: </a:t>
            </a:r>
            <a:r>
              <a:rPr lang="zh-CN" altLang="en-US" sz="1800" dirty="0">
                <a:latin typeface="Arial" charset="0"/>
              </a:rPr>
              <a:t>紧急数据</a:t>
            </a:r>
            <a:r>
              <a:rPr lang="en-US" altLang="zh-CN" sz="1800" dirty="0">
                <a:latin typeface="Arial" charset="0"/>
              </a:rPr>
              <a:t> </a:t>
            </a:r>
          </a:p>
          <a:p>
            <a:pPr algn="r"/>
            <a:r>
              <a:rPr lang="en-US" altLang="zh-CN" sz="1800" dirty="0">
                <a:latin typeface="Arial" charset="0"/>
              </a:rPr>
              <a:t>(</a:t>
            </a:r>
            <a:r>
              <a:rPr lang="zh-CN" altLang="en-US" sz="1800" dirty="0">
                <a:latin typeface="Arial" charset="0"/>
              </a:rPr>
              <a:t>未启用</a:t>
            </a:r>
            <a:r>
              <a:rPr lang="en-US" altLang="zh-CN" sz="1800" dirty="0">
                <a:latin typeface="Arial" charset="0"/>
              </a:rPr>
              <a:t>)</a:t>
            </a:r>
            <a:endParaRPr lang="en-US" altLang="zh-CN" sz="1000" dirty="0">
              <a:latin typeface="Arial" charset="0"/>
            </a:endParaRPr>
          </a:p>
        </p:txBody>
      </p:sp>
      <p:sp>
        <p:nvSpPr>
          <p:cNvPr id="21" name="Text Box 42"/>
          <p:cNvSpPr txBox="1">
            <a:spLocks noChangeArrowheads="1"/>
          </p:cNvSpPr>
          <p:nvPr/>
        </p:nvSpPr>
        <p:spPr bwMode="auto">
          <a:xfrm>
            <a:off x="83667" y="2770073"/>
            <a:ext cx="180049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zh-CN" sz="1800" dirty="0">
                <a:latin typeface="Arial" charset="0"/>
              </a:rPr>
              <a:t>ACK: </a:t>
            </a:r>
            <a:r>
              <a:rPr lang="zh-CN" altLang="en-US" sz="1800" dirty="0">
                <a:latin typeface="Arial" charset="0"/>
              </a:rPr>
              <a:t>标识</a:t>
            </a:r>
            <a:br>
              <a:rPr lang="en-US" altLang="zh-CN" sz="1800" dirty="0">
                <a:latin typeface="Arial" charset="0"/>
              </a:rPr>
            </a:br>
            <a:r>
              <a:rPr lang="zh-CN" altLang="en-US" sz="1800" dirty="0">
                <a:latin typeface="Arial" charset="0"/>
              </a:rPr>
              <a:t>确认号是否有效</a:t>
            </a:r>
            <a:endParaRPr lang="en-US" altLang="zh-CN" sz="1000" dirty="0">
              <a:latin typeface="Arial" charset="0"/>
            </a:endParaRPr>
          </a:p>
        </p:txBody>
      </p:sp>
      <p:sp>
        <p:nvSpPr>
          <p:cNvPr id="22" name="Text Box 43"/>
          <p:cNvSpPr txBox="1">
            <a:spLocks noChangeArrowheads="1"/>
          </p:cNvSpPr>
          <p:nvPr/>
        </p:nvSpPr>
        <p:spPr bwMode="auto">
          <a:xfrm>
            <a:off x="192485" y="3446348"/>
            <a:ext cx="17107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zh-CN" sz="1800" dirty="0">
                <a:latin typeface="Arial" charset="0"/>
              </a:rPr>
              <a:t>PSH: </a:t>
            </a:r>
            <a:r>
              <a:rPr lang="zh-CN" altLang="en-US" sz="1800" dirty="0">
                <a:latin typeface="Arial" charset="0"/>
              </a:rPr>
              <a:t>推送数据</a:t>
            </a:r>
            <a:endParaRPr lang="en-US" altLang="zh-CN" sz="1800" dirty="0">
              <a:latin typeface="Arial" charset="0"/>
            </a:endParaRPr>
          </a:p>
          <a:p>
            <a:pPr algn="r"/>
            <a:r>
              <a:rPr lang="en-US" altLang="zh-CN" sz="1800" dirty="0">
                <a:latin typeface="Arial" charset="0"/>
              </a:rPr>
              <a:t>(</a:t>
            </a:r>
            <a:r>
              <a:rPr lang="zh-CN" altLang="en-US" dirty="0">
                <a:latin typeface="Arial" charset="0"/>
              </a:rPr>
              <a:t>未启用</a:t>
            </a:r>
            <a:r>
              <a:rPr lang="en-US" altLang="zh-CN" sz="1800" dirty="0">
                <a:latin typeface="Arial" charset="0"/>
              </a:rPr>
              <a:t>)</a:t>
            </a:r>
          </a:p>
        </p:txBody>
      </p:sp>
      <p:sp>
        <p:nvSpPr>
          <p:cNvPr id="23" name="Text Box 44"/>
          <p:cNvSpPr txBox="1">
            <a:spLocks noChangeArrowheads="1"/>
          </p:cNvSpPr>
          <p:nvPr/>
        </p:nvSpPr>
        <p:spPr bwMode="auto">
          <a:xfrm>
            <a:off x="-32120" y="4246448"/>
            <a:ext cx="195438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zh-CN" sz="1800" dirty="0">
                <a:latin typeface="Arial" charset="0"/>
              </a:rPr>
              <a:t>RST, SYN, FIN:</a:t>
            </a:r>
          </a:p>
          <a:p>
            <a:pPr algn="r"/>
            <a:r>
              <a:rPr lang="zh-CN" altLang="en-US" dirty="0">
                <a:latin typeface="Arial" charset="0"/>
              </a:rPr>
              <a:t>连接管理</a:t>
            </a:r>
            <a:br>
              <a:rPr lang="en-US" altLang="zh-CN" dirty="0">
                <a:latin typeface="Arial" charset="0"/>
              </a:rPr>
            </a:br>
            <a:r>
              <a:rPr lang="en-US" altLang="zh-CN" sz="1800" dirty="0">
                <a:latin typeface="Arial" charset="0"/>
              </a:rPr>
              <a:t>(</a:t>
            </a:r>
            <a:r>
              <a:rPr lang="zh-CN" altLang="en-US" sz="1800" dirty="0">
                <a:latin typeface="Arial" charset="0"/>
              </a:rPr>
              <a:t>建立</a:t>
            </a:r>
            <a:r>
              <a:rPr lang="zh-CN" altLang="en-US" dirty="0">
                <a:latin typeface="Arial" charset="0"/>
              </a:rPr>
              <a:t>、撤销连接</a:t>
            </a:r>
            <a:r>
              <a:rPr lang="en-US" altLang="zh-CN" sz="1800" dirty="0">
                <a:latin typeface="Arial" charset="0"/>
              </a:rPr>
              <a:t>)</a:t>
            </a:r>
          </a:p>
        </p:txBody>
      </p:sp>
      <p:sp>
        <p:nvSpPr>
          <p:cNvPr id="24" name="Line 45"/>
          <p:cNvSpPr>
            <a:spLocks noChangeShapeType="1"/>
          </p:cNvSpPr>
          <p:nvPr/>
        </p:nvSpPr>
        <p:spPr bwMode="auto">
          <a:xfrm>
            <a:off x="1835696" y="2348880"/>
            <a:ext cx="2052939" cy="109905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46"/>
          <p:cNvSpPr>
            <a:spLocks noChangeShapeType="1"/>
          </p:cNvSpPr>
          <p:nvPr/>
        </p:nvSpPr>
        <p:spPr bwMode="auto">
          <a:xfrm>
            <a:off x="1835697" y="2996953"/>
            <a:ext cx="2221214" cy="550996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Line 47"/>
          <p:cNvSpPr>
            <a:spLocks noChangeShapeType="1"/>
          </p:cNvSpPr>
          <p:nvPr/>
        </p:nvSpPr>
        <p:spPr bwMode="auto">
          <a:xfrm flipV="1">
            <a:off x="1835696" y="3660660"/>
            <a:ext cx="2410127" cy="2003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Freeform 48"/>
          <p:cNvSpPr>
            <a:spLocks/>
          </p:cNvSpPr>
          <p:nvPr/>
        </p:nvSpPr>
        <p:spPr bwMode="auto">
          <a:xfrm>
            <a:off x="1907704" y="3724160"/>
            <a:ext cx="2819131" cy="712952"/>
          </a:xfrm>
          <a:custGeom>
            <a:avLst/>
            <a:gdLst>
              <a:gd name="T0" fmla="*/ 0 w 1458"/>
              <a:gd name="T1" fmla="*/ 2147483647 h 444"/>
              <a:gd name="T2" fmla="*/ 2147483647 w 1458"/>
              <a:gd name="T3" fmla="*/ 0 h 444"/>
              <a:gd name="T4" fmla="*/ 2147483647 w 1458"/>
              <a:gd name="T5" fmla="*/ 2147483647 h 444"/>
              <a:gd name="T6" fmla="*/ 0 60000 65536"/>
              <a:gd name="T7" fmla="*/ 0 60000 65536"/>
              <a:gd name="T8" fmla="*/ 0 60000 65536"/>
              <a:gd name="T9" fmla="*/ 0 w 1458"/>
              <a:gd name="T10" fmla="*/ 0 h 444"/>
              <a:gd name="T11" fmla="*/ 1458 w 1458"/>
              <a:gd name="T12" fmla="*/ 444 h 4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58" h="444">
                <a:moveTo>
                  <a:pt x="0" y="444"/>
                </a:moveTo>
                <a:lnTo>
                  <a:pt x="1248" y="0"/>
                </a:lnTo>
                <a:lnTo>
                  <a:pt x="1458" y="6"/>
                </a:ln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Text Box 49"/>
          <p:cNvSpPr txBox="1">
            <a:spLocks noChangeArrowheads="1"/>
          </p:cNvSpPr>
          <p:nvPr/>
        </p:nvSpPr>
        <p:spPr bwMode="auto">
          <a:xfrm>
            <a:off x="7841684" y="3873822"/>
            <a:ext cx="133882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1800" dirty="0">
                <a:latin typeface="Arial" charset="0"/>
              </a:rPr>
              <a:t>当前接收端</a:t>
            </a:r>
            <a:br>
              <a:rPr lang="en-US" altLang="zh-CN" sz="1800" dirty="0">
                <a:latin typeface="Arial" charset="0"/>
              </a:rPr>
            </a:br>
            <a:r>
              <a:rPr lang="zh-CN" altLang="en-US" sz="1800" dirty="0">
                <a:latin typeface="Arial" charset="0"/>
              </a:rPr>
              <a:t>能够接收的</a:t>
            </a:r>
            <a:br>
              <a:rPr lang="en-US" altLang="zh-CN" sz="1800" dirty="0">
                <a:latin typeface="Arial" charset="0"/>
              </a:rPr>
            </a:br>
            <a:r>
              <a:rPr lang="en-US" altLang="zh-CN" sz="1800" dirty="0">
                <a:latin typeface="Arial" charset="0"/>
              </a:rPr>
              <a:t>byte</a:t>
            </a:r>
            <a:r>
              <a:rPr lang="zh-CN" altLang="en-US" sz="1800" dirty="0">
                <a:latin typeface="Arial" charset="0"/>
              </a:rPr>
              <a:t>数</a:t>
            </a:r>
            <a:endParaRPr lang="en-US" altLang="zh-CN" sz="1800" dirty="0">
              <a:latin typeface="Arial" charset="0"/>
            </a:endParaRPr>
          </a:p>
        </p:txBody>
      </p:sp>
      <p:sp>
        <p:nvSpPr>
          <p:cNvPr id="29" name="Text Box 50"/>
          <p:cNvSpPr txBox="1">
            <a:spLocks noChangeArrowheads="1"/>
          </p:cNvSpPr>
          <p:nvPr/>
        </p:nvSpPr>
        <p:spPr bwMode="auto">
          <a:xfrm>
            <a:off x="7189619" y="2420888"/>
            <a:ext cx="195438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1800" dirty="0">
                <a:latin typeface="Arial" charset="0"/>
              </a:rPr>
              <a:t>数据部分的</a:t>
            </a:r>
            <a:br>
              <a:rPr lang="en-US" altLang="zh-CN" sz="1800" dirty="0">
                <a:latin typeface="Arial" charset="0"/>
              </a:rPr>
            </a:br>
            <a:r>
              <a:rPr lang="en-US" altLang="zh-CN" sz="1800" dirty="0">
                <a:latin typeface="Arial" charset="0"/>
              </a:rPr>
              <a:t>byte</a:t>
            </a:r>
            <a:r>
              <a:rPr lang="zh-CN" altLang="en-US" sz="1800" dirty="0">
                <a:latin typeface="Arial" charset="0"/>
              </a:rPr>
              <a:t>数</a:t>
            </a:r>
            <a:br>
              <a:rPr lang="en-US" altLang="zh-CN" sz="1800" dirty="0">
                <a:latin typeface="Arial" charset="0"/>
              </a:rPr>
            </a:br>
            <a:r>
              <a:rPr lang="en-US" altLang="zh-CN" sz="1800" dirty="0">
                <a:latin typeface="Arial" charset="0"/>
              </a:rPr>
              <a:t>(</a:t>
            </a:r>
            <a:r>
              <a:rPr lang="zh-CN" altLang="en-US" sz="1800" dirty="0">
                <a:latin typeface="Arial" charset="0"/>
              </a:rPr>
              <a:t>不是整个分段的</a:t>
            </a:r>
            <a:r>
              <a:rPr lang="en-US" altLang="zh-CN" sz="1800" dirty="0">
                <a:latin typeface="Arial" charset="0"/>
              </a:rPr>
              <a:t>)</a:t>
            </a:r>
          </a:p>
        </p:txBody>
      </p:sp>
      <p:sp>
        <p:nvSpPr>
          <p:cNvPr id="30" name="Text Box 51"/>
          <p:cNvSpPr txBox="1">
            <a:spLocks noChangeArrowheads="1"/>
          </p:cNvSpPr>
          <p:nvPr/>
        </p:nvSpPr>
        <p:spPr bwMode="auto">
          <a:xfrm>
            <a:off x="295946" y="5579948"/>
            <a:ext cx="151836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zh-CN" altLang="en-US" sz="1800" dirty="0">
                <a:latin typeface="Arial" charset="0"/>
              </a:rPr>
              <a:t>校验和</a:t>
            </a:r>
            <a:br>
              <a:rPr lang="en-US" altLang="zh-CN" sz="1800" dirty="0">
                <a:latin typeface="Arial" charset="0"/>
              </a:rPr>
            </a:br>
            <a:r>
              <a:rPr lang="en-US" altLang="zh-CN" sz="1800" dirty="0">
                <a:latin typeface="Arial" charset="0"/>
              </a:rPr>
              <a:t>(</a:t>
            </a:r>
            <a:r>
              <a:rPr lang="zh-CN" altLang="en-US" sz="1800" dirty="0">
                <a:latin typeface="Arial" charset="0"/>
              </a:rPr>
              <a:t>与</a:t>
            </a:r>
            <a:r>
              <a:rPr lang="en-US" altLang="zh-CN" sz="1800" dirty="0">
                <a:latin typeface="Arial" charset="0"/>
              </a:rPr>
              <a:t>UDP</a:t>
            </a:r>
            <a:r>
              <a:rPr lang="zh-CN" altLang="en-US" sz="1800" dirty="0">
                <a:latin typeface="Arial" charset="0"/>
              </a:rPr>
              <a:t>一样</a:t>
            </a:r>
            <a:r>
              <a:rPr lang="en-US" altLang="zh-CN" sz="1800" dirty="0">
                <a:latin typeface="Arial" charset="0"/>
              </a:rPr>
              <a:t>)</a:t>
            </a:r>
          </a:p>
        </p:txBody>
      </p:sp>
      <p:sp>
        <p:nvSpPr>
          <p:cNvPr id="31" name="Line 52"/>
          <p:cNvSpPr>
            <a:spLocks noChangeShapeType="1"/>
          </p:cNvSpPr>
          <p:nvPr/>
        </p:nvSpPr>
        <p:spPr bwMode="auto">
          <a:xfrm flipV="1">
            <a:off x="1763689" y="4048010"/>
            <a:ext cx="2629772" cy="190127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Line 53"/>
          <p:cNvSpPr>
            <a:spLocks noChangeShapeType="1"/>
          </p:cNvSpPr>
          <p:nvPr/>
        </p:nvSpPr>
        <p:spPr bwMode="auto">
          <a:xfrm flipH="1" flipV="1">
            <a:off x="7089209" y="3884934"/>
            <a:ext cx="809625" cy="4667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Line 54"/>
          <p:cNvSpPr>
            <a:spLocks noChangeShapeType="1"/>
          </p:cNvSpPr>
          <p:nvPr/>
        </p:nvSpPr>
        <p:spPr bwMode="auto">
          <a:xfrm flipH="1">
            <a:off x="6300192" y="2708920"/>
            <a:ext cx="936104" cy="576064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Line 55"/>
          <p:cNvSpPr>
            <a:spLocks noChangeShapeType="1"/>
          </p:cNvSpPr>
          <p:nvPr/>
        </p:nvSpPr>
        <p:spPr bwMode="auto">
          <a:xfrm flipH="1">
            <a:off x="6228184" y="2708919"/>
            <a:ext cx="1008112" cy="1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Line 45"/>
          <p:cNvSpPr>
            <a:spLocks noChangeShapeType="1"/>
          </p:cNvSpPr>
          <p:nvPr/>
        </p:nvSpPr>
        <p:spPr bwMode="auto">
          <a:xfrm flipV="1">
            <a:off x="3491880" y="3933056"/>
            <a:ext cx="144016" cy="208823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Line 46"/>
          <p:cNvSpPr>
            <a:spLocks noChangeShapeType="1"/>
          </p:cNvSpPr>
          <p:nvPr/>
        </p:nvSpPr>
        <p:spPr bwMode="auto">
          <a:xfrm flipV="1">
            <a:off x="3059832" y="3933054"/>
            <a:ext cx="432048" cy="20162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Text Box 44"/>
          <p:cNvSpPr txBox="1">
            <a:spLocks noChangeArrowheads="1"/>
          </p:cNvSpPr>
          <p:nvPr/>
        </p:nvSpPr>
        <p:spPr bwMode="auto">
          <a:xfrm>
            <a:off x="1887959" y="5934670"/>
            <a:ext cx="226215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zh-CN" sz="1800" dirty="0">
                <a:latin typeface="Arial" charset="0"/>
              </a:rPr>
              <a:t>CWR</a:t>
            </a:r>
            <a:r>
              <a:rPr lang="zh-CN" altLang="en-US" dirty="0">
                <a:latin typeface="Arial" charset="0"/>
              </a:rPr>
              <a:t>、</a:t>
            </a:r>
            <a:r>
              <a:rPr lang="en-US" altLang="zh-CN" dirty="0">
                <a:latin typeface="Arial" charset="0"/>
              </a:rPr>
              <a:t>ECE</a:t>
            </a:r>
            <a:br>
              <a:rPr lang="en-US" altLang="zh-CN" dirty="0">
                <a:latin typeface="Arial" charset="0"/>
              </a:rPr>
            </a:br>
            <a:r>
              <a:rPr lang="zh-CN" altLang="en-US" dirty="0">
                <a:latin typeface="Arial" charset="0"/>
              </a:rPr>
              <a:t>路由器显式拥塞通知</a:t>
            </a:r>
            <a:endParaRPr lang="en-US" altLang="zh-CN" sz="1800" dirty="0">
              <a:latin typeface="Arial" charset="0"/>
            </a:endParaRPr>
          </a:p>
        </p:txBody>
      </p:sp>
    </p:spTree>
  </p:cSld>
  <p:clrMapOvr>
    <a:masterClrMapping/>
  </p:clrMapOvr>
  <p:transition>
    <p:fad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序列号和确认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65</a:t>
            </a:fld>
            <a:endParaRPr lang="zh-CN" altLang="en-US"/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652338" y="1651272"/>
            <a:ext cx="3927475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34950" marR="0" lvl="0" indent="-1238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sz="2000" b="0" i="0" u="sng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cs typeface="+mn-cs"/>
              </a:rPr>
              <a:t>序列号</a:t>
            </a:r>
            <a:r>
              <a:rPr kumimoji="0" lang="en-US" altLang="zh-CN" sz="2000" b="0" i="0" u="sng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cs typeface="+mn-cs"/>
              </a:rPr>
              <a:t>: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512763" marR="0" lvl="1" indent="-1635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分段中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</a:rPr>
              <a:t>第一个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byte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在整个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byte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流的次序编号</a:t>
            </a:r>
            <a:endParaRPr kumimoji="0" lang="en-US" altLang="ja-JP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  <a:p>
            <a:pPr marL="234950" marR="0" lvl="0" indent="-1238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sz="2000" b="0" i="0" u="sng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cs typeface="+mn-cs"/>
              </a:rPr>
              <a:t>确认号</a:t>
            </a:r>
            <a:r>
              <a:rPr kumimoji="0" lang="en-US" altLang="zh-CN" sz="2000" b="0" i="0" u="sng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cs typeface="+mn-cs"/>
              </a:rPr>
              <a:t>: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512763" marR="0" lvl="1" indent="-1635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期望收到的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</a:rPr>
              <a:t>下一个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byte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的序列号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  <a:p>
            <a:pPr marL="512763" marR="0" lvl="1" indent="-1635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累积确认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  <a:p>
            <a:pPr marL="234950" marR="0" lvl="0" indent="-1238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cs typeface="+mn-cs"/>
              </a:rPr>
              <a:t>问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cs typeface="+mn-cs"/>
              </a:rPr>
              <a:t>: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如何处理乱序到达的分段？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512763" marR="0" lvl="1" indent="-1635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答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: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标准没有规定，取决于具体实现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  <a:p>
            <a:pPr marL="512763" marR="0" lvl="1" indent="-1635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多数时候，缓存并等待</a:t>
            </a:r>
            <a:r>
              <a:rPr lang="zh-CN" altLang="en-US" sz="2000" kern="0" dirty="0">
                <a:latin typeface="+mn-ea"/>
              </a:rPr>
              <a:t>缺失的数据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</p:txBody>
      </p:sp>
      <p:grpSp>
        <p:nvGrpSpPr>
          <p:cNvPr id="6" name="Group 192"/>
          <p:cNvGrpSpPr>
            <a:grpSpLocks/>
          </p:cNvGrpSpPr>
          <p:nvPr/>
        </p:nvGrpSpPr>
        <p:grpSpPr bwMode="auto">
          <a:xfrm>
            <a:off x="6012160" y="3933056"/>
            <a:ext cx="2952327" cy="2663826"/>
            <a:chOff x="3564" y="2327"/>
            <a:chExt cx="1860" cy="1678"/>
          </a:xfrm>
        </p:grpSpPr>
        <p:sp>
          <p:nvSpPr>
            <p:cNvPr id="7" name="Rectangle 167"/>
            <p:cNvSpPr>
              <a:spLocks noChangeArrowheads="1"/>
            </p:cNvSpPr>
            <p:nvPr/>
          </p:nvSpPr>
          <p:spPr bwMode="auto">
            <a:xfrm>
              <a:off x="3753" y="3587"/>
              <a:ext cx="1202" cy="130"/>
            </a:xfrm>
            <a:prstGeom prst="rect">
              <a:avLst/>
            </a:prstGeom>
            <a:solidFill>
              <a:srgbClr val="CC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8" name="Group 148"/>
            <p:cNvGrpSpPr>
              <a:grpSpLocks/>
            </p:cNvGrpSpPr>
            <p:nvPr/>
          </p:nvGrpSpPr>
          <p:grpSpPr bwMode="auto">
            <a:xfrm>
              <a:off x="3733" y="3291"/>
              <a:ext cx="1252" cy="714"/>
              <a:chOff x="1976" y="2984"/>
              <a:chExt cx="1252" cy="714"/>
            </a:xfrm>
          </p:grpSpPr>
          <p:sp>
            <p:nvSpPr>
              <p:cNvPr id="11" name="Rectangle 149"/>
              <p:cNvSpPr>
                <a:spLocks noChangeArrowheads="1"/>
              </p:cNvSpPr>
              <p:nvPr/>
            </p:nvSpPr>
            <p:spPr bwMode="auto">
              <a:xfrm>
                <a:off x="1994" y="2995"/>
                <a:ext cx="1210" cy="70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2" name="Text Box 150"/>
              <p:cNvSpPr txBox="1">
                <a:spLocks noChangeArrowheads="1"/>
              </p:cNvSpPr>
              <p:nvPr/>
            </p:nvSpPr>
            <p:spPr bwMode="auto">
              <a:xfrm>
                <a:off x="2001" y="2984"/>
                <a:ext cx="439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1000" dirty="0">
                    <a:latin typeface="Arial" charset="0"/>
                  </a:rPr>
                  <a:t>源端口号</a:t>
                </a:r>
                <a:endParaRPr lang="en-US" altLang="zh-CN" sz="1000" dirty="0">
                  <a:latin typeface="Arial" charset="0"/>
                </a:endParaRPr>
              </a:p>
            </p:txBody>
          </p:sp>
          <p:sp>
            <p:nvSpPr>
              <p:cNvPr id="13" name="Text Box 151"/>
              <p:cNvSpPr txBox="1">
                <a:spLocks noChangeArrowheads="1"/>
              </p:cNvSpPr>
              <p:nvPr/>
            </p:nvSpPr>
            <p:spPr bwMode="auto">
              <a:xfrm>
                <a:off x="2648" y="2987"/>
                <a:ext cx="520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1000" dirty="0">
                    <a:latin typeface="Arial" charset="0"/>
                  </a:rPr>
                  <a:t>目的端口号</a:t>
                </a:r>
                <a:endParaRPr lang="en-US" altLang="zh-CN" sz="1000" dirty="0">
                  <a:latin typeface="Arial" charset="0"/>
                </a:endParaRPr>
              </a:p>
            </p:txBody>
          </p:sp>
          <p:sp>
            <p:nvSpPr>
              <p:cNvPr id="14" name="Text Box 152"/>
              <p:cNvSpPr txBox="1">
                <a:spLocks noChangeArrowheads="1"/>
              </p:cNvSpPr>
              <p:nvPr/>
            </p:nvSpPr>
            <p:spPr bwMode="auto">
              <a:xfrm>
                <a:off x="2154" y="3117"/>
                <a:ext cx="91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zh-CN" altLang="en-US" sz="1200" dirty="0">
                    <a:latin typeface="Arial" charset="0"/>
                  </a:rPr>
                  <a:t>序列号</a:t>
                </a:r>
                <a:endParaRPr lang="en-US" altLang="zh-CN" sz="1200" dirty="0">
                  <a:latin typeface="Arial" charset="0"/>
                </a:endParaRPr>
              </a:p>
            </p:txBody>
          </p:sp>
          <p:sp>
            <p:nvSpPr>
              <p:cNvPr id="15" name="Text Box 153"/>
              <p:cNvSpPr txBox="1">
                <a:spLocks noChangeArrowheads="1"/>
              </p:cNvSpPr>
              <p:nvPr/>
            </p:nvSpPr>
            <p:spPr bwMode="auto">
              <a:xfrm>
                <a:off x="1976" y="3257"/>
                <a:ext cx="125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zh-CN" altLang="en-US" sz="1200" dirty="0">
                    <a:solidFill>
                      <a:schemeClr val="bg1"/>
                    </a:solidFill>
                    <a:latin typeface="Arial" charset="0"/>
                  </a:rPr>
                  <a:t>确认号</a:t>
                </a:r>
                <a:endParaRPr lang="en-US" altLang="zh-CN" sz="1200" dirty="0">
                  <a:solidFill>
                    <a:schemeClr val="bg1"/>
                  </a:solidFill>
                  <a:latin typeface="Arial" charset="0"/>
                </a:endParaRPr>
              </a:p>
            </p:txBody>
          </p:sp>
          <p:sp>
            <p:nvSpPr>
              <p:cNvPr id="16" name="Text Box 154"/>
              <p:cNvSpPr txBox="1">
                <a:spLocks noChangeArrowheads="1"/>
              </p:cNvSpPr>
              <p:nvPr/>
            </p:nvSpPr>
            <p:spPr bwMode="auto">
              <a:xfrm>
                <a:off x="2053" y="3544"/>
                <a:ext cx="475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000">
                    <a:latin typeface="Arial" charset="0"/>
                  </a:rPr>
                  <a:t>checksum</a:t>
                </a:r>
              </a:p>
            </p:txBody>
          </p:sp>
          <p:sp>
            <p:nvSpPr>
              <p:cNvPr id="17" name="Line 155"/>
              <p:cNvSpPr>
                <a:spLocks noChangeShapeType="1"/>
              </p:cNvSpPr>
              <p:nvPr/>
            </p:nvSpPr>
            <p:spPr bwMode="auto">
              <a:xfrm>
                <a:off x="1994" y="3138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" name="Line 156"/>
              <p:cNvSpPr>
                <a:spLocks noChangeShapeType="1"/>
              </p:cNvSpPr>
              <p:nvPr/>
            </p:nvSpPr>
            <p:spPr bwMode="auto">
              <a:xfrm>
                <a:off x="1994" y="3274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" name="Line 157"/>
              <p:cNvSpPr>
                <a:spLocks noChangeShapeType="1"/>
              </p:cNvSpPr>
              <p:nvPr/>
            </p:nvSpPr>
            <p:spPr bwMode="auto">
              <a:xfrm>
                <a:off x="1992" y="3414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" name="Line 158"/>
              <p:cNvSpPr>
                <a:spLocks noChangeShapeType="1"/>
              </p:cNvSpPr>
              <p:nvPr/>
            </p:nvSpPr>
            <p:spPr bwMode="auto">
              <a:xfrm>
                <a:off x="2588" y="2994"/>
                <a:ext cx="0" cy="1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" name="Line 159"/>
              <p:cNvSpPr>
                <a:spLocks noChangeShapeType="1"/>
              </p:cNvSpPr>
              <p:nvPr/>
            </p:nvSpPr>
            <p:spPr bwMode="auto">
              <a:xfrm>
                <a:off x="2588" y="3416"/>
                <a:ext cx="0" cy="2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" name="Line 160"/>
              <p:cNvSpPr>
                <a:spLocks noChangeShapeType="1"/>
              </p:cNvSpPr>
              <p:nvPr/>
            </p:nvSpPr>
            <p:spPr bwMode="auto">
              <a:xfrm>
                <a:off x="1994" y="3548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" name="Text Box 161"/>
              <p:cNvSpPr txBox="1">
                <a:spLocks noChangeArrowheads="1"/>
              </p:cNvSpPr>
              <p:nvPr/>
            </p:nvSpPr>
            <p:spPr bwMode="auto">
              <a:xfrm>
                <a:off x="2708" y="3390"/>
                <a:ext cx="323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200" dirty="0" err="1">
                    <a:latin typeface="Arial" charset="0"/>
                  </a:rPr>
                  <a:t>rwnd</a:t>
                </a:r>
                <a:endParaRPr lang="en-US" altLang="zh-CN" sz="1200" dirty="0">
                  <a:latin typeface="Arial" charset="0"/>
                </a:endParaRPr>
              </a:p>
            </p:txBody>
          </p:sp>
          <p:sp>
            <p:nvSpPr>
              <p:cNvPr id="24" name="Text Box 162"/>
              <p:cNvSpPr txBox="1">
                <a:spLocks noChangeArrowheads="1"/>
              </p:cNvSpPr>
              <p:nvPr/>
            </p:nvSpPr>
            <p:spPr bwMode="auto">
              <a:xfrm>
                <a:off x="2651" y="3544"/>
                <a:ext cx="496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000">
                    <a:latin typeface="Arial" charset="0"/>
                  </a:rPr>
                  <a:t>urg pointer</a:t>
                </a:r>
              </a:p>
            </p:txBody>
          </p:sp>
          <p:sp>
            <p:nvSpPr>
              <p:cNvPr id="25" name="Line 163"/>
              <p:cNvSpPr>
                <a:spLocks noChangeShapeType="1"/>
              </p:cNvSpPr>
              <p:nvPr/>
            </p:nvSpPr>
            <p:spPr bwMode="auto">
              <a:xfrm>
                <a:off x="2398" y="3413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6" name="Line 164"/>
              <p:cNvSpPr>
                <a:spLocks noChangeShapeType="1"/>
              </p:cNvSpPr>
              <p:nvPr/>
            </p:nvSpPr>
            <p:spPr bwMode="auto">
              <a:xfrm>
                <a:off x="2143" y="3412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9" name="Text Box 166"/>
            <p:cNvSpPr txBox="1">
              <a:spLocks noChangeArrowheads="1"/>
            </p:cNvSpPr>
            <p:nvPr/>
          </p:nvSpPr>
          <p:spPr bwMode="auto">
            <a:xfrm>
              <a:off x="3704" y="3092"/>
              <a:ext cx="172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incoming segment to sender</a:t>
              </a:r>
            </a:p>
          </p:txBody>
        </p:sp>
        <p:sp>
          <p:nvSpPr>
            <p:cNvPr id="10" name="Freeform 168"/>
            <p:cNvSpPr>
              <a:spLocks/>
            </p:cNvSpPr>
            <p:nvPr/>
          </p:nvSpPr>
          <p:spPr bwMode="auto">
            <a:xfrm flipH="1" flipV="1">
              <a:off x="3564" y="2327"/>
              <a:ext cx="181" cy="1315"/>
            </a:xfrm>
            <a:custGeom>
              <a:avLst/>
              <a:gdLst>
                <a:gd name="T0" fmla="*/ 0 w 107"/>
                <a:gd name="T1" fmla="*/ 0 h 910"/>
                <a:gd name="T2" fmla="*/ 107 w 107"/>
                <a:gd name="T3" fmla="*/ 0 h 910"/>
                <a:gd name="T4" fmla="*/ 107 w 107"/>
                <a:gd name="T5" fmla="*/ 18065 h 910"/>
                <a:gd name="T6" fmla="*/ 0 60000 65536"/>
                <a:gd name="T7" fmla="*/ 0 60000 65536"/>
                <a:gd name="T8" fmla="*/ 0 60000 65536"/>
                <a:gd name="T9" fmla="*/ 0 w 107"/>
                <a:gd name="T10" fmla="*/ 0 h 910"/>
                <a:gd name="T11" fmla="*/ 107 w 107"/>
                <a:gd name="T12" fmla="*/ 910 h 9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7" h="910">
                  <a:moveTo>
                    <a:pt x="0" y="0"/>
                  </a:moveTo>
                  <a:lnTo>
                    <a:pt x="107" y="0"/>
                  </a:lnTo>
                  <a:lnTo>
                    <a:pt x="107" y="910"/>
                  </a:lnTo>
                </a:path>
              </a:pathLst>
            </a:custGeom>
            <a:noFill/>
            <a:ln w="9525" cap="flat" cmpd="sng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7" name="Group 195"/>
          <p:cNvGrpSpPr>
            <a:grpSpLocks/>
          </p:cNvGrpSpPr>
          <p:nvPr/>
        </p:nvGrpSpPr>
        <p:grpSpPr bwMode="auto">
          <a:xfrm>
            <a:off x="6875934" y="6093296"/>
            <a:ext cx="358775" cy="304800"/>
            <a:chOff x="5143" y="3677"/>
            <a:chExt cx="226" cy="192"/>
          </a:xfrm>
        </p:grpSpPr>
        <p:sp>
          <p:nvSpPr>
            <p:cNvPr id="28" name="Rectangle 194"/>
            <p:cNvSpPr>
              <a:spLocks noChangeArrowheads="1"/>
            </p:cNvSpPr>
            <p:nvPr/>
          </p:nvSpPr>
          <p:spPr bwMode="auto">
            <a:xfrm>
              <a:off x="5212" y="3716"/>
              <a:ext cx="88" cy="130"/>
            </a:xfrm>
            <a:prstGeom prst="rect">
              <a:avLst/>
            </a:prstGeom>
            <a:solidFill>
              <a:srgbClr val="CC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9" name="Text Box 193"/>
            <p:cNvSpPr txBox="1">
              <a:spLocks noChangeArrowheads="1"/>
            </p:cNvSpPr>
            <p:nvPr/>
          </p:nvSpPr>
          <p:spPr bwMode="auto">
            <a:xfrm>
              <a:off x="5143" y="3677"/>
              <a:ext cx="22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dirty="0">
                  <a:solidFill>
                    <a:schemeClr val="bg1"/>
                  </a:solidFill>
                  <a:latin typeface="Arial Narrow" pitchFamily="34" charset="0"/>
                </a:rPr>
                <a:t>A</a:t>
              </a:r>
            </a:p>
          </p:txBody>
        </p:sp>
      </p:grpSp>
      <p:sp>
        <p:nvSpPr>
          <p:cNvPr id="30" name="Rectangle 37"/>
          <p:cNvSpPr>
            <a:spLocks noChangeArrowheads="1"/>
          </p:cNvSpPr>
          <p:nvPr/>
        </p:nvSpPr>
        <p:spPr bwMode="auto">
          <a:xfrm>
            <a:off x="4994151" y="3349897"/>
            <a:ext cx="65087" cy="6223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33CC3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1" name="Rectangle 39"/>
          <p:cNvSpPr>
            <a:spLocks noChangeArrowheads="1"/>
          </p:cNvSpPr>
          <p:nvPr/>
        </p:nvSpPr>
        <p:spPr bwMode="auto">
          <a:xfrm>
            <a:off x="5090988" y="3351485"/>
            <a:ext cx="65088" cy="622300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2" name="Rectangle 40"/>
          <p:cNvSpPr>
            <a:spLocks noChangeArrowheads="1"/>
          </p:cNvSpPr>
          <p:nvPr/>
        </p:nvSpPr>
        <p:spPr bwMode="auto">
          <a:xfrm>
            <a:off x="5189413" y="3349897"/>
            <a:ext cx="65088" cy="622300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3" name="Rectangle 41"/>
          <p:cNvSpPr>
            <a:spLocks noChangeArrowheads="1"/>
          </p:cNvSpPr>
          <p:nvPr/>
        </p:nvSpPr>
        <p:spPr bwMode="auto">
          <a:xfrm>
            <a:off x="5286251" y="3349897"/>
            <a:ext cx="65087" cy="622300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4" name="Rectangle 42"/>
          <p:cNvSpPr>
            <a:spLocks noChangeArrowheads="1"/>
          </p:cNvSpPr>
          <p:nvPr/>
        </p:nvSpPr>
        <p:spPr bwMode="auto">
          <a:xfrm>
            <a:off x="5381501" y="3349897"/>
            <a:ext cx="65087" cy="622300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5" name="Rectangle 43"/>
          <p:cNvSpPr>
            <a:spLocks noChangeArrowheads="1"/>
          </p:cNvSpPr>
          <p:nvPr/>
        </p:nvSpPr>
        <p:spPr bwMode="auto">
          <a:xfrm>
            <a:off x="5478338" y="3349897"/>
            <a:ext cx="65088" cy="622300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6" name="Rectangle 45"/>
          <p:cNvSpPr>
            <a:spLocks noChangeArrowheads="1"/>
          </p:cNvSpPr>
          <p:nvPr/>
        </p:nvSpPr>
        <p:spPr bwMode="auto">
          <a:xfrm>
            <a:off x="5570413" y="3349897"/>
            <a:ext cx="65088" cy="622300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7" name="Rectangle 46"/>
          <p:cNvSpPr>
            <a:spLocks noChangeArrowheads="1"/>
          </p:cNvSpPr>
          <p:nvPr/>
        </p:nvSpPr>
        <p:spPr bwMode="auto">
          <a:xfrm>
            <a:off x="5665663" y="3349897"/>
            <a:ext cx="65088" cy="622300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8" name="Rectangle 47"/>
          <p:cNvSpPr>
            <a:spLocks noChangeArrowheads="1"/>
          </p:cNvSpPr>
          <p:nvPr/>
        </p:nvSpPr>
        <p:spPr bwMode="auto">
          <a:xfrm>
            <a:off x="5760913" y="3349897"/>
            <a:ext cx="65088" cy="622300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9" name="Rectangle 50"/>
          <p:cNvSpPr>
            <a:spLocks noChangeArrowheads="1"/>
          </p:cNvSpPr>
          <p:nvPr/>
        </p:nvSpPr>
        <p:spPr bwMode="auto">
          <a:xfrm>
            <a:off x="5867276" y="3349897"/>
            <a:ext cx="65087" cy="622300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40" name="Rectangle 51"/>
          <p:cNvSpPr>
            <a:spLocks noChangeArrowheads="1"/>
          </p:cNvSpPr>
          <p:nvPr/>
        </p:nvSpPr>
        <p:spPr bwMode="auto">
          <a:xfrm>
            <a:off x="5965701" y="3351485"/>
            <a:ext cx="65087" cy="6223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41" name="Rectangle 52"/>
          <p:cNvSpPr>
            <a:spLocks noChangeArrowheads="1"/>
          </p:cNvSpPr>
          <p:nvPr/>
        </p:nvSpPr>
        <p:spPr bwMode="auto">
          <a:xfrm>
            <a:off x="6062538" y="3349897"/>
            <a:ext cx="65088" cy="6223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42" name="Rectangle 53"/>
          <p:cNvSpPr>
            <a:spLocks noChangeArrowheads="1"/>
          </p:cNvSpPr>
          <p:nvPr/>
        </p:nvSpPr>
        <p:spPr bwMode="auto">
          <a:xfrm>
            <a:off x="6159376" y="3349897"/>
            <a:ext cx="65087" cy="6223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43" name="Rectangle 54"/>
          <p:cNvSpPr>
            <a:spLocks noChangeArrowheads="1"/>
          </p:cNvSpPr>
          <p:nvPr/>
        </p:nvSpPr>
        <p:spPr bwMode="auto">
          <a:xfrm>
            <a:off x="6256213" y="3349897"/>
            <a:ext cx="65088" cy="6223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44" name="Rectangle 55"/>
          <p:cNvSpPr>
            <a:spLocks noChangeArrowheads="1"/>
          </p:cNvSpPr>
          <p:nvPr/>
        </p:nvSpPr>
        <p:spPr bwMode="auto">
          <a:xfrm>
            <a:off x="6351463" y="3349897"/>
            <a:ext cx="65088" cy="6223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45" name="Rectangle 56"/>
          <p:cNvSpPr>
            <a:spLocks noChangeArrowheads="1"/>
          </p:cNvSpPr>
          <p:nvPr/>
        </p:nvSpPr>
        <p:spPr bwMode="auto">
          <a:xfrm>
            <a:off x="6443538" y="3349897"/>
            <a:ext cx="65088" cy="6223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46" name="Rectangle 57"/>
          <p:cNvSpPr>
            <a:spLocks noChangeArrowheads="1"/>
          </p:cNvSpPr>
          <p:nvPr/>
        </p:nvSpPr>
        <p:spPr bwMode="auto">
          <a:xfrm>
            <a:off x="6538788" y="3349897"/>
            <a:ext cx="65088" cy="6223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47" name="Rectangle 58"/>
          <p:cNvSpPr>
            <a:spLocks noChangeArrowheads="1"/>
          </p:cNvSpPr>
          <p:nvPr/>
        </p:nvSpPr>
        <p:spPr bwMode="auto">
          <a:xfrm>
            <a:off x="6635626" y="3349897"/>
            <a:ext cx="65087" cy="6223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48" name="Rectangle 59"/>
          <p:cNvSpPr>
            <a:spLocks noChangeArrowheads="1"/>
          </p:cNvSpPr>
          <p:nvPr/>
        </p:nvSpPr>
        <p:spPr bwMode="auto">
          <a:xfrm>
            <a:off x="6724526" y="3349897"/>
            <a:ext cx="65087" cy="6223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49" name="Rectangle 60"/>
          <p:cNvSpPr>
            <a:spLocks noChangeArrowheads="1"/>
          </p:cNvSpPr>
          <p:nvPr/>
        </p:nvSpPr>
        <p:spPr bwMode="auto">
          <a:xfrm>
            <a:off x="6819776" y="3349897"/>
            <a:ext cx="65087" cy="6223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50" name="Rectangle 61"/>
          <p:cNvSpPr>
            <a:spLocks noChangeArrowheads="1"/>
          </p:cNvSpPr>
          <p:nvPr/>
        </p:nvSpPr>
        <p:spPr bwMode="auto">
          <a:xfrm>
            <a:off x="6913438" y="3348310"/>
            <a:ext cx="65088" cy="6223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51" name="Rectangle 62"/>
          <p:cNvSpPr>
            <a:spLocks noChangeArrowheads="1"/>
          </p:cNvSpPr>
          <p:nvPr/>
        </p:nvSpPr>
        <p:spPr bwMode="auto">
          <a:xfrm>
            <a:off x="7005513" y="3348310"/>
            <a:ext cx="65088" cy="6223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52" name="Rectangle 63"/>
          <p:cNvSpPr>
            <a:spLocks noChangeArrowheads="1"/>
          </p:cNvSpPr>
          <p:nvPr/>
        </p:nvSpPr>
        <p:spPr bwMode="auto">
          <a:xfrm>
            <a:off x="7102351" y="3348310"/>
            <a:ext cx="65087" cy="6223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53" name="Rectangle 64"/>
          <p:cNvSpPr>
            <a:spLocks noChangeArrowheads="1"/>
          </p:cNvSpPr>
          <p:nvPr/>
        </p:nvSpPr>
        <p:spPr bwMode="auto">
          <a:xfrm>
            <a:off x="7197601" y="3348310"/>
            <a:ext cx="65087" cy="6223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54" name="Rectangle 65"/>
          <p:cNvSpPr>
            <a:spLocks noChangeArrowheads="1"/>
          </p:cNvSpPr>
          <p:nvPr/>
        </p:nvSpPr>
        <p:spPr bwMode="auto">
          <a:xfrm>
            <a:off x="7286501" y="3348310"/>
            <a:ext cx="65087" cy="6223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55" name="Rectangle 66"/>
          <p:cNvSpPr>
            <a:spLocks noChangeArrowheads="1"/>
          </p:cNvSpPr>
          <p:nvPr/>
        </p:nvSpPr>
        <p:spPr bwMode="auto">
          <a:xfrm>
            <a:off x="7381751" y="3348310"/>
            <a:ext cx="65087" cy="6223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56" name="Rectangle 68"/>
          <p:cNvSpPr>
            <a:spLocks noChangeArrowheads="1"/>
          </p:cNvSpPr>
          <p:nvPr/>
        </p:nvSpPr>
        <p:spPr bwMode="auto">
          <a:xfrm>
            <a:off x="7478588" y="3349897"/>
            <a:ext cx="65088" cy="6223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57" name="Rectangle 69"/>
          <p:cNvSpPr>
            <a:spLocks noChangeArrowheads="1"/>
          </p:cNvSpPr>
          <p:nvPr/>
        </p:nvSpPr>
        <p:spPr bwMode="auto">
          <a:xfrm>
            <a:off x="7575426" y="3351485"/>
            <a:ext cx="65087" cy="6223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58" name="Rectangle 70"/>
          <p:cNvSpPr>
            <a:spLocks noChangeArrowheads="1"/>
          </p:cNvSpPr>
          <p:nvPr/>
        </p:nvSpPr>
        <p:spPr bwMode="auto">
          <a:xfrm>
            <a:off x="7672263" y="3349897"/>
            <a:ext cx="65088" cy="6223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59" name="Rectangle 71"/>
          <p:cNvSpPr>
            <a:spLocks noChangeArrowheads="1"/>
          </p:cNvSpPr>
          <p:nvPr/>
        </p:nvSpPr>
        <p:spPr bwMode="auto">
          <a:xfrm>
            <a:off x="7770688" y="3349897"/>
            <a:ext cx="65088" cy="6223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60" name="Rectangle 72"/>
          <p:cNvSpPr>
            <a:spLocks noChangeArrowheads="1"/>
          </p:cNvSpPr>
          <p:nvPr/>
        </p:nvSpPr>
        <p:spPr bwMode="auto">
          <a:xfrm>
            <a:off x="7865938" y="3349897"/>
            <a:ext cx="65088" cy="6223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61" name="Rectangle 73"/>
          <p:cNvSpPr>
            <a:spLocks noChangeArrowheads="1"/>
          </p:cNvSpPr>
          <p:nvPr/>
        </p:nvSpPr>
        <p:spPr bwMode="auto">
          <a:xfrm>
            <a:off x="7961188" y="3349897"/>
            <a:ext cx="65088" cy="6223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62" name="Rectangle 74"/>
          <p:cNvSpPr>
            <a:spLocks noChangeArrowheads="1"/>
          </p:cNvSpPr>
          <p:nvPr/>
        </p:nvSpPr>
        <p:spPr bwMode="auto">
          <a:xfrm>
            <a:off x="8053263" y="3349897"/>
            <a:ext cx="65088" cy="6223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63" name="Rectangle 75"/>
          <p:cNvSpPr>
            <a:spLocks noChangeArrowheads="1"/>
          </p:cNvSpPr>
          <p:nvPr/>
        </p:nvSpPr>
        <p:spPr bwMode="auto">
          <a:xfrm>
            <a:off x="8150101" y="3349897"/>
            <a:ext cx="65087" cy="6223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64" name="Rectangle 76"/>
          <p:cNvSpPr>
            <a:spLocks noChangeArrowheads="1"/>
          </p:cNvSpPr>
          <p:nvPr/>
        </p:nvSpPr>
        <p:spPr bwMode="auto">
          <a:xfrm>
            <a:off x="8245351" y="3349897"/>
            <a:ext cx="65087" cy="6223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65" name="Rectangle 78"/>
          <p:cNvSpPr>
            <a:spLocks noChangeArrowheads="1"/>
          </p:cNvSpPr>
          <p:nvPr/>
        </p:nvSpPr>
        <p:spPr bwMode="auto">
          <a:xfrm>
            <a:off x="4951288" y="4088085"/>
            <a:ext cx="3408363" cy="889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66" name="Rectangle 79"/>
          <p:cNvSpPr>
            <a:spLocks noChangeArrowheads="1"/>
          </p:cNvSpPr>
          <p:nvPr/>
        </p:nvSpPr>
        <p:spPr bwMode="auto">
          <a:xfrm>
            <a:off x="5037013" y="3240360"/>
            <a:ext cx="3408363" cy="889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67" name="Line 80"/>
          <p:cNvSpPr>
            <a:spLocks noChangeShapeType="1"/>
          </p:cNvSpPr>
          <p:nvPr/>
        </p:nvSpPr>
        <p:spPr bwMode="auto">
          <a:xfrm>
            <a:off x="5059238" y="4202385"/>
            <a:ext cx="868363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8" name="Line 82"/>
          <p:cNvSpPr>
            <a:spLocks noChangeShapeType="1"/>
          </p:cNvSpPr>
          <p:nvPr/>
        </p:nvSpPr>
        <p:spPr bwMode="auto">
          <a:xfrm>
            <a:off x="5994276" y="4203972"/>
            <a:ext cx="868362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9" name="Line 83"/>
          <p:cNvSpPr>
            <a:spLocks noChangeShapeType="1"/>
          </p:cNvSpPr>
          <p:nvPr/>
        </p:nvSpPr>
        <p:spPr bwMode="auto">
          <a:xfrm>
            <a:off x="7488113" y="4202385"/>
            <a:ext cx="801688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0" name="Line 84"/>
          <p:cNvSpPr>
            <a:spLocks noChangeShapeType="1"/>
          </p:cNvSpPr>
          <p:nvPr/>
        </p:nvSpPr>
        <p:spPr bwMode="auto">
          <a:xfrm>
            <a:off x="6918201" y="4203972"/>
            <a:ext cx="528637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1" name="Line 87"/>
          <p:cNvSpPr>
            <a:spLocks noChangeShapeType="1"/>
          </p:cNvSpPr>
          <p:nvPr/>
        </p:nvSpPr>
        <p:spPr bwMode="auto">
          <a:xfrm>
            <a:off x="5151313" y="4226197"/>
            <a:ext cx="0" cy="233363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2" name="Line 88"/>
          <p:cNvSpPr>
            <a:spLocks noChangeShapeType="1"/>
          </p:cNvSpPr>
          <p:nvPr/>
        </p:nvSpPr>
        <p:spPr bwMode="auto">
          <a:xfrm>
            <a:off x="6380038" y="4221435"/>
            <a:ext cx="0" cy="23336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3" name="Line 89"/>
          <p:cNvSpPr>
            <a:spLocks noChangeShapeType="1"/>
          </p:cNvSpPr>
          <p:nvPr/>
        </p:nvSpPr>
        <p:spPr bwMode="auto">
          <a:xfrm>
            <a:off x="7199188" y="4221435"/>
            <a:ext cx="0" cy="23336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4" name="Line 90"/>
          <p:cNvSpPr>
            <a:spLocks noChangeShapeType="1"/>
          </p:cNvSpPr>
          <p:nvPr/>
        </p:nvSpPr>
        <p:spPr bwMode="auto">
          <a:xfrm>
            <a:off x="7856413" y="4221435"/>
            <a:ext cx="0" cy="23336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5" name="Text Box 91"/>
          <p:cNvSpPr txBox="1">
            <a:spLocks noChangeArrowheads="1"/>
          </p:cNvSpPr>
          <p:nvPr/>
        </p:nvSpPr>
        <p:spPr bwMode="auto">
          <a:xfrm>
            <a:off x="5027488" y="4450035"/>
            <a:ext cx="723275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</a:pPr>
            <a:r>
              <a:rPr lang="zh-CN" altLang="en-US" sz="1400" dirty="0"/>
              <a:t>已发出</a:t>
            </a:r>
            <a:br>
              <a:rPr lang="en-US" altLang="zh-CN" sz="1400" dirty="0"/>
            </a:br>
            <a:r>
              <a:rPr lang="zh-CN" altLang="en-US" sz="1400" dirty="0"/>
              <a:t>并确认</a:t>
            </a:r>
            <a:endParaRPr lang="en-US" altLang="zh-CN" sz="1400" dirty="0"/>
          </a:p>
        </p:txBody>
      </p:sp>
      <p:sp>
        <p:nvSpPr>
          <p:cNvPr id="76" name="Text Box 92"/>
          <p:cNvSpPr txBox="1">
            <a:spLocks noChangeArrowheads="1"/>
          </p:cNvSpPr>
          <p:nvPr/>
        </p:nvSpPr>
        <p:spPr bwMode="auto">
          <a:xfrm>
            <a:off x="6008563" y="4456385"/>
            <a:ext cx="1066800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zh-CN" altLang="en-US" sz="1400" dirty="0"/>
              <a:t>发出未确认</a:t>
            </a:r>
            <a:r>
              <a:rPr lang="en-US" altLang="zh-CN" sz="1400" dirty="0"/>
              <a:t>(</a:t>
            </a:r>
            <a:r>
              <a:rPr lang="zh-CN" altLang="en-US" sz="1400" dirty="0"/>
              <a:t>在路上</a:t>
            </a:r>
            <a:r>
              <a:rPr lang="en-US" altLang="ja-JP" sz="1400" dirty="0"/>
              <a:t>)</a:t>
            </a:r>
            <a:endParaRPr lang="en-US" altLang="zh-CN" sz="1400" dirty="0"/>
          </a:p>
        </p:txBody>
      </p:sp>
      <p:sp>
        <p:nvSpPr>
          <p:cNvPr id="77" name="Text Box 93"/>
          <p:cNvSpPr txBox="1">
            <a:spLocks noChangeArrowheads="1"/>
          </p:cNvSpPr>
          <p:nvPr/>
        </p:nvSpPr>
        <p:spPr bwMode="auto">
          <a:xfrm>
            <a:off x="6988051" y="4451622"/>
            <a:ext cx="824309" cy="674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</a:pPr>
            <a:r>
              <a:rPr lang="zh-CN" altLang="en-US" sz="1400" dirty="0"/>
              <a:t>可以发出但尚未发出</a:t>
            </a:r>
            <a:endParaRPr lang="en-US" altLang="zh-CN" sz="1400" dirty="0"/>
          </a:p>
        </p:txBody>
      </p:sp>
      <p:sp>
        <p:nvSpPr>
          <p:cNvPr id="78" name="Text Box 94"/>
          <p:cNvSpPr txBox="1">
            <a:spLocks noChangeArrowheads="1"/>
          </p:cNvSpPr>
          <p:nvPr/>
        </p:nvSpPr>
        <p:spPr bwMode="auto">
          <a:xfrm>
            <a:off x="7745288" y="4456385"/>
            <a:ext cx="571128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</a:pPr>
            <a:r>
              <a:rPr lang="zh-CN" altLang="en-US" sz="1400" dirty="0"/>
              <a:t>不可发出</a:t>
            </a:r>
            <a:endParaRPr lang="en-US" altLang="zh-CN" sz="1400" dirty="0"/>
          </a:p>
        </p:txBody>
      </p:sp>
      <p:sp>
        <p:nvSpPr>
          <p:cNvPr id="79" name="Text Box 96"/>
          <p:cNvSpPr txBox="1">
            <a:spLocks noChangeArrowheads="1"/>
          </p:cNvSpPr>
          <p:nvPr/>
        </p:nvSpPr>
        <p:spPr bwMode="auto">
          <a:xfrm>
            <a:off x="6087938" y="2884760"/>
            <a:ext cx="1220366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1400" dirty="0"/>
              <a:t>窗口大小</a:t>
            </a:r>
            <a:r>
              <a:rPr lang="en-US" altLang="zh-CN" sz="1400" dirty="0"/>
              <a:t>N</a:t>
            </a:r>
          </a:p>
        </p:txBody>
      </p:sp>
      <p:grpSp>
        <p:nvGrpSpPr>
          <p:cNvPr id="80" name="Group 99"/>
          <p:cNvGrpSpPr>
            <a:grpSpLocks/>
          </p:cNvGrpSpPr>
          <p:nvPr/>
        </p:nvGrpSpPr>
        <p:grpSpPr bwMode="auto">
          <a:xfrm>
            <a:off x="6854701" y="3108597"/>
            <a:ext cx="593725" cy="136525"/>
            <a:chOff x="4250" y="1692"/>
            <a:chExt cx="374" cy="86"/>
          </a:xfrm>
        </p:grpSpPr>
        <p:sp>
          <p:nvSpPr>
            <p:cNvPr id="81" name="Line 97"/>
            <p:cNvSpPr>
              <a:spLocks noChangeShapeType="1"/>
            </p:cNvSpPr>
            <p:nvPr/>
          </p:nvSpPr>
          <p:spPr bwMode="auto">
            <a:xfrm>
              <a:off x="4250" y="1738"/>
              <a:ext cx="374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" name="Line 98"/>
            <p:cNvSpPr>
              <a:spLocks noChangeShapeType="1"/>
            </p:cNvSpPr>
            <p:nvPr/>
          </p:nvSpPr>
          <p:spPr bwMode="auto">
            <a:xfrm>
              <a:off x="4622" y="1692"/>
              <a:ext cx="0" cy="8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3" name="Group 100"/>
          <p:cNvGrpSpPr>
            <a:grpSpLocks/>
          </p:cNvGrpSpPr>
          <p:nvPr/>
        </p:nvGrpSpPr>
        <p:grpSpPr bwMode="auto">
          <a:xfrm rot="10800000">
            <a:off x="5962526" y="3133997"/>
            <a:ext cx="593725" cy="136525"/>
            <a:chOff x="4250" y="1692"/>
            <a:chExt cx="374" cy="86"/>
          </a:xfrm>
        </p:grpSpPr>
        <p:sp>
          <p:nvSpPr>
            <p:cNvPr id="84" name="Line 101"/>
            <p:cNvSpPr>
              <a:spLocks noChangeShapeType="1"/>
            </p:cNvSpPr>
            <p:nvPr/>
          </p:nvSpPr>
          <p:spPr bwMode="auto">
            <a:xfrm>
              <a:off x="4257" y="1745"/>
              <a:ext cx="374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5" name="Line 102"/>
            <p:cNvSpPr>
              <a:spLocks noChangeShapeType="1"/>
            </p:cNvSpPr>
            <p:nvPr/>
          </p:nvSpPr>
          <p:spPr bwMode="auto">
            <a:xfrm>
              <a:off x="4629" y="1699"/>
              <a:ext cx="0" cy="8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86" name="Text Box 196"/>
          <p:cNvSpPr txBox="1">
            <a:spLocks noChangeArrowheads="1"/>
          </p:cNvSpPr>
          <p:nvPr/>
        </p:nvSpPr>
        <p:spPr bwMode="auto">
          <a:xfrm>
            <a:off x="5243388" y="3903935"/>
            <a:ext cx="208262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1"/>
            <a:r>
              <a:rPr lang="zh-CN" altLang="en-US" sz="1400" dirty="0"/>
              <a:t>发送端序列号空间</a:t>
            </a:r>
            <a:endParaRPr lang="en-US" altLang="zh-CN" sz="1400" dirty="0"/>
          </a:p>
        </p:txBody>
      </p:sp>
      <p:grpSp>
        <p:nvGrpSpPr>
          <p:cNvPr id="87" name="Group 199"/>
          <p:cNvGrpSpPr>
            <a:grpSpLocks/>
          </p:cNvGrpSpPr>
          <p:nvPr/>
        </p:nvGrpSpPr>
        <p:grpSpPr bwMode="auto">
          <a:xfrm>
            <a:off x="4746502" y="1379810"/>
            <a:ext cx="2205038" cy="1954212"/>
            <a:chOff x="2768" y="673"/>
            <a:chExt cx="1389" cy="1231"/>
          </a:xfrm>
        </p:grpSpPr>
        <p:sp>
          <p:nvSpPr>
            <p:cNvPr id="88" name="Rectangle 171"/>
            <p:cNvSpPr>
              <a:spLocks noChangeArrowheads="1"/>
            </p:cNvSpPr>
            <p:nvPr/>
          </p:nvSpPr>
          <p:spPr bwMode="auto">
            <a:xfrm>
              <a:off x="2840" y="1028"/>
              <a:ext cx="1202" cy="130"/>
            </a:xfrm>
            <a:prstGeom prst="rect">
              <a:avLst/>
            </a:prstGeom>
            <a:solidFill>
              <a:srgbClr val="CC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89" name="Group 172"/>
            <p:cNvGrpSpPr>
              <a:grpSpLocks/>
            </p:cNvGrpSpPr>
            <p:nvPr/>
          </p:nvGrpSpPr>
          <p:grpSpPr bwMode="auto">
            <a:xfrm>
              <a:off x="2820" y="872"/>
              <a:ext cx="1252" cy="714"/>
              <a:chOff x="1976" y="2984"/>
              <a:chExt cx="1252" cy="714"/>
            </a:xfrm>
          </p:grpSpPr>
          <p:sp>
            <p:nvSpPr>
              <p:cNvPr id="92" name="Rectangle 173"/>
              <p:cNvSpPr>
                <a:spLocks noChangeArrowheads="1"/>
              </p:cNvSpPr>
              <p:nvPr/>
            </p:nvSpPr>
            <p:spPr bwMode="auto">
              <a:xfrm>
                <a:off x="1994" y="2995"/>
                <a:ext cx="1210" cy="70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93" name="Text Box 174"/>
              <p:cNvSpPr txBox="1">
                <a:spLocks noChangeArrowheads="1"/>
              </p:cNvSpPr>
              <p:nvPr/>
            </p:nvSpPr>
            <p:spPr bwMode="auto">
              <a:xfrm>
                <a:off x="2001" y="2984"/>
                <a:ext cx="439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1000" dirty="0">
                    <a:latin typeface="Arial" charset="0"/>
                  </a:rPr>
                  <a:t>源端口号</a:t>
                </a:r>
                <a:endParaRPr lang="en-US" altLang="zh-CN" sz="1000" dirty="0">
                  <a:latin typeface="Arial" charset="0"/>
                </a:endParaRPr>
              </a:p>
            </p:txBody>
          </p:sp>
          <p:sp>
            <p:nvSpPr>
              <p:cNvPr id="94" name="Text Box 175"/>
              <p:cNvSpPr txBox="1">
                <a:spLocks noChangeArrowheads="1"/>
              </p:cNvSpPr>
              <p:nvPr/>
            </p:nvSpPr>
            <p:spPr bwMode="auto">
              <a:xfrm>
                <a:off x="2648" y="2987"/>
                <a:ext cx="520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1000" dirty="0">
                    <a:latin typeface="Arial" charset="0"/>
                  </a:rPr>
                  <a:t>目的端口号</a:t>
                </a:r>
                <a:endParaRPr lang="en-US" altLang="zh-CN" sz="1000" dirty="0">
                  <a:latin typeface="Arial" charset="0"/>
                </a:endParaRPr>
              </a:p>
            </p:txBody>
          </p:sp>
          <p:sp>
            <p:nvSpPr>
              <p:cNvPr id="95" name="Text Box 176"/>
              <p:cNvSpPr txBox="1">
                <a:spLocks noChangeArrowheads="1"/>
              </p:cNvSpPr>
              <p:nvPr/>
            </p:nvSpPr>
            <p:spPr bwMode="auto">
              <a:xfrm>
                <a:off x="2154" y="3117"/>
                <a:ext cx="91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zh-CN" altLang="en-US" sz="1200" dirty="0">
                    <a:solidFill>
                      <a:schemeClr val="bg1"/>
                    </a:solidFill>
                    <a:latin typeface="Arial" charset="0"/>
                  </a:rPr>
                  <a:t>序列号</a:t>
                </a:r>
                <a:endParaRPr lang="en-US" altLang="zh-CN" sz="1200" dirty="0">
                  <a:solidFill>
                    <a:schemeClr val="bg1"/>
                  </a:solidFill>
                  <a:latin typeface="Arial" charset="0"/>
                </a:endParaRPr>
              </a:p>
            </p:txBody>
          </p:sp>
          <p:sp>
            <p:nvSpPr>
              <p:cNvPr id="96" name="Text Box 177"/>
              <p:cNvSpPr txBox="1">
                <a:spLocks noChangeArrowheads="1"/>
              </p:cNvSpPr>
              <p:nvPr/>
            </p:nvSpPr>
            <p:spPr bwMode="auto">
              <a:xfrm>
                <a:off x="1976" y="3257"/>
                <a:ext cx="125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zh-CN" altLang="en-US" sz="1200" dirty="0">
                    <a:latin typeface="Arial" charset="0"/>
                  </a:rPr>
                  <a:t>确认号</a:t>
                </a:r>
                <a:endParaRPr lang="en-US" altLang="zh-CN" sz="1200" dirty="0">
                  <a:latin typeface="Arial" charset="0"/>
                </a:endParaRPr>
              </a:p>
            </p:txBody>
          </p:sp>
          <p:sp>
            <p:nvSpPr>
              <p:cNvPr id="97" name="Text Box 178"/>
              <p:cNvSpPr txBox="1">
                <a:spLocks noChangeArrowheads="1"/>
              </p:cNvSpPr>
              <p:nvPr/>
            </p:nvSpPr>
            <p:spPr bwMode="auto">
              <a:xfrm>
                <a:off x="2053" y="3544"/>
                <a:ext cx="475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000">
                    <a:latin typeface="Arial" charset="0"/>
                  </a:rPr>
                  <a:t>checksum</a:t>
                </a:r>
              </a:p>
            </p:txBody>
          </p:sp>
          <p:sp>
            <p:nvSpPr>
              <p:cNvPr id="98" name="Line 179"/>
              <p:cNvSpPr>
                <a:spLocks noChangeShapeType="1"/>
              </p:cNvSpPr>
              <p:nvPr/>
            </p:nvSpPr>
            <p:spPr bwMode="auto">
              <a:xfrm>
                <a:off x="1994" y="3138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9" name="Line 180"/>
              <p:cNvSpPr>
                <a:spLocks noChangeShapeType="1"/>
              </p:cNvSpPr>
              <p:nvPr/>
            </p:nvSpPr>
            <p:spPr bwMode="auto">
              <a:xfrm>
                <a:off x="1994" y="3274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0" name="Line 181"/>
              <p:cNvSpPr>
                <a:spLocks noChangeShapeType="1"/>
              </p:cNvSpPr>
              <p:nvPr/>
            </p:nvSpPr>
            <p:spPr bwMode="auto">
              <a:xfrm>
                <a:off x="1992" y="3414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1" name="Line 182"/>
              <p:cNvSpPr>
                <a:spLocks noChangeShapeType="1"/>
              </p:cNvSpPr>
              <p:nvPr/>
            </p:nvSpPr>
            <p:spPr bwMode="auto">
              <a:xfrm>
                <a:off x="2588" y="2994"/>
                <a:ext cx="0" cy="1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2" name="Line 183"/>
              <p:cNvSpPr>
                <a:spLocks noChangeShapeType="1"/>
              </p:cNvSpPr>
              <p:nvPr/>
            </p:nvSpPr>
            <p:spPr bwMode="auto">
              <a:xfrm>
                <a:off x="2588" y="3416"/>
                <a:ext cx="0" cy="2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3" name="Line 184"/>
              <p:cNvSpPr>
                <a:spLocks noChangeShapeType="1"/>
              </p:cNvSpPr>
              <p:nvPr/>
            </p:nvSpPr>
            <p:spPr bwMode="auto">
              <a:xfrm>
                <a:off x="1994" y="3548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4" name="Text Box 185"/>
              <p:cNvSpPr txBox="1">
                <a:spLocks noChangeArrowheads="1"/>
              </p:cNvSpPr>
              <p:nvPr/>
            </p:nvSpPr>
            <p:spPr bwMode="auto">
              <a:xfrm>
                <a:off x="2708" y="3390"/>
                <a:ext cx="323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200" dirty="0" err="1">
                    <a:latin typeface="Arial" charset="0"/>
                  </a:rPr>
                  <a:t>rwnd</a:t>
                </a:r>
                <a:endParaRPr lang="en-US" altLang="zh-CN" sz="1200" dirty="0">
                  <a:latin typeface="Arial" charset="0"/>
                </a:endParaRPr>
              </a:p>
            </p:txBody>
          </p:sp>
          <p:sp>
            <p:nvSpPr>
              <p:cNvPr id="105" name="Text Box 186"/>
              <p:cNvSpPr txBox="1">
                <a:spLocks noChangeArrowheads="1"/>
              </p:cNvSpPr>
              <p:nvPr/>
            </p:nvSpPr>
            <p:spPr bwMode="auto">
              <a:xfrm>
                <a:off x="2651" y="3544"/>
                <a:ext cx="496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000" dirty="0" err="1">
                    <a:latin typeface="Arial" charset="0"/>
                  </a:rPr>
                  <a:t>urg</a:t>
                </a:r>
                <a:r>
                  <a:rPr lang="en-US" altLang="zh-CN" sz="1000" dirty="0">
                    <a:latin typeface="Arial" charset="0"/>
                  </a:rPr>
                  <a:t> pointer</a:t>
                </a:r>
              </a:p>
            </p:txBody>
          </p:sp>
          <p:sp>
            <p:nvSpPr>
              <p:cNvPr id="106" name="Line 187"/>
              <p:cNvSpPr>
                <a:spLocks noChangeShapeType="1"/>
              </p:cNvSpPr>
              <p:nvPr/>
            </p:nvSpPr>
            <p:spPr bwMode="auto">
              <a:xfrm>
                <a:off x="2398" y="3413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7" name="Line 188"/>
              <p:cNvSpPr>
                <a:spLocks noChangeShapeType="1"/>
              </p:cNvSpPr>
              <p:nvPr/>
            </p:nvSpPr>
            <p:spPr bwMode="auto">
              <a:xfrm>
                <a:off x="2143" y="3412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90" name="Text Box 189"/>
            <p:cNvSpPr txBox="1">
              <a:spLocks noChangeArrowheads="1"/>
            </p:cNvSpPr>
            <p:nvPr/>
          </p:nvSpPr>
          <p:spPr bwMode="auto">
            <a:xfrm>
              <a:off x="2768" y="673"/>
              <a:ext cx="128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发送端发出的分段</a:t>
              </a:r>
              <a:endParaRPr lang="en-US" altLang="zh-CN" dirty="0"/>
            </a:p>
          </p:txBody>
        </p:sp>
        <p:sp>
          <p:nvSpPr>
            <p:cNvPr id="91" name="Freeform 190"/>
            <p:cNvSpPr>
              <a:spLocks/>
            </p:cNvSpPr>
            <p:nvPr/>
          </p:nvSpPr>
          <p:spPr bwMode="auto">
            <a:xfrm>
              <a:off x="4050" y="1080"/>
              <a:ext cx="107" cy="824"/>
            </a:xfrm>
            <a:custGeom>
              <a:avLst/>
              <a:gdLst>
                <a:gd name="T0" fmla="*/ 0 w 107"/>
                <a:gd name="T1" fmla="*/ 0 h 910"/>
                <a:gd name="T2" fmla="*/ 107 w 107"/>
                <a:gd name="T3" fmla="*/ 0 h 910"/>
                <a:gd name="T4" fmla="*/ 107 w 107"/>
                <a:gd name="T5" fmla="*/ 305 h 910"/>
                <a:gd name="T6" fmla="*/ 0 60000 65536"/>
                <a:gd name="T7" fmla="*/ 0 60000 65536"/>
                <a:gd name="T8" fmla="*/ 0 60000 65536"/>
                <a:gd name="T9" fmla="*/ 0 w 107"/>
                <a:gd name="T10" fmla="*/ 0 h 910"/>
                <a:gd name="T11" fmla="*/ 107 w 107"/>
                <a:gd name="T12" fmla="*/ 910 h 9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7" h="910">
                  <a:moveTo>
                    <a:pt x="0" y="0"/>
                  </a:moveTo>
                  <a:lnTo>
                    <a:pt x="107" y="0"/>
                  </a:lnTo>
                  <a:lnTo>
                    <a:pt x="107" y="910"/>
                  </a:lnTo>
                </a:path>
              </a:pathLst>
            </a:custGeom>
            <a:noFill/>
            <a:ln w="9525" cap="flat" cmpd="sng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序列号和确认号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66</a:t>
            </a:fld>
            <a:endParaRPr lang="zh-CN" altLang="en-US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3279775" y="4990554"/>
            <a:ext cx="2590800" cy="50641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3294063" y="3222079"/>
            <a:ext cx="2586037" cy="5715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484438" y="2828379"/>
            <a:ext cx="809625" cy="840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r>
              <a:rPr lang="zh-CN" altLang="en-US" dirty="0"/>
              <a:t>用户输入</a:t>
            </a:r>
            <a:r>
              <a:rPr lang="ja-JP" altLang="en-US" dirty="0"/>
              <a:t>‘</a:t>
            </a:r>
            <a:r>
              <a:rPr lang="en-US" altLang="ja-JP" dirty="0"/>
              <a:t>C</a:t>
            </a:r>
            <a:r>
              <a:rPr lang="ja-JP" altLang="en-US" dirty="0"/>
              <a:t>’</a:t>
            </a:r>
            <a:endParaRPr lang="en-US" altLang="zh-CN" sz="1000" dirty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363494" y="4441279"/>
            <a:ext cx="1954381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90000"/>
              </a:lnSpc>
            </a:pPr>
            <a:r>
              <a:rPr lang="zh-CN" altLang="en-US" dirty="0"/>
              <a:t>主机确认</a:t>
            </a:r>
            <a:br>
              <a:rPr lang="en-US" altLang="zh-CN" dirty="0"/>
            </a:br>
            <a:r>
              <a:rPr lang="zh-CN" altLang="en-US" dirty="0"/>
              <a:t>收到回复的</a:t>
            </a:r>
            <a:r>
              <a:rPr lang="ja-JP" altLang="en-US" dirty="0"/>
              <a:t>‘</a:t>
            </a:r>
            <a:r>
              <a:rPr lang="en-US" altLang="ja-JP" dirty="0"/>
              <a:t>C</a:t>
            </a:r>
            <a:r>
              <a:rPr lang="ja-JP" altLang="en-US" dirty="0"/>
              <a:t>’</a:t>
            </a:r>
            <a:endParaRPr lang="en-US" altLang="zh-CN" sz="1000" dirty="0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894388" y="3563392"/>
            <a:ext cx="33778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dirty="0"/>
              <a:t>主机确认收到</a:t>
            </a:r>
            <a:r>
              <a:rPr lang="ja-JP" altLang="en-US" dirty="0"/>
              <a:t>‘</a:t>
            </a:r>
            <a:r>
              <a:rPr lang="en-US" altLang="ja-JP" dirty="0"/>
              <a:t>C</a:t>
            </a:r>
            <a:r>
              <a:rPr lang="ja-JP" altLang="en-US" dirty="0"/>
              <a:t>’</a:t>
            </a:r>
            <a:r>
              <a:rPr lang="en-US" altLang="ja-JP" dirty="0"/>
              <a:t>, </a:t>
            </a:r>
            <a:r>
              <a:rPr lang="zh-CN" altLang="en-US" dirty="0"/>
              <a:t>回复</a:t>
            </a:r>
            <a:r>
              <a:rPr lang="ja-JP" altLang="en-US" dirty="0"/>
              <a:t>‘</a:t>
            </a:r>
            <a:r>
              <a:rPr lang="en-US" altLang="ja-JP" dirty="0"/>
              <a:t>C</a:t>
            </a:r>
            <a:r>
              <a:rPr lang="ja-JP" altLang="en-US" dirty="0"/>
              <a:t>’</a:t>
            </a:r>
            <a:endParaRPr lang="en-US" altLang="zh-CN" dirty="0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H="1">
            <a:off x="3284538" y="3995192"/>
            <a:ext cx="2554287" cy="8001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478213" y="5798592"/>
            <a:ext cx="169790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000099"/>
                </a:solidFill>
              </a:rPr>
              <a:t>telnet</a:t>
            </a:r>
            <a:r>
              <a:rPr lang="zh-CN" altLang="en-US" sz="2800" dirty="0">
                <a:solidFill>
                  <a:srgbClr val="000099"/>
                </a:solidFill>
              </a:rPr>
              <a:t>场景</a:t>
            </a:r>
            <a:endParaRPr lang="en-US" altLang="zh-CN" sz="2800" dirty="0">
              <a:solidFill>
                <a:srgbClr val="000099"/>
              </a:solidFill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5468938" y="1937792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主机</a:t>
            </a:r>
            <a:r>
              <a:rPr lang="en-US" altLang="zh-CN" dirty="0"/>
              <a:t>B</a:t>
            </a:r>
          </a:p>
        </p:txBody>
      </p:sp>
      <p:sp>
        <p:nvSpPr>
          <p:cNvPr id="13" name="Text Box 17"/>
          <p:cNvSpPr txBox="1">
            <a:spLocks noChangeArrowheads="1"/>
          </p:cNvSpPr>
          <p:nvPr/>
        </p:nvSpPr>
        <p:spPr bwMode="auto">
          <a:xfrm>
            <a:off x="2898775" y="1944142"/>
            <a:ext cx="8130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主机</a:t>
            </a:r>
            <a:r>
              <a:rPr lang="en-US" altLang="zh-CN" dirty="0"/>
              <a:t>A</a:t>
            </a:r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4106863" y="3314154"/>
            <a:ext cx="814387" cy="3794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3398838" y="3366542"/>
            <a:ext cx="25344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Seq</a:t>
            </a:r>
            <a:r>
              <a:rPr lang="en-US" altLang="zh-CN" sz="1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=42, ACK=79, data = </a:t>
            </a:r>
            <a:r>
              <a:rPr lang="ja-JP" altLang="en-US" sz="1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‘</a:t>
            </a:r>
            <a:r>
              <a:rPr lang="en-US" altLang="ja-JP" sz="1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</a:t>
            </a:r>
            <a:r>
              <a:rPr lang="ja-JP" altLang="en-US" sz="1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endParaRPr lang="en-US" altLang="zh-CN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4141788" y="4273004"/>
            <a:ext cx="823912" cy="2460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3402013" y="4261892"/>
            <a:ext cx="24177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 dirty="0" err="1">
                <a:latin typeface="Arial" charset="0"/>
              </a:rPr>
              <a:t>Seq</a:t>
            </a:r>
            <a:r>
              <a:rPr lang="en-US" altLang="zh-CN" sz="1400" dirty="0">
                <a:latin typeface="Arial" charset="0"/>
              </a:rPr>
              <a:t>=79, ACK=43, data = </a:t>
            </a:r>
            <a:r>
              <a:rPr lang="ja-JP" altLang="en-US" sz="1400" dirty="0">
                <a:latin typeface="Arial" charset="0"/>
              </a:rPr>
              <a:t>‘</a:t>
            </a:r>
            <a:r>
              <a:rPr lang="en-US" altLang="ja-JP" sz="1400" dirty="0">
                <a:latin typeface="Arial" charset="0"/>
              </a:rPr>
              <a:t>C</a:t>
            </a:r>
            <a:r>
              <a:rPr lang="ja-JP" altLang="en-US" sz="1400" dirty="0">
                <a:latin typeface="Arial" charset="0"/>
              </a:rPr>
              <a:t>’</a:t>
            </a:r>
            <a:endParaRPr lang="en-US" altLang="zh-CN" sz="1000" dirty="0">
              <a:latin typeface="Times New Roman" pitchFamily="18" charset="0"/>
            </a:endParaRPr>
          </a:p>
        </p:txBody>
      </p:sp>
      <p:sp>
        <p:nvSpPr>
          <p:cNvPr id="18" name="Rectangle 22"/>
          <p:cNvSpPr>
            <a:spLocks noChangeArrowheads="1"/>
          </p:cNvSpPr>
          <p:nvPr/>
        </p:nvSpPr>
        <p:spPr bwMode="auto">
          <a:xfrm>
            <a:off x="4208463" y="5120729"/>
            <a:ext cx="958850" cy="3571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9" name="Text Box 23"/>
          <p:cNvSpPr txBox="1">
            <a:spLocks noChangeArrowheads="1"/>
          </p:cNvSpPr>
          <p:nvPr/>
        </p:nvSpPr>
        <p:spPr bwMode="auto">
          <a:xfrm>
            <a:off x="3887788" y="5135017"/>
            <a:ext cx="1565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400">
                <a:latin typeface="Arial" charset="0"/>
              </a:rPr>
              <a:t>Seq=43, ACK=80</a:t>
            </a:r>
            <a:endParaRPr lang="en-US" altLang="zh-CN" sz="1000">
              <a:latin typeface="Times New Roman" pitchFamily="18" charset="0"/>
            </a:endParaRPr>
          </a:p>
        </p:txBody>
      </p:sp>
      <p:sp>
        <p:nvSpPr>
          <p:cNvPr id="20" name="Line 24"/>
          <p:cNvSpPr>
            <a:spLocks noChangeShapeType="1"/>
          </p:cNvSpPr>
          <p:nvPr/>
        </p:nvSpPr>
        <p:spPr bwMode="auto">
          <a:xfrm>
            <a:off x="3271838" y="2980779"/>
            <a:ext cx="0" cy="25876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1" name="Line 25"/>
          <p:cNvSpPr>
            <a:spLocks noChangeShapeType="1"/>
          </p:cNvSpPr>
          <p:nvPr/>
        </p:nvSpPr>
        <p:spPr bwMode="auto">
          <a:xfrm>
            <a:off x="5934075" y="3033167"/>
            <a:ext cx="0" cy="25876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2" name="Group 27"/>
          <p:cNvGrpSpPr>
            <a:grpSpLocks/>
          </p:cNvGrpSpPr>
          <p:nvPr/>
        </p:nvGrpSpPr>
        <p:grpSpPr bwMode="auto">
          <a:xfrm>
            <a:off x="2763838" y="2160042"/>
            <a:ext cx="755650" cy="782637"/>
            <a:chOff x="-44" y="1473"/>
            <a:chExt cx="981" cy="1105"/>
          </a:xfrm>
        </p:grpSpPr>
        <p:pic>
          <p:nvPicPr>
            <p:cNvPr id="23" name="Picture 28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" name="Freeform 2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5" name="Group 30"/>
          <p:cNvGrpSpPr>
            <a:grpSpLocks/>
          </p:cNvGrpSpPr>
          <p:nvPr/>
        </p:nvGrpSpPr>
        <p:grpSpPr bwMode="auto">
          <a:xfrm flipH="1">
            <a:off x="5626100" y="2199729"/>
            <a:ext cx="788988" cy="862013"/>
            <a:chOff x="-44" y="1473"/>
            <a:chExt cx="981" cy="1105"/>
          </a:xfrm>
        </p:grpSpPr>
        <p:pic>
          <p:nvPicPr>
            <p:cNvPr id="26" name="Picture 31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" name="Freeform 3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fad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往返时延和超时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67</a:t>
            </a:fld>
            <a:endParaRPr lang="zh-CN" altLang="en-US"/>
          </a:p>
        </p:txBody>
      </p:sp>
      <p:sp>
        <p:nvSpPr>
          <p:cNvPr id="5" name="Rectangle 1027"/>
          <p:cNvSpPr txBox="1">
            <a:spLocks noChangeArrowheads="1"/>
          </p:cNvSpPr>
          <p:nvPr/>
        </p:nvSpPr>
        <p:spPr bwMode="auto">
          <a:xfrm>
            <a:off x="581025" y="1611908"/>
            <a:ext cx="3716338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None/>
              <a:tabLst/>
              <a:defRPr/>
            </a:pPr>
            <a:r>
              <a:rPr lang="zh-CN" altLang="en-US" sz="3200" u="sng" kern="0" dirty="0">
                <a:solidFill>
                  <a:srgbClr val="FF0000"/>
                </a:solidFill>
              </a:rPr>
              <a:t>问</a:t>
            </a:r>
            <a:r>
              <a:rPr kumimoji="0" lang="en-US" sz="3200" b="0" i="0" u="sng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zh-CN" altLang="en-US" sz="3200" kern="0" dirty="0"/>
              <a:t>怎样设置</a:t>
            </a:r>
            <a:r>
              <a:rPr lang="en-US" altLang="zh-CN" sz="3200" kern="0" dirty="0"/>
              <a:t>TCP</a:t>
            </a:r>
            <a:r>
              <a:rPr lang="zh-CN" altLang="en-US" sz="3200" kern="0" dirty="0"/>
              <a:t>的超时？</a:t>
            </a:r>
            <a:endParaRPr lang="en-US" altLang="zh-CN" sz="3200" kern="0" dirty="0"/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itchFamily="34" charset="0"/>
              <a:buChar char="•"/>
              <a:defRPr/>
            </a:pPr>
            <a:r>
              <a:rPr lang="zh-CN" altLang="en-US" sz="2800" kern="0" dirty="0"/>
              <a:t>比</a:t>
            </a:r>
            <a:r>
              <a:rPr lang="en-US" altLang="zh-CN" sz="2800" kern="0" dirty="0"/>
              <a:t>RTT</a:t>
            </a:r>
            <a:r>
              <a:rPr lang="zh-CN" altLang="en-US" sz="2800" kern="0" dirty="0"/>
              <a:t>长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Arial"/>
              <a:buChar char="•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但是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RTT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不断变化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§"/>
              <a:tabLst/>
              <a:defRPr/>
            </a:pPr>
            <a:r>
              <a:rPr kumimoji="0" lang="zh-CN" altLang="en-US" sz="32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设置过短</a:t>
            </a: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分段到达前超时，导致不必要的重传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§"/>
              <a:tabLst/>
              <a:defRPr/>
            </a:pPr>
            <a:r>
              <a:rPr kumimoji="0" lang="zh-CN" altLang="en-US" sz="32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设置过长</a:t>
            </a: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分段丢失时反应迟缓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1028"/>
          <p:cNvSpPr txBox="1">
            <a:spLocks noChangeArrowheads="1"/>
          </p:cNvSpPr>
          <p:nvPr/>
        </p:nvSpPr>
        <p:spPr>
          <a:xfrm>
            <a:off x="4646613" y="1661120"/>
            <a:ext cx="4059237" cy="46482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lang="zh-CN" altLang="en-US" sz="3200" u="sng" kern="0" dirty="0">
                <a:solidFill>
                  <a:srgbClr val="FF0000"/>
                </a:solidFill>
                <a:latin typeface="+mn-ea"/>
              </a:rPr>
              <a:t>问</a:t>
            </a:r>
            <a:r>
              <a:rPr kumimoji="0" lang="en-US" altLang="zh-CN" sz="3200" b="0" i="0" u="sng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cs"/>
              </a:rPr>
              <a:t>: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怎样测算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RTT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？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lang="en-US" altLang="zh-CN" sz="2800" kern="0" dirty="0">
                <a:solidFill>
                  <a:srgbClr val="000099"/>
                </a:solidFill>
                <a:latin typeface="+mn-ea"/>
              </a:rPr>
              <a:t>Sample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ea"/>
                <a:cs typeface="+mn-cs"/>
              </a:rPr>
              <a:t>RTT: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每个分段发出到收到确认的这段时间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忽略重传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lang="en-US" altLang="zh-CN" sz="2800" b="1" kern="0" dirty="0">
                <a:latin typeface="+mn-ea"/>
              </a:rPr>
              <a:t>Sample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RTT</a:t>
            </a:r>
            <a:r>
              <a:rPr kumimoji="0" lang="zh-CN" altLang="en-US" sz="28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不断变化</a:t>
            </a:r>
            <a:endParaRPr kumimoji="0" lang="en-US" altLang="ja-JP" sz="36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计算最近若干次测量获取的</a:t>
            </a:r>
            <a:r>
              <a:rPr lang="en-US" altLang="zh-CN" sz="2800" b="1" kern="0" dirty="0" err="1">
                <a:latin typeface="+mn-ea"/>
              </a:rPr>
              <a:t>SampleRTT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的均值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</p:txBody>
      </p:sp>
    </p:spTree>
  </p:cSld>
  <p:clrMapOvr>
    <a:masterClrMapping/>
  </p:clrMapOvr>
  <p:transition>
    <p:fad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往返时延和超时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68</a:t>
            </a:fld>
            <a:endParaRPr lang="zh-CN" alt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3400" y="1735981"/>
            <a:ext cx="7515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 dirty="0" err="1">
                <a:latin typeface="Courier New" pitchFamily="49" charset="0"/>
              </a:rPr>
              <a:t>EstimatedRTT</a:t>
            </a:r>
            <a:r>
              <a:rPr lang="en-US" altLang="zh-CN" sz="2000" b="1" dirty="0">
                <a:latin typeface="Courier New" pitchFamily="49" charset="0"/>
              </a:rPr>
              <a:t> = (1- </a:t>
            </a:r>
            <a:r>
              <a:rPr lang="en-US" altLang="zh-CN" sz="2000" b="1" dirty="0">
                <a:latin typeface="Courier New" pitchFamily="49" charset="0"/>
                <a:sym typeface="Symbol" pitchFamily="18" charset="2"/>
              </a:rPr>
              <a:t></a:t>
            </a:r>
            <a:r>
              <a:rPr lang="en-US" altLang="zh-CN" sz="2000" b="1" dirty="0">
                <a:latin typeface="Courier New" pitchFamily="49" charset="0"/>
              </a:rPr>
              <a:t>)*</a:t>
            </a:r>
            <a:r>
              <a:rPr lang="en-US" altLang="zh-CN" sz="2000" b="1" dirty="0" err="1">
                <a:latin typeface="Courier New" pitchFamily="49" charset="0"/>
              </a:rPr>
              <a:t>EstimatedRTT</a:t>
            </a:r>
            <a:r>
              <a:rPr lang="en-US" altLang="zh-CN" sz="2000" b="1" dirty="0">
                <a:latin typeface="Courier New" pitchFamily="49" charset="0"/>
              </a:rPr>
              <a:t> + </a:t>
            </a:r>
            <a:r>
              <a:rPr lang="en-US" altLang="zh-CN" sz="2000" b="1" dirty="0">
                <a:latin typeface="Courier New" pitchFamily="49" charset="0"/>
                <a:sym typeface="Symbol" pitchFamily="18" charset="2"/>
              </a:rPr>
              <a:t></a:t>
            </a:r>
            <a:r>
              <a:rPr lang="en-US" altLang="zh-CN" sz="2000" b="1" dirty="0">
                <a:latin typeface="Courier New" pitchFamily="49" charset="0"/>
              </a:rPr>
              <a:t>*</a:t>
            </a:r>
            <a:r>
              <a:rPr lang="en-US" altLang="zh-CN" sz="2000" b="1" dirty="0" err="1">
                <a:latin typeface="Courier New" pitchFamily="49" charset="0"/>
              </a:rPr>
              <a:t>SampleRTT</a:t>
            </a:r>
            <a:endParaRPr lang="en-US" altLang="zh-CN" sz="2000" b="1" dirty="0">
              <a:latin typeface="Courier New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28786" y="2132856"/>
            <a:ext cx="706755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92100" indent="-292100" algn="l">
              <a:lnSpc>
                <a:spcPct val="7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zh-CN" altLang="en-US" sz="2000" dirty="0">
                <a:latin typeface="Gill Sans MT" pitchFamily="34" charset="0"/>
              </a:rPr>
              <a:t>指数加权滑动平均（</a:t>
            </a:r>
            <a:r>
              <a:rPr lang="en-US" altLang="zh-CN" sz="2000" dirty="0">
                <a:latin typeface="Gill Sans MT" pitchFamily="34" charset="0"/>
              </a:rPr>
              <a:t>EWMA</a:t>
            </a:r>
            <a:r>
              <a:rPr lang="zh-CN" altLang="en-US" sz="2000" dirty="0">
                <a:latin typeface="Gill Sans MT" pitchFamily="34" charset="0"/>
              </a:rPr>
              <a:t>）</a:t>
            </a:r>
            <a:endParaRPr lang="en-US" altLang="zh-CN" sz="2000" dirty="0">
              <a:latin typeface="Gill Sans MT" pitchFamily="34" charset="0"/>
            </a:endParaRPr>
          </a:p>
          <a:p>
            <a:pPr marL="292100" indent="-292100" algn="l">
              <a:lnSpc>
                <a:spcPct val="7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zh-CN" altLang="en-US" sz="2000" dirty="0">
                <a:latin typeface="Gill Sans MT" pitchFamily="34" charset="0"/>
              </a:rPr>
              <a:t>单个采样的权重随时间指数递减</a:t>
            </a:r>
            <a:endParaRPr lang="en-US" altLang="zh-CN" sz="2000" dirty="0">
              <a:latin typeface="Gill Sans MT" pitchFamily="34" charset="0"/>
            </a:endParaRPr>
          </a:p>
          <a:p>
            <a:pPr marL="292100" indent="-292100" algn="l">
              <a:lnSpc>
                <a:spcPct val="7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zh-CN" altLang="en-US" sz="2000" dirty="0">
                <a:latin typeface="Gill Sans MT" pitchFamily="34" charset="0"/>
              </a:rPr>
              <a:t>一般而言，</a:t>
            </a:r>
            <a:r>
              <a:rPr lang="en-US" altLang="zh-CN" sz="2000" dirty="0">
                <a:latin typeface="Gill Sans MT" pitchFamily="34" charset="0"/>
              </a:rPr>
              <a:t> </a:t>
            </a:r>
            <a:r>
              <a:rPr lang="en-US" altLang="zh-CN" sz="2000" b="1" dirty="0">
                <a:latin typeface="Courier New" pitchFamily="49" charset="0"/>
                <a:sym typeface="Symbol" pitchFamily="18" charset="2"/>
              </a:rPr>
              <a:t> =</a:t>
            </a:r>
            <a:r>
              <a:rPr lang="en-US" altLang="zh-CN" sz="2000" dirty="0">
                <a:latin typeface="Gill Sans MT" pitchFamily="34" charset="0"/>
              </a:rPr>
              <a:t> 0.125</a:t>
            </a:r>
          </a:p>
        </p:txBody>
      </p:sp>
      <p:grpSp>
        <p:nvGrpSpPr>
          <p:cNvPr id="7" name="Group 14"/>
          <p:cNvGrpSpPr>
            <a:grpSpLocks/>
          </p:cNvGrpSpPr>
          <p:nvPr/>
        </p:nvGrpSpPr>
        <p:grpSpPr bwMode="auto">
          <a:xfrm>
            <a:off x="1708150" y="2664792"/>
            <a:ext cx="6677026" cy="4292600"/>
            <a:chOff x="782" y="1865"/>
            <a:chExt cx="4206" cy="2704"/>
          </a:xfrm>
        </p:grpSpPr>
        <p:pic>
          <p:nvPicPr>
            <p:cNvPr id="8" name="Picture 1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82" y="1865"/>
              <a:ext cx="3951" cy="27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Rectangle 13"/>
            <p:cNvSpPr>
              <a:spLocks noChangeArrowheads="1"/>
            </p:cNvSpPr>
            <p:nvPr/>
          </p:nvSpPr>
          <p:spPr bwMode="auto">
            <a:xfrm>
              <a:off x="3584" y="1984"/>
              <a:ext cx="1404" cy="16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</p:grpSp>
      <p:sp>
        <p:nvSpPr>
          <p:cNvPr id="10" name="Text Box 18"/>
          <p:cNvSpPr txBox="1">
            <a:spLocks noChangeArrowheads="1"/>
          </p:cNvSpPr>
          <p:nvPr/>
        </p:nvSpPr>
        <p:spPr bwMode="auto">
          <a:xfrm rot="10800000">
            <a:off x="1515418" y="3916877"/>
            <a:ext cx="461665" cy="118359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r>
              <a:rPr lang="en-US" altLang="zh-CN" dirty="0"/>
              <a:t>RTT (</a:t>
            </a:r>
            <a:r>
              <a:rPr lang="zh-CN" altLang="en-US" dirty="0"/>
              <a:t>毫秒</a:t>
            </a:r>
            <a:r>
              <a:rPr lang="en-US" altLang="zh-CN" dirty="0"/>
              <a:t>)</a:t>
            </a:r>
          </a:p>
        </p:txBody>
      </p:sp>
      <p:sp>
        <p:nvSpPr>
          <p:cNvPr id="11" name="Text Box 19"/>
          <p:cNvSpPr txBox="1">
            <a:spLocks noChangeArrowheads="1"/>
          </p:cNvSpPr>
          <p:nvPr/>
        </p:nvSpPr>
        <p:spPr bwMode="auto">
          <a:xfrm>
            <a:off x="2265363" y="3268042"/>
            <a:ext cx="38612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Arial" charset="0"/>
              </a:rPr>
              <a:t>RTT:</a:t>
            </a:r>
            <a:r>
              <a:rPr lang="en-US" altLang="zh-CN" sz="1400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altLang="zh-CN" sz="1400" dirty="0" err="1">
                <a:latin typeface="Arial" charset="0"/>
              </a:rPr>
              <a:t>gaia.cs.umass.edu</a:t>
            </a:r>
            <a:r>
              <a:rPr lang="en-US" altLang="zh-CN" sz="1400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zh-CN" altLang="en-US" sz="1400" dirty="0">
                <a:latin typeface="Arial" charset="0"/>
              </a:rPr>
              <a:t>到</a:t>
            </a:r>
            <a:r>
              <a:rPr lang="en-US" altLang="zh-CN" sz="1400" dirty="0" err="1">
                <a:latin typeface="Arial" charset="0"/>
              </a:rPr>
              <a:t>fantasia.eurecom.fr</a:t>
            </a:r>
            <a:endParaRPr lang="en-US" altLang="zh-CN" sz="1400" dirty="0">
              <a:latin typeface="Arial" charset="0"/>
            </a:endParaRPr>
          </a:p>
        </p:txBody>
      </p:sp>
      <p:sp>
        <p:nvSpPr>
          <p:cNvPr id="12" name="Text Box 20"/>
          <p:cNvSpPr txBox="1">
            <a:spLocks noChangeArrowheads="1"/>
          </p:cNvSpPr>
          <p:nvPr/>
        </p:nvSpPr>
        <p:spPr bwMode="auto">
          <a:xfrm>
            <a:off x="6221413" y="5330205"/>
            <a:ext cx="12993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err="1"/>
              <a:t>SampleRTT</a:t>
            </a:r>
            <a:endParaRPr lang="en-US" altLang="zh-CN" dirty="0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6215063" y="5647705"/>
            <a:ext cx="18475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 err="1">
                <a:latin typeface="Courier New" pitchFamily="49" charset="0"/>
              </a:rPr>
              <a:t>Estimated</a:t>
            </a:r>
            <a:r>
              <a:rPr lang="en-US" altLang="zh-CN" dirty="0" err="1"/>
              <a:t>RTT</a:t>
            </a:r>
            <a:endParaRPr lang="en-US" altLang="zh-CN" dirty="0"/>
          </a:p>
        </p:txBody>
      </p:sp>
      <p:sp>
        <p:nvSpPr>
          <p:cNvPr id="14" name="AutoShape 22"/>
          <p:cNvSpPr>
            <a:spLocks noChangeArrowheads="1"/>
          </p:cNvSpPr>
          <p:nvPr/>
        </p:nvSpPr>
        <p:spPr bwMode="auto">
          <a:xfrm>
            <a:off x="6005513" y="5442917"/>
            <a:ext cx="147637" cy="142875"/>
          </a:xfrm>
          <a:prstGeom prst="diamond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 rot="2776382">
            <a:off x="6011069" y="5732636"/>
            <a:ext cx="147637" cy="142875"/>
          </a:xfrm>
          <a:prstGeom prst="diamond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6" name="Rectangle 24"/>
          <p:cNvSpPr>
            <a:spLocks noChangeArrowheads="1"/>
          </p:cNvSpPr>
          <p:nvPr/>
        </p:nvSpPr>
        <p:spPr bwMode="auto">
          <a:xfrm>
            <a:off x="4108450" y="6489080"/>
            <a:ext cx="1863725" cy="4683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grpSp>
        <p:nvGrpSpPr>
          <p:cNvPr id="17" name="Group 15"/>
          <p:cNvGrpSpPr>
            <a:grpSpLocks/>
          </p:cNvGrpSpPr>
          <p:nvPr/>
        </p:nvGrpSpPr>
        <p:grpSpPr bwMode="auto">
          <a:xfrm>
            <a:off x="4041775" y="6485913"/>
            <a:ext cx="1512888" cy="369888"/>
            <a:chOff x="2343" y="3645"/>
            <a:chExt cx="953" cy="233"/>
          </a:xfrm>
        </p:grpSpPr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2592" y="3695"/>
              <a:ext cx="527" cy="9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2343" y="3645"/>
              <a:ext cx="95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dirty="0"/>
                <a:t>时间</a:t>
              </a:r>
              <a:r>
                <a:rPr lang="en-US" altLang="zh-CN" dirty="0"/>
                <a:t>(</a:t>
              </a:r>
              <a:r>
                <a:rPr lang="zh-CN" altLang="en-US" dirty="0"/>
                <a:t>秒</a:t>
              </a:r>
              <a:r>
                <a:rPr lang="en-US" altLang="zh-CN" dirty="0"/>
                <a:t>)</a:t>
              </a:r>
            </a:p>
          </p:txBody>
        </p:sp>
      </p:grpSp>
    </p:spTree>
  </p:cSld>
  <p:clrMapOvr>
    <a:masterClrMapping/>
  </p:clrMapOvr>
  <p:transition>
    <p:fade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往返时延和超时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69</a:t>
            </a:fld>
            <a:endParaRPr lang="zh-CN" altLang="en-US"/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555625" y="1798414"/>
            <a:ext cx="791845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lang="zh-CN" altLang="en-US" sz="3200" kern="0" dirty="0">
                <a:solidFill>
                  <a:srgbClr val="000099"/>
                </a:solidFill>
                <a:latin typeface="+mn-ea"/>
              </a:rPr>
              <a:t>超时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: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EstimatedRTT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加上</a:t>
            </a:r>
            <a:r>
              <a:rPr kumimoji="0" lang="ja-JP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“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安全边界</a:t>
            </a:r>
            <a:r>
              <a:rPr kumimoji="0" lang="ja-JP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”</a:t>
            </a:r>
            <a:endParaRPr kumimoji="0" lang="en-US" altLang="ja-JP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</a:rPr>
              <a:t>EstimatedRTT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</a:rPr>
              <a:t> 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具有大的方差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</a:rPr>
              <a:t>-&gt;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</a:rPr>
              <a:t>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需要大的安全边界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  <a:p>
            <a:pPr marL="342900" lvl="0" indent="-342900" fontAlgn="base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从</a:t>
            </a:r>
            <a:r>
              <a:rPr lang="en-US" altLang="zh-CN" sz="2400" kern="0" dirty="0" err="1">
                <a:latin typeface="+mn-ea"/>
              </a:rPr>
              <a:t>EstimatedRTT</a:t>
            </a:r>
            <a:r>
              <a:rPr lang="zh-CN" altLang="en-US" sz="2400" kern="0" dirty="0">
                <a:latin typeface="+mn-ea"/>
              </a:rPr>
              <a:t>计算</a:t>
            </a:r>
            <a:r>
              <a:rPr lang="en-US" altLang="zh-CN" sz="2400" kern="0" dirty="0" err="1">
                <a:latin typeface="+mn-ea"/>
              </a:rPr>
              <a:t>SampleRTT</a:t>
            </a:r>
            <a:r>
              <a:rPr lang="zh-CN" altLang="en-US" sz="2400" kern="0" dirty="0">
                <a:latin typeface="+mn-ea"/>
              </a:rPr>
              <a:t>方差</a:t>
            </a:r>
            <a:r>
              <a:rPr lang="en-US" altLang="zh-CN" sz="2400" kern="0" dirty="0">
                <a:latin typeface="+mn-ea"/>
              </a:rPr>
              <a:t> : 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169988" y="3074764"/>
            <a:ext cx="69754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000" b="1" dirty="0" err="1">
                <a:latin typeface="Courier New" pitchFamily="49" charset="0"/>
              </a:rPr>
              <a:t>DevRTT</a:t>
            </a:r>
            <a:r>
              <a:rPr lang="en-US" altLang="zh-CN" sz="2000" b="1" dirty="0">
                <a:latin typeface="Courier New" pitchFamily="49" charset="0"/>
              </a:rPr>
              <a:t> = (1-</a:t>
            </a:r>
            <a:r>
              <a:rPr lang="en-US" altLang="zh-CN" sz="2000" b="1" dirty="0">
                <a:latin typeface="Courier New" pitchFamily="49" charset="0"/>
                <a:sym typeface="Symbol" pitchFamily="18" charset="2"/>
              </a:rPr>
              <a:t></a:t>
            </a:r>
            <a:r>
              <a:rPr lang="en-US" altLang="zh-CN" sz="2000" b="1" dirty="0">
                <a:latin typeface="Courier New" pitchFamily="49" charset="0"/>
              </a:rPr>
              <a:t>)*</a:t>
            </a:r>
            <a:r>
              <a:rPr lang="en-US" altLang="zh-CN" sz="2000" b="1" dirty="0" err="1">
                <a:latin typeface="Courier New" pitchFamily="49" charset="0"/>
              </a:rPr>
              <a:t>DevRTT</a:t>
            </a:r>
            <a:r>
              <a:rPr lang="en-US" altLang="zh-CN" sz="2000" b="1" dirty="0">
                <a:latin typeface="Courier New" pitchFamily="49" charset="0"/>
              </a:rPr>
              <a:t> +</a:t>
            </a:r>
          </a:p>
          <a:p>
            <a:pPr algn="l"/>
            <a:r>
              <a:rPr lang="en-US" altLang="zh-CN" sz="2000" b="1" dirty="0">
                <a:latin typeface="Courier New" pitchFamily="49" charset="0"/>
              </a:rPr>
              <a:t>             </a:t>
            </a:r>
            <a:r>
              <a:rPr lang="en-US" altLang="zh-CN" sz="2000" b="1" dirty="0">
                <a:latin typeface="Courier New" pitchFamily="49" charset="0"/>
                <a:sym typeface="Symbol" pitchFamily="18" charset="2"/>
              </a:rPr>
              <a:t></a:t>
            </a:r>
            <a:r>
              <a:rPr lang="en-US" altLang="zh-CN" sz="2000" b="1" dirty="0">
                <a:latin typeface="Courier New" pitchFamily="49" charset="0"/>
              </a:rPr>
              <a:t>*|</a:t>
            </a:r>
            <a:r>
              <a:rPr lang="en-US" altLang="zh-CN" sz="2000" b="1" dirty="0" err="1">
                <a:latin typeface="Courier New" pitchFamily="49" charset="0"/>
              </a:rPr>
              <a:t>SampleRTT-EstimatedRTT</a:t>
            </a:r>
            <a:r>
              <a:rPr lang="en-US" altLang="zh-CN" sz="2000" b="1" dirty="0">
                <a:latin typeface="Courier New" pitchFamily="49" charset="0"/>
              </a:rPr>
              <a:t>|</a:t>
            </a: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565150" y="4571776"/>
            <a:ext cx="791845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/>
            <a:r>
              <a:rPr lang="en-US" altLang="zh-CN" sz="2400" b="1">
                <a:latin typeface="Courier New" pitchFamily="49" charset="0"/>
              </a:rPr>
              <a:t>TimeoutInterval = EstimatedRTT + 4*DevRTT</a:t>
            </a: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4010025" y="5325839"/>
            <a:ext cx="18113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99"/>
                </a:solidFill>
              </a:rPr>
              <a:t>estimated RTT</a:t>
            </a:r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6442075" y="5344889"/>
            <a:ext cx="17235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000" dirty="0">
                <a:solidFill>
                  <a:srgbClr val="000099"/>
                </a:solidFill>
              </a:rPr>
              <a:t>“</a:t>
            </a:r>
            <a:r>
              <a:rPr lang="zh-CN" altLang="en-US" sz="2000" dirty="0">
                <a:solidFill>
                  <a:srgbClr val="000099"/>
                </a:solidFill>
              </a:rPr>
              <a:t>安全边界</a:t>
            </a:r>
            <a:r>
              <a:rPr lang="ja-JP" altLang="en-US" sz="2000" dirty="0">
                <a:solidFill>
                  <a:srgbClr val="000099"/>
                </a:solidFill>
              </a:rPr>
              <a:t>”</a:t>
            </a:r>
            <a:endParaRPr lang="en-US" altLang="zh-CN" sz="2000" dirty="0">
              <a:solidFill>
                <a:srgbClr val="000099"/>
              </a:solidFill>
            </a:endParaRPr>
          </a:p>
        </p:txBody>
      </p:sp>
      <p:sp>
        <p:nvSpPr>
          <p:cNvPr id="10" name="Line 17"/>
          <p:cNvSpPr>
            <a:spLocks noChangeShapeType="1"/>
          </p:cNvSpPr>
          <p:nvPr/>
        </p:nvSpPr>
        <p:spPr bwMode="auto">
          <a:xfrm flipV="1">
            <a:off x="4806950" y="4965476"/>
            <a:ext cx="0" cy="446088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Line 19"/>
          <p:cNvSpPr>
            <a:spLocks noChangeShapeType="1"/>
          </p:cNvSpPr>
          <p:nvPr/>
        </p:nvSpPr>
        <p:spPr bwMode="auto">
          <a:xfrm flipV="1">
            <a:off x="7378700" y="4971826"/>
            <a:ext cx="0" cy="446088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pic>
        <p:nvPicPr>
          <p:cNvPr id="12" name="Picture 20" descr="alarm_clock_ringi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81163" y="4976589"/>
            <a:ext cx="7524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 Box 12"/>
          <p:cNvSpPr txBox="1">
            <a:spLocks noChangeArrowheads="1"/>
          </p:cNvSpPr>
          <p:nvPr/>
        </p:nvSpPr>
        <p:spPr bwMode="auto">
          <a:xfrm>
            <a:off x="3084513" y="3795489"/>
            <a:ext cx="3386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000" b="1" dirty="0">
                <a:latin typeface="Courier New" pitchFamily="49" charset="0"/>
              </a:rPr>
              <a:t>(</a:t>
            </a:r>
            <a:r>
              <a:rPr lang="zh-CN" altLang="en-US" sz="2000" b="1" dirty="0">
                <a:latin typeface="Courier New" pitchFamily="49" charset="0"/>
              </a:rPr>
              <a:t>一般而言</a:t>
            </a:r>
            <a:r>
              <a:rPr lang="en-US" altLang="zh-CN" sz="2000" b="1" dirty="0">
                <a:latin typeface="Courier New" pitchFamily="49" charset="0"/>
              </a:rPr>
              <a:t>, </a:t>
            </a:r>
            <a:r>
              <a:rPr lang="en-US" altLang="zh-CN" sz="2000" b="1" dirty="0">
                <a:latin typeface="Courier New" pitchFamily="49" charset="0"/>
                <a:sym typeface="Symbol" pitchFamily="18" charset="2"/>
              </a:rPr>
              <a:t> = 0.25)</a:t>
            </a: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复用</a:t>
            </a:r>
            <a:r>
              <a:rPr lang="en-US" altLang="zh-CN" dirty="0"/>
              <a:t>/</a:t>
            </a:r>
            <a:r>
              <a:rPr lang="zh-CN" altLang="en-US" dirty="0"/>
              <a:t>解复用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134" name="Freeform 157"/>
          <p:cNvSpPr>
            <a:spLocks/>
          </p:cNvSpPr>
          <p:nvPr/>
        </p:nvSpPr>
        <p:spPr bwMode="auto">
          <a:xfrm>
            <a:off x="2767013" y="3652986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5" name="Text Box 37"/>
          <p:cNvSpPr txBox="1">
            <a:spLocks noChangeArrowheads="1"/>
          </p:cNvSpPr>
          <p:nvPr/>
        </p:nvSpPr>
        <p:spPr bwMode="auto">
          <a:xfrm>
            <a:off x="8007350" y="4578499"/>
            <a:ext cx="59503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进程</a:t>
            </a:r>
            <a:endParaRPr lang="en-US" dirty="0">
              <a:latin typeface="+mn-ea"/>
              <a:ea typeface="+mn-ea"/>
            </a:endParaRPr>
          </a:p>
        </p:txBody>
      </p:sp>
      <p:sp>
        <p:nvSpPr>
          <p:cNvPr id="136" name="Text Box 38"/>
          <p:cNvSpPr txBox="1">
            <a:spLocks noChangeArrowheads="1"/>
          </p:cNvSpPr>
          <p:nvPr/>
        </p:nvSpPr>
        <p:spPr bwMode="auto">
          <a:xfrm>
            <a:off x="7981950" y="4176861"/>
            <a:ext cx="80021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套接字</a:t>
            </a:r>
            <a:endParaRPr lang="en-US" dirty="0">
              <a:latin typeface="+mn-ea"/>
              <a:ea typeface="+mn-ea"/>
            </a:endParaRPr>
          </a:p>
        </p:txBody>
      </p:sp>
      <p:grpSp>
        <p:nvGrpSpPr>
          <p:cNvPr id="137" name="Group 177"/>
          <p:cNvGrpSpPr>
            <a:grpSpLocks/>
          </p:cNvGrpSpPr>
          <p:nvPr/>
        </p:nvGrpSpPr>
        <p:grpSpPr bwMode="auto">
          <a:xfrm>
            <a:off x="4908550" y="2081361"/>
            <a:ext cx="3808413" cy="1468438"/>
            <a:chOff x="3092" y="990"/>
            <a:chExt cx="2399" cy="925"/>
          </a:xfrm>
        </p:grpSpPr>
        <p:sp>
          <p:nvSpPr>
            <p:cNvPr id="138" name="Rectangle 41"/>
            <p:cNvSpPr>
              <a:spLocks noChangeArrowheads="1"/>
            </p:cNvSpPr>
            <p:nvPr/>
          </p:nvSpPr>
          <p:spPr bwMode="auto">
            <a:xfrm>
              <a:off x="3092" y="1163"/>
              <a:ext cx="2399" cy="752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>
                <a:defRPr/>
              </a:pPr>
              <a:r>
                <a:rPr lang="zh-CN" altLang="en-US" sz="2400" dirty="0">
                  <a:latin typeface="+mn-ea"/>
                </a:rPr>
                <a:t>基于传输层协议头部信息</a:t>
              </a:r>
              <a:br>
                <a:rPr lang="en-US" altLang="zh-CN" sz="2400" dirty="0">
                  <a:latin typeface="+mn-ea"/>
                </a:rPr>
              </a:br>
              <a:r>
                <a:rPr lang="zh-CN" altLang="en-US" sz="2400" dirty="0">
                  <a:latin typeface="+mn-ea"/>
                </a:rPr>
                <a:t>将分段交给相应的套接字</a:t>
              </a:r>
              <a:endParaRPr lang="en-US" sz="2400" dirty="0">
                <a:latin typeface="+mn-ea"/>
              </a:endParaRPr>
            </a:p>
          </p:txBody>
        </p:sp>
        <p:grpSp>
          <p:nvGrpSpPr>
            <p:cNvPr id="139" name="Group 42"/>
            <p:cNvGrpSpPr>
              <a:grpSpLocks/>
            </p:cNvGrpSpPr>
            <p:nvPr/>
          </p:nvGrpSpPr>
          <p:grpSpPr bwMode="auto">
            <a:xfrm>
              <a:off x="3188" y="990"/>
              <a:ext cx="1605" cy="291"/>
              <a:chOff x="1136" y="3681"/>
              <a:chExt cx="1288" cy="291"/>
            </a:xfrm>
          </p:grpSpPr>
          <p:sp>
            <p:nvSpPr>
              <p:cNvPr id="140" name="Rectangle 43"/>
              <p:cNvSpPr>
                <a:spLocks noChangeArrowheads="1"/>
              </p:cNvSpPr>
              <p:nvPr/>
            </p:nvSpPr>
            <p:spPr bwMode="auto">
              <a:xfrm>
                <a:off x="1422" y="3732"/>
                <a:ext cx="1002" cy="2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latin typeface="+mn-ea"/>
                </a:endParaRPr>
              </a:p>
            </p:txBody>
          </p:sp>
          <p:sp>
            <p:nvSpPr>
              <p:cNvPr id="141" name="Text Box 44"/>
              <p:cNvSpPr txBox="1">
                <a:spLocks noChangeArrowheads="1"/>
              </p:cNvSpPr>
              <p:nvPr/>
            </p:nvSpPr>
            <p:spPr bwMode="auto">
              <a:xfrm>
                <a:off x="1136" y="3681"/>
                <a:ext cx="1260" cy="2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zh-CN" altLang="en-US" sz="2400" dirty="0">
                    <a:solidFill>
                      <a:srgbClr val="CC0000"/>
                    </a:solidFill>
                    <a:latin typeface="+mn-ea"/>
                    <a:ea typeface="+mn-ea"/>
                  </a:rPr>
                  <a:t>在接收端解复用</a:t>
                </a:r>
                <a:r>
                  <a:rPr lang="en-US" sz="2400" dirty="0">
                    <a:solidFill>
                      <a:srgbClr val="CC0000"/>
                    </a:solidFill>
                    <a:latin typeface="+mn-ea"/>
                    <a:ea typeface="+mn-ea"/>
                  </a:rPr>
                  <a:t>:</a:t>
                </a:r>
              </a:p>
            </p:txBody>
          </p:sp>
        </p:grpSp>
      </p:grpSp>
      <p:grpSp>
        <p:nvGrpSpPr>
          <p:cNvPr id="142" name="Group 176"/>
          <p:cNvGrpSpPr>
            <a:grpSpLocks/>
          </p:cNvGrpSpPr>
          <p:nvPr/>
        </p:nvGrpSpPr>
        <p:grpSpPr bwMode="auto">
          <a:xfrm>
            <a:off x="411163" y="1743224"/>
            <a:ext cx="4029076" cy="1612901"/>
            <a:chOff x="259" y="777"/>
            <a:chExt cx="2538" cy="1016"/>
          </a:xfrm>
        </p:grpSpPr>
        <p:sp>
          <p:nvSpPr>
            <p:cNvPr id="143" name="Text Box 45"/>
            <p:cNvSpPr txBox="1">
              <a:spLocks noChangeArrowheads="1"/>
            </p:cNvSpPr>
            <p:nvPr/>
          </p:nvSpPr>
          <p:spPr bwMode="auto">
            <a:xfrm>
              <a:off x="264" y="1037"/>
              <a:ext cx="2533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zh-CN" altLang="en-US" sz="2400" dirty="0">
                  <a:latin typeface="+mn-ea"/>
                  <a:ea typeface="+mn-ea"/>
                </a:rPr>
                <a:t>处理多个套接字传来的数据，添加传输层协议头部（用于解复用</a:t>
              </a:r>
              <a:r>
                <a:rPr lang="zh-CN" altLang="en-US" sz="2400" dirty="0">
                  <a:latin typeface="+mn-ea"/>
                </a:rPr>
                <a:t>）</a:t>
              </a:r>
              <a:endParaRPr lang="en-US" sz="2400" dirty="0">
                <a:latin typeface="+mn-ea"/>
                <a:ea typeface="+mn-ea"/>
              </a:endParaRPr>
            </a:p>
          </p:txBody>
        </p:sp>
        <p:sp>
          <p:nvSpPr>
            <p:cNvPr id="144" name="Rectangle 46"/>
            <p:cNvSpPr>
              <a:spLocks noChangeArrowheads="1"/>
            </p:cNvSpPr>
            <p:nvPr/>
          </p:nvSpPr>
          <p:spPr bwMode="auto">
            <a:xfrm>
              <a:off x="259" y="1009"/>
              <a:ext cx="2479" cy="756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>
                <a:latin typeface="+mn-ea"/>
              </a:endParaRPr>
            </a:p>
          </p:txBody>
        </p:sp>
        <p:grpSp>
          <p:nvGrpSpPr>
            <p:cNvPr id="145" name="Group 47"/>
            <p:cNvGrpSpPr>
              <a:grpSpLocks/>
            </p:cNvGrpSpPr>
            <p:nvPr/>
          </p:nvGrpSpPr>
          <p:grpSpPr bwMode="auto">
            <a:xfrm>
              <a:off x="332" y="777"/>
              <a:ext cx="1473" cy="325"/>
              <a:chOff x="1101" y="3617"/>
              <a:chExt cx="1415" cy="325"/>
            </a:xfrm>
          </p:grpSpPr>
          <p:sp>
            <p:nvSpPr>
              <p:cNvPr id="146" name="Rectangle 48"/>
              <p:cNvSpPr>
                <a:spLocks noChangeArrowheads="1"/>
              </p:cNvSpPr>
              <p:nvPr/>
            </p:nvSpPr>
            <p:spPr bwMode="auto">
              <a:xfrm>
                <a:off x="1422" y="3732"/>
                <a:ext cx="1006" cy="2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latin typeface="+mn-ea"/>
                </a:endParaRPr>
              </a:p>
            </p:txBody>
          </p:sp>
          <p:sp>
            <p:nvSpPr>
              <p:cNvPr id="147" name="Text Box 49"/>
              <p:cNvSpPr txBox="1">
                <a:spLocks noChangeArrowheads="1"/>
              </p:cNvSpPr>
              <p:nvPr/>
            </p:nvSpPr>
            <p:spPr bwMode="auto">
              <a:xfrm>
                <a:off x="1101" y="3617"/>
                <a:ext cx="1415" cy="2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zh-CN" altLang="en-US" sz="2400" dirty="0">
                    <a:solidFill>
                      <a:srgbClr val="CC0000"/>
                    </a:solidFill>
                    <a:latin typeface="+mn-ea"/>
                    <a:ea typeface="+mn-ea"/>
                  </a:rPr>
                  <a:t>在发送端复用：</a:t>
                </a:r>
                <a:endParaRPr lang="en-US" sz="2400" dirty="0">
                  <a:solidFill>
                    <a:srgbClr val="CC0000"/>
                  </a:solidFill>
                  <a:latin typeface="+mn-ea"/>
                  <a:ea typeface="+mn-ea"/>
                </a:endParaRPr>
              </a:p>
            </p:txBody>
          </p:sp>
        </p:grpSp>
      </p:grpSp>
      <p:grpSp>
        <p:nvGrpSpPr>
          <p:cNvPr id="148" name="Group 57"/>
          <p:cNvGrpSpPr>
            <a:grpSpLocks/>
          </p:cNvGrpSpPr>
          <p:nvPr/>
        </p:nvGrpSpPr>
        <p:grpSpPr bwMode="auto">
          <a:xfrm>
            <a:off x="7481888" y="4251474"/>
            <a:ext cx="533400" cy="206375"/>
            <a:chOff x="344" y="1846"/>
            <a:chExt cx="336" cy="130"/>
          </a:xfrm>
        </p:grpSpPr>
        <p:sp>
          <p:nvSpPr>
            <p:cNvPr id="149" name="Rectangle 35"/>
            <p:cNvSpPr>
              <a:spLocks noChangeArrowheads="1"/>
            </p:cNvSpPr>
            <p:nvPr/>
          </p:nvSpPr>
          <p:spPr bwMode="auto">
            <a:xfrm>
              <a:off x="344" y="1846"/>
              <a:ext cx="336" cy="1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50" name="Rectangle 54"/>
            <p:cNvSpPr>
              <a:spLocks noChangeArrowheads="1"/>
            </p:cNvSpPr>
            <p:nvPr/>
          </p:nvSpPr>
          <p:spPr bwMode="auto">
            <a:xfrm>
              <a:off x="454" y="1863"/>
              <a:ext cx="110" cy="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51" name="Rectangle 55"/>
            <p:cNvSpPr>
              <a:spLocks noChangeArrowheads="1"/>
            </p:cNvSpPr>
            <p:nvPr/>
          </p:nvSpPr>
          <p:spPr bwMode="auto">
            <a:xfrm>
              <a:off x="578" y="1921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52" name="Rectangle 56"/>
            <p:cNvSpPr>
              <a:spLocks noChangeArrowheads="1"/>
            </p:cNvSpPr>
            <p:nvPr/>
          </p:nvSpPr>
          <p:spPr bwMode="auto">
            <a:xfrm>
              <a:off x="407" y="1922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</p:grpSp>
      <p:sp>
        <p:nvSpPr>
          <p:cNvPr id="153" name="Rectangle 23"/>
          <p:cNvSpPr>
            <a:spLocks noChangeArrowheads="1"/>
          </p:cNvSpPr>
          <p:nvPr/>
        </p:nvSpPr>
        <p:spPr bwMode="auto">
          <a:xfrm>
            <a:off x="3314700" y="3703786"/>
            <a:ext cx="1497013" cy="19812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154" name="Rectangle 24"/>
          <p:cNvSpPr>
            <a:spLocks noChangeArrowheads="1"/>
          </p:cNvSpPr>
          <p:nvPr/>
        </p:nvSpPr>
        <p:spPr bwMode="auto">
          <a:xfrm>
            <a:off x="3279775" y="3757761"/>
            <a:ext cx="1473200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155" name="Line 25"/>
          <p:cNvSpPr>
            <a:spLocks noChangeShapeType="1"/>
          </p:cNvSpPr>
          <p:nvPr/>
        </p:nvSpPr>
        <p:spPr bwMode="auto">
          <a:xfrm>
            <a:off x="3286125" y="4527699"/>
            <a:ext cx="146050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" name="Text Box 26"/>
          <p:cNvSpPr txBox="1">
            <a:spLocks noChangeArrowheads="1"/>
          </p:cNvSpPr>
          <p:nvPr/>
        </p:nvSpPr>
        <p:spPr bwMode="auto">
          <a:xfrm>
            <a:off x="3357563" y="4510236"/>
            <a:ext cx="1317625" cy="32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400" dirty="0"/>
              <a:t>传输层</a:t>
            </a:r>
            <a:endParaRPr lang="en-US" altLang="zh-CN" sz="1400" dirty="0"/>
          </a:p>
        </p:txBody>
      </p:sp>
      <p:sp>
        <p:nvSpPr>
          <p:cNvPr id="157" name="Line 27"/>
          <p:cNvSpPr>
            <a:spLocks noChangeShapeType="1"/>
          </p:cNvSpPr>
          <p:nvPr/>
        </p:nvSpPr>
        <p:spPr bwMode="auto">
          <a:xfrm>
            <a:off x="3287713" y="4845199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" name="Text Box 26"/>
          <p:cNvSpPr txBox="1">
            <a:spLocks noChangeArrowheads="1"/>
          </p:cNvSpPr>
          <p:nvPr/>
        </p:nvSpPr>
        <p:spPr bwMode="auto">
          <a:xfrm>
            <a:off x="3354388" y="3724424"/>
            <a:ext cx="1317625" cy="32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400" dirty="0"/>
              <a:t>应用层</a:t>
            </a:r>
            <a:endParaRPr lang="en-US" altLang="zh-CN" sz="1400" dirty="0"/>
          </a:p>
        </p:txBody>
      </p:sp>
      <p:sp>
        <p:nvSpPr>
          <p:cNvPr id="159" name="Text Box 26"/>
          <p:cNvSpPr txBox="1">
            <a:spLocks noChangeArrowheads="1"/>
          </p:cNvSpPr>
          <p:nvPr/>
        </p:nvSpPr>
        <p:spPr bwMode="auto">
          <a:xfrm>
            <a:off x="3351213" y="5415111"/>
            <a:ext cx="1317625" cy="32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400" dirty="0"/>
              <a:t>物理层</a:t>
            </a:r>
            <a:endParaRPr lang="en-US" altLang="zh-CN" sz="1400" dirty="0"/>
          </a:p>
        </p:txBody>
      </p:sp>
      <p:sp>
        <p:nvSpPr>
          <p:cNvPr id="160" name="Text Box 26"/>
          <p:cNvSpPr txBox="1">
            <a:spLocks noChangeArrowheads="1"/>
          </p:cNvSpPr>
          <p:nvPr/>
        </p:nvSpPr>
        <p:spPr bwMode="auto">
          <a:xfrm>
            <a:off x="3351213" y="5129361"/>
            <a:ext cx="1317625" cy="32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400" dirty="0"/>
              <a:t>链路层</a:t>
            </a:r>
            <a:endParaRPr lang="en-US" altLang="zh-CN" sz="1400" dirty="0"/>
          </a:p>
        </p:txBody>
      </p:sp>
      <p:sp>
        <p:nvSpPr>
          <p:cNvPr id="161" name="Text Box 26"/>
          <p:cNvSpPr txBox="1">
            <a:spLocks noChangeArrowheads="1"/>
          </p:cNvSpPr>
          <p:nvPr/>
        </p:nvSpPr>
        <p:spPr bwMode="auto">
          <a:xfrm>
            <a:off x="3351213" y="4830911"/>
            <a:ext cx="1317625" cy="32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400" dirty="0"/>
              <a:t>网络层</a:t>
            </a:r>
            <a:endParaRPr lang="en-US" altLang="zh-CN" sz="1400" dirty="0"/>
          </a:p>
        </p:txBody>
      </p:sp>
      <p:sp>
        <p:nvSpPr>
          <p:cNvPr id="162" name="Oval 120"/>
          <p:cNvSpPr>
            <a:spLocks noChangeArrowheads="1"/>
          </p:cNvSpPr>
          <p:nvPr/>
        </p:nvSpPr>
        <p:spPr bwMode="auto">
          <a:xfrm>
            <a:off x="4051300" y="4099074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P2</a:t>
            </a:r>
          </a:p>
        </p:txBody>
      </p:sp>
      <p:sp>
        <p:nvSpPr>
          <p:cNvPr id="163" name="Line 27"/>
          <p:cNvSpPr>
            <a:spLocks noChangeShapeType="1"/>
          </p:cNvSpPr>
          <p:nvPr/>
        </p:nvSpPr>
        <p:spPr bwMode="auto">
          <a:xfrm>
            <a:off x="3284538" y="5156349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" name="Line 27"/>
          <p:cNvSpPr>
            <a:spLocks noChangeShapeType="1"/>
          </p:cNvSpPr>
          <p:nvPr/>
        </p:nvSpPr>
        <p:spPr bwMode="auto">
          <a:xfrm>
            <a:off x="3281363" y="5454799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" name="Oval 128"/>
          <p:cNvSpPr>
            <a:spLocks noChangeArrowheads="1"/>
          </p:cNvSpPr>
          <p:nvPr/>
        </p:nvSpPr>
        <p:spPr bwMode="auto">
          <a:xfrm>
            <a:off x="3346450" y="4099074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P1</a:t>
            </a:r>
          </a:p>
        </p:txBody>
      </p:sp>
      <p:grpSp>
        <p:nvGrpSpPr>
          <p:cNvPr id="166" name="Group 134"/>
          <p:cNvGrpSpPr>
            <a:grpSpLocks/>
          </p:cNvGrpSpPr>
          <p:nvPr/>
        </p:nvGrpSpPr>
        <p:grpSpPr bwMode="auto">
          <a:xfrm>
            <a:off x="4127500" y="4457849"/>
            <a:ext cx="412750" cy="158750"/>
            <a:chOff x="1383" y="2620"/>
            <a:chExt cx="260" cy="100"/>
          </a:xfrm>
        </p:grpSpPr>
        <p:sp>
          <p:nvSpPr>
            <p:cNvPr id="167" name="Rectangle 130"/>
            <p:cNvSpPr>
              <a:spLocks noChangeArrowheads="1"/>
            </p:cNvSpPr>
            <p:nvPr/>
          </p:nvSpPr>
          <p:spPr bwMode="auto"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68" name="Rectangle 131"/>
            <p:cNvSpPr>
              <a:spLocks noChangeArrowheads="1"/>
            </p:cNvSpPr>
            <p:nvPr/>
          </p:nvSpPr>
          <p:spPr bwMode="auto">
            <a:xfrm>
              <a:off x="1434" y="2633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69" name="Rectangle 132"/>
            <p:cNvSpPr>
              <a:spLocks noChangeArrowheads="1"/>
            </p:cNvSpPr>
            <p:nvPr/>
          </p:nvSpPr>
          <p:spPr bwMode="auto">
            <a:xfrm>
              <a:off x="1599" y="2678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70" name="Rectangle 133"/>
            <p:cNvSpPr>
              <a:spLocks noChangeArrowheads="1"/>
            </p:cNvSpPr>
            <p:nvPr/>
          </p:nvSpPr>
          <p:spPr bwMode="auto"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171" name="Group 135"/>
          <p:cNvGrpSpPr>
            <a:grpSpLocks/>
          </p:cNvGrpSpPr>
          <p:nvPr/>
        </p:nvGrpSpPr>
        <p:grpSpPr bwMode="auto">
          <a:xfrm>
            <a:off x="3425825" y="4449911"/>
            <a:ext cx="412750" cy="158750"/>
            <a:chOff x="1383" y="2620"/>
            <a:chExt cx="260" cy="100"/>
          </a:xfrm>
        </p:grpSpPr>
        <p:sp>
          <p:nvSpPr>
            <p:cNvPr id="172" name="Rectangle 136"/>
            <p:cNvSpPr>
              <a:spLocks noChangeArrowheads="1"/>
            </p:cNvSpPr>
            <p:nvPr/>
          </p:nvSpPr>
          <p:spPr bwMode="auto"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73" name="Rectangle 137"/>
            <p:cNvSpPr>
              <a:spLocks noChangeArrowheads="1"/>
            </p:cNvSpPr>
            <p:nvPr/>
          </p:nvSpPr>
          <p:spPr bwMode="auto">
            <a:xfrm>
              <a:off x="1434" y="2633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74" name="Rectangle 138"/>
            <p:cNvSpPr>
              <a:spLocks noChangeArrowheads="1"/>
            </p:cNvSpPr>
            <p:nvPr/>
          </p:nvSpPr>
          <p:spPr bwMode="auto">
            <a:xfrm>
              <a:off x="1599" y="2678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75" name="Rectangle 139"/>
            <p:cNvSpPr>
              <a:spLocks noChangeArrowheads="1"/>
            </p:cNvSpPr>
            <p:nvPr/>
          </p:nvSpPr>
          <p:spPr bwMode="auto"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</p:grpSp>
      <p:sp>
        <p:nvSpPr>
          <p:cNvPr id="176" name="Freeform 141"/>
          <p:cNvSpPr>
            <a:spLocks/>
          </p:cNvSpPr>
          <p:nvPr/>
        </p:nvSpPr>
        <p:spPr bwMode="auto">
          <a:xfrm>
            <a:off x="1793875" y="4513411"/>
            <a:ext cx="2160588" cy="1989138"/>
          </a:xfrm>
          <a:custGeom>
            <a:avLst/>
            <a:gdLst>
              <a:gd name="T0" fmla="*/ 0 w 1361"/>
              <a:gd name="T1" fmla="*/ 2147483647 h 1253"/>
              <a:gd name="T2" fmla="*/ 2147483647 w 1361"/>
              <a:gd name="T3" fmla="*/ 2147483647 h 1253"/>
              <a:gd name="T4" fmla="*/ 2147483647 w 1361"/>
              <a:gd name="T5" fmla="*/ 2147483647 h 1253"/>
              <a:gd name="T6" fmla="*/ 2147483647 w 1361"/>
              <a:gd name="T7" fmla="*/ 2147483647 h 1253"/>
              <a:gd name="T8" fmla="*/ 2147483647 w 1361"/>
              <a:gd name="T9" fmla="*/ 2147483647 h 1253"/>
              <a:gd name="T10" fmla="*/ 2147483647 w 1361"/>
              <a:gd name="T11" fmla="*/ 0 h 125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61" h="1253">
                <a:moveTo>
                  <a:pt x="0" y="216"/>
                </a:moveTo>
                <a:lnTo>
                  <a:pt x="7" y="1252"/>
                </a:lnTo>
                <a:lnTo>
                  <a:pt x="1320" y="1253"/>
                </a:lnTo>
                <a:lnTo>
                  <a:pt x="1361" y="1252"/>
                </a:lnTo>
                <a:lnTo>
                  <a:pt x="1353" y="114"/>
                </a:lnTo>
                <a:lnTo>
                  <a:pt x="1178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77" name="Freeform 142"/>
          <p:cNvSpPr>
            <a:spLocks/>
          </p:cNvSpPr>
          <p:nvPr/>
        </p:nvSpPr>
        <p:spPr bwMode="auto">
          <a:xfrm>
            <a:off x="1857375" y="4538811"/>
            <a:ext cx="1962150" cy="1897063"/>
          </a:xfrm>
          <a:custGeom>
            <a:avLst/>
            <a:gdLst>
              <a:gd name="T0" fmla="*/ 0 w 1236"/>
              <a:gd name="T1" fmla="*/ 2147483647 h 1195"/>
              <a:gd name="T2" fmla="*/ 2147483647 w 1236"/>
              <a:gd name="T3" fmla="*/ 2147483647 h 1195"/>
              <a:gd name="T4" fmla="*/ 2147483647 w 1236"/>
              <a:gd name="T5" fmla="*/ 2147483647 h 1195"/>
              <a:gd name="T6" fmla="*/ 2147483647 w 1236"/>
              <a:gd name="T7" fmla="*/ 2147483647 h 1195"/>
              <a:gd name="T8" fmla="*/ 2147483647 w 1236"/>
              <a:gd name="T9" fmla="*/ 0 h 11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36" h="1195">
                <a:moveTo>
                  <a:pt x="0" y="202"/>
                </a:moveTo>
                <a:lnTo>
                  <a:pt x="6" y="1194"/>
                </a:lnTo>
                <a:lnTo>
                  <a:pt x="1236" y="1195"/>
                </a:lnTo>
                <a:lnTo>
                  <a:pt x="1227" y="150"/>
                </a:lnTo>
                <a:lnTo>
                  <a:pt x="1069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78" name="Rectangle 23"/>
          <p:cNvSpPr>
            <a:spLocks noChangeArrowheads="1"/>
          </p:cNvSpPr>
          <p:nvPr/>
        </p:nvSpPr>
        <p:spPr bwMode="auto">
          <a:xfrm>
            <a:off x="5576888" y="4073674"/>
            <a:ext cx="1296987" cy="19812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179" name="Rectangle 24"/>
          <p:cNvSpPr>
            <a:spLocks noChangeArrowheads="1"/>
          </p:cNvSpPr>
          <p:nvPr/>
        </p:nvSpPr>
        <p:spPr bwMode="auto">
          <a:xfrm>
            <a:off x="5538788" y="4127649"/>
            <a:ext cx="1273175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180" name="Line 25"/>
          <p:cNvSpPr>
            <a:spLocks noChangeShapeType="1"/>
          </p:cNvSpPr>
          <p:nvPr/>
        </p:nvSpPr>
        <p:spPr bwMode="auto">
          <a:xfrm>
            <a:off x="5548313" y="4888061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1" name="Text Box 26"/>
          <p:cNvSpPr txBox="1">
            <a:spLocks noChangeArrowheads="1"/>
          </p:cNvSpPr>
          <p:nvPr/>
        </p:nvSpPr>
        <p:spPr bwMode="auto">
          <a:xfrm>
            <a:off x="5505450" y="4870599"/>
            <a:ext cx="1317625" cy="32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400" dirty="0"/>
              <a:t>传输层</a:t>
            </a:r>
            <a:endParaRPr lang="en-US" altLang="zh-CN" sz="1400" dirty="0"/>
          </a:p>
        </p:txBody>
      </p:sp>
      <p:sp>
        <p:nvSpPr>
          <p:cNvPr id="182" name="Line 27"/>
          <p:cNvSpPr>
            <a:spLocks noChangeShapeType="1"/>
          </p:cNvSpPr>
          <p:nvPr/>
        </p:nvSpPr>
        <p:spPr bwMode="auto">
          <a:xfrm>
            <a:off x="5556250" y="5208736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" name="Line 28"/>
          <p:cNvSpPr>
            <a:spLocks noChangeShapeType="1"/>
          </p:cNvSpPr>
          <p:nvPr/>
        </p:nvSpPr>
        <p:spPr bwMode="auto">
          <a:xfrm>
            <a:off x="5541963" y="5518299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" name="Line 29"/>
          <p:cNvSpPr>
            <a:spLocks noChangeShapeType="1"/>
          </p:cNvSpPr>
          <p:nvPr/>
        </p:nvSpPr>
        <p:spPr bwMode="auto">
          <a:xfrm>
            <a:off x="5541963" y="5804049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" name="Text Box 26"/>
          <p:cNvSpPr txBox="1">
            <a:spLocks noChangeArrowheads="1"/>
          </p:cNvSpPr>
          <p:nvPr/>
        </p:nvSpPr>
        <p:spPr bwMode="auto">
          <a:xfrm>
            <a:off x="5540375" y="4118124"/>
            <a:ext cx="1317625" cy="32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400" dirty="0"/>
              <a:t>应用层</a:t>
            </a:r>
            <a:endParaRPr lang="en-US" altLang="zh-CN" sz="1400" dirty="0"/>
          </a:p>
        </p:txBody>
      </p:sp>
      <p:sp>
        <p:nvSpPr>
          <p:cNvPr id="186" name="Text Box 26"/>
          <p:cNvSpPr txBox="1">
            <a:spLocks noChangeArrowheads="1"/>
          </p:cNvSpPr>
          <p:nvPr/>
        </p:nvSpPr>
        <p:spPr bwMode="auto">
          <a:xfrm>
            <a:off x="5495925" y="5775474"/>
            <a:ext cx="1317625" cy="310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400" dirty="0"/>
              <a:t>物理层</a:t>
            </a:r>
            <a:endParaRPr lang="en-US" altLang="zh-CN" sz="1400" dirty="0"/>
          </a:p>
        </p:txBody>
      </p:sp>
      <p:sp>
        <p:nvSpPr>
          <p:cNvPr id="187" name="Text Box 26"/>
          <p:cNvSpPr txBox="1">
            <a:spLocks noChangeArrowheads="1"/>
          </p:cNvSpPr>
          <p:nvPr/>
        </p:nvSpPr>
        <p:spPr bwMode="auto">
          <a:xfrm>
            <a:off x="5514975" y="5489724"/>
            <a:ext cx="1317625" cy="310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400" dirty="0"/>
              <a:t>链路层</a:t>
            </a:r>
            <a:endParaRPr lang="en-US" altLang="zh-CN" sz="1400" dirty="0"/>
          </a:p>
        </p:txBody>
      </p:sp>
      <p:sp>
        <p:nvSpPr>
          <p:cNvPr id="188" name="Text Box 26"/>
          <p:cNvSpPr txBox="1">
            <a:spLocks noChangeArrowheads="1"/>
          </p:cNvSpPr>
          <p:nvPr/>
        </p:nvSpPr>
        <p:spPr bwMode="auto">
          <a:xfrm>
            <a:off x="5505450" y="5194449"/>
            <a:ext cx="1317625" cy="32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400" dirty="0"/>
              <a:t>网络层</a:t>
            </a:r>
            <a:endParaRPr lang="en-US" altLang="zh-CN" sz="1400" dirty="0"/>
          </a:p>
        </p:txBody>
      </p:sp>
      <p:sp>
        <p:nvSpPr>
          <p:cNvPr id="189" name="Oval 101"/>
          <p:cNvSpPr>
            <a:spLocks noChangeArrowheads="1"/>
          </p:cNvSpPr>
          <p:nvPr/>
        </p:nvSpPr>
        <p:spPr bwMode="auto">
          <a:xfrm>
            <a:off x="5875338" y="4459436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P4</a:t>
            </a:r>
          </a:p>
        </p:txBody>
      </p:sp>
      <p:sp>
        <p:nvSpPr>
          <p:cNvPr id="190" name="Freeform 103"/>
          <p:cNvSpPr>
            <a:spLocks/>
          </p:cNvSpPr>
          <p:nvPr/>
        </p:nvSpPr>
        <p:spPr bwMode="auto">
          <a:xfrm>
            <a:off x="6824663" y="4105424"/>
            <a:ext cx="581025" cy="2038350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1" name="Freeform 70"/>
          <p:cNvSpPr>
            <a:spLocks/>
          </p:cNvSpPr>
          <p:nvPr/>
        </p:nvSpPr>
        <p:spPr bwMode="auto">
          <a:xfrm>
            <a:off x="635000" y="4126061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2" name="Rectangle 23"/>
          <p:cNvSpPr>
            <a:spLocks noChangeArrowheads="1"/>
          </p:cNvSpPr>
          <p:nvPr/>
        </p:nvSpPr>
        <p:spPr bwMode="auto">
          <a:xfrm>
            <a:off x="1231900" y="4081611"/>
            <a:ext cx="1296988" cy="19812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193" name="Rectangle 24"/>
          <p:cNvSpPr>
            <a:spLocks noChangeArrowheads="1"/>
          </p:cNvSpPr>
          <p:nvPr/>
        </p:nvSpPr>
        <p:spPr bwMode="auto">
          <a:xfrm>
            <a:off x="1193800" y="4135586"/>
            <a:ext cx="12731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194" name="Line 25"/>
          <p:cNvSpPr>
            <a:spLocks noChangeShapeType="1"/>
          </p:cNvSpPr>
          <p:nvPr/>
        </p:nvSpPr>
        <p:spPr bwMode="auto">
          <a:xfrm>
            <a:off x="1203325" y="4895999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" name="Text Box 26"/>
          <p:cNvSpPr txBox="1">
            <a:spLocks noChangeArrowheads="1"/>
          </p:cNvSpPr>
          <p:nvPr/>
        </p:nvSpPr>
        <p:spPr bwMode="auto">
          <a:xfrm>
            <a:off x="1160463" y="4878536"/>
            <a:ext cx="1317625" cy="32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400" dirty="0"/>
              <a:t>传输层</a:t>
            </a:r>
            <a:endParaRPr lang="en-US" altLang="zh-CN" sz="1400" dirty="0"/>
          </a:p>
        </p:txBody>
      </p:sp>
      <p:sp>
        <p:nvSpPr>
          <p:cNvPr id="196" name="Line 27"/>
          <p:cNvSpPr>
            <a:spLocks noChangeShapeType="1"/>
          </p:cNvSpPr>
          <p:nvPr/>
        </p:nvSpPr>
        <p:spPr bwMode="auto">
          <a:xfrm>
            <a:off x="1211263" y="5216674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7" name="Line 28"/>
          <p:cNvSpPr>
            <a:spLocks noChangeShapeType="1"/>
          </p:cNvSpPr>
          <p:nvPr/>
        </p:nvSpPr>
        <p:spPr bwMode="auto">
          <a:xfrm>
            <a:off x="1196975" y="5526236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8" name="Line 29"/>
          <p:cNvSpPr>
            <a:spLocks noChangeShapeType="1"/>
          </p:cNvSpPr>
          <p:nvPr/>
        </p:nvSpPr>
        <p:spPr bwMode="auto">
          <a:xfrm>
            <a:off x="1196975" y="5811986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9" name="Text Box 26"/>
          <p:cNvSpPr txBox="1">
            <a:spLocks noChangeArrowheads="1"/>
          </p:cNvSpPr>
          <p:nvPr/>
        </p:nvSpPr>
        <p:spPr bwMode="auto">
          <a:xfrm>
            <a:off x="1195388" y="4126061"/>
            <a:ext cx="1317625" cy="32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400" dirty="0"/>
              <a:t>应用层</a:t>
            </a:r>
            <a:endParaRPr lang="en-US" altLang="zh-CN" sz="1400" dirty="0"/>
          </a:p>
        </p:txBody>
      </p:sp>
      <p:sp>
        <p:nvSpPr>
          <p:cNvPr id="200" name="Text Box 26"/>
          <p:cNvSpPr txBox="1">
            <a:spLocks noChangeArrowheads="1"/>
          </p:cNvSpPr>
          <p:nvPr/>
        </p:nvSpPr>
        <p:spPr bwMode="auto">
          <a:xfrm>
            <a:off x="1150938" y="5783411"/>
            <a:ext cx="1317625" cy="32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400" dirty="0"/>
              <a:t>物理层</a:t>
            </a:r>
            <a:endParaRPr lang="en-US" altLang="zh-CN" sz="1400" dirty="0"/>
          </a:p>
        </p:txBody>
      </p:sp>
      <p:sp>
        <p:nvSpPr>
          <p:cNvPr id="201" name="Text Box 26"/>
          <p:cNvSpPr txBox="1">
            <a:spLocks noChangeArrowheads="1"/>
          </p:cNvSpPr>
          <p:nvPr/>
        </p:nvSpPr>
        <p:spPr bwMode="auto">
          <a:xfrm>
            <a:off x="1169988" y="5497661"/>
            <a:ext cx="1317625" cy="32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400" dirty="0"/>
              <a:t>链路层</a:t>
            </a:r>
            <a:endParaRPr lang="en-US" altLang="zh-CN" sz="1400" dirty="0"/>
          </a:p>
        </p:txBody>
      </p:sp>
      <p:sp>
        <p:nvSpPr>
          <p:cNvPr id="202" name="Text Box 26"/>
          <p:cNvSpPr txBox="1">
            <a:spLocks noChangeArrowheads="1"/>
          </p:cNvSpPr>
          <p:nvPr/>
        </p:nvSpPr>
        <p:spPr bwMode="auto">
          <a:xfrm>
            <a:off x="1160463" y="5202386"/>
            <a:ext cx="1317625" cy="32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400" dirty="0"/>
              <a:t>网络层</a:t>
            </a:r>
            <a:endParaRPr lang="en-US" altLang="zh-CN" sz="1400" dirty="0"/>
          </a:p>
        </p:txBody>
      </p:sp>
      <p:sp>
        <p:nvSpPr>
          <p:cNvPr id="203" name="Oval 23"/>
          <p:cNvSpPr>
            <a:spLocks noChangeArrowheads="1"/>
          </p:cNvSpPr>
          <p:nvPr/>
        </p:nvSpPr>
        <p:spPr bwMode="auto">
          <a:xfrm>
            <a:off x="1530350" y="4467374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P3</a:t>
            </a:r>
          </a:p>
        </p:txBody>
      </p:sp>
      <p:grpSp>
        <p:nvGrpSpPr>
          <p:cNvPr id="204" name="Group 149"/>
          <p:cNvGrpSpPr>
            <a:grpSpLocks/>
          </p:cNvGrpSpPr>
          <p:nvPr/>
        </p:nvGrpSpPr>
        <p:grpSpPr bwMode="auto">
          <a:xfrm>
            <a:off x="1620838" y="4805511"/>
            <a:ext cx="412750" cy="158750"/>
            <a:chOff x="1287" y="2524"/>
            <a:chExt cx="260" cy="100"/>
          </a:xfrm>
        </p:grpSpPr>
        <p:sp>
          <p:nvSpPr>
            <p:cNvPr id="205" name="Rectangle 73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06" name="Rectangle 74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07" name="Rectangle 75"/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08" name="Rectangle 129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209" name="Group 150"/>
          <p:cNvGrpSpPr>
            <a:grpSpLocks/>
          </p:cNvGrpSpPr>
          <p:nvPr/>
        </p:nvGrpSpPr>
        <p:grpSpPr bwMode="auto">
          <a:xfrm>
            <a:off x="5961063" y="4803924"/>
            <a:ext cx="412750" cy="158750"/>
            <a:chOff x="1287" y="2524"/>
            <a:chExt cx="260" cy="100"/>
          </a:xfrm>
        </p:grpSpPr>
        <p:sp>
          <p:nvSpPr>
            <p:cNvPr id="210" name="Rectangle 151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11" name="Rectangle 152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12" name="Rectangle 153"/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13" name="Rectangle 154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</p:grpSp>
      <p:sp>
        <p:nvSpPr>
          <p:cNvPr id="214" name="Freeform 146"/>
          <p:cNvSpPr>
            <a:spLocks/>
          </p:cNvSpPr>
          <p:nvPr/>
        </p:nvSpPr>
        <p:spPr bwMode="auto">
          <a:xfrm>
            <a:off x="4008438" y="4505474"/>
            <a:ext cx="2173287" cy="1989137"/>
          </a:xfrm>
          <a:custGeom>
            <a:avLst/>
            <a:gdLst>
              <a:gd name="T0" fmla="*/ 2147483647 w 1369"/>
              <a:gd name="T1" fmla="*/ 2147483647 h 1253"/>
              <a:gd name="T2" fmla="*/ 2147483647 w 1369"/>
              <a:gd name="T3" fmla="*/ 2147483647 h 1253"/>
              <a:gd name="T4" fmla="*/ 2147483647 w 1369"/>
              <a:gd name="T5" fmla="*/ 2147483647 h 1253"/>
              <a:gd name="T6" fmla="*/ 0 w 1369"/>
              <a:gd name="T7" fmla="*/ 2147483647 h 1253"/>
              <a:gd name="T8" fmla="*/ 2147483647 w 1369"/>
              <a:gd name="T9" fmla="*/ 0 h 12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69" h="1253">
                <a:moveTo>
                  <a:pt x="1369" y="216"/>
                </a:moveTo>
                <a:lnTo>
                  <a:pt x="1362" y="1252"/>
                </a:lnTo>
                <a:lnTo>
                  <a:pt x="16" y="1253"/>
                </a:lnTo>
                <a:lnTo>
                  <a:pt x="0" y="121"/>
                </a:lnTo>
                <a:lnTo>
                  <a:pt x="191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15" name="Freeform 147"/>
          <p:cNvSpPr>
            <a:spLocks/>
          </p:cNvSpPr>
          <p:nvPr/>
        </p:nvSpPr>
        <p:spPr bwMode="auto">
          <a:xfrm>
            <a:off x="4127500" y="4537224"/>
            <a:ext cx="1984375" cy="1876425"/>
          </a:xfrm>
          <a:custGeom>
            <a:avLst/>
            <a:gdLst>
              <a:gd name="T0" fmla="*/ 2147483647 w 1250"/>
              <a:gd name="T1" fmla="*/ 2147483647 h 1182"/>
              <a:gd name="T2" fmla="*/ 2147483647 w 1250"/>
              <a:gd name="T3" fmla="*/ 2147483647 h 1182"/>
              <a:gd name="T4" fmla="*/ 2147483647 w 1250"/>
              <a:gd name="T5" fmla="*/ 2147483647 h 1182"/>
              <a:gd name="T6" fmla="*/ 0 w 1250"/>
              <a:gd name="T7" fmla="*/ 2147483647 h 1182"/>
              <a:gd name="T8" fmla="*/ 2147483647 w 1250"/>
              <a:gd name="T9" fmla="*/ 0 h 1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50" h="1182">
                <a:moveTo>
                  <a:pt x="1250" y="190"/>
                </a:moveTo>
                <a:lnTo>
                  <a:pt x="1244" y="1182"/>
                </a:lnTo>
                <a:lnTo>
                  <a:pt x="19" y="1181"/>
                </a:lnTo>
                <a:lnTo>
                  <a:pt x="0" y="155"/>
                </a:lnTo>
                <a:lnTo>
                  <a:pt x="171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16" name="Oval 36"/>
          <p:cNvSpPr>
            <a:spLocks noChangeArrowheads="1"/>
          </p:cNvSpPr>
          <p:nvPr/>
        </p:nvSpPr>
        <p:spPr bwMode="auto">
          <a:xfrm>
            <a:off x="7467600" y="4616599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latin typeface="Comic Sans MS" pitchFamily="66" charset="0"/>
            </a:endParaRPr>
          </a:p>
        </p:txBody>
      </p:sp>
      <p:grpSp>
        <p:nvGrpSpPr>
          <p:cNvPr id="217" name="Group 169"/>
          <p:cNvGrpSpPr>
            <a:grpSpLocks/>
          </p:cNvGrpSpPr>
          <p:nvPr/>
        </p:nvGrpSpPr>
        <p:grpSpPr bwMode="auto">
          <a:xfrm>
            <a:off x="2962275" y="3364061"/>
            <a:ext cx="1292225" cy="1454150"/>
            <a:chOff x="1868" y="1796"/>
            <a:chExt cx="814" cy="916"/>
          </a:xfrm>
        </p:grpSpPr>
        <p:sp>
          <p:nvSpPr>
            <p:cNvPr id="218" name="Oval 166"/>
            <p:cNvSpPr>
              <a:spLocks noChangeArrowheads="1"/>
            </p:cNvSpPr>
            <p:nvPr/>
          </p:nvSpPr>
          <p:spPr bwMode="auto">
            <a:xfrm>
              <a:off x="2318" y="2668"/>
              <a:ext cx="124" cy="44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19" name="Oval 167"/>
            <p:cNvSpPr>
              <a:spLocks noChangeArrowheads="1"/>
            </p:cNvSpPr>
            <p:nvPr/>
          </p:nvSpPr>
          <p:spPr bwMode="auto">
            <a:xfrm>
              <a:off x="2558" y="2668"/>
              <a:ext cx="124" cy="44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20" name="Freeform 168"/>
            <p:cNvSpPr>
              <a:spLocks/>
            </p:cNvSpPr>
            <p:nvPr/>
          </p:nvSpPr>
          <p:spPr bwMode="auto">
            <a:xfrm>
              <a:off x="1868" y="1796"/>
              <a:ext cx="434" cy="904"/>
            </a:xfrm>
            <a:custGeom>
              <a:avLst/>
              <a:gdLst>
                <a:gd name="T0" fmla="*/ 434 w 434"/>
                <a:gd name="T1" fmla="*/ 904 h 904"/>
                <a:gd name="T2" fmla="*/ 2 w 434"/>
                <a:gd name="T3" fmla="*/ 902 h 904"/>
                <a:gd name="T4" fmla="*/ 0 w 434"/>
                <a:gd name="T5" fmla="*/ 0 h 90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4" h="904">
                  <a:moveTo>
                    <a:pt x="434" y="904"/>
                  </a:moveTo>
                  <a:lnTo>
                    <a:pt x="2" y="902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21" name="Group 172"/>
          <p:cNvGrpSpPr>
            <a:grpSpLocks/>
          </p:cNvGrpSpPr>
          <p:nvPr/>
        </p:nvGrpSpPr>
        <p:grpSpPr bwMode="auto">
          <a:xfrm>
            <a:off x="3870325" y="3319611"/>
            <a:ext cx="1047750" cy="1441450"/>
            <a:chOff x="2432" y="1758"/>
            <a:chExt cx="660" cy="908"/>
          </a:xfrm>
        </p:grpSpPr>
        <p:sp>
          <p:nvSpPr>
            <p:cNvPr id="222" name="Oval 170"/>
            <p:cNvSpPr>
              <a:spLocks noChangeArrowheads="1"/>
            </p:cNvSpPr>
            <p:nvPr/>
          </p:nvSpPr>
          <p:spPr bwMode="auto">
            <a:xfrm>
              <a:off x="2432" y="2564"/>
              <a:ext cx="144" cy="102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23" name="Freeform 171"/>
            <p:cNvSpPr>
              <a:spLocks/>
            </p:cNvSpPr>
            <p:nvPr/>
          </p:nvSpPr>
          <p:spPr bwMode="auto">
            <a:xfrm>
              <a:off x="2506" y="1758"/>
              <a:ext cx="586" cy="810"/>
            </a:xfrm>
            <a:custGeom>
              <a:avLst/>
              <a:gdLst>
                <a:gd name="T0" fmla="*/ 0 w 586"/>
                <a:gd name="T1" fmla="*/ 810 h 810"/>
                <a:gd name="T2" fmla="*/ 2 w 586"/>
                <a:gd name="T3" fmla="*/ 808 h 810"/>
                <a:gd name="T4" fmla="*/ 2 w 586"/>
                <a:gd name="T5" fmla="*/ 170 h 810"/>
                <a:gd name="T6" fmla="*/ 586 w 586"/>
                <a:gd name="T7" fmla="*/ 0 h 8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6" h="810">
                  <a:moveTo>
                    <a:pt x="0" y="810"/>
                  </a:moveTo>
                  <a:lnTo>
                    <a:pt x="2" y="808"/>
                  </a:lnTo>
                  <a:lnTo>
                    <a:pt x="2" y="170"/>
                  </a:lnTo>
                  <a:lnTo>
                    <a:pt x="586" y="0"/>
                  </a:lnTo>
                </a:path>
              </a:pathLst>
            </a:custGeom>
            <a:noFill/>
            <a:ln w="1270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24" name="Group 179"/>
          <p:cNvGrpSpPr>
            <a:grpSpLocks/>
          </p:cNvGrpSpPr>
          <p:nvPr/>
        </p:nvGrpSpPr>
        <p:grpSpPr bwMode="auto">
          <a:xfrm>
            <a:off x="169863" y="5635774"/>
            <a:ext cx="800100" cy="828675"/>
            <a:chOff x="-44" y="1473"/>
            <a:chExt cx="981" cy="1105"/>
          </a:xfrm>
        </p:grpSpPr>
        <p:pic>
          <p:nvPicPr>
            <p:cNvPr id="225" name="Picture 180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6" name="Freeform 18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27" name="Group 182"/>
          <p:cNvGrpSpPr>
            <a:grpSpLocks/>
          </p:cNvGrpSpPr>
          <p:nvPr/>
        </p:nvGrpSpPr>
        <p:grpSpPr bwMode="auto">
          <a:xfrm flipH="1">
            <a:off x="7151688" y="5550049"/>
            <a:ext cx="788987" cy="782637"/>
            <a:chOff x="-44" y="1473"/>
            <a:chExt cx="981" cy="1105"/>
          </a:xfrm>
        </p:grpSpPr>
        <p:pic>
          <p:nvPicPr>
            <p:cNvPr id="228" name="Picture 183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9" name="Freeform 18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30" name="Group 185"/>
          <p:cNvGrpSpPr>
            <a:grpSpLocks/>
          </p:cNvGrpSpPr>
          <p:nvPr/>
        </p:nvGrpSpPr>
        <p:grpSpPr bwMode="auto">
          <a:xfrm>
            <a:off x="2741613" y="5135711"/>
            <a:ext cx="358775" cy="704850"/>
            <a:chOff x="4140" y="429"/>
            <a:chExt cx="1425" cy="2396"/>
          </a:xfrm>
        </p:grpSpPr>
        <p:sp>
          <p:nvSpPr>
            <p:cNvPr id="231" name="Freeform 186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" name="Rectangle 187"/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33" name="Freeform 188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" name="Freeform 189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" name="Rectangle 190"/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236" name="Group 191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61" name="AutoShape 192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262" name="AutoShape 193"/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237" name="Rectangle 194"/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238" name="Group 195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59" name="AutoShape 196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260" name="AutoShape 197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239" name="Rectangle 198"/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40" name="Rectangle 199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241" name="Group 200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57" name="AutoShape 201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258" name="AutoShape 202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242" name="Freeform 203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43" name="Group 204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55" name="AutoShape 205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256" name="AutoShape 206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244" name="Rectangle 207"/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45" name="Freeform 208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" name="Freeform 209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" name="Oval 210"/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48" name="Freeform 211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" name="AutoShape 212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50" name="AutoShape 213"/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51" name="Oval 214"/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52" name="Oval 215"/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zh-CN" sz="180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3" name="Oval 216"/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54" name="Rectangle 217"/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3.1 </a:t>
            </a:r>
            <a:r>
              <a:rPr lang="zh-CN" altLang="en-US" sz="2400" dirty="0"/>
              <a:t>传输层提供的服务</a:t>
            </a:r>
            <a:endParaRPr lang="en-US" altLang="zh-CN" sz="2400" dirty="0"/>
          </a:p>
          <a:p>
            <a:r>
              <a:rPr lang="en-US" altLang="zh-CN" sz="2400" dirty="0"/>
              <a:t>3.2 </a:t>
            </a:r>
            <a:r>
              <a:rPr lang="zh-CN" altLang="en-US" sz="2400" dirty="0"/>
              <a:t>复用和解复用</a:t>
            </a:r>
            <a:endParaRPr lang="en-US" altLang="zh-CN" sz="2400" dirty="0"/>
          </a:p>
          <a:p>
            <a:r>
              <a:rPr lang="en-US" altLang="zh-CN" sz="2400" dirty="0"/>
              <a:t>3.3 </a:t>
            </a:r>
            <a:r>
              <a:rPr lang="zh-CN" altLang="en-US" sz="2400" dirty="0"/>
              <a:t>无连接的传输层协议：</a:t>
            </a:r>
            <a:r>
              <a:rPr lang="en-US" altLang="zh-CN" sz="2400" dirty="0"/>
              <a:t>UDP</a:t>
            </a:r>
          </a:p>
          <a:p>
            <a:r>
              <a:rPr lang="en-US" altLang="zh-CN" sz="2400" dirty="0"/>
              <a:t>3.4 </a:t>
            </a:r>
            <a:r>
              <a:rPr lang="zh-CN" altLang="en-US" sz="2400" dirty="0"/>
              <a:t>可靠数据传输的原理</a:t>
            </a:r>
            <a:endParaRPr lang="en-US" altLang="zh-CN" sz="2400" dirty="0"/>
          </a:p>
          <a:p>
            <a:r>
              <a:rPr lang="en-US" altLang="zh-CN" sz="2400" dirty="0">
                <a:solidFill>
                  <a:srgbClr val="C00000"/>
                </a:solidFill>
              </a:rPr>
              <a:t>3.5 </a:t>
            </a:r>
            <a:r>
              <a:rPr lang="zh-CN" altLang="en-US" sz="2400" dirty="0">
                <a:solidFill>
                  <a:srgbClr val="C00000"/>
                </a:solidFill>
              </a:rPr>
              <a:t>面向连接的传输层协议：</a:t>
            </a:r>
            <a:r>
              <a:rPr lang="en-US" altLang="zh-CN" sz="2400" dirty="0">
                <a:solidFill>
                  <a:srgbClr val="C00000"/>
                </a:solidFill>
              </a:rPr>
              <a:t>TCP</a:t>
            </a:r>
          </a:p>
          <a:p>
            <a:pPr lvl="1"/>
            <a:r>
              <a:rPr lang="zh-CN" altLang="en-US" sz="2000" dirty="0"/>
              <a:t>分段格式</a:t>
            </a:r>
            <a:endParaRPr lang="en-US" altLang="zh-CN" sz="2000" dirty="0"/>
          </a:p>
          <a:p>
            <a:pPr lvl="1"/>
            <a:r>
              <a:rPr lang="zh-CN" altLang="en-US" sz="2000" dirty="0">
                <a:solidFill>
                  <a:srgbClr val="C00000"/>
                </a:solidFill>
              </a:rPr>
              <a:t>可靠数据传输</a:t>
            </a:r>
            <a:endParaRPr lang="en-US" altLang="zh-CN" sz="2000" dirty="0">
              <a:solidFill>
                <a:srgbClr val="C00000"/>
              </a:solidFill>
            </a:endParaRPr>
          </a:p>
          <a:p>
            <a:pPr lvl="1"/>
            <a:r>
              <a:rPr lang="zh-CN" altLang="en-US" sz="2000" dirty="0"/>
              <a:t>流控制</a:t>
            </a:r>
            <a:endParaRPr lang="en-US" altLang="zh-CN" sz="2000" dirty="0"/>
          </a:p>
          <a:p>
            <a:pPr lvl="1"/>
            <a:r>
              <a:rPr lang="zh-CN" altLang="en-US" sz="2000" dirty="0"/>
              <a:t>连接管理</a:t>
            </a:r>
            <a:endParaRPr lang="en-US" altLang="zh-CN" sz="2000" dirty="0"/>
          </a:p>
          <a:p>
            <a:r>
              <a:rPr lang="en-US" altLang="zh-CN" sz="2400" dirty="0"/>
              <a:t>3.6 </a:t>
            </a:r>
            <a:r>
              <a:rPr lang="zh-CN" altLang="en-US" sz="2400" dirty="0"/>
              <a:t>拥塞控制原理</a:t>
            </a:r>
            <a:endParaRPr lang="en-US" altLang="zh-CN" sz="2400" dirty="0"/>
          </a:p>
          <a:p>
            <a:r>
              <a:rPr lang="en-US" altLang="zh-CN" sz="2400" dirty="0"/>
              <a:t>3.7 TCP</a:t>
            </a:r>
            <a:r>
              <a:rPr lang="zh-CN" altLang="en-US" sz="2400" dirty="0"/>
              <a:t>的拥塞控制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70</a:t>
            </a:fld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可靠数据传输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71</a:t>
            </a:fld>
            <a:endParaRPr lang="zh-CN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3400" y="1700808"/>
            <a:ext cx="4070350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TCP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在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IP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不可靠传输的基础上创建可靠数据传输服务</a:t>
            </a:r>
            <a:endParaRPr kumimoji="0" lang="en-US" altLang="ja-JP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流水线传输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累积确认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单个重传定时器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以下事件导致重传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超时</a:t>
            </a:r>
            <a:endParaRPr lang="en-US" altLang="zh-CN" sz="2800" kern="0" dirty="0">
              <a:latin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收到重复的确认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5508104" y="1741735"/>
            <a:ext cx="3501777" cy="211931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考虑一个简化的</a:t>
            </a:r>
            <a:r>
              <a:rPr kumimoji="0" lang="en-US" altLang="ja-JP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TCP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发送端</a:t>
            </a:r>
            <a:r>
              <a:rPr kumimoji="0" lang="en-US" altLang="ja-JP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忽略重复确认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lang="zh-CN" altLang="en-US" sz="2800" kern="0" dirty="0">
                <a:latin typeface="+mn-ea"/>
              </a:rPr>
              <a:t>忽略流控制、拥塞控制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</p:txBody>
      </p:sp>
    </p:spTree>
  </p:cSld>
  <p:clrMapOvr>
    <a:masterClrMapping/>
  </p:clrMapOvr>
  <p:transition>
    <p:fade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发送端事件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72</a:t>
            </a:fld>
            <a:endParaRPr lang="zh-CN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3400" y="1661120"/>
            <a:ext cx="3810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lang="zh-CN" altLang="en-US" sz="2400" kern="0" dirty="0">
                <a:solidFill>
                  <a:srgbClr val="CC0000"/>
                </a:solidFill>
                <a:latin typeface="+mn-ea"/>
              </a:rPr>
              <a:t>从</a:t>
            </a:r>
            <a:r>
              <a:rPr kumimoji="0" lang="zh-CN" altLang="en-US" sz="2400" b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cs typeface="+mn-cs"/>
              </a:rPr>
              <a:t>上层应用获得数据</a:t>
            </a:r>
            <a:r>
              <a:rPr kumimoji="0" lang="en-US" altLang="zh-CN" sz="2400" b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cs typeface="+mn-cs"/>
              </a:rPr>
              <a:t>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lang="zh-CN" altLang="en-US" sz="2400" kern="0" dirty="0">
                <a:latin typeface="+mn-ea"/>
              </a:rPr>
              <a:t>创建分段，分配序列号</a:t>
            </a:r>
            <a:endParaRPr kumimoji="0" lang="en-US" altLang="zh-CN" sz="24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序列号是分段携带的一个</a:t>
            </a:r>
            <a:r>
              <a:rPr kumimoji="0" lang="en-US" altLang="zh-CN" sz="24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byte</a:t>
            </a:r>
            <a:r>
              <a:rPr kumimoji="0" lang="zh-CN" altLang="en-US" sz="24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在</a:t>
            </a:r>
            <a:r>
              <a:rPr kumimoji="0" lang="en-US" altLang="zh-CN" sz="24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byte</a:t>
            </a:r>
            <a:r>
              <a:rPr kumimoji="0" lang="zh-CN" altLang="en-US" sz="24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流的序号</a:t>
            </a:r>
            <a:endParaRPr kumimoji="0" lang="en-US" altLang="zh-CN" sz="24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如果定时器未启动，启动定时器</a:t>
            </a:r>
            <a:endParaRPr kumimoji="0" lang="en-US" altLang="zh-CN" sz="24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为最早的未确认分段设置定时器</a:t>
            </a:r>
            <a:endParaRPr kumimoji="0" lang="en-US" altLang="zh-CN" sz="20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定时器超时</a:t>
            </a:r>
            <a:r>
              <a:rPr kumimoji="0" lang="en-US" altLang="zh-CN" sz="20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:</a:t>
            </a:r>
            <a:r>
              <a:rPr kumimoji="0" lang="zh-CN" altLang="en-US" sz="20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设置</a:t>
            </a:r>
            <a:r>
              <a:rPr kumimoji="0" lang="en-US" altLang="zh-CN" sz="20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 </a:t>
            </a:r>
            <a:r>
              <a:rPr kumimoji="0" lang="en-US" altLang="zh-CN" sz="1600" b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TimeOutInterval</a:t>
            </a:r>
            <a:r>
              <a:rPr kumimoji="0" lang="en-US" altLang="zh-CN" sz="20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 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4419600" y="1661120"/>
            <a:ext cx="3810000" cy="46482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sz="2400" b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cs typeface="+mn-cs"/>
              </a:rPr>
              <a:t>超时</a:t>
            </a:r>
            <a:r>
              <a:rPr kumimoji="0" lang="en-US" altLang="zh-CN" sz="2400" b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cs typeface="+mn-cs"/>
              </a:rPr>
              <a:t>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重传引发超时的分段</a:t>
            </a:r>
            <a:endParaRPr kumimoji="0" lang="en-US" altLang="zh-CN" sz="24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重启定时器</a:t>
            </a:r>
            <a:endParaRPr kumimoji="0" lang="en-US" altLang="zh-CN" sz="24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sz="2400" b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ea"/>
                <a:cs typeface="+mn-cs"/>
              </a:rPr>
              <a:t>收到</a:t>
            </a:r>
            <a:r>
              <a:rPr kumimoji="0" lang="en-US" altLang="zh-CN" sz="2400" b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ea"/>
                <a:cs typeface="+mn-cs"/>
              </a:rPr>
              <a:t>ack</a:t>
            </a:r>
            <a:r>
              <a:rPr kumimoji="0" lang="en-US" altLang="zh-CN" sz="2400" b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cs typeface="+mn-cs"/>
              </a:rPr>
              <a:t>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如果</a:t>
            </a:r>
            <a:r>
              <a:rPr kumimoji="0" lang="en-US" altLang="zh-CN" sz="2400" b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ack</a:t>
            </a:r>
            <a:r>
              <a:rPr kumimoji="0" lang="zh-CN" altLang="en-US" sz="24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确认之前未确认的分段</a:t>
            </a:r>
            <a:endParaRPr kumimoji="0" lang="en-US" altLang="zh-CN" sz="24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将分段标记为已确认</a:t>
            </a:r>
            <a:endParaRPr kumimoji="0" lang="en-US" altLang="zh-CN" sz="20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如果仍有未确认分段，启动定时器</a:t>
            </a:r>
            <a:endParaRPr kumimoji="0" lang="en-US" altLang="zh-CN" sz="20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</p:txBody>
      </p:sp>
    </p:spTree>
  </p:cSld>
  <p:clrMapOvr>
    <a:masterClrMapping/>
  </p:clrMapOvr>
  <p:transition>
    <p:fade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发送端</a:t>
            </a:r>
            <a:r>
              <a:rPr lang="en-US" altLang="zh-CN" dirty="0"/>
              <a:t>FSM（</a:t>
            </a:r>
            <a:r>
              <a:rPr lang="zh-CN" altLang="en-US" dirty="0"/>
              <a:t>简化</a:t>
            </a:r>
            <a:r>
              <a:rPr lang="en-US" altLang="zh-CN" dirty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73</a:t>
            </a:fld>
            <a:endParaRPr lang="zh-CN" altLang="en-US"/>
          </a:p>
        </p:txBody>
      </p:sp>
      <p:sp>
        <p:nvSpPr>
          <p:cNvPr id="5" name="Oval 7"/>
          <p:cNvSpPr>
            <a:spLocks noChangeArrowheads="1"/>
          </p:cNvSpPr>
          <p:nvPr/>
        </p:nvSpPr>
        <p:spPr bwMode="auto">
          <a:xfrm>
            <a:off x="2897188" y="2980580"/>
            <a:ext cx="1071562" cy="971550"/>
          </a:xfrm>
          <a:prstGeom prst="ellipse">
            <a:avLst/>
          </a:pr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2822575" y="3028205"/>
            <a:ext cx="1071563" cy="9715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979738" y="3031380"/>
            <a:ext cx="64633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800" dirty="0">
                <a:latin typeface="Arial" charset="0"/>
              </a:rPr>
              <a:t>等待</a:t>
            </a:r>
            <a:br>
              <a:rPr lang="en-US" altLang="zh-CN" sz="1800" dirty="0">
                <a:latin typeface="Arial" charset="0"/>
              </a:rPr>
            </a:br>
            <a:r>
              <a:rPr lang="zh-CN" altLang="en-US" sz="1800" dirty="0">
                <a:latin typeface="Arial" charset="0"/>
              </a:rPr>
              <a:t>事件</a:t>
            </a:r>
            <a:br>
              <a:rPr lang="en-US" altLang="zh-CN" sz="1800" dirty="0">
                <a:latin typeface="Arial" charset="0"/>
              </a:rPr>
            </a:br>
            <a:r>
              <a:rPr lang="zh-CN" altLang="en-US" sz="1800" dirty="0">
                <a:latin typeface="Arial" charset="0"/>
              </a:rPr>
              <a:t>发生</a:t>
            </a:r>
            <a:endParaRPr lang="en-US" altLang="zh-CN" sz="1800" dirty="0">
              <a:latin typeface="Arial" charset="0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1855788" y="2497980"/>
            <a:ext cx="1071562" cy="6889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14325" y="3125043"/>
            <a:ext cx="25463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400" dirty="0" err="1">
                <a:latin typeface="Arial" charset="0"/>
              </a:rPr>
              <a:t>NextSeqNum</a:t>
            </a:r>
            <a:r>
              <a:rPr lang="en-US" altLang="zh-CN" sz="1400" dirty="0">
                <a:latin typeface="Arial" charset="0"/>
              </a:rPr>
              <a:t> = </a:t>
            </a:r>
            <a:r>
              <a:rPr lang="en-US" altLang="zh-CN" sz="1400" dirty="0" err="1">
                <a:latin typeface="Arial" charset="0"/>
              </a:rPr>
              <a:t>InitialSeqNum</a:t>
            </a:r>
            <a:endParaRPr lang="en-US" altLang="zh-CN" sz="1400" dirty="0">
              <a:latin typeface="Arial" charset="0"/>
            </a:endParaRPr>
          </a:p>
          <a:p>
            <a:pPr algn="l"/>
            <a:r>
              <a:rPr lang="en-US" altLang="zh-CN" sz="1400" dirty="0" err="1">
                <a:latin typeface="Arial" charset="0"/>
              </a:rPr>
              <a:t>SendBase</a:t>
            </a:r>
            <a:r>
              <a:rPr lang="en-US" altLang="zh-CN" sz="1400" dirty="0">
                <a:latin typeface="Arial" charset="0"/>
              </a:rPr>
              <a:t> = </a:t>
            </a:r>
            <a:r>
              <a:rPr lang="en-US" altLang="zh-CN" sz="1400" dirty="0" err="1">
                <a:latin typeface="Arial" charset="0"/>
              </a:rPr>
              <a:t>InitialSeqNum</a:t>
            </a:r>
            <a:endParaRPr lang="en-US" altLang="zh-CN" sz="1400" dirty="0">
              <a:latin typeface="Arial" charset="0"/>
            </a:endParaRP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417513" y="3139330"/>
            <a:ext cx="21796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1287463" y="2821830"/>
            <a:ext cx="3413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>
                <a:latin typeface="Symbol" pitchFamily="18" charset="2"/>
              </a:rPr>
              <a:t>L</a:t>
            </a:r>
          </a:p>
        </p:txBody>
      </p:sp>
      <p:grpSp>
        <p:nvGrpSpPr>
          <p:cNvPr id="12" name="Group 23"/>
          <p:cNvGrpSpPr>
            <a:grpSpLocks/>
          </p:cNvGrpSpPr>
          <p:nvPr/>
        </p:nvGrpSpPr>
        <p:grpSpPr bwMode="auto">
          <a:xfrm>
            <a:off x="4605338" y="1583580"/>
            <a:ext cx="3927475" cy="1938338"/>
            <a:chOff x="3003" y="1263"/>
            <a:chExt cx="2474" cy="1221"/>
          </a:xfrm>
        </p:grpSpPr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3019" y="1456"/>
              <a:ext cx="2458" cy="10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105000"/>
                </a:lnSpc>
              </a:pPr>
              <a:r>
                <a:rPr lang="zh-CN" altLang="en-US" sz="1600" dirty="0"/>
                <a:t>创建分段，序列号设置为</a:t>
              </a:r>
              <a:r>
                <a:rPr lang="en-US" altLang="zh-CN" sz="1600" dirty="0"/>
                <a:t> </a:t>
              </a:r>
              <a:r>
                <a:rPr lang="en-US" altLang="zh-CN" sz="1600" dirty="0" err="1"/>
                <a:t>NextSeqNum</a:t>
              </a:r>
              <a:endParaRPr lang="en-US" altLang="zh-CN" sz="1600" dirty="0"/>
            </a:p>
            <a:p>
              <a:pPr algn="l">
                <a:lnSpc>
                  <a:spcPct val="105000"/>
                </a:lnSpc>
              </a:pPr>
              <a:r>
                <a:rPr lang="zh-CN" altLang="en-US" sz="1600" dirty="0"/>
                <a:t>将分段交给</a:t>
              </a:r>
              <a:r>
                <a:rPr lang="en-US" altLang="zh-CN" sz="1600" dirty="0"/>
                <a:t>IP</a:t>
              </a:r>
              <a:r>
                <a:rPr lang="zh-CN" altLang="en-US" sz="1600" dirty="0"/>
                <a:t>协议栈</a:t>
              </a:r>
              <a:r>
                <a:rPr lang="en-US" altLang="zh-CN" sz="1600" dirty="0"/>
                <a:t>(</a:t>
              </a:r>
              <a:r>
                <a:rPr lang="zh-CN" altLang="en-US" sz="1600" dirty="0"/>
                <a:t>即，发送</a:t>
              </a:r>
              <a:r>
                <a:rPr lang="en-US" altLang="ja-JP" sz="1600" dirty="0"/>
                <a:t>)</a:t>
              </a:r>
            </a:p>
            <a:p>
              <a:pPr algn="l">
                <a:lnSpc>
                  <a:spcPct val="105000"/>
                </a:lnSpc>
              </a:pPr>
              <a:r>
                <a:rPr lang="en-US" altLang="zh-CN" sz="1600" dirty="0" err="1"/>
                <a:t>NextSeqNum</a:t>
              </a:r>
              <a:r>
                <a:rPr lang="en-US" altLang="zh-CN" sz="1600" dirty="0"/>
                <a:t> = </a:t>
              </a:r>
              <a:r>
                <a:rPr lang="en-US" altLang="zh-CN" sz="1600" dirty="0" err="1"/>
                <a:t>NextSeqNum</a:t>
              </a:r>
              <a:r>
                <a:rPr lang="en-US" altLang="zh-CN" sz="1600" dirty="0"/>
                <a:t> + length(data) </a:t>
              </a:r>
            </a:p>
            <a:p>
              <a:pPr algn="l">
                <a:lnSpc>
                  <a:spcPct val="105000"/>
                </a:lnSpc>
              </a:pPr>
              <a:r>
                <a:rPr lang="en-US" altLang="zh-CN" sz="1600" dirty="0"/>
                <a:t>if (</a:t>
              </a:r>
              <a:r>
                <a:rPr lang="zh-CN" altLang="en-US" sz="1600" dirty="0"/>
                <a:t>当前没有定时器运行</a:t>
              </a:r>
              <a:r>
                <a:rPr lang="en-US" altLang="zh-CN" sz="1600" dirty="0"/>
                <a:t>)</a:t>
              </a:r>
            </a:p>
            <a:p>
              <a:pPr algn="l">
                <a:lnSpc>
                  <a:spcPct val="105000"/>
                </a:lnSpc>
              </a:pPr>
              <a:r>
                <a:rPr lang="en-US" altLang="zh-CN" sz="1600" dirty="0"/>
                <a:t>    </a:t>
              </a:r>
              <a:r>
                <a:rPr lang="zh-CN" altLang="en-US" sz="1600" dirty="0"/>
                <a:t>启动定时器</a:t>
              </a:r>
              <a:endParaRPr lang="en-US" altLang="zh-CN" sz="1600" dirty="0"/>
            </a:p>
            <a:p>
              <a:pPr algn="l"/>
              <a:r>
                <a:rPr lang="en-US" altLang="zh-CN" sz="1600" dirty="0"/>
                <a:t>                 </a:t>
              </a: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3003" y="1263"/>
              <a:ext cx="1150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600" dirty="0"/>
                <a:t>从应用层获得数据</a:t>
              </a:r>
              <a:endParaRPr lang="en-US" altLang="zh-CN" sz="1600" dirty="0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3081" y="1490"/>
              <a:ext cx="17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600"/>
            </a:p>
          </p:txBody>
        </p:sp>
      </p:grpSp>
      <p:grpSp>
        <p:nvGrpSpPr>
          <p:cNvPr id="16" name="Group 20"/>
          <p:cNvGrpSpPr>
            <a:grpSpLocks/>
          </p:cNvGrpSpPr>
          <p:nvPr/>
        </p:nvGrpSpPr>
        <p:grpSpPr bwMode="auto">
          <a:xfrm>
            <a:off x="4805363" y="3656855"/>
            <a:ext cx="4015109" cy="906463"/>
            <a:chOff x="1270" y="3518"/>
            <a:chExt cx="2078" cy="571"/>
          </a:xfrm>
        </p:grpSpPr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1275" y="3721"/>
              <a:ext cx="2073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1600" dirty="0"/>
                <a:t>重传未确认的具有最小序列号的分段</a:t>
              </a:r>
              <a:endParaRPr lang="en-US" altLang="zh-CN" sz="1600" dirty="0"/>
            </a:p>
            <a:p>
              <a:r>
                <a:rPr lang="zh-CN" altLang="en-US" sz="1600" dirty="0"/>
                <a:t>启动定时器</a:t>
              </a:r>
              <a:endParaRPr lang="en-US" altLang="zh-CN" sz="1600" dirty="0"/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1270" y="3518"/>
              <a:ext cx="375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600" dirty="0"/>
                <a:t>超时</a:t>
              </a:r>
              <a:endParaRPr lang="en-US" altLang="zh-CN" sz="1600" dirty="0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1342" y="3741"/>
              <a:ext cx="18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600"/>
            </a:p>
          </p:txBody>
        </p:sp>
      </p:grpSp>
      <p:grpSp>
        <p:nvGrpSpPr>
          <p:cNvPr id="20" name="Group 24"/>
          <p:cNvGrpSpPr>
            <a:grpSpLocks/>
          </p:cNvGrpSpPr>
          <p:nvPr/>
        </p:nvGrpSpPr>
        <p:grpSpPr bwMode="auto">
          <a:xfrm>
            <a:off x="952500" y="4763343"/>
            <a:ext cx="3833813" cy="2089150"/>
            <a:chOff x="678" y="2592"/>
            <a:chExt cx="2415" cy="1316"/>
          </a:xfrm>
        </p:grpSpPr>
        <p:sp>
          <p:nvSpPr>
            <p:cNvPr id="21" name="Text Box 3"/>
            <p:cNvSpPr txBox="1">
              <a:spLocks noChangeArrowheads="1"/>
            </p:cNvSpPr>
            <p:nvPr/>
          </p:nvSpPr>
          <p:spPr bwMode="auto">
            <a:xfrm>
              <a:off x="678" y="2764"/>
              <a:ext cx="2415" cy="1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 dirty="0">
                  <a:latin typeface="Arial" charset="0"/>
                </a:rPr>
                <a:t>if (y &gt; </a:t>
              </a:r>
              <a:r>
                <a:rPr lang="en-US" altLang="zh-CN" sz="1400" dirty="0" err="1">
                  <a:latin typeface="Arial" charset="0"/>
                </a:rPr>
                <a:t>SendBase</a:t>
              </a:r>
              <a:r>
                <a:rPr lang="en-US" altLang="zh-CN" sz="1400" dirty="0">
                  <a:latin typeface="Arial" charset="0"/>
                </a:rPr>
                <a:t>) { </a:t>
              </a:r>
            </a:p>
            <a:p>
              <a:pPr algn="l"/>
              <a:r>
                <a:rPr lang="en-US" altLang="zh-CN" sz="1400" dirty="0">
                  <a:latin typeface="Arial" charset="0"/>
                </a:rPr>
                <a:t>    </a:t>
              </a:r>
              <a:r>
                <a:rPr lang="en-US" altLang="zh-CN" sz="1400" dirty="0" err="1">
                  <a:latin typeface="Arial" charset="0"/>
                </a:rPr>
                <a:t>SendBase</a:t>
              </a:r>
              <a:r>
                <a:rPr lang="en-US" altLang="zh-CN" sz="1400" dirty="0">
                  <a:latin typeface="Arial" charset="0"/>
                </a:rPr>
                <a:t> = y </a:t>
              </a:r>
            </a:p>
            <a:p>
              <a:pPr algn="l"/>
              <a:r>
                <a:rPr lang="en-US" altLang="zh-CN" sz="1400" dirty="0">
                  <a:latin typeface="Arial" charset="0"/>
                </a:rPr>
                <a:t>    /* </a:t>
              </a:r>
              <a:r>
                <a:rPr lang="en-US" altLang="zh-CN" sz="1400" dirty="0" err="1">
                  <a:latin typeface="Arial" charset="0"/>
                </a:rPr>
                <a:t>SendBase</a:t>
              </a:r>
              <a:r>
                <a:rPr lang="en-US" altLang="zh-CN" sz="1400" dirty="0">
                  <a:latin typeface="Arial" charset="0"/>
                </a:rPr>
                <a:t>–1</a:t>
              </a:r>
              <a:r>
                <a:rPr lang="zh-CN" altLang="en-US" sz="1400" dirty="0">
                  <a:latin typeface="Arial" charset="0"/>
                </a:rPr>
                <a:t>是累积确认的最后一个</a:t>
              </a:r>
              <a:r>
                <a:rPr lang="en-US" altLang="zh-CN" sz="1400" dirty="0">
                  <a:latin typeface="Arial" charset="0"/>
                </a:rPr>
                <a:t>byte*/</a:t>
              </a:r>
            </a:p>
            <a:p>
              <a:pPr algn="l"/>
              <a:r>
                <a:rPr lang="en-US" altLang="zh-CN" sz="1400" dirty="0">
                  <a:latin typeface="Arial" charset="0"/>
                </a:rPr>
                <a:t>    if (</a:t>
              </a:r>
              <a:r>
                <a:rPr lang="zh-CN" altLang="en-US" sz="1400" dirty="0">
                  <a:latin typeface="Arial" charset="0"/>
                </a:rPr>
                <a:t>仍然有未确认的分段</a:t>
              </a:r>
              <a:r>
                <a:rPr lang="en-US" altLang="zh-CN" sz="1400" dirty="0">
                  <a:latin typeface="Arial" charset="0"/>
                </a:rPr>
                <a:t>)</a:t>
              </a:r>
            </a:p>
            <a:p>
              <a:pPr algn="l"/>
              <a:r>
                <a:rPr lang="en-US" altLang="zh-CN" sz="1400" dirty="0">
                  <a:latin typeface="Arial" charset="0"/>
                </a:rPr>
                <a:t>         </a:t>
              </a:r>
              <a:r>
                <a:rPr lang="zh-CN" altLang="en-US" sz="1400" dirty="0">
                  <a:latin typeface="Arial" charset="0"/>
                </a:rPr>
                <a:t>启动定时器</a:t>
              </a:r>
              <a:endParaRPr lang="en-US" altLang="zh-CN" sz="1400" dirty="0">
                <a:latin typeface="Arial" charset="0"/>
              </a:endParaRPr>
            </a:p>
            <a:p>
              <a:pPr algn="l"/>
              <a:r>
                <a:rPr lang="en-US" altLang="zh-CN" sz="1400" dirty="0">
                  <a:latin typeface="Arial" charset="0"/>
                </a:rPr>
                <a:t>       else </a:t>
              </a:r>
            </a:p>
            <a:p>
              <a:pPr algn="l"/>
              <a:r>
                <a:rPr lang="en-US" altLang="zh-CN" sz="1400" dirty="0">
                  <a:latin typeface="Arial" charset="0"/>
                </a:rPr>
                <a:t>         </a:t>
              </a:r>
              <a:r>
                <a:rPr lang="zh-CN" altLang="en-US" sz="1400" dirty="0">
                  <a:latin typeface="Arial" charset="0"/>
                </a:rPr>
                <a:t>关闭定时器</a:t>
              </a:r>
              <a:r>
                <a:rPr lang="en-US" altLang="zh-CN" sz="1400" dirty="0">
                  <a:latin typeface="Arial" charset="0"/>
                </a:rPr>
                <a:t> </a:t>
              </a:r>
            </a:p>
            <a:p>
              <a:pPr algn="l"/>
              <a:r>
                <a:rPr lang="en-US" altLang="zh-CN" sz="1400" dirty="0">
                  <a:latin typeface="Arial" charset="0"/>
                </a:rPr>
                <a:t>     } </a:t>
              </a: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705" y="2592"/>
              <a:ext cx="1333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600" dirty="0"/>
                <a:t>收到</a:t>
              </a:r>
              <a:r>
                <a:rPr lang="en-US" altLang="zh-CN" sz="1600" dirty="0"/>
                <a:t>ACK</a:t>
              </a:r>
              <a:r>
                <a:rPr lang="zh-CN" altLang="en-US" sz="1600" dirty="0"/>
                <a:t>，确认号</a:t>
              </a:r>
              <a:r>
                <a:rPr lang="en-US" altLang="zh-CN" sz="1600" dirty="0"/>
                <a:t>=y </a:t>
              </a: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748" y="2795"/>
              <a:ext cx="20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4" name="Freeform 26"/>
          <p:cNvSpPr>
            <a:spLocks/>
          </p:cNvSpPr>
          <p:nvPr/>
        </p:nvSpPr>
        <p:spPr bwMode="auto">
          <a:xfrm>
            <a:off x="3649663" y="1894730"/>
            <a:ext cx="1254125" cy="1258888"/>
          </a:xfrm>
          <a:custGeom>
            <a:avLst/>
            <a:gdLst>
              <a:gd name="T0" fmla="*/ 2147483647 w 1052"/>
              <a:gd name="T1" fmla="*/ 2147483647 h 990"/>
              <a:gd name="T2" fmla="*/ 2147483647 w 1052"/>
              <a:gd name="T3" fmla="*/ 2147483647 h 990"/>
              <a:gd name="T4" fmla="*/ 2147483647 w 1052"/>
              <a:gd name="T5" fmla="*/ 2147483647 h 990"/>
              <a:gd name="T6" fmla="*/ 0 60000 65536"/>
              <a:gd name="T7" fmla="*/ 0 60000 65536"/>
              <a:gd name="T8" fmla="*/ 0 60000 65536"/>
              <a:gd name="T9" fmla="*/ 0 w 1052"/>
              <a:gd name="T10" fmla="*/ 0 h 990"/>
              <a:gd name="T11" fmla="*/ 1052 w 1052"/>
              <a:gd name="T12" fmla="*/ 990 h 9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52" h="990">
                <a:moveTo>
                  <a:pt x="26" y="825"/>
                </a:moveTo>
                <a:cubicBezTo>
                  <a:pt x="0" y="569"/>
                  <a:pt x="98" y="0"/>
                  <a:pt x="575" y="386"/>
                </a:cubicBezTo>
                <a:cubicBezTo>
                  <a:pt x="1052" y="772"/>
                  <a:pt x="404" y="968"/>
                  <a:pt x="208" y="99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5" name="Freeform 27"/>
          <p:cNvSpPr>
            <a:spLocks/>
          </p:cNvSpPr>
          <p:nvPr/>
        </p:nvSpPr>
        <p:spPr bwMode="auto">
          <a:xfrm rot="4468137">
            <a:off x="3972719" y="3367137"/>
            <a:ext cx="1254125" cy="1258887"/>
          </a:xfrm>
          <a:custGeom>
            <a:avLst/>
            <a:gdLst>
              <a:gd name="T0" fmla="*/ 2147483647 w 1052"/>
              <a:gd name="T1" fmla="*/ 2147483647 h 990"/>
              <a:gd name="T2" fmla="*/ 2147483647 w 1052"/>
              <a:gd name="T3" fmla="*/ 2147483647 h 990"/>
              <a:gd name="T4" fmla="*/ 2147483647 w 1052"/>
              <a:gd name="T5" fmla="*/ 2147483647 h 990"/>
              <a:gd name="T6" fmla="*/ 0 60000 65536"/>
              <a:gd name="T7" fmla="*/ 0 60000 65536"/>
              <a:gd name="T8" fmla="*/ 0 60000 65536"/>
              <a:gd name="T9" fmla="*/ 0 w 1052"/>
              <a:gd name="T10" fmla="*/ 0 h 990"/>
              <a:gd name="T11" fmla="*/ 1052 w 1052"/>
              <a:gd name="T12" fmla="*/ 990 h 9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52" h="990">
                <a:moveTo>
                  <a:pt x="26" y="825"/>
                </a:moveTo>
                <a:cubicBezTo>
                  <a:pt x="0" y="569"/>
                  <a:pt x="98" y="0"/>
                  <a:pt x="575" y="386"/>
                </a:cubicBezTo>
                <a:cubicBezTo>
                  <a:pt x="1052" y="772"/>
                  <a:pt x="404" y="968"/>
                  <a:pt x="208" y="99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6" name="Freeform 28"/>
          <p:cNvSpPr>
            <a:spLocks/>
          </p:cNvSpPr>
          <p:nvPr/>
        </p:nvSpPr>
        <p:spPr bwMode="auto">
          <a:xfrm rot="10674503">
            <a:off x="1914525" y="3866405"/>
            <a:ext cx="1254125" cy="1258888"/>
          </a:xfrm>
          <a:custGeom>
            <a:avLst/>
            <a:gdLst>
              <a:gd name="T0" fmla="*/ 2147483647 w 1052"/>
              <a:gd name="T1" fmla="*/ 2147483647 h 990"/>
              <a:gd name="T2" fmla="*/ 2147483647 w 1052"/>
              <a:gd name="T3" fmla="*/ 2147483647 h 990"/>
              <a:gd name="T4" fmla="*/ 2147483647 w 1052"/>
              <a:gd name="T5" fmla="*/ 2147483647 h 990"/>
              <a:gd name="T6" fmla="*/ 0 60000 65536"/>
              <a:gd name="T7" fmla="*/ 0 60000 65536"/>
              <a:gd name="T8" fmla="*/ 0 60000 65536"/>
              <a:gd name="T9" fmla="*/ 0 w 1052"/>
              <a:gd name="T10" fmla="*/ 0 h 990"/>
              <a:gd name="T11" fmla="*/ 1052 w 1052"/>
              <a:gd name="T12" fmla="*/ 990 h 9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52" h="990">
                <a:moveTo>
                  <a:pt x="26" y="825"/>
                </a:moveTo>
                <a:cubicBezTo>
                  <a:pt x="0" y="569"/>
                  <a:pt x="98" y="0"/>
                  <a:pt x="575" y="386"/>
                </a:cubicBezTo>
                <a:cubicBezTo>
                  <a:pt x="1052" y="772"/>
                  <a:pt x="404" y="968"/>
                  <a:pt x="208" y="99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重传举例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74</a:t>
            </a:fld>
            <a:endParaRPr lang="zh-CN" altLang="en-US"/>
          </a:p>
        </p:txBody>
      </p:sp>
      <p:sp>
        <p:nvSpPr>
          <p:cNvPr id="5" name="Text Box 105"/>
          <p:cNvSpPr txBox="1">
            <a:spLocks noChangeArrowheads="1"/>
          </p:cNvSpPr>
          <p:nvPr/>
        </p:nvSpPr>
        <p:spPr bwMode="auto">
          <a:xfrm>
            <a:off x="1282700" y="6440313"/>
            <a:ext cx="11336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/>
              <a:t>ACK</a:t>
            </a:r>
            <a:r>
              <a:rPr lang="zh-CN" altLang="en-US" dirty="0"/>
              <a:t>丢失</a:t>
            </a:r>
            <a:endParaRPr lang="en-US" altLang="zh-CN" sz="1000" dirty="0"/>
          </a:p>
        </p:txBody>
      </p:sp>
      <p:sp>
        <p:nvSpPr>
          <p:cNvPr id="6" name="Line 99"/>
          <p:cNvSpPr>
            <a:spLocks noChangeShapeType="1"/>
          </p:cNvSpPr>
          <p:nvPr/>
        </p:nvSpPr>
        <p:spPr bwMode="auto">
          <a:xfrm>
            <a:off x="1065213" y="4678188"/>
            <a:ext cx="2351087" cy="50641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Line 100"/>
          <p:cNvSpPr>
            <a:spLocks noChangeShapeType="1"/>
          </p:cNvSpPr>
          <p:nvPr/>
        </p:nvSpPr>
        <p:spPr bwMode="auto">
          <a:xfrm>
            <a:off x="1077913" y="2909713"/>
            <a:ext cx="2346325" cy="5715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104"/>
          <p:cNvSpPr>
            <a:spLocks noChangeShapeType="1"/>
          </p:cNvSpPr>
          <p:nvPr/>
        </p:nvSpPr>
        <p:spPr bwMode="auto">
          <a:xfrm flipH="1">
            <a:off x="2114550" y="3571701"/>
            <a:ext cx="1273175" cy="4270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Text Box 107"/>
          <p:cNvSpPr txBox="1">
            <a:spLocks noChangeArrowheads="1"/>
          </p:cNvSpPr>
          <p:nvPr/>
        </p:nvSpPr>
        <p:spPr bwMode="auto">
          <a:xfrm>
            <a:off x="3016250" y="1750838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主机</a:t>
            </a:r>
            <a:r>
              <a:rPr lang="en-US" altLang="zh-CN" dirty="0"/>
              <a:t>B</a:t>
            </a:r>
          </a:p>
        </p:txBody>
      </p:sp>
      <p:sp>
        <p:nvSpPr>
          <p:cNvPr id="10" name="Text Box 111"/>
          <p:cNvSpPr txBox="1">
            <a:spLocks noChangeArrowheads="1"/>
          </p:cNvSpPr>
          <p:nvPr/>
        </p:nvSpPr>
        <p:spPr bwMode="auto">
          <a:xfrm>
            <a:off x="682625" y="1768301"/>
            <a:ext cx="8130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主机</a:t>
            </a:r>
            <a:r>
              <a:rPr lang="en-US" altLang="zh-CN" dirty="0"/>
              <a:t>A</a:t>
            </a:r>
          </a:p>
        </p:txBody>
      </p:sp>
      <p:sp>
        <p:nvSpPr>
          <p:cNvPr id="11" name="Rectangle 112"/>
          <p:cNvSpPr>
            <a:spLocks noChangeArrowheads="1"/>
          </p:cNvSpPr>
          <p:nvPr/>
        </p:nvSpPr>
        <p:spPr bwMode="auto">
          <a:xfrm>
            <a:off x="1781175" y="2990676"/>
            <a:ext cx="869950" cy="401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2" name="Text Box 113"/>
          <p:cNvSpPr txBox="1">
            <a:spLocks noChangeArrowheads="1"/>
          </p:cNvSpPr>
          <p:nvPr/>
        </p:nvSpPr>
        <p:spPr bwMode="auto">
          <a:xfrm>
            <a:off x="1222375" y="3043063"/>
            <a:ext cx="180690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 dirty="0" err="1"/>
              <a:t>Seq</a:t>
            </a:r>
            <a:r>
              <a:rPr lang="en-US" altLang="zh-CN" sz="1400" dirty="0"/>
              <a:t>=92, 8 </a:t>
            </a:r>
            <a:r>
              <a:rPr lang="zh-CN" altLang="en-US" sz="1400" dirty="0"/>
              <a:t>个</a:t>
            </a:r>
            <a:r>
              <a:rPr lang="en-US" altLang="zh-CN" sz="1400" dirty="0"/>
              <a:t>byte</a:t>
            </a:r>
            <a:r>
              <a:rPr lang="zh-CN" altLang="en-US" sz="1400" dirty="0"/>
              <a:t>数据</a:t>
            </a:r>
            <a:endParaRPr lang="en-US" altLang="zh-CN" sz="1400" dirty="0"/>
          </a:p>
        </p:txBody>
      </p:sp>
      <p:sp>
        <p:nvSpPr>
          <p:cNvPr id="13" name="Rectangle 114"/>
          <p:cNvSpPr>
            <a:spLocks noChangeArrowheads="1"/>
          </p:cNvSpPr>
          <p:nvPr/>
        </p:nvSpPr>
        <p:spPr bwMode="auto">
          <a:xfrm>
            <a:off x="2349500" y="3657426"/>
            <a:ext cx="747713" cy="2460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4" name="Text Box 115"/>
          <p:cNvSpPr txBox="1">
            <a:spLocks noChangeArrowheads="1"/>
          </p:cNvSpPr>
          <p:nvPr/>
        </p:nvSpPr>
        <p:spPr bwMode="auto">
          <a:xfrm>
            <a:off x="2270125" y="3612976"/>
            <a:ext cx="949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>
                <a:latin typeface="Arial" charset="0"/>
              </a:rPr>
              <a:t>ACK=100</a:t>
            </a:r>
            <a:endParaRPr lang="en-US" altLang="zh-CN" sz="1000">
              <a:latin typeface="Times New Roman" pitchFamily="18" charset="0"/>
            </a:endParaRPr>
          </a:p>
        </p:txBody>
      </p:sp>
      <p:sp>
        <p:nvSpPr>
          <p:cNvPr id="15" name="Line 118"/>
          <p:cNvSpPr>
            <a:spLocks noChangeShapeType="1"/>
          </p:cNvSpPr>
          <p:nvPr/>
        </p:nvSpPr>
        <p:spPr bwMode="auto">
          <a:xfrm>
            <a:off x="1057275" y="2668413"/>
            <a:ext cx="0" cy="352583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6" name="Line 119"/>
          <p:cNvSpPr>
            <a:spLocks noChangeShapeType="1"/>
          </p:cNvSpPr>
          <p:nvPr/>
        </p:nvSpPr>
        <p:spPr bwMode="auto">
          <a:xfrm>
            <a:off x="3484563" y="2663651"/>
            <a:ext cx="0" cy="353853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7" name="Rectangle 122"/>
          <p:cNvSpPr>
            <a:spLocks noChangeArrowheads="1"/>
          </p:cNvSpPr>
          <p:nvPr/>
        </p:nvSpPr>
        <p:spPr bwMode="auto">
          <a:xfrm>
            <a:off x="1674813" y="4671838"/>
            <a:ext cx="989012" cy="4302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8" name="Text Box 123"/>
          <p:cNvSpPr txBox="1">
            <a:spLocks noChangeArrowheads="1"/>
          </p:cNvSpPr>
          <p:nvPr/>
        </p:nvSpPr>
        <p:spPr bwMode="auto">
          <a:xfrm>
            <a:off x="1211263" y="4752801"/>
            <a:ext cx="180690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 dirty="0" err="1"/>
              <a:t>Seq</a:t>
            </a:r>
            <a:r>
              <a:rPr lang="en-US" altLang="zh-CN" sz="1400" dirty="0"/>
              <a:t>=92, 8 </a:t>
            </a:r>
            <a:r>
              <a:rPr lang="zh-CN" altLang="en-US" sz="1400" dirty="0"/>
              <a:t>个</a:t>
            </a:r>
            <a:r>
              <a:rPr lang="en-US" altLang="zh-CN" sz="1400" dirty="0"/>
              <a:t>byte</a:t>
            </a:r>
            <a:r>
              <a:rPr lang="zh-CN" altLang="en-US" sz="1400" dirty="0"/>
              <a:t>数据</a:t>
            </a:r>
            <a:endParaRPr lang="en-US" altLang="zh-CN" sz="1400" dirty="0"/>
          </a:p>
        </p:txBody>
      </p:sp>
      <p:sp>
        <p:nvSpPr>
          <p:cNvPr id="19" name="Text Box 124"/>
          <p:cNvSpPr txBox="1">
            <a:spLocks noChangeArrowheads="1"/>
          </p:cNvSpPr>
          <p:nvPr/>
        </p:nvSpPr>
        <p:spPr bwMode="auto">
          <a:xfrm>
            <a:off x="1903413" y="3803476"/>
            <a:ext cx="3587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0" name="Text Box 126"/>
          <p:cNvSpPr txBox="1">
            <a:spLocks noChangeArrowheads="1"/>
          </p:cNvSpPr>
          <p:nvPr/>
        </p:nvSpPr>
        <p:spPr bwMode="auto">
          <a:xfrm flipH="1">
            <a:off x="643498" y="3501008"/>
            <a:ext cx="400110" cy="656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square">
            <a:spAutoFit/>
          </a:bodyPr>
          <a:lstStyle/>
          <a:p>
            <a:r>
              <a:rPr lang="zh-CN" altLang="en-US" sz="1400" dirty="0"/>
              <a:t>超时</a:t>
            </a:r>
            <a:endParaRPr lang="en-US" altLang="zh-CN" sz="1400" dirty="0"/>
          </a:p>
        </p:txBody>
      </p:sp>
      <p:sp>
        <p:nvSpPr>
          <p:cNvPr id="21" name="Line 127"/>
          <p:cNvSpPr>
            <a:spLocks noChangeShapeType="1"/>
          </p:cNvSpPr>
          <p:nvPr/>
        </p:nvSpPr>
        <p:spPr bwMode="auto">
          <a:xfrm flipH="1">
            <a:off x="1054100" y="5270326"/>
            <a:ext cx="2338388" cy="7826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Rectangle 128"/>
          <p:cNvSpPr>
            <a:spLocks noChangeArrowheads="1"/>
          </p:cNvSpPr>
          <p:nvPr/>
        </p:nvSpPr>
        <p:spPr bwMode="auto">
          <a:xfrm>
            <a:off x="1887538" y="5527501"/>
            <a:ext cx="747712" cy="2460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23" name="Text Box 129"/>
          <p:cNvSpPr txBox="1">
            <a:spLocks noChangeArrowheads="1"/>
          </p:cNvSpPr>
          <p:nvPr/>
        </p:nvSpPr>
        <p:spPr bwMode="auto">
          <a:xfrm>
            <a:off x="1808163" y="5483051"/>
            <a:ext cx="949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>
                <a:latin typeface="Arial" charset="0"/>
              </a:rPr>
              <a:t>ACK=100</a:t>
            </a:r>
            <a:endParaRPr lang="en-US" altLang="zh-CN" sz="1000">
              <a:latin typeface="Times New Roman" pitchFamily="18" charset="0"/>
            </a:endParaRPr>
          </a:p>
        </p:txBody>
      </p:sp>
      <p:grpSp>
        <p:nvGrpSpPr>
          <p:cNvPr id="24" name="Group 134"/>
          <p:cNvGrpSpPr>
            <a:grpSpLocks/>
          </p:cNvGrpSpPr>
          <p:nvPr/>
        </p:nvGrpSpPr>
        <p:grpSpPr bwMode="auto">
          <a:xfrm>
            <a:off x="825500" y="2914476"/>
            <a:ext cx="104775" cy="508000"/>
            <a:chOff x="3099" y="1749"/>
            <a:chExt cx="66" cy="320"/>
          </a:xfrm>
        </p:grpSpPr>
        <p:sp>
          <p:nvSpPr>
            <p:cNvPr id="25" name="Line 132"/>
            <p:cNvSpPr>
              <a:spLocks noChangeShapeType="1"/>
            </p:cNvSpPr>
            <p:nvPr/>
          </p:nvSpPr>
          <p:spPr bwMode="auto">
            <a:xfrm flipV="1">
              <a:off x="3129" y="1749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" name="Line 133"/>
            <p:cNvSpPr>
              <a:spLocks noChangeShapeType="1"/>
            </p:cNvSpPr>
            <p:nvPr/>
          </p:nvSpPr>
          <p:spPr bwMode="auto">
            <a:xfrm>
              <a:off x="3099" y="1752"/>
              <a:ext cx="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7" name="Group 135"/>
          <p:cNvGrpSpPr>
            <a:grpSpLocks/>
          </p:cNvGrpSpPr>
          <p:nvPr/>
        </p:nvGrpSpPr>
        <p:grpSpPr bwMode="auto">
          <a:xfrm rot="10800000">
            <a:off x="820738" y="4157488"/>
            <a:ext cx="104775" cy="508000"/>
            <a:chOff x="3099" y="1749"/>
            <a:chExt cx="66" cy="320"/>
          </a:xfrm>
        </p:grpSpPr>
        <p:sp>
          <p:nvSpPr>
            <p:cNvPr id="28" name="Line 136"/>
            <p:cNvSpPr>
              <a:spLocks noChangeShapeType="1"/>
            </p:cNvSpPr>
            <p:nvPr/>
          </p:nvSpPr>
          <p:spPr bwMode="auto">
            <a:xfrm flipV="1">
              <a:off x="3136" y="1756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" name="Line 137"/>
            <p:cNvSpPr>
              <a:spLocks noChangeShapeType="1"/>
            </p:cNvSpPr>
            <p:nvPr/>
          </p:nvSpPr>
          <p:spPr bwMode="auto">
            <a:xfrm>
              <a:off x="3106" y="1759"/>
              <a:ext cx="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0" name="Text Box 172"/>
          <p:cNvSpPr txBox="1">
            <a:spLocks noChangeArrowheads="1"/>
          </p:cNvSpPr>
          <p:nvPr/>
        </p:nvSpPr>
        <p:spPr bwMode="auto">
          <a:xfrm>
            <a:off x="5945188" y="6446663"/>
            <a:ext cx="159530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dirty="0"/>
              <a:t>ACK</a:t>
            </a:r>
            <a:r>
              <a:rPr lang="zh-CN" altLang="en-US" sz="1800" dirty="0"/>
              <a:t>延误超时</a:t>
            </a:r>
            <a:endParaRPr lang="en-US" altLang="zh-CN" sz="1000" dirty="0"/>
          </a:p>
        </p:txBody>
      </p:sp>
      <p:sp>
        <p:nvSpPr>
          <p:cNvPr id="31" name="Line 173"/>
          <p:cNvSpPr>
            <a:spLocks noChangeShapeType="1"/>
          </p:cNvSpPr>
          <p:nvPr/>
        </p:nvSpPr>
        <p:spPr bwMode="auto">
          <a:xfrm>
            <a:off x="5781675" y="4684538"/>
            <a:ext cx="2441575" cy="6651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Line 174"/>
          <p:cNvSpPr>
            <a:spLocks noChangeShapeType="1"/>
          </p:cNvSpPr>
          <p:nvPr/>
        </p:nvSpPr>
        <p:spPr bwMode="auto">
          <a:xfrm>
            <a:off x="5815013" y="2916063"/>
            <a:ext cx="2346325" cy="5715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Line 175"/>
          <p:cNvSpPr>
            <a:spLocks noChangeShapeType="1"/>
          </p:cNvSpPr>
          <p:nvPr/>
        </p:nvSpPr>
        <p:spPr bwMode="auto">
          <a:xfrm flipH="1">
            <a:off x="5789613" y="3578051"/>
            <a:ext cx="2335212" cy="15890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Text Box 177"/>
          <p:cNvSpPr txBox="1">
            <a:spLocks noChangeArrowheads="1"/>
          </p:cNvSpPr>
          <p:nvPr/>
        </p:nvSpPr>
        <p:spPr bwMode="auto">
          <a:xfrm>
            <a:off x="7753350" y="1757188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主机</a:t>
            </a:r>
            <a:r>
              <a:rPr lang="en-US" altLang="zh-CN" dirty="0"/>
              <a:t>B</a:t>
            </a:r>
          </a:p>
        </p:txBody>
      </p:sp>
      <p:sp>
        <p:nvSpPr>
          <p:cNvPr id="35" name="Text Box 181"/>
          <p:cNvSpPr txBox="1">
            <a:spLocks noChangeArrowheads="1"/>
          </p:cNvSpPr>
          <p:nvPr/>
        </p:nvSpPr>
        <p:spPr bwMode="auto">
          <a:xfrm>
            <a:off x="5419725" y="1774651"/>
            <a:ext cx="8130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主机</a:t>
            </a:r>
            <a:r>
              <a:rPr lang="en-US" altLang="zh-CN" dirty="0"/>
              <a:t>A</a:t>
            </a:r>
          </a:p>
        </p:txBody>
      </p:sp>
      <p:sp>
        <p:nvSpPr>
          <p:cNvPr id="36" name="Rectangle 182"/>
          <p:cNvSpPr>
            <a:spLocks noChangeArrowheads="1"/>
          </p:cNvSpPr>
          <p:nvPr/>
        </p:nvSpPr>
        <p:spPr bwMode="auto">
          <a:xfrm>
            <a:off x="6518275" y="2997026"/>
            <a:ext cx="869950" cy="401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7" name="Text Box 183"/>
          <p:cNvSpPr txBox="1">
            <a:spLocks noChangeArrowheads="1"/>
          </p:cNvSpPr>
          <p:nvPr/>
        </p:nvSpPr>
        <p:spPr bwMode="auto">
          <a:xfrm>
            <a:off x="5959475" y="3049413"/>
            <a:ext cx="180690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 dirty="0" err="1"/>
              <a:t>Seq</a:t>
            </a:r>
            <a:r>
              <a:rPr lang="en-US" altLang="zh-CN" sz="1400" dirty="0"/>
              <a:t>=92, 8 </a:t>
            </a:r>
            <a:r>
              <a:rPr lang="zh-CN" altLang="en-US" sz="1400" dirty="0"/>
              <a:t>个</a:t>
            </a:r>
            <a:r>
              <a:rPr lang="en-US" altLang="zh-CN" sz="1400" dirty="0"/>
              <a:t>byte</a:t>
            </a:r>
            <a:r>
              <a:rPr lang="zh-CN" altLang="en-US" sz="1400" dirty="0"/>
              <a:t>数据</a:t>
            </a:r>
            <a:endParaRPr lang="en-US" altLang="zh-CN" sz="1400" dirty="0"/>
          </a:p>
        </p:txBody>
      </p:sp>
      <p:grpSp>
        <p:nvGrpSpPr>
          <p:cNvPr id="38" name="Group 202"/>
          <p:cNvGrpSpPr>
            <a:grpSpLocks/>
          </p:cNvGrpSpPr>
          <p:nvPr/>
        </p:nvGrpSpPr>
        <p:grpSpPr bwMode="auto">
          <a:xfrm>
            <a:off x="6691313" y="4070176"/>
            <a:ext cx="949325" cy="304800"/>
            <a:chOff x="4215" y="2253"/>
            <a:chExt cx="598" cy="192"/>
          </a:xfrm>
        </p:grpSpPr>
        <p:sp>
          <p:nvSpPr>
            <p:cNvPr id="39" name="Rectangle 184"/>
            <p:cNvSpPr>
              <a:spLocks noChangeArrowheads="1"/>
            </p:cNvSpPr>
            <p:nvPr/>
          </p:nvSpPr>
          <p:spPr bwMode="auto">
            <a:xfrm>
              <a:off x="4265" y="2274"/>
              <a:ext cx="471" cy="15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0" name="Text Box 185"/>
            <p:cNvSpPr txBox="1">
              <a:spLocks noChangeArrowheads="1"/>
            </p:cNvSpPr>
            <p:nvPr/>
          </p:nvSpPr>
          <p:spPr bwMode="auto">
            <a:xfrm>
              <a:off x="4215" y="2253"/>
              <a:ext cx="59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>
                  <a:latin typeface="Arial" charset="0"/>
                </a:rPr>
                <a:t>ACK=100</a:t>
              </a:r>
              <a:endParaRPr lang="en-US" altLang="zh-CN" sz="1000">
                <a:latin typeface="Times New Roman" pitchFamily="18" charset="0"/>
              </a:endParaRPr>
            </a:p>
          </p:txBody>
        </p:sp>
      </p:grpSp>
      <p:sp>
        <p:nvSpPr>
          <p:cNvPr id="41" name="Line 186"/>
          <p:cNvSpPr>
            <a:spLocks noChangeShapeType="1"/>
          </p:cNvSpPr>
          <p:nvPr/>
        </p:nvSpPr>
        <p:spPr bwMode="auto">
          <a:xfrm>
            <a:off x="5794375" y="2674763"/>
            <a:ext cx="0" cy="352583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2" name="Line 187"/>
          <p:cNvSpPr>
            <a:spLocks noChangeShapeType="1"/>
          </p:cNvSpPr>
          <p:nvPr/>
        </p:nvSpPr>
        <p:spPr bwMode="auto">
          <a:xfrm>
            <a:off x="8199438" y="2670001"/>
            <a:ext cx="0" cy="353853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3" name="Rectangle 188"/>
          <p:cNvSpPr>
            <a:spLocks noChangeArrowheads="1"/>
          </p:cNvSpPr>
          <p:nvPr/>
        </p:nvSpPr>
        <p:spPr bwMode="auto">
          <a:xfrm>
            <a:off x="6807200" y="4802013"/>
            <a:ext cx="1057275" cy="50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44" name="Text Box 189"/>
          <p:cNvSpPr txBox="1">
            <a:spLocks noChangeArrowheads="1"/>
          </p:cNvSpPr>
          <p:nvPr/>
        </p:nvSpPr>
        <p:spPr bwMode="auto">
          <a:xfrm>
            <a:off x="6727825" y="4835351"/>
            <a:ext cx="189667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 dirty="0" err="1"/>
              <a:t>Seq</a:t>
            </a:r>
            <a:r>
              <a:rPr lang="en-US" altLang="zh-CN" sz="1400" dirty="0"/>
              <a:t>=92</a:t>
            </a:r>
            <a:r>
              <a:rPr lang="zh-CN" altLang="en-US" sz="1400" dirty="0"/>
              <a:t>，</a:t>
            </a:r>
            <a:r>
              <a:rPr lang="en-US" altLang="zh-CN" sz="1400" dirty="0"/>
              <a:t>8 </a:t>
            </a:r>
            <a:r>
              <a:rPr lang="zh-CN" altLang="en-US" sz="1400" dirty="0"/>
              <a:t>个</a:t>
            </a:r>
            <a:r>
              <a:rPr lang="en-US" altLang="zh-CN" sz="1400" dirty="0"/>
              <a:t>byte</a:t>
            </a:r>
            <a:r>
              <a:rPr lang="zh-CN" altLang="en-US" sz="1400" dirty="0"/>
              <a:t>数据</a:t>
            </a:r>
            <a:endParaRPr lang="en-US" altLang="zh-CN" sz="1400" dirty="0"/>
          </a:p>
        </p:txBody>
      </p:sp>
      <p:sp>
        <p:nvSpPr>
          <p:cNvPr id="46" name="Line 192"/>
          <p:cNvSpPr>
            <a:spLocks noChangeShapeType="1"/>
          </p:cNvSpPr>
          <p:nvPr/>
        </p:nvSpPr>
        <p:spPr bwMode="auto">
          <a:xfrm flipH="1">
            <a:off x="5813425" y="5387801"/>
            <a:ext cx="2338388" cy="7826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Rectangle 193"/>
          <p:cNvSpPr>
            <a:spLocks noChangeArrowheads="1"/>
          </p:cNvSpPr>
          <p:nvPr/>
        </p:nvSpPr>
        <p:spPr bwMode="auto">
          <a:xfrm>
            <a:off x="6646863" y="5644976"/>
            <a:ext cx="747712" cy="2460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48" name="Text Box 194"/>
          <p:cNvSpPr txBox="1">
            <a:spLocks noChangeArrowheads="1"/>
          </p:cNvSpPr>
          <p:nvPr/>
        </p:nvSpPr>
        <p:spPr bwMode="auto">
          <a:xfrm>
            <a:off x="6567488" y="5600526"/>
            <a:ext cx="949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>
                <a:latin typeface="Arial" charset="0"/>
              </a:rPr>
              <a:t>ACK=120</a:t>
            </a:r>
            <a:endParaRPr lang="en-US" altLang="zh-CN" sz="1000">
              <a:latin typeface="Times New Roman" pitchFamily="18" charset="0"/>
            </a:endParaRPr>
          </a:p>
        </p:txBody>
      </p:sp>
      <p:grpSp>
        <p:nvGrpSpPr>
          <p:cNvPr id="49" name="Group 195"/>
          <p:cNvGrpSpPr>
            <a:grpSpLocks/>
          </p:cNvGrpSpPr>
          <p:nvPr/>
        </p:nvGrpSpPr>
        <p:grpSpPr bwMode="auto">
          <a:xfrm>
            <a:off x="5562600" y="2920826"/>
            <a:ext cx="104775" cy="508000"/>
            <a:chOff x="3099" y="1749"/>
            <a:chExt cx="66" cy="320"/>
          </a:xfrm>
        </p:grpSpPr>
        <p:sp>
          <p:nvSpPr>
            <p:cNvPr id="50" name="Line 196"/>
            <p:cNvSpPr>
              <a:spLocks noChangeShapeType="1"/>
            </p:cNvSpPr>
            <p:nvPr/>
          </p:nvSpPr>
          <p:spPr bwMode="auto">
            <a:xfrm flipV="1">
              <a:off x="3129" y="1749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" name="Line 197"/>
            <p:cNvSpPr>
              <a:spLocks noChangeShapeType="1"/>
            </p:cNvSpPr>
            <p:nvPr/>
          </p:nvSpPr>
          <p:spPr bwMode="auto">
            <a:xfrm>
              <a:off x="3099" y="1752"/>
              <a:ext cx="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2" name="Group 198"/>
          <p:cNvGrpSpPr>
            <a:grpSpLocks/>
          </p:cNvGrpSpPr>
          <p:nvPr/>
        </p:nvGrpSpPr>
        <p:grpSpPr bwMode="auto">
          <a:xfrm rot="10800000">
            <a:off x="5557838" y="4163838"/>
            <a:ext cx="104775" cy="508000"/>
            <a:chOff x="3099" y="1749"/>
            <a:chExt cx="66" cy="320"/>
          </a:xfrm>
        </p:grpSpPr>
        <p:sp>
          <p:nvSpPr>
            <p:cNvPr id="53" name="Line 199"/>
            <p:cNvSpPr>
              <a:spLocks noChangeShapeType="1"/>
            </p:cNvSpPr>
            <p:nvPr/>
          </p:nvSpPr>
          <p:spPr bwMode="auto">
            <a:xfrm flipV="1">
              <a:off x="3137" y="1756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" name="Line 200"/>
            <p:cNvSpPr>
              <a:spLocks noChangeShapeType="1"/>
            </p:cNvSpPr>
            <p:nvPr/>
          </p:nvSpPr>
          <p:spPr bwMode="auto">
            <a:xfrm>
              <a:off x="3107" y="1759"/>
              <a:ext cx="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5" name="Group 206"/>
          <p:cNvGrpSpPr>
            <a:grpSpLocks/>
          </p:cNvGrpSpPr>
          <p:nvPr/>
        </p:nvGrpSpPr>
        <p:grpSpPr bwMode="auto">
          <a:xfrm>
            <a:off x="5800725" y="3301826"/>
            <a:ext cx="2346325" cy="571500"/>
            <a:chOff x="3759" y="1622"/>
            <a:chExt cx="1478" cy="360"/>
          </a:xfrm>
        </p:grpSpPr>
        <p:sp>
          <p:nvSpPr>
            <p:cNvPr id="56" name="Line 203"/>
            <p:cNvSpPr>
              <a:spLocks noChangeShapeType="1"/>
            </p:cNvSpPr>
            <p:nvPr/>
          </p:nvSpPr>
          <p:spPr bwMode="auto">
            <a:xfrm>
              <a:off x="3759" y="1622"/>
              <a:ext cx="1478" cy="36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Rectangle 204"/>
            <p:cNvSpPr>
              <a:spLocks noChangeArrowheads="1"/>
            </p:cNvSpPr>
            <p:nvPr/>
          </p:nvSpPr>
          <p:spPr bwMode="auto">
            <a:xfrm>
              <a:off x="4202" y="1673"/>
              <a:ext cx="548" cy="25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8" name="Text Box 205"/>
            <p:cNvSpPr txBox="1">
              <a:spLocks noChangeArrowheads="1"/>
            </p:cNvSpPr>
            <p:nvPr/>
          </p:nvSpPr>
          <p:spPr bwMode="auto">
            <a:xfrm>
              <a:off x="3790" y="1706"/>
              <a:ext cx="1251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 dirty="0" err="1"/>
                <a:t>Seq</a:t>
              </a:r>
              <a:r>
                <a:rPr lang="en-US" altLang="zh-CN" sz="1400" dirty="0"/>
                <a:t>=100, 20</a:t>
              </a:r>
              <a:r>
                <a:rPr lang="zh-CN" altLang="en-US" sz="1400" dirty="0"/>
                <a:t>个</a:t>
              </a:r>
              <a:r>
                <a:rPr lang="en-US" altLang="zh-CN" sz="1400" dirty="0"/>
                <a:t>byte</a:t>
              </a:r>
              <a:r>
                <a:rPr lang="zh-CN" altLang="en-US" sz="1400" dirty="0"/>
                <a:t>数据</a:t>
              </a:r>
              <a:endParaRPr lang="en-US" altLang="zh-CN" sz="1400" dirty="0"/>
            </a:p>
          </p:txBody>
        </p:sp>
      </p:grpSp>
      <p:sp>
        <p:nvSpPr>
          <p:cNvPr id="59" name="Line 207"/>
          <p:cNvSpPr>
            <a:spLocks noChangeShapeType="1"/>
          </p:cNvSpPr>
          <p:nvPr/>
        </p:nvSpPr>
        <p:spPr bwMode="auto">
          <a:xfrm flipH="1">
            <a:off x="5794375" y="3933651"/>
            <a:ext cx="2335213" cy="15890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0" name="Group 208"/>
          <p:cNvGrpSpPr>
            <a:grpSpLocks/>
          </p:cNvGrpSpPr>
          <p:nvPr/>
        </p:nvGrpSpPr>
        <p:grpSpPr bwMode="auto">
          <a:xfrm>
            <a:off x="6931025" y="4346401"/>
            <a:ext cx="949325" cy="304800"/>
            <a:chOff x="4215" y="2253"/>
            <a:chExt cx="598" cy="192"/>
          </a:xfrm>
        </p:grpSpPr>
        <p:sp>
          <p:nvSpPr>
            <p:cNvPr id="61" name="Rectangle 209"/>
            <p:cNvSpPr>
              <a:spLocks noChangeArrowheads="1"/>
            </p:cNvSpPr>
            <p:nvPr/>
          </p:nvSpPr>
          <p:spPr bwMode="auto">
            <a:xfrm>
              <a:off x="4265" y="2274"/>
              <a:ext cx="471" cy="15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2" name="Text Box 210"/>
            <p:cNvSpPr txBox="1">
              <a:spLocks noChangeArrowheads="1"/>
            </p:cNvSpPr>
            <p:nvPr/>
          </p:nvSpPr>
          <p:spPr bwMode="auto">
            <a:xfrm>
              <a:off x="4215" y="2253"/>
              <a:ext cx="59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>
                  <a:latin typeface="Arial" charset="0"/>
                </a:rPr>
                <a:t>ACK=120</a:t>
              </a:r>
              <a:endParaRPr lang="en-US" altLang="zh-CN" sz="1000">
                <a:latin typeface="Times New Roman" pitchFamily="18" charset="0"/>
              </a:endParaRPr>
            </a:p>
          </p:txBody>
        </p:sp>
      </p:grpSp>
      <p:sp>
        <p:nvSpPr>
          <p:cNvPr id="63" name="Text Box 211"/>
          <p:cNvSpPr txBox="1">
            <a:spLocks noChangeArrowheads="1"/>
          </p:cNvSpPr>
          <p:nvPr/>
        </p:nvSpPr>
        <p:spPr bwMode="auto">
          <a:xfrm>
            <a:off x="4427538" y="4989338"/>
            <a:ext cx="13636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/>
              <a:t>SendBase=100</a:t>
            </a:r>
          </a:p>
        </p:txBody>
      </p:sp>
      <p:sp>
        <p:nvSpPr>
          <p:cNvPr id="64" name="Text Box 212"/>
          <p:cNvSpPr txBox="1">
            <a:spLocks noChangeArrowheads="1"/>
          </p:cNvSpPr>
          <p:nvPr/>
        </p:nvSpPr>
        <p:spPr bwMode="auto">
          <a:xfrm>
            <a:off x="4446588" y="5330651"/>
            <a:ext cx="13636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 dirty="0" err="1"/>
              <a:t>SendBase</a:t>
            </a:r>
            <a:r>
              <a:rPr lang="en-US" altLang="zh-CN" sz="1400" dirty="0"/>
              <a:t>=120</a:t>
            </a:r>
          </a:p>
        </p:txBody>
      </p:sp>
      <p:sp>
        <p:nvSpPr>
          <p:cNvPr id="65" name="Text Box 213"/>
          <p:cNvSpPr txBox="1">
            <a:spLocks noChangeArrowheads="1"/>
          </p:cNvSpPr>
          <p:nvPr/>
        </p:nvSpPr>
        <p:spPr bwMode="auto">
          <a:xfrm>
            <a:off x="4465638" y="6005338"/>
            <a:ext cx="13636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/>
              <a:t>SendBase=120</a:t>
            </a:r>
          </a:p>
        </p:txBody>
      </p:sp>
      <p:sp>
        <p:nvSpPr>
          <p:cNvPr id="66" name="Text Box 214"/>
          <p:cNvSpPr txBox="1">
            <a:spLocks noChangeArrowheads="1"/>
          </p:cNvSpPr>
          <p:nvPr/>
        </p:nvSpPr>
        <p:spPr bwMode="auto">
          <a:xfrm>
            <a:off x="4492625" y="2760488"/>
            <a:ext cx="1266825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/>
              <a:t>SendBase=92</a:t>
            </a:r>
          </a:p>
        </p:txBody>
      </p:sp>
      <p:grpSp>
        <p:nvGrpSpPr>
          <p:cNvPr id="67" name="Group 219"/>
          <p:cNvGrpSpPr>
            <a:grpSpLocks/>
          </p:cNvGrpSpPr>
          <p:nvPr/>
        </p:nvGrpSpPr>
        <p:grpSpPr bwMode="auto">
          <a:xfrm>
            <a:off x="5372100" y="2036588"/>
            <a:ext cx="630238" cy="533400"/>
            <a:chOff x="-44" y="1473"/>
            <a:chExt cx="981" cy="1105"/>
          </a:xfrm>
        </p:grpSpPr>
        <p:pic>
          <p:nvPicPr>
            <p:cNvPr id="68" name="Picture 220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9" name="Freeform 22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0" name="Group 225"/>
          <p:cNvGrpSpPr>
            <a:grpSpLocks/>
          </p:cNvGrpSpPr>
          <p:nvPr/>
        </p:nvGrpSpPr>
        <p:grpSpPr bwMode="auto">
          <a:xfrm flipH="1">
            <a:off x="7939088" y="2042938"/>
            <a:ext cx="631825" cy="622300"/>
            <a:chOff x="-44" y="1473"/>
            <a:chExt cx="981" cy="1105"/>
          </a:xfrm>
        </p:grpSpPr>
        <p:pic>
          <p:nvPicPr>
            <p:cNvPr id="71" name="Picture 226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2" name="Freeform 227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3" name="Group 228"/>
          <p:cNvGrpSpPr>
            <a:grpSpLocks/>
          </p:cNvGrpSpPr>
          <p:nvPr/>
        </p:nvGrpSpPr>
        <p:grpSpPr bwMode="auto">
          <a:xfrm>
            <a:off x="647700" y="2041351"/>
            <a:ext cx="630238" cy="533400"/>
            <a:chOff x="-44" y="1473"/>
            <a:chExt cx="981" cy="1105"/>
          </a:xfrm>
        </p:grpSpPr>
        <p:pic>
          <p:nvPicPr>
            <p:cNvPr id="74" name="Picture 229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5" name="Freeform 2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6" name="Group 231"/>
          <p:cNvGrpSpPr>
            <a:grpSpLocks/>
          </p:cNvGrpSpPr>
          <p:nvPr/>
        </p:nvGrpSpPr>
        <p:grpSpPr bwMode="auto">
          <a:xfrm flipH="1">
            <a:off x="3225800" y="2025476"/>
            <a:ext cx="709613" cy="600075"/>
            <a:chOff x="-44" y="1473"/>
            <a:chExt cx="981" cy="1105"/>
          </a:xfrm>
        </p:grpSpPr>
        <p:pic>
          <p:nvPicPr>
            <p:cNvPr id="77" name="Picture 232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8" name="Freeform 23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9" name="Text Box 126"/>
          <p:cNvSpPr txBox="1">
            <a:spLocks noChangeArrowheads="1"/>
          </p:cNvSpPr>
          <p:nvPr/>
        </p:nvSpPr>
        <p:spPr bwMode="auto">
          <a:xfrm flipH="1">
            <a:off x="5396026" y="3492399"/>
            <a:ext cx="400110" cy="656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square">
            <a:spAutoFit/>
          </a:bodyPr>
          <a:lstStyle/>
          <a:p>
            <a:r>
              <a:rPr lang="zh-CN" altLang="en-US" sz="1400" dirty="0"/>
              <a:t>超时</a:t>
            </a:r>
            <a:endParaRPr lang="en-US" altLang="zh-CN" sz="1400" dirty="0"/>
          </a:p>
        </p:txBody>
      </p:sp>
    </p:spTree>
  </p:cSld>
  <p:clrMapOvr>
    <a:masterClrMapping/>
  </p:clrMapOvr>
  <p:transition>
    <p:fade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重传举例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75</a:t>
            </a:fld>
            <a:endParaRPr lang="zh-CN" altLang="en-US"/>
          </a:p>
        </p:txBody>
      </p:sp>
      <p:sp>
        <p:nvSpPr>
          <p:cNvPr id="5" name="Text Box 22"/>
          <p:cNvSpPr txBox="1">
            <a:spLocks noChangeArrowheads="1"/>
          </p:cNvSpPr>
          <p:nvPr/>
        </p:nvSpPr>
        <p:spPr bwMode="auto">
          <a:xfrm>
            <a:off x="5759276" y="3795985"/>
            <a:ext cx="3587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Text Box 34"/>
          <p:cNvSpPr txBox="1">
            <a:spLocks noChangeArrowheads="1"/>
          </p:cNvSpPr>
          <p:nvPr/>
        </p:nvSpPr>
        <p:spPr bwMode="auto">
          <a:xfrm>
            <a:off x="5440189" y="6302647"/>
            <a:ext cx="159530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800" dirty="0"/>
              <a:t>累积确认</a:t>
            </a:r>
            <a:r>
              <a:rPr lang="en-US" altLang="zh-CN" sz="1800" dirty="0"/>
              <a:t>ACK</a:t>
            </a:r>
            <a:endParaRPr lang="en-US" altLang="zh-CN" sz="1000" dirty="0"/>
          </a:p>
        </p:txBody>
      </p:sp>
      <p:sp>
        <p:nvSpPr>
          <p:cNvPr id="7" name="Line 35"/>
          <p:cNvSpPr>
            <a:spLocks noChangeShapeType="1"/>
          </p:cNvSpPr>
          <p:nvPr/>
        </p:nvSpPr>
        <p:spPr bwMode="auto">
          <a:xfrm>
            <a:off x="5168726" y="4867547"/>
            <a:ext cx="2441575" cy="6651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36"/>
          <p:cNvSpPr>
            <a:spLocks noChangeShapeType="1"/>
          </p:cNvSpPr>
          <p:nvPr/>
        </p:nvSpPr>
        <p:spPr bwMode="auto">
          <a:xfrm>
            <a:off x="5144914" y="2772047"/>
            <a:ext cx="2346325" cy="5715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37"/>
          <p:cNvSpPr>
            <a:spLocks noChangeShapeType="1"/>
          </p:cNvSpPr>
          <p:nvPr/>
        </p:nvSpPr>
        <p:spPr bwMode="auto">
          <a:xfrm flipH="1">
            <a:off x="6022801" y="3434035"/>
            <a:ext cx="1431925" cy="5730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39"/>
          <p:cNvSpPr txBox="1">
            <a:spLocks noChangeArrowheads="1"/>
          </p:cNvSpPr>
          <p:nvPr/>
        </p:nvSpPr>
        <p:spPr bwMode="auto">
          <a:xfrm>
            <a:off x="7070551" y="1600472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主机</a:t>
            </a:r>
            <a:r>
              <a:rPr lang="en-US" altLang="zh-CN" dirty="0"/>
              <a:t>B</a:t>
            </a:r>
          </a:p>
        </p:txBody>
      </p:sp>
      <p:sp>
        <p:nvSpPr>
          <p:cNvPr id="11" name="Text Box 43"/>
          <p:cNvSpPr txBox="1">
            <a:spLocks noChangeArrowheads="1"/>
          </p:cNvSpPr>
          <p:nvPr/>
        </p:nvSpPr>
        <p:spPr bwMode="auto">
          <a:xfrm>
            <a:off x="4749626" y="1630635"/>
            <a:ext cx="8130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主机</a:t>
            </a:r>
            <a:r>
              <a:rPr lang="en-US" altLang="zh-CN" dirty="0"/>
              <a:t>A</a:t>
            </a:r>
          </a:p>
        </p:txBody>
      </p:sp>
      <p:sp>
        <p:nvSpPr>
          <p:cNvPr id="12" name="Rectangle 44"/>
          <p:cNvSpPr>
            <a:spLocks noChangeArrowheads="1"/>
          </p:cNvSpPr>
          <p:nvPr/>
        </p:nvSpPr>
        <p:spPr bwMode="auto">
          <a:xfrm>
            <a:off x="5848176" y="2853010"/>
            <a:ext cx="869950" cy="401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3" name="Text Box 45"/>
          <p:cNvSpPr txBox="1">
            <a:spLocks noChangeArrowheads="1"/>
          </p:cNvSpPr>
          <p:nvPr/>
        </p:nvSpPr>
        <p:spPr bwMode="auto">
          <a:xfrm>
            <a:off x="5289376" y="2905397"/>
            <a:ext cx="183255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 dirty="0" err="1"/>
              <a:t>Seq</a:t>
            </a:r>
            <a:r>
              <a:rPr lang="en-US" altLang="zh-CN" sz="1400" dirty="0"/>
              <a:t>=92, 8</a:t>
            </a:r>
            <a:r>
              <a:rPr lang="zh-CN" altLang="en-US" sz="1400" dirty="0"/>
              <a:t>个</a:t>
            </a:r>
            <a:r>
              <a:rPr lang="en-US" altLang="zh-CN" sz="1400" dirty="0"/>
              <a:t>bytes</a:t>
            </a:r>
            <a:r>
              <a:rPr lang="zh-CN" altLang="en-US" sz="1400" dirty="0"/>
              <a:t>数据</a:t>
            </a:r>
            <a:endParaRPr lang="en-US" altLang="zh-CN" sz="1400" dirty="0"/>
          </a:p>
        </p:txBody>
      </p:sp>
      <p:grpSp>
        <p:nvGrpSpPr>
          <p:cNvPr id="14" name="Group 46"/>
          <p:cNvGrpSpPr>
            <a:grpSpLocks/>
          </p:cNvGrpSpPr>
          <p:nvPr/>
        </p:nvGrpSpPr>
        <p:grpSpPr bwMode="auto">
          <a:xfrm>
            <a:off x="6045026" y="3634060"/>
            <a:ext cx="949325" cy="304800"/>
            <a:chOff x="4215" y="2253"/>
            <a:chExt cx="598" cy="192"/>
          </a:xfrm>
        </p:grpSpPr>
        <p:sp>
          <p:nvSpPr>
            <p:cNvPr id="15" name="Rectangle 47"/>
            <p:cNvSpPr>
              <a:spLocks noChangeArrowheads="1"/>
            </p:cNvSpPr>
            <p:nvPr/>
          </p:nvSpPr>
          <p:spPr bwMode="auto">
            <a:xfrm>
              <a:off x="4265" y="2274"/>
              <a:ext cx="471" cy="15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6" name="Text Box 48"/>
            <p:cNvSpPr txBox="1">
              <a:spLocks noChangeArrowheads="1"/>
            </p:cNvSpPr>
            <p:nvPr/>
          </p:nvSpPr>
          <p:spPr bwMode="auto">
            <a:xfrm>
              <a:off x="4215" y="2253"/>
              <a:ext cx="59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>
                  <a:latin typeface="Arial" charset="0"/>
                </a:rPr>
                <a:t>ACK=100</a:t>
              </a:r>
              <a:endParaRPr lang="en-US" altLang="zh-CN" sz="1000">
                <a:latin typeface="Times New Roman" pitchFamily="18" charset="0"/>
              </a:endParaRPr>
            </a:p>
          </p:txBody>
        </p:sp>
      </p:grpSp>
      <p:sp>
        <p:nvSpPr>
          <p:cNvPr id="17" name="Line 49"/>
          <p:cNvSpPr>
            <a:spLocks noChangeShapeType="1"/>
          </p:cNvSpPr>
          <p:nvPr/>
        </p:nvSpPr>
        <p:spPr bwMode="auto">
          <a:xfrm>
            <a:off x="5124276" y="2530747"/>
            <a:ext cx="0" cy="352583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8" name="Line 50"/>
          <p:cNvSpPr>
            <a:spLocks noChangeShapeType="1"/>
          </p:cNvSpPr>
          <p:nvPr/>
        </p:nvSpPr>
        <p:spPr bwMode="auto">
          <a:xfrm>
            <a:off x="7529339" y="2525985"/>
            <a:ext cx="0" cy="353853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9" name="Rectangle 51"/>
          <p:cNvSpPr>
            <a:spLocks noChangeArrowheads="1"/>
          </p:cNvSpPr>
          <p:nvPr/>
        </p:nvSpPr>
        <p:spPr bwMode="auto">
          <a:xfrm>
            <a:off x="5865639" y="4940572"/>
            <a:ext cx="933450" cy="50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20" name="Text Box 52"/>
          <p:cNvSpPr txBox="1">
            <a:spLocks noChangeArrowheads="1"/>
          </p:cNvSpPr>
          <p:nvPr/>
        </p:nvSpPr>
        <p:spPr bwMode="auto">
          <a:xfrm>
            <a:off x="5140151" y="5027885"/>
            <a:ext cx="26527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 dirty="0" err="1"/>
              <a:t>Seq</a:t>
            </a:r>
            <a:r>
              <a:rPr lang="en-US" altLang="zh-CN" sz="1400" dirty="0"/>
              <a:t>=120,  15</a:t>
            </a:r>
            <a:r>
              <a:rPr lang="zh-CN" altLang="en-US" sz="1400" dirty="0"/>
              <a:t>个</a:t>
            </a:r>
            <a:r>
              <a:rPr lang="en-US" altLang="zh-CN" sz="1400" dirty="0"/>
              <a:t>bytes</a:t>
            </a:r>
            <a:r>
              <a:rPr lang="zh-CN" altLang="en-US" sz="1400" dirty="0"/>
              <a:t>数据</a:t>
            </a:r>
            <a:endParaRPr lang="en-US" altLang="zh-CN" sz="1400" dirty="0"/>
          </a:p>
        </p:txBody>
      </p:sp>
      <p:sp>
        <p:nvSpPr>
          <p:cNvPr id="21" name="Rectangle 55"/>
          <p:cNvSpPr>
            <a:spLocks noChangeArrowheads="1"/>
          </p:cNvSpPr>
          <p:nvPr/>
        </p:nvSpPr>
        <p:spPr bwMode="auto">
          <a:xfrm>
            <a:off x="5976764" y="5500960"/>
            <a:ext cx="747712" cy="2460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grpSp>
        <p:nvGrpSpPr>
          <p:cNvPr id="22" name="Group 75"/>
          <p:cNvGrpSpPr>
            <a:grpSpLocks/>
          </p:cNvGrpSpPr>
          <p:nvPr/>
        </p:nvGrpSpPr>
        <p:grpSpPr bwMode="auto">
          <a:xfrm>
            <a:off x="4887764" y="2776810"/>
            <a:ext cx="109538" cy="2406650"/>
            <a:chOff x="3501" y="1529"/>
            <a:chExt cx="69" cy="1103"/>
          </a:xfrm>
        </p:grpSpPr>
        <p:grpSp>
          <p:nvGrpSpPr>
            <p:cNvPr id="24" name="Group 57"/>
            <p:cNvGrpSpPr>
              <a:grpSpLocks/>
            </p:cNvGrpSpPr>
            <p:nvPr/>
          </p:nvGrpSpPr>
          <p:grpSpPr bwMode="auto">
            <a:xfrm>
              <a:off x="3504" y="1529"/>
              <a:ext cx="66" cy="320"/>
              <a:chOff x="3099" y="1749"/>
              <a:chExt cx="66" cy="320"/>
            </a:xfrm>
          </p:grpSpPr>
          <p:sp>
            <p:nvSpPr>
              <p:cNvPr id="28" name="Line 58"/>
              <p:cNvSpPr>
                <a:spLocks noChangeShapeType="1"/>
              </p:cNvSpPr>
              <p:nvPr/>
            </p:nvSpPr>
            <p:spPr bwMode="auto">
              <a:xfrm flipV="1">
                <a:off x="3129" y="1749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9" name="Line 59"/>
              <p:cNvSpPr>
                <a:spLocks noChangeShapeType="1"/>
              </p:cNvSpPr>
              <p:nvPr/>
            </p:nvSpPr>
            <p:spPr bwMode="auto">
              <a:xfrm>
                <a:off x="3099" y="1752"/>
                <a:ext cx="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5" name="Group 60"/>
            <p:cNvGrpSpPr>
              <a:grpSpLocks/>
            </p:cNvGrpSpPr>
            <p:nvPr/>
          </p:nvGrpSpPr>
          <p:grpSpPr bwMode="auto">
            <a:xfrm rot="10800000">
              <a:off x="3501" y="2312"/>
              <a:ext cx="66" cy="320"/>
              <a:chOff x="3099" y="1749"/>
              <a:chExt cx="66" cy="320"/>
            </a:xfrm>
          </p:grpSpPr>
          <p:sp>
            <p:nvSpPr>
              <p:cNvPr id="26" name="Line 61"/>
              <p:cNvSpPr>
                <a:spLocks noChangeShapeType="1"/>
              </p:cNvSpPr>
              <p:nvPr/>
            </p:nvSpPr>
            <p:spPr bwMode="auto">
              <a:xfrm flipV="1">
                <a:off x="3136" y="1750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" name="Line 62"/>
              <p:cNvSpPr>
                <a:spLocks noChangeShapeType="1"/>
              </p:cNvSpPr>
              <p:nvPr/>
            </p:nvSpPr>
            <p:spPr bwMode="auto">
              <a:xfrm>
                <a:off x="3106" y="1758"/>
                <a:ext cx="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30" name="Group 63"/>
          <p:cNvGrpSpPr>
            <a:grpSpLocks/>
          </p:cNvGrpSpPr>
          <p:nvPr/>
        </p:nvGrpSpPr>
        <p:grpSpPr bwMode="auto">
          <a:xfrm>
            <a:off x="5130626" y="3157810"/>
            <a:ext cx="2346325" cy="571500"/>
            <a:chOff x="3759" y="1622"/>
            <a:chExt cx="1478" cy="360"/>
          </a:xfrm>
        </p:grpSpPr>
        <p:sp>
          <p:nvSpPr>
            <p:cNvPr id="31" name="Line 64"/>
            <p:cNvSpPr>
              <a:spLocks noChangeShapeType="1"/>
            </p:cNvSpPr>
            <p:nvPr/>
          </p:nvSpPr>
          <p:spPr bwMode="auto">
            <a:xfrm>
              <a:off x="3759" y="1622"/>
              <a:ext cx="1478" cy="36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Rectangle 65"/>
            <p:cNvSpPr>
              <a:spLocks noChangeArrowheads="1"/>
            </p:cNvSpPr>
            <p:nvPr/>
          </p:nvSpPr>
          <p:spPr bwMode="auto">
            <a:xfrm>
              <a:off x="4202" y="1673"/>
              <a:ext cx="548" cy="25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3" name="Text Box 66"/>
            <p:cNvSpPr txBox="1">
              <a:spLocks noChangeArrowheads="1"/>
            </p:cNvSpPr>
            <p:nvPr/>
          </p:nvSpPr>
          <p:spPr bwMode="auto">
            <a:xfrm>
              <a:off x="3790" y="1706"/>
              <a:ext cx="1267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 dirty="0" err="1"/>
                <a:t>Seq</a:t>
              </a:r>
              <a:r>
                <a:rPr lang="en-US" altLang="zh-CN" sz="1400" dirty="0"/>
                <a:t>=100, 20</a:t>
              </a:r>
              <a:r>
                <a:rPr lang="zh-CN" altLang="en-US" sz="1400" dirty="0"/>
                <a:t>个</a:t>
              </a:r>
              <a:r>
                <a:rPr lang="en-US" altLang="zh-CN" sz="1400" dirty="0"/>
                <a:t>bytes</a:t>
              </a:r>
              <a:r>
                <a:rPr lang="zh-CN" altLang="en-US" sz="1400" dirty="0"/>
                <a:t>数据</a:t>
              </a:r>
              <a:endParaRPr lang="en-US" altLang="zh-CN" sz="1400" dirty="0"/>
            </a:p>
          </p:txBody>
        </p:sp>
      </p:grpSp>
      <p:sp>
        <p:nvSpPr>
          <p:cNvPr id="34" name="Line 67"/>
          <p:cNvSpPr>
            <a:spLocks noChangeShapeType="1"/>
          </p:cNvSpPr>
          <p:nvPr/>
        </p:nvSpPr>
        <p:spPr bwMode="auto">
          <a:xfrm flipH="1">
            <a:off x="5135389" y="3789635"/>
            <a:ext cx="2324100" cy="10255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5" name="Group 68"/>
          <p:cNvGrpSpPr>
            <a:grpSpLocks/>
          </p:cNvGrpSpPr>
          <p:nvPr/>
        </p:nvGrpSpPr>
        <p:grpSpPr bwMode="auto">
          <a:xfrm>
            <a:off x="5778326" y="4191272"/>
            <a:ext cx="949325" cy="304800"/>
            <a:chOff x="4215" y="2253"/>
            <a:chExt cx="598" cy="192"/>
          </a:xfrm>
        </p:grpSpPr>
        <p:sp>
          <p:nvSpPr>
            <p:cNvPr id="36" name="Rectangle 69"/>
            <p:cNvSpPr>
              <a:spLocks noChangeArrowheads="1"/>
            </p:cNvSpPr>
            <p:nvPr/>
          </p:nvSpPr>
          <p:spPr bwMode="auto">
            <a:xfrm>
              <a:off x="4265" y="2274"/>
              <a:ext cx="471" cy="15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7" name="Text Box 70"/>
            <p:cNvSpPr txBox="1">
              <a:spLocks noChangeArrowheads="1"/>
            </p:cNvSpPr>
            <p:nvPr/>
          </p:nvSpPr>
          <p:spPr bwMode="auto">
            <a:xfrm>
              <a:off x="4215" y="2253"/>
              <a:ext cx="59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>
                  <a:latin typeface="Arial" charset="0"/>
                </a:rPr>
                <a:t>ACK=120</a:t>
              </a:r>
              <a:endParaRPr lang="en-US" altLang="zh-CN" sz="1000">
                <a:latin typeface="Times New Roman" pitchFamily="18" charset="0"/>
              </a:endParaRPr>
            </a:p>
          </p:txBody>
        </p:sp>
      </p:grpSp>
      <p:grpSp>
        <p:nvGrpSpPr>
          <p:cNvPr id="38" name="Group 84"/>
          <p:cNvGrpSpPr>
            <a:grpSpLocks/>
          </p:cNvGrpSpPr>
          <p:nvPr/>
        </p:nvGrpSpPr>
        <p:grpSpPr bwMode="auto">
          <a:xfrm>
            <a:off x="4703589" y="1892572"/>
            <a:ext cx="630237" cy="533400"/>
            <a:chOff x="-44" y="1473"/>
            <a:chExt cx="981" cy="1105"/>
          </a:xfrm>
        </p:grpSpPr>
        <p:pic>
          <p:nvPicPr>
            <p:cNvPr id="39" name="Picture 85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0" name="Freeform 8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1" name="Group 87"/>
          <p:cNvGrpSpPr>
            <a:grpSpLocks/>
          </p:cNvGrpSpPr>
          <p:nvPr/>
        </p:nvGrpSpPr>
        <p:grpSpPr bwMode="auto">
          <a:xfrm flipH="1">
            <a:off x="7281689" y="1887810"/>
            <a:ext cx="674687" cy="590550"/>
            <a:chOff x="-44" y="1473"/>
            <a:chExt cx="981" cy="1105"/>
          </a:xfrm>
        </p:grpSpPr>
        <p:pic>
          <p:nvPicPr>
            <p:cNvPr id="42" name="Picture 88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" name="Freeform 8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4" name="Text Box 126"/>
          <p:cNvSpPr txBox="1">
            <a:spLocks noChangeArrowheads="1"/>
          </p:cNvSpPr>
          <p:nvPr/>
        </p:nvSpPr>
        <p:spPr bwMode="auto">
          <a:xfrm flipH="1">
            <a:off x="4716016" y="3645024"/>
            <a:ext cx="400110" cy="656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square">
            <a:spAutoFit/>
          </a:bodyPr>
          <a:lstStyle/>
          <a:p>
            <a:r>
              <a:rPr lang="zh-CN" altLang="en-US" sz="1400" dirty="0"/>
              <a:t>超时</a:t>
            </a:r>
            <a:endParaRPr lang="en-US" altLang="zh-CN" sz="1400" dirty="0"/>
          </a:p>
        </p:txBody>
      </p:sp>
      <p:sp>
        <p:nvSpPr>
          <p:cNvPr id="45" name="Text Box 212">
            <a:extLst>
              <a:ext uri="{FF2B5EF4-FFF2-40B4-BE49-F238E27FC236}">
                <a16:creationId xmlns:a16="http://schemas.microsoft.com/office/drawing/2014/main" id="{2ECB5848-9536-40A1-8303-5D3D93CE3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9680" y="4662760"/>
            <a:ext cx="108234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400" dirty="0"/>
              <a:t>取消定时器</a:t>
            </a:r>
            <a:endParaRPr lang="en-US" altLang="zh-CN" sz="1400" dirty="0"/>
          </a:p>
        </p:txBody>
      </p:sp>
    </p:spTree>
  </p:cSld>
  <p:clrMapOvr>
    <a:masterClrMapping/>
  </p:clrMapOvr>
  <p:transition>
    <p:fade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 ACK</a:t>
            </a:r>
            <a:r>
              <a:rPr lang="zh-CN" altLang="en-US" dirty="0"/>
              <a:t>产生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76</a:t>
            </a:fld>
            <a:endParaRPr lang="zh-CN" alt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52475" y="1737568"/>
            <a:ext cx="341632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solidFill>
                  <a:srgbClr val="CC0000"/>
                </a:solidFill>
                <a:latin typeface="Arial" charset="0"/>
              </a:rPr>
              <a:t>TCP</a:t>
            </a:r>
            <a:r>
              <a:rPr lang="zh-CN" altLang="en-US" sz="2400" b="1" dirty="0">
                <a:solidFill>
                  <a:srgbClr val="CC0000"/>
                </a:solidFill>
                <a:latin typeface="Arial" charset="0"/>
              </a:rPr>
              <a:t>接收端事件</a:t>
            </a:r>
            <a:endParaRPr lang="en-US" altLang="zh-CN" sz="2400" b="1" dirty="0">
              <a:solidFill>
                <a:srgbClr val="CC0000"/>
              </a:solidFill>
              <a:latin typeface="Arial" charset="0"/>
            </a:endParaRPr>
          </a:p>
          <a:p>
            <a:pPr algn="l"/>
            <a:endParaRPr lang="en-US" altLang="zh-CN" sz="1800" dirty="0">
              <a:solidFill>
                <a:srgbClr val="CC0000"/>
              </a:solidFill>
              <a:latin typeface="Arial" charset="0"/>
            </a:endParaRPr>
          </a:p>
          <a:p>
            <a:pPr algn="l"/>
            <a:r>
              <a:rPr lang="zh-CN" altLang="en-US" sz="1800" dirty="0">
                <a:latin typeface="Arial" charset="0"/>
              </a:rPr>
              <a:t>分段顺序到达，所有分段序列号</a:t>
            </a:r>
            <a:br>
              <a:rPr lang="en-US" altLang="zh-CN" sz="1800" dirty="0">
                <a:latin typeface="Arial" charset="0"/>
              </a:rPr>
            </a:br>
            <a:r>
              <a:rPr lang="zh-CN" altLang="en-US" sz="1800" dirty="0">
                <a:latin typeface="Arial" charset="0"/>
              </a:rPr>
              <a:t>之前的数据已经被确认</a:t>
            </a:r>
            <a:endParaRPr lang="en-US" altLang="zh-CN" sz="1800" dirty="0">
              <a:latin typeface="Arial" charset="0"/>
            </a:endParaRPr>
          </a:p>
          <a:p>
            <a:pPr algn="l"/>
            <a:endParaRPr lang="en-US" altLang="zh-CN" dirty="0">
              <a:latin typeface="Arial" charset="0"/>
            </a:endParaRPr>
          </a:p>
          <a:p>
            <a:pPr algn="l"/>
            <a:endParaRPr lang="en-US" altLang="zh-CN" sz="1800" dirty="0">
              <a:latin typeface="Arial" charset="0"/>
            </a:endParaRPr>
          </a:p>
          <a:p>
            <a:pPr algn="l"/>
            <a:r>
              <a:rPr lang="zh-CN" altLang="en-US" sz="1800" dirty="0">
                <a:latin typeface="Arial" charset="0"/>
              </a:rPr>
              <a:t>分段顺序到达，并且有其它顺序</a:t>
            </a:r>
            <a:br>
              <a:rPr lang="en-US" altLang="zh-CN" sz="1800" dirty="0">
                <a:latin typeface="Arial" charset="0"/>
              </a:rPr>
            </a:br>
            <a:r>
              <a:rPr lang="zh-CN" altLang="en-US" sz="1800" dirty="0">
                <a:latin typeface="Arial" charset="0"/>
              </a:rPr>
              <a:t>到达的分段未被确认。</a:t>
            </a:r>
            <a:endParaRPr lang="en-US" altLang="zh-CN" sz="1800" dirty="0">
              <a:latin typeface="Arial" charset="0"/>
            </a:endParaRPr>
          </a:p>
          <a:p>
            <a:pPr algn="l"/>
            <a:endParaRPr lang="en-US" altLang="zh-CN" dirty="0">
              <a:latin typeface="Arial" charset="0"/>
            </a:endParaRPr>
          </a:p>
          <a:p>
            <a:pPr algn="l"/>
            <a:endParaRPr lang="en-US" altLang="zh-CN" sz="1800" dirty="0">
              <a:latin typeface="Arial" charset="0"/>
            </a:endParaRPr>
          </a:p>
          <a:p>
            <a:pPr algn="l"/>
            <a:r>
              <a:rPr lang="zh-CN" altLang="en-US" dirty="0">
                <a:latin typeface="Arial" charset="0"/>
              </a:rPr>
              <a:t>乱序到达一个分段，其序列号大</a:t>
            </a:r>
            <a:br>
              <a:rPr lang="en-US" altLang="zh-CN" dirty="0">
                <a:latin typeface="Arial" charset="0"/>
              </a:rPr>
            </a:br>
            <a:r>
              <a:rPr lang="zh-CN" altLang="en-US" dirty="0">
                <a:latin typeface="Arial" charset="0"/>
              </a:rPr>
              <a:t>于当前期望收到的序列号，形成</a:t>
            </a:r>
            <a:endParaRPr lang="en-US" altLang="zh-CN" dirty="0">
              <a:latin typeface="Arial" charset="0"/>
            </a:endParaRPr>
          </a:p>
          <a:p>
            <a:pPr algn="l"/>
            <a:r>
              <a:rPr lang="zh-CN" altLang="en-US" dirty="0">
                <a:latin typeface="Arial" charset="0"/>
              </a:rPr>
              <a:t>一个序列号缺口（</a:t>
            </a:r>
            <a:r>
              <a:rPr lang="en-US" altLang="zh-CN" dirty="0">
                <a:latin typeface="Arial" charset="0"/>
              </a:rPr>
              <a:t>gap</a:t>
            </a:r>
            <a:r>
              <a:rPr lang="zh-CN" altLang="en-US" dirty="0">
                <a:latin typeface="Arial" charset="0"/>
              </a:rPr>
              <a:t>）</a:t>
            </a:r>
            <a:endParaRPr lang="en-US" altLang="zh-CN" dirty="0">
              <a:latin typeface="Arial" charset="0"/>
            </a:endParaRPr>
          </a:p>
          <a:p>
            <a:pPr algn="l"/>
            <a:endParaRPr lang="en-US" altLang="zh-CN" sz="1800" dirty="0">
              <a:latin typeface="Arial" charset="0"/>
            </a:endParaRPr>
          </a:p>
          <a:p>
            <a:r>
              <a:rPr lang="zh-CN" altLang="en-US" sz="1800" dirty="0">
                <a:latin typeface="Arial" charset="0"/>
              </a:rPr>
              <a:t>到</a:t>
            </a:r>
            <a:r>
              <a:rPr lang="zh-CN" altLang="en-US" dirty="0">
                <a:latin typeface="Arial" charset="0"/>
              </a:rPr>
              <a:t>达</a:t>
            </a:r>
            <a:r>
              <a:rPr lang="zh-CN" altLang="en-US" sz="1800" dirty="0">
                <a:latin typeface="Arial" charset="0"/>
              </a:rPr>
              <a:t>的分段部分或全部补上了</a:t>
            </a:r>
            <a:r>
              <a:rPr lang="zh-CN" altLang="en-US" dirty="0">
                <a:latin typeface="Arial" charset="0"/>
              </a:rPr>
              <a:t>序</a:t>
            </a:r>
            <a:br>
              <a:rPr lang="en-US" altLang="zh-CN" dirty="0">
                <a:latin typeface="Arial" charset="0"/>
              </a:rPr>
            </a:br>
            <a:r>
              <a:rPr lang="zh-CN" altLang="en-US" dirty="0">
                <a:latin typeface="Arial" charset="0"/>
              </a:rPr>
              <a:t>列号</a:t>
            </a:r>
            <a:r>
              <a:rPr lang="zh-CN" altLang="en-US" sz="1800" dirty="0">
                <a:latin typeface="Arial" charset="0"/>
              </a:rPr>
              <a:t>缺口</a:t>
            </a:r>
            <a:endParaRPr lang="en-US" altLang="zh-CN" sz="1800" dirty="0">
              <a:latin typeface="Arial" charset="0"/>
            </a:endParaRPr>
          </a:p>
          <a:p>
            <a:pPr algn="l"/>
            <a:endParaRPr lang="en-US" altLang="zh-CN" sz="1000" dirty="0">
              <a:latin typeface="Times New Roman" pitchFamily="18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514850" y="1728043"/>
            <a:ext cx="4121641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solidFill>
                  <a:srgbClr val="CC0000"/>
                </a:solidFill>
                <a:latin typeface="Arial" charset="0"/>
              </a:rPr>
              <a:t>TCP</a:t>
            </a:r>
            <a:r>
              <a:rPr lang="zh-CN" altLang="en-US" sz="2400" b="1" dirty="0">
                <a:solidFill>
                  <a:srgbClr val="CC0000"/>
                </a:solidFill>
                <a:latin typeface="Arial" charset="0"/>
              </a:rPr>
              <a:t>接收端动作</a:t>
            </a:r>
            <a:endParaRPr lang="en-US" altLang="zh-CN" sz="2400" b="1" dirty="0">
              <a:solidFill>
                <a:srgbClr val="CC0000"/>
              </a:solidFill>
              <a:latin typeface="Arial" charset="0"/>
            </a:endParaRPr>
          </a:p>
          <a:p>
            <a:pPr algn="l"/>
            <a:endParaRPr lang="en-US" altLang="zh-CN" sz="1800" i="1" dirty="0">
              <a:solidFill>
                <a:srgbClr val="CC0000"/>
              </a:solidFill>
              <a:latin typeface="Arial" charset="0"/>
            </a:endParaRPr>
          </a:p>
          <a:p>
            <a:pPr algn="l"/>
            <a:r>
              <a:rPr lang="zh-CN" altLang="en-US" sz="1800" dirty="0">
                <a:latin typeface="Arial" charset="0"/>
              </a:rPr>
              <a:t>延迟发送</a:t>
            </a:r>
            <a:r>
              <a:rPr lang="en-US" altLang="zh-CN" sz="1800" dirty="0">
                <a:latin typeface="Arial" charset="0"/>
              </a:rPr>
              <a:t>ACK. </a:t>
            </a:r>
            <a:r>
              <a:rPr lang="zh-CN" altLang="en-US" sz="1800" dirty="0">
                <a:latin typeface="Arial" charset="0"/>
              </a:rPr>
              <a:t>等待</a:t>
            </a:r>
            <a:r>
              <a:rPr lang="en-US" altLang="zh-CN" sz="1800" dirty="0">
                <a:latin typeface="Arial" charset="0"/>
              </a:rPr>
              <a:t>500ms</a:t>
            </a:r>
            <a:r>
              <a:rPr lang="zh-CN" altLang="en-US" sz="1800" dirty="0">
                <a:latin typeface="Arial" charset="0"/>
              </a:rPr>
              <a:t>，如果没有</a:t>
            </a:r>
            <a:br>
              <a:rPr lang="en-US" altLang="zh-CN" sz="1800" dirty="0">
                <a:latin typeface="Arial" charset="0"/>
              </a:rPr>
            </a:br>
            <a:r>
              <a:rPr lang="zh-CN" altLang="en-US" sz="1800" dirty="0">
                <a:latin typeface="Arial" charset="0"/>
              </a:rPr>
              <a:t>新的顺序到达的分段，确认该分段</a:t>
            </a:r>
            <a:endParaRPr lang="en-US" altLang="zh-CN" sz="1800" dirty="0">
              <a:latin typeface="Arial" charset="0"/>
            </a:endParaRPr>
          </a:p>
          <a:p>
            <a:pPr algn="l"/>
            <a:endParaRPr lang="en-US" altLang="zh-CN" sz="1800" dirty="0">
              <a:latin typeface="Arial" charset="0"/>
            </a:endParaRPr>
          </a:p>
          <a:p>
            <a:pPr algn="l"/>
            <a:endParaRPr lang="en-US" altLang="zh-CN" sz="1800" dirty="0">
              <a:latin typeface="Arial" charset="0"/>
            </a:endParaRPr>
          </a:p>
          <a:p>
            <a:pPr algn="l"/>
            <a:r>
              <a:rPr lang="zh-CN" altLang="en-US" dirty="0">
                <a:latin typeface="Arial" charset="0"/>
              </a:rPr>
              <a:t>立刻发出一个累积确认</a:t>
            </a:r>
            <a:r>
              <a:rPr lang="en-US" altLang="zh-CN" dirty="0">
                <a:latin typeface="Arial" charset="0"/>
              </a:rPr>
              <a:t>ACK</a:t>
            </a:r>
            <a:r>
              <a:rPr lang="zh-CN" altLang="en-US" dirty="0">
                <a:latin typeface="Arial" charset="0"/>
              </a:rPr>
              <a:t>，确认两个</a:t>
            </a:r>
            <a:br>
              <a:rPr lang="en-US" altLang="zh-CN" dirty="0">
                <a:latin typeface="Arial" charset="0"/>
              </a:rPr>
            </a:br>
            <a:r>
              <a:rPr lang="zh-CN" altLang="en-US" dirty="0">
                <a:latin typeface="Arial" charset="0"/>
              </a:rPr>
              <a:t>顺序到达的分段</a:t>
            </a:r>
            <a:endParaRPr lang="en-US" altLang="zh-CN" dirty="0">
              <a:latin typeface="Arial" charset="0"/>
            </a:endParaRPr>
          </a:p>
          <a:p>
            <a:pPr algn="l"/>
            <a:endParaRPr lang="en-US" altLang="zh-CN" sz="1800" dirty="0">
              <a:latin typeface="Arial" charset="0"/>
            </a:endParaRPr>
          </a:p>
          <a:p>
            <a:pPr algn="l"/>
            <a:endParaRPr lang="en-US" altLang="zh-CN" sz="1800" dirty="0">
              <a:latin typeface="Arial" charset="0"/>
            </a:endParaRPr>
          </a:p>
          <a:p>
            <a:pPr algn="l"/>
            <a:r>
              <a:rPr lang="zh-CN" altLang="en-US" dirty="0">
                <a:latin typeface="Arial" charset="0"/>
              </a:rPr>
              <a:t>立刻发出一个</a:t>
            </a:r>
            <a:r>
              <a:rPr lang="zh-CN" altLang="en-US" dirty="0">
                <a:solidFill>
                  <a:srgbClr val="C00000"/>
                </a:solidFill>
                <a:latin typeface="Arial" charset="0"/>
              </a:rPr>
              <a:t>重复的</a:t>
            </a:r>
            <a:r>
              <a:rPr lang="en-US" altLang="zh-CN" dirty="0">
                <a:solidFill>
                  <a:srgbClr val="C00000"/>
                </a:solidFill>
                <a:latin typeface="Arial" charset="0"/>
              </a:rPr>
              <a:t>ACK</a:t>
            </a:r>
            <a:r>
              <a:rPr lang="zh-CN" altLang="en-US" dirty="0">
                <a:latin typeface="Arial" charset="0"/>
              </a:rPr>
              <a:t>，包含期望</a:t>
            </a:r>
            <a:br>
              <a:rPr lang="en-US" altLang="zh-CN" dirty="0">
                <a:latin typeface="Arial" charset="0"/>
              </a:rPr>
            </a:br>
            <a:r>
              <a:rPr lang="zh-CN" altLang="en-US" dirty="0">
                <a:latin typeface="Arial" charset="0"/>
              </a:rPr>
              <a:t>收到下一个序列号</a:t>
            </a:r>
            <a:endParaRPr lang="en-US" altLang="zh-CN" dirty="0">
              <a:latin typeface="Arial" charset="0"/>
            </a:endParaRPr>
          </a:p>
          <a:p>
            <a:pPr algn="l"/>
            <a:endParaRPr lang="en-US" altLang="zh-CN" sz="1800" dirty="0">
              <a:latin typeface="Arial" charset="0"/>
            </a:endParaRPr>
          </a:p>
          <a:p>
            <a:pPr algn="l"/>
            <a:endParaRPr lang="en-US" altLang="zh-CN" sz="1800" dirty="0">
              <a:latin typeface="Arial" charset="0"/>
            </a:endParaRPr>
          </a:p>
          <a:p>
            <a:r>
              <a:rPr lang="zh-CN" altLang="en-US" sz="1800" dirty="0">
                <a:latin typeface="Arial" charset="0"/>
              </a:rPr>
              <a:t>如果该分段补上了缺口的低端，立刻</a:t>
            </a:r>
            <a:br>
              <a:rPr lang="en-US" altLang="zh-CN" sz="1800" dirty="0">
                <a:latin typeface="Arial" charset="0"/>
              </a:rPr>
            </a:br>
            <a:r>
              <a:rPr lang="zh-CN" altLang="en-US" sz="1800" dirty="0">
                <a:latin typeface="Arial" charset="0"/>
              </a:rPr>
              <a:t>发送</a:t>
            </a:r>
            <a:r>
              <a:rPr lang="en-US" altLang="zh-CN" sz="1800" dirty="0">
                <a:latin typeface="Arial" charset="0"/>
              </a:rPr>
              <a:t>ACK</a:t>
            </a:r>
            <a:r>
              <a:rPr lang="zh-CN" altLang="en-US" sz="1800" dirty="0">
                <a:latin typeface="Arial" charset="0"/>
              </a:rPr>
              <a:t>，</a:t>
            </a:r>
            <a:r>
              <a:rPr lang="zh-CN" altLang="en-US" dirty="0">
                <a:latin typeface="Arial" charset="0"/>
              </a:rPr>
              <a:t>包含期望收到下一个序列号</a:t>
            </a:r>
            <a:endParaRPr lang="en-US" altLang="zh-CN" sz="1800" dirty="0">
              <a:latin typeface="Arial" charset="0"/>
            </a:endParaRPr>
          </a:p>
          <a:p>
            <a:pPr algn="l"/>
            <a:endParaRPr lang="en-US" altLang="zh-CN" sz="1000" dirty="0">
              <a:latin typeface="Times New Roman" pitchFamily="18" charset="0"/>
            </a:endParaRP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324350" y="1888380"/>
            <a:ext cx="0" cy="4352925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768350" y="2328118"/>
            <a:ext cx="7494588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752475" y="3382218"/>
            <a:ext cx="7494588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>
            <a:off x="769938" y="4480768"/>
            <a:ext cx="7494587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763588" y="5569793"/>
            <a:ext cx="7494587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快速重传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77</a:t>
            </a:fld>
            <a:endParaRPr lang="zh-CN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88950" y="1661120"/>
            <a:ext cx="3810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超时需要等较长时间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重发数据包前的时延很长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通过收到重复的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ACK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检测丢包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.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发送端通常背靠背发送数据包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如果某个数据包丢失，后面的数据包会引发多个重复的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ACK.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751388" y="2106637"/>
            <a:ext cx="3853060" cy="3554611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883150" y="1871687"/>
            <a:ext cx="1980029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CC0000"/>
                </a:solidFill>
              </a:rPr>
              <a:t>TCP</a:t>
            </a:r>
            <a:r>
              <a:rPr lang="zh-CN" altLang="en-US" sz="2400" dirty="0">
                <a:solidFill>
                  <a:srgbClr val="CC0000"/>
                </a:solidFill>
              </a:rPr>
              <a:t>快速重传</a:t>
            </a:r>
            <a:endParaRPr lang="en-US" altLang="zh-CN" sz="2400" dirty="0">
              <a:solidFill>
                <a:srgbClr val="CC0000"/>
              </a:solidFill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4794250" y="3117875"/>
            <a:ext cx="3408363" cy="5413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altLang="zh-CN" sz="2400">
                <a:latin typeface="+mn-ea"/>
              </a:rPr>
              <a:t>(</a:t>
            </a:r>
            <a:r>
              <a:rPr lang="ja-JP" altLang="en-US" sz="2400">
                <a:latin typeface="+mn-ea"/>
              </a:rPr>
              <a:t>“</a:t>
            </a:r>
            <a:r>
              <a:rPr lang="en-US" altLang="ja-JP" sz="2400">
                <a:latin typeface="+mn-ea"/>
              </a:rPr>
              <a:t>triple duplicate ACKs</a:t>
            </a:r>
            <a:r>
              <a:rPr lang="ja-JP" altLang="en-US" sz="2400">
                <a:latin typeface="+mn-ea"/>
              </a:rPr>
              <a:t>”</a:t>
            </a:r>
            <a:r>
              <a:rPr lang="en-US" altLang="ja-JP" sz="2400">
                <a:latin typeface="+mn-ea"/>
              </a:rPr>
              <a:t>),</a:t>
            </a:r>
            <a:r>
              <a:rPr lang="en-US" altLang="ja-JP" sz="2800">
                <a:latin typeface="+mn-ea"/>
              </a:rPr>
              <a:t> </a:t>
            </a:r>
            <a:endParaRPr lang="en-US" altLang="zh-CN" sz="2800">
              <a:latin typeface="+mn-ea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4827588" y="2280121"/>
            <a:ext cx="3567112" cy="323711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rgbClr val="000099"/>
              </a:buClr>
              <a:buSzPct val="65000"/>
            </a:pPr>
            <a:r>
              <a:rPr lang="zh-CN" altLang="en-US" sz="2800" dirty="0">
                <a:latin typeface="+mn-ea"/>
              </a:rPr>
              <a:t>如果发送端收到</a:t>
            </a:r>
            <a:r>
              <a:rPr lang="en-US" altLang="zh-CN" sz="2800" dirty="0">
                <a:latin typeface="+mn-ea"/>
              </a:rPr>
              <a:t>3</a:t>
            </a:r>
            <a:r>
              <a:rPr lang="zh-CN" altLang="en-US" sz="2800" dirty="0">
                <a:latin typeface="+mn-ea"/>
              </a:rPr>
              <a:t>个相同确认号的</a:t>
            </a:r>
            <a:r>
              <a:rPr lang="en-US" altLang="zh-CN" sz="2800" dirty="0">
                <a:latin typeface="+mn-ea"/>
              </a:rPr>
              <a:t>ACK</a:t>
            </a:r>
          </a:p>
          <a:p>
            <a:pPr algn="l"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altLang="zh-CN" sz="2400" dirty="0">
                <a:latin typeface="+mn-ea"/>
              </a:rPr>
              <a:t>(</a:t>
            </a:r>
            <a:r>
              <a:rPr lang="ja-JP" altLang="en-US" sz="2400" dirty="0">
                <a:latin typeface="+mn-ea"/>
              </a:rPr>
              <a:t>“</a:t>
            </a:r>
            <a:r>
              <a:rPr lang="zh-CN" altLang="en-US" sz="2400" dirty="0">
                <a:latin typeface="+mn-ea"/>
              </a:rPr>
              <a:t>三个重复</a:t>
            </a:r>
            <a:r>
              <a:rPr lang="en-US" altLang="ja-JP" sz="2400" dirty="0" err="1">
                <a:latin typeface="+mn-ea"/>
              </a:rPr>
              <a:t>ACKs</a:t>
            </a:r>
            <a:r>
              <a:rPr lang="ja-JP" altLang="en-US" sz="2400" dirty="0">
                <a:latin typeface="+mn-ea"/>
              </a:rPr>
              <a:t>”</a:t>
            </a:r>
            <a:r>
              <a:rPr lang="en-US" altLang="ja-JP" sz="2400" dirty="0">
                <a:latin typeface="+mn-ea"/>
              </a:rPr>
              <a:t>),</a:t>
            </a:r>
            <a:r>
              <a:rPr lang="en-US" altLang="ja-JP" sz="2800" dirty="0">
                <a:latin typeface="+mn-ea"/>
              </a:rPr>
              <a:t> </a:t>
            </a:r>
            <a:r>
              <a:rPr lang="zh-CN" altLang="en-US" sz="2800" dirty="0">
                <a:latin typeface="+mn-ea"/>
              </a:rPr>
              <a:t>立刻重发尚未确认的最小序列号的分段</a:t>
            </a:r>
            <a:endParaRPr lang="en-US" altLang="ja-JP" sz="2800" dirty="0">
              <a:latin typeface="+mn-ea"/>
            </a:endParaRPr>
          </a:p>
          <a:p>
            <a:pPr marL="463550" lvl="1" indent="-238125" algn="l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+mn-ea"/>
              </a:rPr>
              <a:t>该分段大概率丢失，无需等到定时器超时</a:t>
            </a:r>
            <a:endParaRPr lang="en-US" altLang="zh-CN" sz="2400" dirty="0">
              <a:latin typeface="+mn-ea"/>
            </a:endParaRPr>
          </a:p>
          <a:p>
            <a:pPr marL="463550" lvl="1" indent="-238125" algn="l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endParaRPr lang="en-US" altLang="zh-CN" sz="2400" dirty="0">
              <a:latin typeface="+mn-ea"/>
            </a:endParaRPr>
          </a:p>
        </p:txBody>
      </p:sp>
    </p:spTree>
  </p:cSld>
  <p:clrMapOvr>
    <a:masterClrMapping/>
  </p:clrMapOvr>
  <p:transition>
    <p:fade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快速重传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78</a:t>
            </a:fld>
            <a:endParaRPr lang="zh-CN" altLang="en-US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4824115" y="2319338"/>
            <a:ext cx="2533650" cy="5905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824115" y="2547938"/>
            <a:ext cx="1757362" cy="4143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 flipH="1">
            <a:off x="4820940" y="2014538"/>
            <a:ext cx="3175" cy="399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7338715" y="2090738"/>
            <a:ext cx="11112" cy="3903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 flipH="1">
            <a:off x="4787602" y="2962275"/>
            <a:ext cx="2519363" cy="8096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14"/>
          <p:cNvSpPr>
            <a:spLocks noChangeShapeType="1"/>
          </p:cNvSpPr>
          <p:nvPr/>
        </p:nvSpPr>
        <p:spPr bwMode="auto">
          <a:xfrm>
            <a:off x="4824115" y="2776538"/>
            <a:ext cx="2533650" cy="5905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>
            <a:off x="4824115" y="3233738"/>
            <a:ext cx="2533650" cy="5905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16"/>
          <p:cNvSpPr>
            <a:spLocks noChangeShapeType="1"/>
          </p:cNvSpPr>
          <p:nvPr/>
        </p:nvSpPr>
        <p:spPr bwMode="auto">
          <a:xfrm>
            <a:off x="4824115" y="3005138"/>
            <a:ext cx="2533650" cy="5905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17"/>
          <p:cNvSpPr>
            <a:spLocks noChangeShapeType="1"/>
          </p:cNvSpPr>
          <p:nvPr/>
        </p:nvSpPr>
        <p:spPr bwMode="auto">
          <a:xfrm flipH="1">
            <a:off x="4789190" y="3386138"/>
            <a:ext cx="2530475" cy="8302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18"/>
          <p:cNvSpPr>
            <a:spLocks noChangeShapeType="1"/>
          </p:cNvSpPr>
          <p:nvPr/>
        </p:nvSpPr>
        <p:spPr bwMode="auto">
          <a:xfrm flipH="1">
            <a:off x="4824115" y="3614738"/>
            <a:ext cx="2506662" cy="8874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19"/>
          <p:cNvSpPr>
            <a:spLocks noChangeShapeType="1"/>
          </p:cNvSpPr>
          <p:nvPr/>
        </p:nvSpPr>
        <p:spPr bwMode="auto">
          <a:xfrm flipH="1">
            <a:off x="4824115" y="3843338"/>
            <a:ext cx="2495550" cy="9001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Text Box 20"/>
          <p:cNvSpPr txBox="1">
            <a:spLocks noChangeArrowheads="1"/>
          </p:cNvSpPr>
          <p:nvPr/>
        </p:nvSpPr>
        <p:spPr bwMode="auto">
          <a:xfrm>
            <a:off x="6497340" y="2714625"/>
            <a:ext cx="282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  <a:latin typeface="Arial" charset="0"/>
              </a:rPr>
              <a:t>X</a:t>
            </a:r>
            <a:endParaRPr lang="en-US" altLang="zh-CN" sz="1000">
              <a:latin typeface="Times New Roman" pitchFamily="18" charset="0"/>
            </a:endParaRPr>
          </a:p>
        </p:txBody>
      </p:sp>
      <p:sp>
        <p:nvSpPr>
          <p:cNvPr id="17" name="Line 24"/>
          <p:cNvSpPr>
            <a:spLocks noChangeShapeType="1"/>
          </p:cNvSpPr>
          <p:nvPr/>
        </p:nvSpPr>
        <p:spPr bwMode="auto">
          <a:xfrm>
            <a:off x="4849515" y="4784725"/>
            <a:ext cx="2533650" cy="5905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Text Box 29"/>
          <p:cNvSpPr txBox="1">
            <a:spLocks noChangeArrowheads="1"/>
          </p:cNvSpPr>
          <p:nvPr/>
        </p:nvSpPr>
        <p:spPr bwMode="auto">
          <a:xfrm>
            <a:off x="4562177" y="5986463"/>
            <a:ext cx="32111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800" dirty="0"/>
              <a:t>收到三个重复</a:t>
            </a:r>
            <a:r>
              <a:rPr lang="en-US" altLang="zh-CN" sz="1800" dirty="0"/>
              <a:t>ACK</a:t>
            </a:r>
            <a:r>
              <a:rPr lang="zh-CN" altLang="en-US" sz="1800" dirty="0"/>
              <a:t>后快速重传</a:t>
            </a:r>
            <a:endParaRPr lang="en-US" altLang="zh-CN" sz="1000" dirty="0"/>
          </a:p>
        </p:txBody>
      </p:sp>
      <p:sp>
        <p:nvSpPr>
          <p:cNvPr id="19" name="Text Box 40"/>
          <p:cNvSpPr txBox="1">
            <a:spLocks noChangeArrowheads="1"/>
          </p:cNvSpPr>
          <p:nvPr/>
        </p:nvSpPr>
        <p:spPr bwMode="auto">
          <a:xfrm>
            <a:off x="4971752" y="2239963"/>
            <a:ext cx="1697901" cy="3077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 dirty="0" err="1"/>
              <a:t>Seq</a:t>
            </a:r>
            <a:r>
              <a:rPr lang="en-US" altLang="zh-CN" sz="1400" dirty="0"/>
              <a:t>=92, 8 bytes</a:t>
            </a:r>
            <a:r>
              <a:rPr lang="zh-CN" altLang="en-US" sz="1400" dirty="0"/>
              <a:t>数据</a:t>
            </a:r>
            <a:endParaRPr lang="en-US" altLang="zh-CN" sz="1400" dirty="0"/>
          </a:p>
        </p:txBody>
      </p:sp>
      <p:grpSp>
        <p:nvGrpSpPr>
          <p:cNvPr id="20" name="Group 41"/>
          <p:cNvGrpSpPr>
            <a:grpSpLocks/>
          </p:cNvGrpSpPr>
          <p:nvPr/>
        </p:nvGrpSpPr>
        <p:grpSpPr bwMode="auto">
          <a:xfrm>
            <a:off x="4925715" y="3489325"/>
            <a:ext cx="949325" cy="304800"/>
            <a:chOff x="4215" y="2253"/>
            <a:chExt cx="598" cy="192"/>
          </a:xfrm>
        </p:grpSpPr>
        <p:sp>
          <p:nvSpPr>
            <p:cNvPr id="21" name="Rectangle 42"/>
            <p:cNvSpPr>
              <a:spLocks noChangeArrowheads="1"/>
            </p:cNvSpPr>
            <p:nvPr/>
          </p:nvSpPr>
          <p:spPr bwMode="auto">
            <a:xfrm>
              <a:off x="4265" y="2274"/>
              <a:ext cx="471" cy="15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2" name="Text Box 43"/>
            <p:cNvSpPr txBox="1">
              <a:spLocks noChangeArrowheads="1"/>
            </p:cNvSpPr>
            <p:nvPr/>
          </p:nvSpPr>
          <p:spPr bwMode="auto">
            <a:xfrm>
              <a:off x="4215" y="2253"/>
              <a:ext cx="59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>
                  <a:latin typeface="Arial" charset="0"/>
                </a:rPr>
                <a:t>ACK=100</a:t>
              </a:r>
              <a:endParaRPr lang="en-US" altLang="zh-CN" sz="1000">
                <a:latin typeface="Times New Roman" pitchFamily="18" charset="0"/>
              </a:endParaRPr>
            </a:p>
          </p:txBody>
        </p:sp>
      </p:grpSp>
      <p:grpSp>
        <p:nvGrpSpPr>
          <p:cNvPr id="23" name="Group 78"/>
          <p:cNvGrpSpPr>
            <a:grpSpLocks/>
          </p:cNvGrpSpPr>
          <p:nvPr/>
        </p:nvGrpSpPr>
        <p:grpSpPr bwMode="auto">
          <a:xfrm>
            <a:off x="4439940" y="2292350"/>
            <a:ext cx="396875" cy="3524250"/>
            <a:chOff x="397" y="868"/>
            <a:chExt cx="250" cy="2220"/>
          </a:xfrm>
        </p:grpSpPr>
        <p:sp>
          <p:nvSpPr>
            <p:cNvPr id="24" name="Text Box 50"/>
            <p:cNvSpPr txBox="1">
              <a:spLocks noChangeArrowheads="1"/>
            </p:cNvSpPr>
            <p:nvPr/>
          </p:nvSpPr>
          <p:spPr bwMode="auto">
            <a:xfrm rot="10800000">
              <a:off x="397" y="1778"/>
              <a:ext cx="250" cy="4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r>
                <a:rPr lang="en-US" altLang="zh-CN" sz="1400"/>
                <a:t>timeout</a:t>
              </a:r>
            </a:p>
          </p:txBody>
        </p:sp>
        <p:grpSp>
          <p:nvGrpSpPr>
            <p:cNvPr id="25" name="Group 51"/>
            <p:cNvGrpSpPr>
              <a:grpSpLocks/>
            </p:cNvGrpSpPr>
            <p:nvPr/>
          </p:nvGrpSpPr>
          <p:grpSpPr bwMode="auto">
            <a:xfrm>
              <a:off x="488" y="868"/>
              <a:ext cx="66" cy="893"/>
              <a:chOff x="3099" y="1749"/>
              <a:chExt cx="66" cy="320"/>
            </a:xfrm>
          </p:grpSpPr>
          <p:sp>
            <p:nvSpPr>
              <p:cNvPr id="29" name="Line 52"/>
              <p:cNvSpPr>
                <a:spLocks noChangeShapeType="1"/>
              </p:cNvSpPr>
              <p:nvPr/>
            </p:nvSpPr>
            <p:spPr bwMode="auto">
              <a:xfrm flipV="1">
                <a:off x="3129" y="1749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" name="Line 53"/>
              <p:cNvSpPr>
                <a:spLocks noChangeShapeType="1"/>
              </p:cNvSpPr>
              <p:nvPr/>
            </p:nvSpPr>
            <p:spPr bwMode="auto">
              <a:xfrm>
                <a:off x="3099" y="1752"/>
                <a:ext cx="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6" name="Group 54"/>
            <p:cNvGrpSpPr>
              <a:grpSpLocks/>
            </p:cNvGrpSpPr>
            <p:nvPr/>
          </p:nvGrpSpPr>
          <p:grpSpPr bwMode="auto">
            <a:xfrm rot="10800000">
              <a:off x="485" y="2224"/>
              <a:ext cx="66" cy="864"/>
              <a:chOff x="3099" y="1749"/>
              <a:chExt cx="66" cy="320"/>
            </a:xfrm>
          </p:grpSpPr>
          <p:sp>
            <p:nvSpPr>
              <p:cNvPr id="27" name="Line 55"/>
              <p:cNvSpPr>
                <a:spLocks noChangeShapeType="1"/>
              </p:cNvSpPr>
              <p:nvPr/>
            </p:nvSpPr>
            <p:spPr bwMode="auto">
              <a:xfrm flipV="1">
                <a:off x="3132" y="1749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" name="Line 56"/>
              <p:cNvSpPr>
                <a:spLocks noChangeShapeType="1"/>
              </p:cNvSpPr>
              <p:nvPr/>
            </p:nvSpPr>
            <p:spPr bwMode="auto">
              <a:xfrm>
                <a:off x="3106" y="1752"/>
                <a:ext cx="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31" name="Group 71"/>
          <p:cNvGrpSpPr>
            <a:grpSpLocks/>
          </p:cNvGrpSpPr>
          <p:nvPr/>
        </p:nvGrpSpPr>
        <p:grpSpPr bwMode="auto">
          <a:xfrm>
            <a:off x="4936827" y="3800475"/>
            <a:ext cx="949325" cy="304800"/>
            <a:chOff x="35" y="1825"/>
            <a:chExt cx="598" cy="192"/>
          </a:xfrm>
        </p:grpSpPr>
        <p:sp>
          <p:nvSpPr>
            <p:cNvPr id="32" name="Rectangle 66"/>
            <p:cNvSpPr>
              <a:spLocks noChangeArrowheads="1"/>
            </p:cNvSpPr>
            <p:nvPr/>
          </p:nvSpPr>
          <p:spPr bwMode="auto">
            <a:xfrm>
              <a:off x="101" y="1859"/>
              <a:ext cx="471" cy="12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3" name="Text Box 67"/>
            <p:cNvSpPr txBox="1">
              <a:spLocks noChangeArrowheads="1"/>
            </p:cNvSpPr>
            <p:nvPr/>
          </p:nvSpPr>
          <p:spPr bwMode="auto">
            <a:xfrm>
              <a:off x="35" y="1825"/>
              <a:ext cx="59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>
                  <a:latin typeface="Arial" charset="0"/>
                </a:rPr>
                <a:t>ACK=100</a:t>
              </a:r>
              <a:endParaRPr lang="en-US" altLang="zh-CN" sz="1000">
                <a:latin typeface="Times New Roman" pitchFamily="18" charset="0"/>
              </a:endParaRPr>
            </a:p>
          </p:txBody>
        </p:sp>
      </p:grpSp>
      <p:grpSp>
        <p:nvGrpSpPr>
          <p:cNvPr id="34" name="Group 72"/>
          <p:cNvGrpSpPr>
            <a:grpSpLocks/>
          </p:cNvGrpSpPr>
          <p:nvPr/>
        </p:nvGrpSpPr>
        <p:grpSpPr bwMode="auto">
          <a:xfrm>
            <a:off x="4922540" y="4130675"/>
            <a:ext cx="949325" cy="304800"/>
            <a:chOff x="35" y="1825"/>
            <a:chExt cx="598" cy="192"/>
          </a:xfrm>
        </p:grpSpPr>
        <p:sp>
          <p:nvSpPr>
            <p:cNvPr id="35" name="Rectangle 73"/>
            <p:cNvSpPr>
              <a:spLocks noChangeArrowheads="1"/>
            </p:cNvSpPr>
            <p:nvPr/>
          </p:nvSpPr>
          <p:spPr bwMode="auto">
            <a:xfrm>
              <a:off x="101" y="1859"/>
              <a:ext cx="471" cy="12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6" name="Text Box 74"/>
            <p:cNvSpPr txBox="1">
              <a:spLocks noChangeArrowheads="1"/>
            </p:cNvSpPr>
            <p:nvPr/>
          </p:nvSpPr>
          <p:spPr bwMode="auto">
            <a:xfrm>
              <a:off x="35" y="1825"/>
              <a:ext cx="59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>
                  <a:latin typeface="Arial" charset="0"/>
                </a:rPr>
                <a:t>ACK=100</a:t>
              </a:r>
              <a:endParaRPr lang="en-US" altLang="zh-CN" sz="1000">
                <a:latin typeface="Times New Roman" pitchFamily="18" charset="0"/>
              </a:endParaRPr>
            </a:p>
          </p:txBody>
        </p:sp>
      </p:grpSp>
      <p:grpSp>
        <p:nvGrpSpPr>
          <p:cNvPr id="37" name="Group 75"/>
          <p:cNvGrpSpPr>
            <a:grpSpLocks/>
          </p:cNvGrpSpPr>
          <p:nvPr/>
        </p:nvGrpSpPr>
        <p:grpSpPr bwMode="auto">
          <a:xfrm>
            <a:off x="4930477" y="4427538"/>
            <a:ext cx="949325" cy="304800"/>
            <a:chOff x="35" y="1825"/>
            <a:chExt cx="598" cy="192"/>
          </a:xfrm>
        </p:grpSpPr>
        <p:sp>
          <p:nvSpPr>
            <p:cNvPr id="38" name="Rectangle 76"/>
            <p:cNvSpPr>
              <a:spLocks noChangeArrowheads="1"/>
            </p:cNvSpPr>
            <p:nvPr/>
          </p:nvSpPr>
          <p:spPr bwMode="auto">
            <a:xfrm>
              <a:off x="101" y="1859"/>
              <a:ext cx="471" cy="12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9" name="Text Box 77"/>
            <p:cNvSpPr txBox="1">
              <a:spLocks noChangeArrowheads="1"/>
            </p:cNvSpPr>
            <p:nvPr/>
          </p:nvSpPr>
          <p:spPr bwMode="auto">
            <a:xfrm>
              <a:off x="35" y="1825"/>
              <a:ext cx="59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>
                  <a:latin typeface="Arial" charset="0"/>
                </a:rPr>
                <a:t>ACK=100</a:t>
              </a:r>
              <a:endParaRPr lang="en-US" altLang="zh-CN" sz="1000">
                <a:latin typeface="Times New Roman" pitchFamily="18" charset="0"/>
              </a:endParaRPr>
            </a:p>
          </p:txBody>
        </p:sp>
      </p:grpSp>
      <p:sp>
        <p:nvSpPr>
          <p:cNvPr id="40" name="Rectangle 84"/>
          <p:cNvSpPr>
            <a:spLocks noChangeArrowheads="1"/>
          </p:cNvSpPr>
          <p:nvPr/>
        </p:nvSpPr>
        <p:spPr bwMode="auto">
          <a:xfrm>
            <a:off x="5040015" y="2562225"/>
            <a:ext cx="757237" cy="2254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41" name="Text Box 83"/>
          <p:cNvSpPr txBox="1">
            <a:spLocks noChangeArrowheads="1"/>
          </p:cNvSpPr>
          <p:nvPr/>
        </p:nvSpPr>
        <p:spPr bwMode="auto">
          <a:xfrm>
            <a:off x="4947940" y="2506663"/>
            <a:ext cx="18774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 dirty="0" err="1"/>
              <a:t>Seq</a:t>
            </a:r>
            <a:r>
              <a:rPr lang="en-US" altLang="zh-CN" sz="1400" dirty="0"/>
              <a:t>=100, 20 bytes</a:t>
            </a:r>
            <a:r>
              <a:rPr lang="zh-CN" altLang="en-US" sz="1400" dirty="0"/>
              <a:t>数据</a:t>
            </a:r>
            <a:endParaRPr lang="en-US" altLang="zh-CN" sz="1400" dirty="0"/>
          </a:p>
        </p:txBody>
      </p:sp>
      <p:sp>
        <p:nvSpPr>
          <p:cNvPr id="42" name="Rectangle 85"/>
          <p:cNvSpPr>
            <a:spLocks noChangeArrowheads="1"/>
          </p:cNvSpPr>
          <p:nvPr/>
        </p:nvSpPr>
        <p:spPr bwMode="auto">
          <a:xfrm>
            <a:off x="5001915" y="4770438"/>
            <a:ext cx="757237" cy="2254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43" name="Text Box 86"/>
          <p:cNvSpPr txBox="1">
            <a:spLocks noChangeArrowheads="1"/>
          </p:cNvSpPr>
          <p:nvPr/>
        </p:nvSpPr>
        <p:spPr bwMode="auto">
          <a:xfrm>
            <a:off x="4909840" y="4714875"/>
            <a:ext cx="180690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 dirty="0"/>
              <a:t>Seq=100, 20 byte</a:t>
            </a:r>
            <a:r>
              <a:rPr lang="zh-CN" altLang="en-US" sz="1400" dirty="0"/>
              <a:t>数据</a:t>
            </a:r>
            <a:endParaRPr lang="en-US" altLang="zh-CN" sz="1400" dirty="0"/>
          </a:p>
        </p:txBody>
      </p:sp>
      <p:grpSp>
        <p:nvGrpSpPr>
          <p:cNvPr id="44" name="Group 93"/>
          <p:cNvGrpSpPr>
            <a:grpSpLocks/>
          </p:cNvGrpSpPr>
          <p:nvPr/>
        </p:nvGrpSpPr>
        <p:grpSpPr bwMode="auto">
          <a:xfrm>
            <a:off x="4441527" y="1397000"/>
            <a:ext cx="630238" cy="533400"/>
            <a:chOff x="-44" y="1473"/>
            <a:chExt cx="981" cy="1105"/>
          </a:xfrm>
        </p:grpSpPr>
        <p:pic>
          <p:nvPicPr>
            <p:cNvPr id="45" name="Picture 94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6" name="Freeform 9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7" name="Group 96"/>
          <p:cNvGrpSpPr>
            <a:grpSpLocks/>
          </p:cNvGrpSpPr>
          <p:nvPr/>
        </p:nvGrpSpPr>
        <p:grpSpPr bwMode="auto">
          <a:xfrm flipH="1">
            <a:off x="7019627" y="1423988"/>
            <a:ext cx="654050" cy="579437"/>
            <a:chOff x="-44" y="1473"/>
            <a:chExt cx="981" cy="1105"/>
          </a:xfrm>
        </p:grpSpPr>
        <p:pic>
          <p:nvPicPr>
            <p:cNvPr id="48" name="Picture 97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Freeform 9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0" name="Text Box 83">
            <a:extLst>
              <a:ext uri="{FF2B5EF4-FFF2-40B4-BE49-F238E27FC236}">
                <a16:creationId xmlns:a16="http://schemas.microsoft.com/office/drawing/2014/main" id="{70AF6CD4-0D9E-44BA-A9EE-BA7327D8B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8345" y="2633761"/>
            <a:ext cx="18774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 dirty="0"/>
              <a:t>Seq=120, 20 bytes</a:t>
            </a:r>
            <a:r>
              <a:rPr lang="zh-CN" altLang="en-US" sz="1400" dirty="0"/>
              <a:t>数据</a:t>
            </a:r>
            <a:endParaRPr lang="en-US" altLang="zh-CN" sz="1400" dirty="0"/>
          </a:p>
        </p:txBody>
      </p:sp>
      <p:sp>
        <p:nvSpPr>
          <p:cNvPr id="52" name="Text Box 83">
            <a:extLst>
              <a:ext uri="{FF2B5EF4-FFF2-40B4-BE49-F238E27FC236}">
                <a16:creationId xmlns:a16="http://schemas.microsoft.com/office/drawing/2014/main" id="{39E963D9-208A-4151-B524-FEF68B6822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808" y="3068960"/>
            <a:ext cx="18774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 dirty="0"/>
              <a:t>Seq=160, 20 bytes</a:t>
            </a:r>
            <a:r>
              <a:rPr lang="zh-CN" altLang="en-US" sz="1400" dirty="0"/>
              <a:t>数据</a:t>
            </a:r>
            <a:endParaRPr lang="en-US" altLang="zh-CN" sz="1400" dirty="0"/>
          </a:p>
        </p:txBody>
      </p:sp>
      <p:sp>
        <p:nvSpPr>
          <p:cNvPr id="53" name="Text Box 83">
            <a:extLst>
              <a:ext uri="{FF2B5EF4-FFF2-40B4-BE49-F238E27FC236}">
                <a16:creationId xmlns:a16="http://schemas.microsoft.com/office/drawing/2014/main" id="{BF8C8C71-CA2E-4D30-BC0C-B8830DCA5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808" y="2873517"/>
            <a:ext cx="18774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 dirty="0"/>
              <a:t>Seq=140, 20 bytes</a:t>
            </a:r>
            <a:r>
              <a:rPr lang="zh-CN" altLang="en-US" sz="1400" dirty="0"/>
              <a:t>数据</a:t>
            </a:r>
            <a:endParaRPr lang="en-US" altLang="zh-CN" sz="1400" dirty="0"/>
          </a:p>
        </p:txBody>
      </p:sp>
    </p:spTree>
  </p:cSld>
  <p:clrMapOvr>
    <a:masterClrMapping/>
  </p:clrMapOvr>
  <p:transition>
    <p:fade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F1FB8-C515-4B8C-968D-4B6A9616A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讨论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789040-6CA3-4479-B3AB-B18F441B6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与回退</a:t>
            </a:r>
            <a:r>
              <a:rPr lang="en-US" altLang="zh-CN" dirty="0"/>
              <a:t>N</a:t>
            </a:r>
            <a:r>
              <a:rPr lang="zh-CN" altLang="en-US" dirty="0"/>
              <a:t>相似的地方：</a:t>
            </a:r>
            <a:endParaRPr lang="en-US" altLang="zh-CN" dirty="0"/>
          </a:p>
          <a:p>
            <a:pPr lvl="1"/>
            <a:r>
              <a:rPr lang="zh-CN" altLang="en-US" dirty="0"/>
              <a:t>维护已发出未应答的最小序列号</a:t>
            </a:r>
            <a:r>
              <a:rPr lang="en-US" altLang="zh-CN" dirty="0"/>
              <a:t>(</a:t>
            </a:r>
            <a:r>
              <a:rPr lang="en-US" altLang="zh-CN" dirty="0" err="1"/>
              <a:t>SendBase</a:t>
            </a:r>
            <a:r>
              <a:rPr lang="en-US" altLang="zh-CN" dirty="0"/>
              <a:t>)</a:t>
            </a:r>
            <a:r>
              <a:rPr lang="zh-CN" altLang="en-US" dirty="0"/>
              <a:t>和将发出的下一个</a:t>
            </a:r>
            <a:r>
              <a:rPr lang="en-US" altLang="zh-CN" dirty="0"/>
              <a:t>byte</a:t>
            </a:r>
            <a:r>
              <a:rPr lang="zh-CN" altLang="en-US" dirty="0"/>
              <a:t>的序列号（</a:t>
            </a:r>
            <a:r>
              <a:rPr lang="en-US" altLang="zh-CN" dirty="0" err="1"/>
              <a:t>NextSeqNum</a:t>
            </a:r>
            <a:r>
              <a:rPr lang="zh-CN" altLang="en-US" dirty="0"/>
              <a:t>）；</a:t>
            </a:r>
            <a:endParaRPr lang="en-US" altLang="zh-CN" dirty="0"/>
          </a:p>
          <a:p>
            <a:pPr lvl="1"/>
            <a:r>
              <a:rPr lang="en-US" altLang="zh-CN" dirty="0"/>
              <a:t>ack</a:t>
            </a:r>
            <a:r>
              <a:rPr lang="zh-CN" altLang="en-US" dirty="0"/>
              <a:t>累积确认</a:t>
            </a:r>
            <a:endParaRPr lang="en-US" altLang="zh-CN" dirty="0"/>
          </a:p>
          <a:p>
            <a:pPr lvl="1"/>
            <a:r>
              <a:rPr lang="zh-CN" altLang="en-US" dirty="0"/>
              <a:t>一个计数器</a:t>
            </a:r>
            <a:endParaRPr lang="en-US" altLang="zh-CN" dirty="0"/>
          </a:p>
          <a:p>
            <a:r>
              <a:rPr lang="zh-CN" altLang="en-US" dirty="0"/>
              <a:t>与选择性重传相似的地方：</a:t>
            </a:r>
            <a:endParaRPr lang="en-US" altLang="zh-CN" dirty="0"/>
          </a:p>
          <a:p>
            <a:pPr lvl="1"/>
            <a:r>
              <a:rPr lang="zh-CN" altLang="en-US" dirty="0"/>
              <a:t>（大多数实现）缓存乱序到达的数据，等待缺失的分段</a:t>
            </a:r>
            <a:endParaRPr lang="en-US" altLang="zh-CN" dirty="0"/>
          </a:p>
          <a:p>
            <a:pPr lvl="1"/>
            <a:r>
              <a:rPr lang="zh-CN" altLang="en-US" dirty="0"/>
              <a:t>仅重传超时的分段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CE9953-3293-43D1-ADFB-8F0496D93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75785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解复用工作原理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5" name="Rectangle 75"/>
          <p:cNvSpPr>
            <a:spLocks noChangeArrowheads="1"/>
          </p:cNvSpPr>
          <p:nvPr/>
        </p:nvSpPr>
        <p:spPr bwMode="auto">
          <a:xfrm>
            <a:off x="5343525" y="2100609"/>
            <a:ext cx="3324225" cy="32004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6" name="Rectangle 65"/>
          <p:cNvSpPr>
            <a:spLocks noChangeArrowheads="1"/>
          </p:cNvSpPr>
          <p:nvPr/>
        </p:nvSpPr>
        <p:spPr bwMode="auto">
          <a:xfrm>
            <a:off x="5267325" y="2195859"/>
            <a:ext cx="3324225" cy="3200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7" name="Rectangle 23"/>
          <p:cNvSpPr txBox="1">
            <a:spLocks noChangeArrowheads="1"/>
          </p:cNvSpPr>
          <p:nvPr/>
        </p:nvSpPr>
        <p:spPr bwMode="auto">
          <a:xfrm>
            <a:off x="485775" y="1695797"/>
            <a:ext cx="4438650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§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主机收到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IP</a:t>
            </a:r>
            <a:r>
              <a:rPr lang="zh-CN" altLang="en-US" sz="2800" kern="0" dirty="0"/>
              <a:t>报文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Arial"/>
              <a:buChar char="•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报文包含源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IP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地址和目的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IP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地址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Arial"/>
              <a:buChar char="•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每个报文包含一个传输层协议的分段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Arial"/>
              <a:buChar char="•"/>
              <a:tabLst/>
              <a:defRPr/>
            </a:pPr>
            <a:r>
              <a:rPr lang="zh-CN" altLang="en-US" sz="2400" kern="0" dirty="0"/>
              <a:t>每个分段包含源端口号和目的端口号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§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主机使用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IP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地址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端口号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将分段送到相应的套接字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§"/>
              <a:defRPr/>
            </a:pPr>
            <a:r>
              <a:rPr lang="zh-CN" altLang="en-US" sz="2800" kern="0" dirty="0"/>
              <a:t>目的地址</a:t>
            </a:r>
            <a:r>
              <a:rPr lang="en-US" altLang="zh-CN" sz="2800" kern="0" dirty="0"/>
              <a:t>+</a:t>
            </a:r>
            <a:r>
              <a:rPr lang="zh-CN" altLang="en-US" sz="2800" kern="0" dirty="0"/>
              <a:t>目的端口号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二元组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标识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UDP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套接字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 Box 63"/>
          <p:cNvSpPr txBox="1">
            <a:spLocks noChangeArrowheads="1"/>
          </p:cNvSpPr>
          <p:nvPr/>
        </p:nvSpPr>
        <p:spPr bwMode="auto">
          <a:xfrm>
            <a:off x="5307013" y="2208559"/>
            <a:ext cx="11079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 dirty="0">
                <a:solidFill>
                  <a:srgbClr val="CC0000"/>
                </a:solidFill>
              </a:rPr>
              <a:t>源端口号</a:t>
            </a:r>
            <a:endParaRPr lang="en-US" altLang="zh-CN" sz="2400" dirty="0">
              <a:solidFill>
                <a:srgbClr val="CC0000"/>
              </a:solidFill>
            </a:endParaRPr>
          </a:p>
        </p:txBody>
      </p:sp>
      <p:sp>
        <p:nvSpPr>
          <p:cNvPr id="9" name="Text Box 64"/>
          <p:cNvSpPr txBox="1">
            <a:spLocks noChangeArrowheads="1"/>
          </p:cNvSpPr>
          <p:nvPr/>
        </p:nvSpPr>
        <p:spPr bwMode="auto">
          <a:xfrm>
            <a:off x="7092950" y="2208559"/>
            <a:ext cx="133882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C0000"/>
                </a:solidFill>
              </a:rPr>
              <a:t>目的端口号</a:t>
            </a:r>
            <a:endParaRPr lang="en-US" altLang="zh-CN" dirty="0">
              <a:solidFill>
                <a:srgbClr val="CC0000"/>
              </a:solidFill>
            </a:endParaRPr>
          </a:p>
        </p:txBody>
      </p:sp>
      <p:sp>
        <p:nvSpPr>
          <p:cNvPr id="10" name="Line 66"/>
          <p:cNvSpPr>
            <a:spLocks noChangeShapeType="1"/>
          </p:cNvSpPr>
          <p:nvPr/>
        </p:nvSpPr>
        <p:spPr bwMode="auto">
          <a:xfrm flipV="1">
            <a:off x="5257800" y="2595909"/>
            <a:ext cx="33289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1" name="Line 68"/>
          <p:cNvSpPr>
            <a:spLocks noChangeShapeType="1"/>
          </p:cNvSpPr>
          <p:nvPr/>
        </p:nvSpPr>
        <p:spPr bwMode="auto">
          <a:xfrm flipV="1">
            <a:off x="5267325" y="3586509"/>
            <a:ext cx="3324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2" name="Line 69"/>
          <p:cNvSpPr>
            <a:spLocks noChangeShapeType="1"/>
          </p:cNvSpPr>
          <p:nvPr/>
        </p:nvSpPr>
        <p:spPr bwMode="auto">
          <a:xfrm flipV="1">
            <a:off x="6905625" y="2195859"/>
            <a:ext cx="0" cy="395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3" name="Text Box 70"/>
          <p:cNvSpPr txBox="1">
            <a:spLocks noChangeArrowheads="1"/>
          </p:cNvSpPr>
          <p:nvPr/>
        </p:nvSpPr>
        <p:spPr bwMode="auto">
          <a:xfrm>
            <a:off x="6450013" y="1756122"/>
            <a:ext cx="86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/>
              <a:t>32 bits</a:t>
            </a:r>
            <a:endParaRPr lang="en-US" altLang="zh-CN" sz="2400"/>
          </a:p>
        </p:txBody>
      </p:sp>
      <p:sp>
        <p:nvSpPr>
          <p:cNvPr id="14" name="Line 71"/>
          <p:cNvSpPr>
            <a:spLocks noChangeShapeType="1"/>
          </p:cNvSpPr>
          <p:nvPr/>
        </p:nvSpPr>
        <p:spPr bwMode="auto">
          <a:xfrm>
            <a:off x="7362825" y="1962497"/>
            <a:ext cx="1200150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5" name="Line 72"/>
          <p:cNvSpPr>
            <a:spLocks noChangeShapeType="1"/>
          </p:cNvSpPr>
          <p:nvPr/>
        </p:nvSpPr>
        <p:spPr bwMode="auto">
          <a:xfrm rot="10800000">
            <a:off x="5253038" y="1972022"/>
            <a:ext cx="11287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6" name="Text Box 73"/>
          <p:cNvSpPr txBox="1">
            <a:spLocks noChangeArrowheads="1"/>
          </p:cNvSpPr>
          <p:nvPr/>
        </p:nvSpPr>
        <p:spPr bwMode="auto">
          <a:xfrm>
            <a:off x="6161088" y="3916709"/>
            <a:ext cx="2236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/>
              <a:t>应用数据（负载）</a:t>
            </a:r>
            <a:endParaRPr lang="en-US" altLang="zh-CN" sz="2000" dirty="0"/>
          </a:p>
        </p:txBody>
      </p:sp>
      <p:sp>
        <p:nvSpPr>
          <p:cNvPr id="17" name="Text Box 74"/>
          <p:cNvSpPr txBox="1">
            <a:spLocks noChangeArrowheads="1"/>
          </p:cNvSpPr>
          <p:nvPr/>
        </p:nvSpPr>
        <p:spPr bwMode="auto">
          <a:xfrm>
            <a:off x="5776913" y="2949922"/>
            <a:ext cx="172354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/>
              <a:t>其它头部字段</a:t>
            </a:r>
            <a:endParaRPr lang="en-US" altLang="zh-CN" sz="2000" dirty="0"/>
          </a:p>
        </p:txBody>
      </p:sp>
      <p:sp>
        <p:nvSpPr>
          <p:cNvPr id="18" name="Text Box 76"/>
          <p:cNvSpPr txBox="1">
            <a:spLocks noChangeArrowheads="1"/>
          </p:cNvSpPr>
          <p:nvPr/>
        </p:nvSpPr>
        <p:spPr bwMode="auto">
          <a:xfrm>
            <a:off x="5480050" y="5480397"/>
            <a:ext cx="232159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dirty="0"/>
              <a:t>TCP/UDP </a:t>
            </a:r>
            <a:r>
              <a:rPr lang="zh-CN" altLang="en-US" sz="2000" dirty="0"/>
              <a:t>分段格式</a:t>
            </a:r>
            <a:endParaRPr lang="en-US" altLang="zh-CN" sz="2400" dirty="0"/>
          </a:p>
        </p:txBody>
      </p:sp>
    </p:spTree>
  </p:cSld>
  <p:clrMapOvr>
    <a:masterClrMapping/>
  </p:clrMapOvr>
  <p:transition>
    <p:fade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3.1 </a:t>
            </a:r>
            <a:r>
              <a:rPr lang="zh-CN" altLang="en-US" sz="2400" dirty="0"/>
              <a:t>传输层提供的服务</a:t>
            </a:r>
            <a:endParaRPr lang="en-US" altLang="zh-CN" sz="2400" dirty="0"/>
          </a:p>
          <a:p>
            <a:r>
              <a:rPr lang="en-US" altLang="zh-CN" sz="2400" dirty="0"/>
              <a:t>3.2 </a:t>
            </a:r>
            <a:r>
              <a:rPr lang="zh-CN" altLang="en-US" sz="2400" dirty="0"/>
              <a:t>复用和解复用</a:t>
            </a:r>
            <a:endParaRPr lang="en-US" altLang="zh-CN" sz="2400" dirty="0"/>
          </a:p>
          <a:p>
            <a:r>
              <a:rPr lang="en-US" altLang="zh-CN" sz="2400" dirty="0"/>
              <a:t>3.3 </a:t>
            </a:r>
            <a:r>
              <a:rPr lang="zh-CN" altLang="en-US" sz="2400" dirty="0"/>
              <a:t>无连接的传输层协议：</a:t>
            </a:r>
            <a:r>
              <a:rPr lang="en-US" altLang="zh-CN" sz="2400" dirty="0"/>
              <a:t>UDP</a:t>
            </a:r>
          </a:p>
          <a:p>
            <a:r>
              <a:rPr lang="en-US" altLang="zh-CN" sz="2400" dirty="0"/>
              <a:t>3.4 </a:t>
            </a:r>
            <a:r>
              <a:rPr lang="zh-CN" altLang="en-US" sz="2400" dirty="0"/>
              <a:t>可靠数据传输的原理</a:t>
            </a:r>
            <a:endParaRPr lang="en-US" altLang="zh-CN" sz="2400" dirty="0"/>
          </a:p>
          <a:p>
            <a:r>
              <a:rPr lang="en-US" altLang="zh-CN" sz="2400" dirty="0">
                <a:solidFill>
                  <a:srgbClr val="C00000"/>
                </a:solidFill>
              </a:rPr>
              <a:t>3.5 </a:t>
            </a:r>
            <a:r>
              <a:rPr lang="zh-CN" altLang="en-US" sz="2400" dirty="0">
                <a:solidFill>
                  <a:srgbClr val="C00000"/>
                </a:solidFill>
              </a:rPr>
              <a:t>面向连接的传输层协议：</a:t>
            </a:r>
            <a:r>
              <a:rPr lang="en-US" altLang="zh-CN" sz="2400" dirty="0">
                <a:solidFill>
                  <a:srgbClr val="C00000"/>
                </a:solidFill>
              </a:rPr>
              <a:t>TCP</a:t>
            </a:r>
          </a:p>
          <a:p>
            <a:pPr lvl="1"/>
            <a:r>
              <a:rPr lang="zh-CN" altLang="en-US" sz="2000" dirty="0"/>
              <a:t>分段格式</a:t>
            </a:r>
            <a:endParaRPr lang="en-US" altLang="zh-CN" sz="2000" dirty="0"/>
          </a:p>
          <a:p>
            <a:pPr lvl="1"/>
            <a:r>
              <a:rPr lang="zh-CN" altLang="en-US" sz="2000" dirty="0"/>
              <a:t>可靠数据传输</a:t>
            </a:r>
            <a:endParaRPr lang="en-US" altLang="zh-CN" sz="2000" dirty="0"/>
          </a:p>
          <a:p>
            <a:pPr lvl="1"/>
            <a:r>
              <a:rPr lang="zh-CN" altLang="en-US" sz="2000" dirty="0">
                <a:solidFill>
                  <a:srgbClr val="C00000"/>
                </a:solidFill>
              </a:rPr>
              <a:t>流控制</a:t>
            </a:r>
            <a:endParaRPr lang="en-US" altLang="zh-CN" sz="2000" dirty="0">
              <a:solidFill>
                <a:srgbClr val="C00000"/>
              </a:solidFill>
            </a:endParaRPr>
          </a:p>
          <a:p>
            <a:pPr lvl="1"/>
            <a:r>
              <a:rPr lang="zh-CN" altLang="en-US" sz="2000" dirty="0"/>
              <a:t>连接管理</a:t>
            </a:r>
            <a:endParaRPr lang="en-US" altLang="zh-CN" sz="2000" dirty="0"/>
          </a:p>
          <a:p>
            <a:r>
              <a:rPr lang="en-US" altLang="zh-CN" sz="2400" dirty="0"/>
              <a:t>3.6 </a:t>
            </a:r>
            <a:r>
              <a:rPr lang="zh-CN" altLang="en-US" sz="2400" dirty="0"/>
              <a:t>拥塞控制原理</a:t>
            </a:r>
            <a:endParaRPr lang="en-US" altLang="zh-CN" sz="2400" dirty="0"/>
          </a:p>
          <a:p>
            <a:r>
              <a:rPr lang="en-US" altLang="zh-CN" sz="2400" dirty="0"/>
              <a:t>3.7 TCP</a:t>
            </a:r>
            <a:r>
              <a:rPr lang="zh-CN" altLang="en-US" sz="2400" dirty="0"/>
              <a:t>的拥塞控制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80</a:t>
            </a:fld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流控制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81</a:t>
            </a:fld>
            <a:endParaRPr lang="zh-CN" altLang="en-US"/>
          </a:p>
        </p:txBody>
      </p:sp>
      <p:sp>
        <p:nvSpPr>
          <p:cNvPr id="5" name="Rectangle 72"/>
          <p:cNvSpPr>
            <a:spLocks noChangeArrowheads="1"/>
          </p:cNvSpPr>
          <p:nvPr/>
        </p:nvSpPr>
        <p:spPr bwMode="auto">
          <a:xfrm>
            <a:off x="5410200" y="1346919"/>
            <a:ext cx="2524125" cy="385445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6" name="Freeform 32"/>
          <p:cNvSpPr>
            <a:spLocks/>
          </p:cNvSpPr>
          <p:nvPr/>
        </p:nvSpPr>
        <p:spPr bwMode="auto">
          <a:xfrm>
            <a:off x="7851775" y="1340569"/>
            <a:ext cx="581025" cy="4206875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6"/>
              <a:gd name="T16" fmla="*/ 0 h 1284"/>
              <a:gd name="T17" fmla="*/ 366 w 366"/>
              <a:gd name="T18" fmla="*/ 1284 h 12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Rectangle 40"/>
          <p:cNvSpPr>
            <a:spLocks noChangeArrowheads="1"/>
          </p:cNvSpPr>
          <p:nvPr/>
        </p:nvSpPr>
        <p:spPr bwMode="auto">
          <a:xfrm>
            <a:off x="5324475" y="1448519"/>
            <a:ext cx="2533650" cy="38147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8" name="Oval 31"/>
          <p:cNvSpPr>
            <a:spLocks noChangeArrowheads="1"/>
          </p:cNvSpPr>
          <p:nvPr/>
        </p:nvSpPr>
        <p:spPr bwMode="auto">
          <a:xfrm>
            <a:off x="5864225" y="1505669"/>
            <a:ext cx="137795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zh-CN" altLang="en-US" dirty="0">
                <a:latin typeface="Arial" charset="0"/>
              </a:rPr>
              <a:t>应用进程</a:t>
            </a:r>
            <a:endParaRPr lang="en-US" altLang="zh-CN" dirty="0">
              <a:latin typeface="Arial" charset="0"/>
            </a:endParaRPr>
          </a:p>
        </p:txBody>
      </p:sp>
      <p:grpSp>
        <p:nvGrpSpPr>
          <p:cNvPr id="9" name="Group 47"/>
          <p:cNvGrpSpPr>
            <a:grpSpLocks/>
          </p:cNvGrpSpPr>
          <p:nvPr/>
        </p:nvGrpSpPr>
        <p:grpSpPr bwMode="auto">
          <a:xfrm>
            <a:off x="5632450" y="2574056"/>
            <a:ext cx="1795463" cy="688975"/>
            <a:chOff x="1173" y="2345"/>
            <a:chExt cx="1131" cy="434"/>
          </a:xfrm>
        </p:grpSpPr>
        <p:sp>
          <p:nvSpPr>
            <p:cNvPr id="10" name="Rectangle 44"/>
            <p:cNvSpPr>
              <a:spLocks noChangeArrowheads="1"/>
            </p:cNvSpPr>
            <p:nvPr/>
          </p:nvSpPr>
          <p:spPr bwMode="auto">
            <a:xfrm>
              <a:off x="1173" y="2345"/>
              <a:ext cx="1131" cy="43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1" name="Text Box 46"/>
            <p:cNvSpPr txBox="1">
              <a:spLocks noChangeArrowheads="1"/>
            </p:cNvSpPr>
            <p:nvPr/>
          </p:nvSpPr>
          <p:spPr bwMode="auto">
            <a:xfrm>
              <a:off x="1235" y="2368"/>
              <a:ext cx="850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TCP </a:t>
              </a:r>
              <a:r>
                <a:rPr lang="zh-CN" altLang="en-US" dirty="0"/>
                <a:t>套接字</a:t>
              </a:r>
              <a:br>
                <a:rPr lang="en-US" altLang="zh-CN" dirty="0"/>
              </a:br>
              <a:r>
                <a:rPr lang="zh-CN" altLang="en-US" dirty="0"/>
                <a:t>接收缓冲区</a:t>
              </a:r>
              <a:endParaRPr lang="en-US" altLang="zh-CN" dirty="0"/>
            </a:p>
          </p:txBody>
        </p:sp>
      </p:grpSp>
      <p:sp>
        <p:nvSpPr>
          <p:cNvPr id="12" name="Oval 48"/>
          <p:cNvSpPr>
            <a:spLocks noChangeArrowheads="1"/>
          </p:cNvSpPr>
          <p:nvPr/>
        </p:nvSpPr>
        <p:spPr bwMode="auto">
          <a:xfrm>
            <a:off x="5800725" y="3597994"/>
            <a:ext cx="156210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latin typeface="Arial" charset="0"/>
            </a:endParaRPr>
          </a:p>
        </p:txBody>
      </p:sp>
      <p:sp>
        <p:nvSpPr>
          <p:cNvPr id="13" name="Text Box 64"/>
          <p:cNvSpPr txBox="1">
            <a:spLocks noChangeArrowheads="1"/>
          </p:cNvSpPr>
          <p:nvPr/>
        </p:nvSpPr>
        <p:spPr bwMode="auto">
          <a:xfrm>
            <a:off x="6704013" y="3621806"/>
            <a:ext cx="7232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400" dirty="0"/>
              <a:t>TCP</a:t>
            </a:r>
          </a:p>
          <a:p>
            <a:pPr algn="l"/>
            <a:r>
              <a:rPr lang="zh-CN" altLang="en-US" sz="1400" dirty="0"/>
              <a:t>协议栈</a:t>
            </a:r>
            <a:endParaRPr lang="en-US" altLang="zh-CN" sz="1400" dirty="0"/>
          </a:p>
        </p:txBody>
      </p:sp>
      <p:sp>
        <p:nvSpPr>
          <p:cNvPr id="14" name="Oval 65"/>
          <p:cNvSpPr>
            <a:spLocks noChangeArrowheads="1"/>
          </p:cNvSpPr>
          <p:nvPr/>
        </p:nvSpPr>
        <p:spPr bwMode="auto">
          <a:xfrm>
            <a:off x="5808663" y="4583831"/>
            <a:ext cx="156210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latin typeface="Arial" charset="0"/>
            </a:endParaRPr>
          </a:p>
        </p:txBody>
      </p:sp>
      <p:sp>
        <p:nvSpPr>
          <p:cNvPr id="15" name="Text Box 66"/>
          <p:cNvSpPr txBox="1">
            <a:spLocks noChangeArrowheads="1"/>
          </p:cNvSpPr>
          <p:nvPr/>
        </p:nvSpPr>
        <p:spPr bwMode="auto">
          <a:xfrm>
            <a:off x="6711950" y="4607644"/>
            <a:ext cx="7232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400" dirty="0"/>
              <a:t>IP</a:t>
            </a:r>
          </a:p>
          <a:p>
            <a:pPr algn="l"/>
            <a:r>
              <a:rPr lang="zh-CN" altLang="en-US" sz="1400" dirty="0"/>
              <a:t>协议栈</a:t>
            </a:r>
            <a:endParaRPr lang="en-US" altLang="zh-CN" sz="1400" dirty="0"/>
          </a:p>
        </p:txBody>
      </p:sp>
      <p:sp>
        <p:nvSpPr>
          <p:cNvPr id="16" name="Freeform 61"/>
          <p:cNvSpPr>
            <a:spLocks/>
          </p:cNvSpPr>
          <p:nvPr/>
        </p:nvSpPr>
        <p:spPr bwMode="auto">
          <a:xfrm>
            <a:off x="6310313" y="3140794"/>
            <a:ext cx="530225" cy="2505075"/>
          </a:xfrm>
          <a:custGeom>
            <a:avLst/>
            <a:gdLst>
              <a:gd name="T0" fmla="*/ 2147483647 w 412"/>
              <a:gd name="T1" fmla="*/ 2147483647 h 2005"/>
              <a:gd name="T2" fmla="*/ 2147483647 w 412"/>
              <a:gd name="T3" fmla="*/ 0 h 2005"/>
              <a:gd name="T4" fmla="*/ 2147483647 w 412"/>
              <a:gd name="T5" fmla="*/ 2147483647 h 2005"/>
              <a:gd name="T6" fmla="*/ 0 60000 65536"/>
              <a:gd name="T7" fmla="*/ 0 60000 65536"/>
              <a:gd name="T8" fmla="*/ 0 60000 65536"/>
              <a:gd name="T9" fmla="*/ 0 w 412"/>
              <a:gd name="T10" fmla="*/ 0 h 2005"/>
              <a:gd name="T11" fmla="*/ 412 w 412"/>
              <a:gd name="T12" fmla="*/ 2005 h 20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7" name="Line 68"/>
          <p:cNvSpPr>
            <a:spLocks noChangeShapeType="1"/>
          </p:cNvSpPr>
          <p:nvPr/>
        </p:nvSpPr>
        <p:spPr bwMode="auto">
          <a:xfrm>
            <a:off x="5318125" y="4333006"/>
            <a:ext cx="2546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8" name="Line 69"/>
          <p:cNvSpPr>
            <a:spLocks noChangeShapeType="1"/>
          </p:cNvSpPr>
          <p:nvPr/>
        </p:nvSpPr>
        <p:spPr bwMode="auto">
          <a:xfrm>
            <a:off x="5330825" y="2481981"/>
            <a:ext cx="2546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9" name="Group 56"/>
          <p:cNvGrpSpPr>
            <a:grpSpLocks/>
          </p:cNvGrpSpPr>
          <p:nvPr/>
        </p:nvGrpSpPr>
        <p:grpSpPr bwMode="auto">
          <a:xfrm>
            <a:off x="6307138" y="2366094"/>
            <a:ext cx="533400" cy="206375"/>
            <a:chOff x="2003" y="1816"/>
            <a:chExt cx="336" cy="130"/>
          </a:xfrm>
        </p:grpSpPr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2003" y="1816"/>
              <a:ext cx="336" cy="1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2105" y="1833"/>
              <a:ext cx="110" cy="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2" name="Rectangle 18"/>
            <p:cNvSpPr>
              <a:spLocks noChangeArrowheads="1"/>
            </p:cNvSpPr>
            <p:nvPr/>
          </p:nvSpPr>
          <p:spPr bwMode="auto">
            <a:xfrm>
              <a:off x="2229" y="1891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3" name="Rectangle 19"/>
            <p:cNvSpPr>
              <a:spLocks noChangeArrowheads="1"/>
            </p:cNvSpPr>
            <p:nvPr/>
          </p:nvSpPr>
          <p:spPr bwMode="auto">
            <a:xfrm>
              <a:off x="2058" y="1892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</p:grpSp>
      <p:sp>
        <p:nvSpPr>
          <p:cNvPr id="24" name="Freeform 63"/>
          <p:cNvSpPr>
            <a:spLocks/>
          </p:cNvSpPr>
          <p:nvPr/>
        </p:nvSpPr>
        <p:spPr bwMode="auto">
          <a:xfrm rot="10800000">
            <a:off x="6299200" y="2035894"/>
            <a:ext cx="530225" cy="595312"/>
          </a:xfrm>
          <a:custGeom>
            <a:avLst/>
            <a:gdLst>
              <a:gd name="T0" fmla="*/ 2147483647 w 412"/>
              <a:gd name="T1" fmla="*/ 2147483647 h 2005"/>
              <a:gd name="T2" fmla="*/ 2147483647 w 412"/>
              <a:gd name="T3" fmla="*/ 0 h 2005"/>
              <a:gd name="T4" fmla="*/ 2147483647 w 412"/>
              <a:gd name="T5" fmla="*/ 2147483647 h 2005"/>
              <a:gd name="T6" fmla="*/ 0 60000 65536"/>
              <a:gd name="T7" fmla="*/ 0 60000 65536"/>
              <a:gd name="T8" fmla="*/ 0 60000 65536"/>
              <a:gd name="T9" fmla="*/ 0 w 412"/>
              <a:gd name="T10" fmla="*/ 0 h 2005"/>
              <a:gd name="T11" fmla="*/ 412 w 412"/>
              <a:gd name="T12" fmla="*/ 2005 h 20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triangle" w="med" len="med"/>
            <a:tailEnd type="none" w="med" len="med"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5" name="Group 77"/>
          <p:cNvGrpSpPr>
            <a:grpSpLocks/>
          </p:cNvGrpSpPr>
          <p:nvPr/>
        </p:nvGrpSpPr>
        <p:grpSpPr bwMode="auto">
          <a:xfrm>
            <a:off x="5489575" y="5318844"/>
            <a:ext cx="1006475" cy="211137"/>
            <a:chOff x="314" y="1591"/>
            <a:chExt cx="634" cy="133"/>
          </a:xfrm>
        </p:grpSpPr>
        <p:sp>
          <p:nvSpPr>
            <p:cNvPr id="26" name="Rectangle 74"/>
            <p:cNvSpPr>
              <a:spLocks noChangeArrowheads="1"/>
            </p:cNvSpPr>
            <p:nvPr/>
          </p:nvSpPr>
          <p:spPr bwMode="auto">
            <a:xfrm>
              <a:off x="314" y="1591"/>
              <a:ext cx="634" cy="13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7" name="Line 75"/>
            <p:cNvSpPr>
              <a:spLocks noChangeShapeType="1"/>
            </p:cNvSpPr>
            <p:nvPr/>
          </p:nvSpPr>
          <p:spPr bwMode="auto">
            <a:xfrm>
              <a:off x="388" y="1594"/>
              <a:ext cx="0" cy="13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" name="Line 76"/>
            <p:cNvSpPr>
              <a:spLocks noChangeShapeType="1"/>
            </p:cNvSpPr>
            <p:nvPr/>
          </p:nvSpPr>
          <p:spPr bwMode="auto">
            <a:xfrm>
              <a:off x="484" y="1594"/>
              <a:ext cx="0" cy="13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9" name="Rectangle 80"/>
          <p:cNvSpPr>
            <a:spLocks noChangeArrowheads="1"/>
          </p:cNvSpPr>
          <p:nvPr/>
        </p:nvSpPr>
        <p:spPr bwMode="auto">
          <a:xfrm>
            <a:off x="5608638" y="4383806"/>
            <a:ext cx="876300" cy="2095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0" name="Rectangle 86"/>
          <p:cNvSpPr>
            <a:spLocks noChangeArrowheads="1"/>
          </p:cNvSpPr>
          <p:nvPr/>
        </p:nvSpPr>
        <p:spPr bwMode="auto">
          <a:xfrm>
            <a:off x="5765800" y="3342406"/>
            <a:ext cx="720725" cy="20955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1" name="Rectangle 91"/>
          <p:cNvSpPr>
            <a:spLocks noChangeArrowheads="1"/>
          </p:cNvSpPr>
          <p:nvPr/>
        </p:nvSpPr>
        <p:spPr bwMode="auto">
          <a:xfrm>
            <a:off x="5773738" y="4383806"/>
            <a:ext cx="720725" cy="20955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2" name="Rectangle 92"/>
          <p:cNvSpPr>
            <a:spLocks noChangeArrowheads="1"/>
          </p:cNvSpPr>
          <p:nvPr/>
        </p:nvSpPr>
        <p:spPr bwMode="auto">
          <a:xfrm>
            <a:off x="5768975" y="5315669"/>
            <a:ext cx="733425" cy="21272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grpSp>
        <p:nvGrpSpPr>
          <p:cNvPr id="33" name="Group 99"/>
          <p:cNvGrpSpPr>
            <a:grpSpLocks/>
          </p:cNvGrpSpPr>
          <p:nvPr/>
        </p:nvGrpSpPr>
        <p:grpSpPr bwMode="auto">
          <a:xfrm>
            <a:off x="8002589" y="2148608"/>
            <a:ext cx="1122363" cy="736601"/>
            <a:chOff x="638" y="1651"/>
            <a:chExt cx="707" cy="464"/>
          </a:xfrm>
        </p:grpSpPr>
        <p:sp>
          <p:nvSpPr>
            <p:cNvPr id="34" name="Text Box 95"/>
            <p:cNvSpPr txBox="1">
              <a:spLocks noChangeArrowheads="1"/>
            </p:cNvSpPr>
            <p:nvPr/>
          </p:nvSpPr>
          <p:spPr bwMode="auto">
            <a:xfrm>
              <a:off x="638" y="1651"/>
              <a:ext cx="40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应用</a:t>
              </a:r>
              <a:endParaRPr lang="en-US" altLang="zh-CN" dirty="0"/>
            </a:p>
          </p:txBody>
        </p:sp>
        <p:sp>
          <p:nvSpPr>
            <p:cNvPr id="35" name="Text Box 96"/>
            <p:cNvSpPr txBox="1">
              <a:spLocks noChangeArrowheads="1"/>
            </p:cNvSpPr>
            <p:nvPr/>
          </p:nvSpPr>
          <p:spPr bwMode="auto">
            <a:xfrm>
              <a:off x="647" y="1882"/>
              <a:ext cx="69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操作系统</a:t>
              </a:r>
              <a:endParaRPr lang="en-US" altLang="zh-CN" dirty="0"/>
            </a:p>
          </p:txBody>
        </p:sp>
        <p:sp>
          <p:nvSpPr>
            <p:cNvPr id="36" name="Line 98"/>
            <p:cNvSpPr>
              <a:spLocks noChangeShapeType="1"/>
            </p:cNvSpPr>
            <p:nvPr/>
          </p:nvSpPr>
          <p:spPr bwMode="auto">
            <a:xfrm>
              <a:off x="711" y="1870"/>
              <a:ext cx="5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7" name="Text Box 103"/>
          <p:cNvSpPr txBox="1">
            <a:spLocks noChangeArrowheads="1"/>
          </p:cNvSpPr>
          <p:nvPr/>
        </p:nvSpPr>
        <p:spPr bwMode="auto">
          <a:xfrm>
            <a:off x="6228184" y="6165304"/>
            <a:ext cx="17235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dirty="0"/>
              <a:t>接收端协议栈</a:t>
            </a:r>
            <a:endParaRPr lang="en-US" altLang="zh-CN" sz="2000" dirty="0"/>
          </a:p>
        </p:txBody>
      </p:sp>
      <p:sp>
        <p:nvSpPr>
          <p:cNvPr id="38" name="Text Box 104"/>
          <p:cNvSpPr txBox="1">
            <a:spLocks noChangeArrowheads="1"/>
          </p:cNvSpPr>
          <p:nvPr/>
        </p:nvSpPr>
        <p:spPr bwMode="auto">
          <a:xfrm>
            <a:off x="2014538" y="1805706"/>
            <a:ext cx="319246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dirty="0"/>
              <a:t>应用程序从套接字</a:t>
            </a:r>
            <a:br>
              <a:rPr lang="en-US" altLang="zh-CN" dirty="0"/>
            </a:br>
            <a:r>
              <a:rPr lang="zh-CN" altLang="en-US" dirty="0"/>
              <a:t>缓冲区中取走数据</a:t>
            </a:r>
            <a:r>
              <a:rPr lang="en-US" altLang="zh-CN" dirty="0"/>
              <a:t>…. </a:t>
            </a:r>
          </a:p>
        </p:txBody>
      </p:sp>
      <p:sp>
        <p:nvSpPr>
          <p:cNvPr id="39" name="Line 105"/>
          <p:cNvSpPr>
            <a:spLocks noChangeShapeType="1"/>
          </p:cNvSpPr>
          <p:nvPr/>
        </p:nvSpPr>
        <p:spPr bwMode="auto">
          <a:xfrm>
            <a:off x="5224463" y="2221631"/>
            <a:ext cx="10414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0" name="Text Box 106"/>
          <p:cNvSpPr txBox="1">
            <a:spLocks noChangeArrowheads="1"/>
          </p:cNvSpPr>
          <p:nvPr/>
        </p:nvSpPr>
        <p:spPr bwMode="auto">
          <a:xfrm>
            <a:off x="2915816" y="3016969"/>
            <a:ext cx="2264197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zh-CN" dirty="0"/>
              <a:t>…</a:t>
            </a:r>
            <a:r>
              <a:rPr lang="zh-CN" altLang="en-US" dirty="0"/>
              <a:t>发送端发送速率必须慢于</a:t>
            </a:r>
            <a:r>
              <a:rPr lang="en-US" altLang="zh-CN" dirty="0"/>
              <a:t>TCP</a:t>
            </a:r>
            <a:r>
              <a:rPr lang="zh-CN" altLang="en-US" dirty="0"/>
              <a:t>向应用层交付数据的速率</a:t>
            </a:r>
            <a:endParaRPr lang="en-US" altLang="zh-CN" dirty="0"/>
          </a:p>
        </p:txBody>
      </p:sp>
      <p:sp>
        <p:nvSpPr>
          <p:cNvPr id="41" name="Line 108"/>
          <p:cNvSpPr>
            <a:spLocks noChangeShapeType="1"/>
          </p:cNvSpPr>
          <p:nvPr/>
        </p:nvSpPr>
        <p:spPr bwMode="auto">
          <a:xfrm>
            <a:off x="5145088" y="3426544"/>
            <a:ext cx="544512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2" name="Line 115"/>
          <p:cNvSpPr>
            <a:spLocks noChangeShapeType="1"/>
          </p:cNvSpPr>
          <p:nvPr/>
        </p:nvSpPr>
        <p:spPr bwMode="auto">
          <a:xfrm>
            <a:off x="6383338" y="5680794"/>
            <a:ext cx="0" cy="349250"/>
          </a:xfrm>
          <a:prstGeom prst="line">
            <a:avLst/>
          </a:prstGeom>
          <a:noFill/>
          <a:ln w="28575">
            <a:solidFill>
              <a:srgbClr val="CC0000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3" name="Text Box 116"/>
          <p:cNvSpPr txBox="1">
            <a:spLocks noChangeArrowheads="1"/>
          </p:cNvSpPr>
          <p:nvPr/>
        </p:nvSpPr>
        <p:spPr bwMode="auto">
          <a:xfrm>
            <a:off x="5291138" y="5858108"/>
            <a:ext cx="93704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1400" dirty="0"/>
              <a:t>发送端过来的包</a:t>
            </a:r>
            <a:endParaRPr lang="en-US" altLang="zh-CN" sz="1400" dirty="0"/>
          </a:p>
        </p:txBody>
      </p:sp>
      <p:grpSp>
        <p:nvGrpSpPr>
          <p:cNvPr id="44" name="Group 123"/>
          <p:cNvGrpSpPr>
            <a:grpSpLocks/>
          </p:cNvGrpSpPr>
          <p:nvPr/>
        </p:nvGrpSpPr>
        <p:grpSpPr bwMode="auto">
          <a:xfrm>
            <a:off x="363538" y="4685431"/>
            <a:ext cx="5395912" cy="1755775"/>
            <a:chOff x="221" y="2091"/>
            <a:chExt cx="3399" cy="1106"/>
          </a:xfrm>
        </p:grpSpPr>
        <p:sp>
          <p:nvSpPr>
            <p:cNvPr id="45" name="Line 82"/>
            <p:cNvSpPr>
              <a:spLocks noChangeShapeType="1"/>
            </p:cNvSpPr>
            <p:nvPr/>
          </p:nvSpPr>
          <p:spPr bwMode="auto">
            <a:xfrm>
              <a:off x="3620" y="2455"/>
              <a:ext cx="0" cy="13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" name="Rectangle 110"/>
            <p:cNvSpPr>
              <a:spLocks noChangeArrowheads="1"/>
            </p:cNvSpPr>
            <p:nvPr/>
          </p:nvSpPr>
          <p:spPr bwMode="auto">
            <a:xfrm>
              <a:off x="221" y="2219"/>
              <a:ext cx="2295" cy="97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7" name="Text Box 111"/>
            <p:cNvSpPr txBox="1">
              <a:spLocks noChangeArrowheads="1"/>
            </p:cNvSpPr>
            <p:nvPr/>
          </p:nvSpPr>
          <p:spPr bwMode="auto">
            <a:xfrm>
              <a:off x="279" y="2315"/>
              <a:ext cx="2263" cy="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000" dirty="0">
                  <a:latin typeface="Gill Sans MT" pitchFamily="34" charset="0"/>
                </a:rPr>
                <a:t>接收端控制发送端，使其发送速率不会太快，不会造成接收端缓冲区溢出</a:t>
              </a:r>
              <a:endParaRPr lang="en-US" altLang="zh-CN" sz="1000" dirty="0">
                <a:latin typeface="Gill Sans MT" pitchFamily="34" charset="0"/>
              </a:endParaRPr>
            </a:p>
          </p:txBody>
        </p:sp>
        <p:grpSp>
          <p:nvGrpSpPr>
            <p:cNvPr id="48" name="Group 112"/>
            <p:cNvGrpSpPr>
              <a:grpSpLocks/>
            </p:cNvGrpSpPr>
            <p:nvPr/>
          </p:nvGrpSpPr>
          <p:grpSpPr bwMode="auto">
            <a:xfrm>
              <a:off x="510" y="2091"/>
              <a:ext cx="1217" cy="330"/>
              <a:chOff x="3486" y="272"/>
              <a:chExt cx="1134" cy="330"/>
            </a:xfrm>
          </p:grpSpPr>
          <p:sp>
            <p:nvSpPr>
              <p:cNvPr id="50" name="Rectangle 113"/>
              <p:cNvSpPr>
                <a:spLocks noChangeArrowheads="1"/>
              </p:cNvSpPr>
              <p:nvPr/>
            </p:nvSpPr>
            <p:spPr bwMode="auto">
              <a:xfrm>
                <a:off x="3486" y="330"/>
                <a:ext cx="1134" cy="222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51" name="Text Box 114"/>
              <p:cNvSpPr txBox="1">
                <a:spLocks noChangeArrowheads="1"/>
              </p:cNvSpPr>
              <p:nvPr/>
            </p:nvSpPr>
            <p:spPr bwMode="auto">
              <a:xfrm>
                <a:off x="3539" y="272"/>
                <a:ext cx="741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800" dirty="0">
                    <a:solidFill>
                      <a:srgbClr val="CC0000"/>
                    </a:solidFill>
                    <a:latin typeface="Gill Sans MT" pitchFamily="34" charset="0"/>
                  </a:rPr>
                  <a:t>流控制</a:t>
                </a:r>
                <a:endParaRPr lang="en-US" altLang="zh-CN" sz="2800" dirty="0">
                  <a:solidFill>
                    <a:srgbClr val="CC0000"/>
                  </a:solidFill>
                  <a:latin typeface="Gill Sans MT" pitchFamily="34" charset="0"/>
                </a:endParaRPr>
              </a:p>
            </p:txBody>
          </p:sp>
        </p:grpSp>
        <p:sp>
          <p:nvSpPr>
            <p:cNvPr id="49" name="Line 117"/>
            <p:cNvSpPr>
              <a:spLocks noChangeShapeType="1"/>
            </p:cNvSpPr>
            <p:nvPr/>
          </p:nvSpPr>
          <p:spPr bwMode="auto">
            <a:xfrm>
              <a:off x="3445" y="2578"/>
              <a:ext cx="0" cy="2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2" name="Line 118"/>
          <p:cNvSpPr>
            <a:spLocks noChangeShapeType="1"/>
          </p:cNvSpPr>
          <p:nvPr/>
        </p:nvSpPr>
        <p:spPr bwMode="auto">
          <a:xfrm>
            <a:off x="7847013" y="5258519"/>
            <a:ext cx="0" cy="46355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54" name="Group 124"/>
          <p:cNvGrpSpPr>
            <a:grpSpLocks/>
          </p:cNvGrpSpPr>
          <p:nvPr/>
        </p:nvGrpSpPr>
        <p:grpSpPr bwMode="auto">
          <a:xfrm flipH="1">
            <a:off x="8085138" y="4852119"/>
            <a:ext cx="869950" cy="906462"/>
            <a:chOff x="-44" y="1473"/>
            <a:chExt cx="981" cy="1105"/>
          </a:xfrm>
        </p:grpSpPr>
        <p:pic>
          <p:nvPicPr>
            <p:cNvPr id="55" name="Picture 125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6" name="Freeform 12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流控制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82</a:t>
            </a:fld>
            <a:endParaRPr lang="zh-CN" altLang="en-US"/>
          </a:p>
        </p:txBody>
      </p:sp>
      <p:grpSp>
        <p:nvGrpSpPr>
          <p:cNvPr id="5" name="Group 72"/>
          <p:cNvGrpSpPr>
            <a:grpSpLocks/>
          </p:cNvGrpSpPr>
          <p:nvPr/>
        </p:nvGrpSpPr>
        <p:grpSpPr bwMode="auto">
          <a:xfrm>
            <a:off x="5995988" y="2371427"/>
            <a:ext cx="2578100" cy="2155825"/>
            <a:chOff x="512" y="1294"/>
            <a:chExt cx="1888" cy="1358"/>
          </a:xfrm>
        </p:grpSpPr>
        <p:grpSp>
          <p:nvGrpSpPr>
            <p:cNvPr id="6" name="Group 17"/>
            <p:cNvGrpSpPr>
              <a:grpSpLocks/>
            </p:cNvGrpSpPr>
            <p:nvPr/>
          </p:nvGrpSpPr>
          <p:grpSpPr bwMode="auto">
            <a:xfrm>
              <a:off x="1232" y="1410"/>
              <a:ext cx="336" cy="130"/>
              <a:chOff x="2003" y="1816"/>
              <a:chExt cx="336" cy="130"/>
            </a:xfrm>
          </p:grpSpPr>
          <p:sp>
            <p:nvSpPr>
              <p:cNvPr id="15" name="Rectangle 18"/>
              <p:cNvSpPr>
                <a:spLocks noChangeArrowheads="1"/>
              </p:cNvSpPr>
              <p:nvPr/>
            </p:nvSpPr>
            <p:spPr bwMode="auto">
              <a:xfrm>
                <a:off x="2003" y="1816"/>
                <a:ext cx="336" cy="13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6" name="Rectangle 19"/>
              <p:cNvSpPr>
                <a:spLocks noChangeArrowheads="1"/>
              </p:cNvSpPr>
              <p:nvPr/>
            </p:nvSpPr>
            <p:spPr bwMode="auto">
              <a:xfrm>
                <a:off x="2105" y="1833"/>
                <a:ext cx="108" cy="9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7" name="Rectangle 20"/>
              <p:cNvSpPr>
                <a:spLocks noChangeArrowheads="1"/>
              </p:cNvSpPr>
              <p:nvPr/>
            </p:nvSpPr>
            <p:spPr bwMode="auto">
              <a:xfrm>
                <a:off x="2228" y="1891"/>
                <a:ext cx="28" cy="35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8" name="Rectangle 21"/>
              <p:cNvSpPr>
                <a:spLocks noChangeArrowheads="1"/>
              </p:cNvSpPr>
              <p:nvPr/>
            </p:nvSpPr>
            <p:spPr bwMode="auto">
              <a:xfrm>
                <a:off x="2056" y="1892"/>
                <a:ext cx="29" cy="35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7" name="Rectangle 52"/>
            <p:cNvSpPr>
              <a:spLocks noChangeArrowheads="1"/>
            </p:cNvSpPr>
            <p:nvPr/>
          </p:nvSpPr>
          <p:spPr bwMode="auto">
            <a:xfrm>
              <a:off x="526" y="1522"/>
              <a:ext cx="1871" cy="89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8" name="Line 53"/>
            <p:cNvSpPr>
              <a:spLocks noChangeShapeType="1"/>
            </p:cNvSpPr>
            <p:nvPr/>
          </p:nvSpPr>
          <p:spPr bwMode="auto">
            <a:xfrm>
              <a:off x="512" y="1863"/>
              <a:ext cx="18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" name="AutoShape 54"/>
            <p:cNvSpPr>
              <a:spLocks noChangeArrowheads="1"/>
            </p:cNvSpPr>
            <p:nvPr/>
          </p:nvSpPr>
          <p:spPr bwMode="auto">
            <a:xfrm>
              <a:off x="1310" y="1294"/>
              <a:ext cx="157" cy="288"/>
            </a:xfrm>
            <a:prstGeom prst="upArrow">
              <a:avLst>
                <a:gd name="adj1" fmla="val 50000"/>
                <a:gd name="adj2" fmla="val 45860"/>
              </a:avLst>
            </a:prstGeom>
            <a:solidFill>
              <a:srgbClr val="CC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" name="Rectangle 55" descr="Dark upward diagonal"/>
            <p:cNvSpPr>
              <a:spLocks noChangeArrowheads="1"/>
            </p:cNvSpPr>
            <p:nvPr/>
          </p:nvSpPr>
          <p:spPr bwMode="auto">
            <a:xfrm>
              <a:off x="534" y="1856"/>
              <a:ext cx="1848" cy="555"/>
            </a:xfrm>
            <a:prstGeom prst="rect">
              <a:avLst/>
            </a:prstGeom>
            <a:pattFill prst="dkUpDiag">
              <a:fgClr>
                <a:srgbClr val="FFFF00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1" name="AutoShape 56"/>
            <p:cNvSpPr>
              <a:spLocks noChangeArrowheads="1"/>
            </p:cNvSpPr>
            <p:nvPr/>
          </p:nvSpPr>
          <p:spPr bwMode="auto">
            <a:xfrm>
              <a:off x="1312" y="2364"/>
              <a:ext cx="157" cy="288"/>
            </a:xfrm>
            <a:prstGeom prst="upArrow">
              <a:avLst>
                <a:gd name="adj1" fmla="val 50000"/>
                <a:gd name="adj2" fmla="val 45860"/>
              </a:avLst>
            </a:prstGeom>
            <a:solidFill>
              <a:srgbClr val="CC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2" name="Text Box 57"/>
            <p:cNvSpPr txBox="1">
              <a:spLocks noChangeArrowheads="1"/>
            </p:cNvSpPr>
            <p:nvPr/>
          </p:nvSpPr>
          <p:spPr bwMode="auto">
            <a:xfrm>
              <a:off x="788" y="1568"/>
              <a:ext cx="126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/>
                <a:t>已缓存的数据</a:t>
              </a:r>
              <a:endParaRPr lang="en-US" altLang="zh-CN" sz="2000" dirty="0"/>
            </a:p>
          </p:txBody>
        </p:sp>
        <p:sp>
          <p:nvSpPr>
            <p:cNvPr id="13" name="Line 58"/>
            <p:cNvSpPr>
              <a:spLocks noChangeShapeType="1"/>
            </p:cNvSpPr>
            <p:nvPr/>
          </p:nvSpPr>
          <p:spPr bwMode="auto">
            <a:xfrm>
              <a:off x="522" y="1857"/>
              <a:ext cx="1878" cy="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Text Box 59"/>
            <p:cNvSpPr txBox="1">
              <a:spLocks noChangeArrowheads="1"/>
            </p:cNvSpPr>
            <p:nvPr/>
          </p:nvSpPr>
          <p:spPr bwMode="auto">
            <a:xfrm>
              <a:off x="788" y="2020"/>
              <a:ext cx="126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/>
                <a:t>空闲的缓冲区</a:t>
              </a:r>
              <a:endParaRPr lang="en-US" altLang="zh-CN" sz="2000" dirty="0"/>
            </a:p>
          </p:txBody>
        </p:sp>
      </p:grpSp>
      <p:sp>
        <p:nvSpPr>
          <p:cNvPr id="19" name="Text Box 62"/>
          <p:cNvSpPr txBox="1">
            <a:spLocks noChangeArrowheads="1"/>
          </p:cNvSpPr>
          <p:nvPr/>
        </p:nvSpPr>
        <p:spPr bwMode="auto">
          <a:xfrm>
            <a:off x="5108575" y="3516014"/>
            <a:ext cx="6731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 err="1">
                <a:latin typeface="Courier New" pitchFamily="49" charset="0"/>
              </a:rPr>
              <a:t>rwnd</a:t>
            </a:r>
            <a:endParaRPr lang="en-US" altLang="zh-CN" b="1" dirty="0">
              <a:latin typeface="Courier New" pitchFamily="49" charset="0"/>
            </a:endParaRPr>
          </a:p>
        </p:txBody>
      </p:sp>
      <p:sp>
        <p:nvSpPr>
          <p:cNvPr id="20" name="Line 64"/>
          <p:cNvSpPr>
            <a:spLocks noChangeShapeType="1"/>
          </p:cNvSpPr>
          <p:nvPr/>
        </p:nvSpPr>
        <p:spPr bwMode="auto">
          <a:xfrm>
            <a:off x="5619750" y="3249314"/>
            <a:ext cx="0" cy="322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1" name="Line 65"/>
          <p:cNvSpPr>
            <a:spLocks noChangeShapeType="1"/>
          </p:cNvSpPr>
          <p:nvPr/>
        </p:nvSpPr>
        <p:spPr bwMode="auto">
          <a:xfrm flipV="1">
            <a:off x="5619750" y="3774777"/>
            <a:ext cx="0" cy="322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2" name="Line 66"/>
          <p:cNvSpPr>
            <a:spLocks noChangeShapeType="1"/>
          </p:cNvSpPr>
          <p:nvPr/>
        </p:nvSpPr>
        <p:spPr bwMode="auto">
          <a:xfrm>
            <a:off x="5465763" y="4106564"/>
            <a:ext cx="4762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3" name="Line 67"/>
          <p:cNvSpPr>
            <a:spLocks noChangeShapeType="1"/>
          </p:cNvSpPr>
          <p:nvPr/>
        </p:nvSpPr>
        <p:spPr bwMode="auto">
          <a:xfrm>
            <a:off x="5514975" y="3238202"/>
            <a:ext cx="196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4" name="Line 68"/>
          <p:cNvSpPr>
            <a:spLocks noChangeShapeType="1"/>
          </p:cNvSpPr>
          <p:nvPr/>
        </p:nvSpPr>
        <p:spPr bwMode="auto">
          <a:xfrm>
            <a:off x="5487988" y="2712739"/>
            <a:ext cx="4762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5" name="Line 69"/>
          <p:cNvSpPr>
            <a:spLocks noChangeShapeType="1"/>
          </p:cNvSpPr>
          <p:nvPr/>
        </p:nvSpPr>
        <p:spPr bwMode="auto">
          <a:xfrm>
            <a:off x="5876925" y="2717502"/>
            <a:ext cx="0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6" name="Line 70"/>
          <p:cNvSpPr>
            <a:spLocks noChangeShapeType="1"/>
          </p:cNvSpPr>
          <p:nvPr/>
        </p:nvSpPr>
        <p:spPr bwMode="auto">
          <a:xfrm flipH="1">
            <a:off x="5875338" y="3141364"/>
            <a:ext cx="0" cy="954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7" name="Text Box 71"/>
          <p:cNvSpPr txBox="1">
            <a:spLocks noChangeArrowheads="1"/>
          </p:cNvSpPr>
          <p:nvPr/>
        </p:nvSpPr>
        <p:spPr bwMode="auto">
          <a:xfrm>
            <a:off x="4722813" y="2877839"/>
            <a:ext cx="12842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zh-CN" b="1">
                <a:latin typeface="Courier New" pitchFamily="49" charset="0"/>
              </a:rPr>
              <a:t>RcvBuffer</a:t>
            </a:r>
          </a:p>
        </p:txBody>
      </p:sp>
      <p:sp>
        <p:nvSpPr>
          <p:cNvPr id="28" name="Text Box 73"/>
          <p:cNvSpPr txBox="1">
            <a:spLocks noChangeArrowheads="1"/>
          </p:cNvSpPr>
          <p:nvPr/>
        </p:nvSpPr>
        <p:spPr bwMode="auto">
          <a:xfrm>
            <a:off x="6425188" y="4506614"/>
            <a:ext cx="15311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/>
              <a:t>TCP</a:t>
            </a:r>
            <a:r>
              <a:rPr lang="zh-CN" altLang="en-US" dirty="0"/>
              <a:t>分段负载</a:t>
            </a:r>
            <a:endParaRPr lang="en-US" altLang="zh-CN" dirty="0"/>
          </a:p>
        </p:txBody>
      </p:sp>
      <p:sp>
        <p:nvSpPr>
          <p:cNvPr id="29" name="Text Box 74"/>
          <p:cNvSpPr txBox="1">
            <a:spLocks noChangeArrowheads="1"/>
          </p:cNvSpPr>
          <p:nvPr/>
        </p:nvSpPr>
        <p:spPr bwMode="auto">
          <a:xfrm>
            <a:off x="6478277" y="2006302"/>
            <a:ext cx="14060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/>
              <a:t>To </a:t>
            </a:r>
            <a:r>
              <a:rPr lang="zh-CN" altLang="en-US" dirty="0"/>
              <a:t>应用进程</a:t>
            </a:r>
            <a:endParaRPr lang="en-US" altLang="zh-CN" dirty="0"/>
          </a:p>
        </p:txBody>
      </p:sp>
      <p:sp>
        <p:nvSpPr>
          <p:cNvPr id="30" name="Rectangle 75"/>
          <p:cNvSpPr txBox="1">
            <a:spLocks noChangeArrowheads="1"/>
          </p:cNvSpPr>
          <p:nvPr/>
        </p:nvSpPr>
        <p:spPr>
          <a:xfrm>
            <a:off x="493713" y="1690389"/>
            <a:ext cx="4054475" cy="4906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lang="zh-CN" altLang="en-US" sz="2000" kern="0" dirty="0">
                <a:latin typeface="+mn-ea"/>
              </a:rPr>
              <a:t>接收端在从接收端到发送端的</a:t>
            </a:r>
            <a:r>
              <a:rPr lang="en-US" altLang="zh-CN" sz="2000" kern="0" dirty="0">
                <a:latin typeface="+mn-ea"/>
              </a:rPr>
              <a:t>TCP</a:t>
            </a:r>
            <a:r>
              <a:rPr lang="zh-CN" altLang="en-US" sz="2000" kern="0" dirty="0">
                <a:latin typeface="+mn-ea"/>
              </a:rPr>
              <a:t>分段头部</a:t>
            </a:r>
            <a:r>
              <a:rPr lang="en-US" altLang="zh-CN" sz="2000" b="1" kern="0" dirty="0" err="1">
                <a:latin typeface="+mn-ea"/>
              </a:rPr>
              <a:t>rwnd</a:t>
            </a:r>
            <a:r>
              <a:rPr lang="zh-CN" altLang="en-US" sz="2000" kern="0" dirty="0">
                <a:latin typeface="+mn-ea"/>
              </a:rPr>
              <a:t>字段里，告知发送端其当前空闲的缓冲区空间大小</a:t>
            </a:r>
            <a:endParaRPr kumimoji="0" lang="en-US" altLang="ja-JP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整个缓冲区大小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RcvBuffer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 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可由套接字选项设置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 (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一般缺省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4096 bytes)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多数操作系统自动调整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RcvBuffer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发送端控制窗口，使得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已发出未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确认的分段（即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“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在路上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”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的</a:t>
            </a:r>
            <a:r>
              <a:rPr lang="zh-CN" altLang="en-US" sz="2000" kern="0" dirty="0">
                <a:latin typeface="+mn-ea"/>
              </a:rPr>
              <a:t>分段）不超过</a:t>
            </a:r>
            <a:r>
              <a:rPr lang="en-US" altLang="zh-CN" sz="2000" b="1" kern="0" dirty="0" err="1">
                <a:latin typeface="+mn-ea"/>
              </a:rPr>
              <a:t>rwnd</a:t>
            </a:r>
            <a:r>
              <a:rPr lang="zh-CN" altLang="en-US" sz="2000" kern="0" dirty="0">
                <a:latin typeface="+mn-ea"/>
              </a:rPr>
              <a:t>值</a:t>
            </a:r>
            <a:endParaRPr lang="en-US" altLang="zh-CN" sz="2000" kern="0" dirty="0">
              <a:latin typeface="+mn-ea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确保接收端缓冲区不至于溢出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31" name="Text Box 76"/>
          <p:cNvSpPr txBox="1">
            <a:spLocks noChangeArrowheads="1"/>
          </p:cNvSpPr>
          <p:nvPr/>
        </p:nvSpPr>
        <p:spPr bwMode="auto">
          <a:xfrm>
            <a:off x="6372200" y="5159077"/>
            <a:ext cx="17235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dirty="0"/>
              <a:t>接收端缓冲区</a:t>
            </a:r>
            <a:endParaRPr lang="en-US" altLang="zh-CN" sz="2000" dirty="0"/>
          </a:p>
        </p:txBody>
      </p:sp>
    </p:spTree>
  </p:cSld>
  <p:clrMapOvr>
    <a:masterClrMapping/>
  </p:clrMapOvr>
  <p:transition>
    <p:fade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流控制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83</a:t>
            </a:fld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8181975" cy="4648200"/>
          </a:xfrm>
        </p:spPr>
        <p:txBody>
          <a:bodyPr/>
          <a:lstStyle/>
          <a:p>
            <a:r>
              <a:rPr lang="zh-CN" altLang="en-US" sz="2400" dirty="0">
                <a:latin typeface="+mn-ea"/>
              </a:rPr>
              <a:t>接收端维持两个变量</a:t>
            </a:r>
            <a:endParaRPr lang="en-US" altLang="zh-CN" sz="2400" dirty="0">
              <a:latin typeface="+mn-ea"/>
            </a:endParaRPr>
          </a:p>
          <a:p>
            <a:pPr lvl="1"/>
            <a:r>
              <a:rPr lang="en-US" altLang="zh-CN" sz="2000" dirty="0" err="1">
                <a:latin typeface="+mn-ea"/>
              </a:rPr>
              <a:t>LastByteRead</a:t>
            </a:r>
            <a:r>
              <a:rPr lang="en-US" altLang="zh-CN" sz="2000" dirty="0">
                <a:latin typeface="+mn-ea"/>
              </a:rPr>
              <a:t>: </a:t>
            </a:r>
            <a:r>
              <a:rPr lang="zh-CN" altLang="en-US" sz="2000" dirty="0">
                <a:latin typeface="+mn-ea"/>
              </a:rPr>
              <a:t>最后一个提交给应用进程的</a:t>
            </a:r>
            <a:r>
              <a:rPr lang="en-US" altLang="zh-CN" sz="2000" dirty="0">
                <a:latin typeface="+mn-ea"/>
              </a:rPr>
              <a:t>byte</a:t>
            </a:r>
            <a:r>
              <a:rPr lang="zh-CN" altLang="en-US" sz="2000" dirty="0">
                <a:latin typeface="+mn-ea"/>
              </a:rPr>
              <a:t>序列号</a:t>
            </a:r>
            <a:endParaRPr lang="en-US" altLang="zh-CN" sz="2000" dirty="0">
              <a:latin typeface="+mn-ea"/>
            </a:endParaRPr>
          </a:p>
          <a:p>
            <a:pPr lvl="1"/>
            <a:r>
              <a:rPr lang="en-US" altLang="zh-CN" sz="2000" dirty="0" err="1">
                <a:latin typeface="+mn-ea"/>
              </a:rPr>
              <a:t>LastByteRcvd</a:t>
            </a:r>
            <a:r>
              <a:rPr lang="en-US" altLang="zh-CN" sz="2000" dirty="0">
                <a:latin typeface="+mn-ea"/>
              </a:rPr>
              <a:t>: </a:t>
            </a:r>
            <a:r>
              <a:rPr lang="zh-CN" altLang="en-US" sz="2000" dirty="0">
                <a:latin typeface="+mn-ea"/>
              </a:rPr>
              <a:t>最后一个到达的</a:t>
            </a:r>
            <a:r>
              <a:rPr lang="en-US" altLang="zh-CN" sz="2000" dirty="0">
                <a:latin typeface="+mn-ea"/>
              </a:rPr>
              <a:t>byte</a:t>
            </a:r>
            <a:r>
              <a:rPr lang="zh-CN" altLang="en-US" sz="2000" dirty="0">
                <a:latin typeface="+mn-ea"/>
              </a:rPr>
              <a:t>序列号</a:t>
            </a:r>
            <a:endParaRPr lang="en-US" altLang="zh-CN" sz="2000" dirty="0">
              <a:latin typeface="+mn-ea"/>
            </a:endParaRPr>
          </a:p>
          <a:p>
            <a:pPr lvl="1"/>
            <a:endParaRPr lang="en-US" altLang="zh-CN" sz="2000" dirty="0">
              <a:latin typeface="+mn-ea"/>
            </a:endParaRPr>
          </a:p>
          <a:p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发送端维持两个变量</a:t>
            </a:r>
            <a:endParaRPr lang="en-US" altLang="zh-CN" sz="2400" dirty="0">
              <a:latin typeface="+mn-ea"/>
            </a:endParaRPr>
          </a:p>
          <a:p>
            <a:pPr lvl="1"/>
            <a:r>
              <a:rPr lang="en-US" altLang="zh-CN" sz="2000" dirty="0" err="1">
                <a:latin typeface="+mn-ea"/>
              </a:rPr>
              <a:t>LastByteSent</a:t>
            </a:r>
            <a:r>
              <a:rPr lang="zh-CN" altLang="en-US" sz="2000" dirty="0">
                <a:latin typeface="+mn-ea"/>
              </a:rPr>
              <a:t>：最后一个发出去的</a:t>
            </a:r>
            <a:r>
              <a:rPr lang="en-US" altLang="zh-CN" sz="2000" dirty="0">
                <a:latin typeface="+mn-ea"/>
              </a:rPr>
              <a:t>byte</a:t>
            </a:r>
            <a:r>
              <a:rPr lang="zh-CN" altLang="en-US" sz="2000" dirty="0">
                <a:latin typeface="+mn-ea"/>
              </a:rPr>
              <a:t>序列号</a:t>
            </a:r>
            <a:endParaRPr lang="en-US" altLang="zh-CN" sz="2000" dirty="0">
              <a:latin typeface="+mn-ea"/>
            </a:endParaRPr>
          </a:p>
          <a:p>
            <a:pPr lvl="1"/>
            <a:r>
              <a:rPr lang="en-US" altLang="zh-CN" sz="2000" dirty="0" err="1">
                <a:latin typeface="+mn-ea"/>
              </a:rPr>
              <a:t>LastByteAcked</a:t>
            </a:r>
            <a:r>
              <a:rPr lang="zh-CN" altLang="en-US" sz="2000" dirty="0">
                <a:latin typeface="+mn-ea"/>
              </a:rPr>
              <a:t>：最新确认的</a:t>
            </a:r>
            <a:r>
              <a:rPr lang="en-US" altLang="zh-CN" sz="2000" dirty="0">
                <a:latin typeface="+mn-ea"/>
              </a:rPr>
              <a:t>byte</a:t>
            </a:r>
            <a:r>
              <a:rPr lang="zh-CN" altLang="en-US" sz="2000" dirty="0">
                <a:latin typeface="+mn-ea"/>
              </a:rPr>
              <a:t>的序列号</a:t>
            </a:r>
            <a:endParaRPr lang="en-US" altLang="zh-CN" sz="2000" dirty="0">
              <a:latin typeface="+mn-ea"/>
            </a:endParaRPr>
          </a:p>
          <a:p>
            <a:pPr lvl="1"/>
            <a:r>
              <a:rPr lang="zh-CN" altLang="en-US" sz="2000" dirty="0">
                <a:latin typeface="+mn-ea"/>
              </a:rPr>
              <a:t>确保</a:t>
            </a:r>
            <a:endParaRPr lang="en-US" altLang="zh-CN" sz="2000" dirty="0">
              <a:latin typeface="+mn-ea"/>
            </a:endParaRPr>
          </a:p>
          <a:p>
            <a:pPr lvl="1"/>
            <a:endParaRPr lang="zh-CN" altLang="en-US" sz="2000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6175" y="2916238"/>
            <a:ext cx="7083425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defRPr/>
            </a:pPr>
            <a:r>
              <a:rPr lang="en-US" altLang="zh-CN" sz="2000" dirty="0" err="1">
                <a:solidFill>
                  <a:srgbClr val="000000"/>
                </a:solidFill>
                <a:ea typeface="ＭＳ Ｐゴシック" pitchFamily="34" charset="-128"/>
              </a:rPr>
              <a:t>rwnd</a:t>
            </a:r>
            <a:r>
              <a:rPr lang="en-US" altLang="zh-CN" sz="2000" dirty="0">
                <a:solidFill>
                  <a:srgbClr val="000000"/>
                </a:solidFill>
                <a:ea typeface="ＭＳ Ｐゴシック" pitchFamily="34" charset="-128"/>
              </a:rPr>
              <a:t> = </a:t>
            </a:r>
            <a:r>
              <a:rPr lang="en-US" altLang="zh-CN" sz="2000" dirty="0" err="1">
                <a:solidFill>
                  <a:srgbClr val="000000"/>
                </a:solidFill>
                <a:ea typeface="ＭＳ Ｐゴシック" pitchFamily="34" charset="-128"/>
              </a:rPr>
              <a:t>RcvBuffer</a:t>
            </a:r>
            <a:r>
              <a:rPr lang="en-US" altLang="zh-CN" sz="2000" dirty="0">
                <a:solidFill>
                  <a:srgbClr val="000000"/>
                </a:solidFill>
                <a:ea typeface="ＭＳ Ｐゴシック" pitchFamily="34" charset="-128"/>
              </a:rPr>
              <a:t> - [</a:t>
            </a:r>
            <a:r>
              <a:rPr lang="en-US" altLang="zh-CN" sz="2000" dirty="0" err="1">
                <a:solidFill>
                  <a:srgbClr val="000000"/>
                </a:solidFill>
                <a:ea typeface="ＭＳ Ｐゴシック" pitchFamily="34" charset="-128"/>
              </a:rPr>
              <a:t>LastByteRcvd</a:t>
            </a:r>
            <a:r>
              <a:rPr lang="en-US" altLang="zh-CN" sz="2000" dirty="0">
                <a:solidFill>
                  <a:srgbClr val="000000"/>
                </a:solidFill>
                <a:ea typeface="ＭＳ Ｐゴシック" pitchFamily="34" charset="-128"/>
              </a:rPr>
              <a:t> - </a:t>
            </a:r>
            <a:r>
              <a:rPr lang="en-US" altLang="zh-CN" sz="2000" dirty="0" err="1">
                <a:solidFill>
                  <a:srgbClr val="000000"/>
                </a:solidFill>
                <a:ea typeface="ＭＳ Ｐゴシック" pitchFamily="34" charset="-128"/>
              </a:rPr>
              <a:t>LastByteRead</a:t>
            </a:r>
            <a:r>
              <a:rPr lang="en-US" altLang="zh-CN" sz="2000" dirty="0">
                <a:solidFill>
                  <a:srgbClr val="000000"/>
                </a:solidFill>
                <a:ea typeface="ＭＳ Ｐゴシック" pitchFamily="34" charset="-128"/>
              </a:rPr>
              <a:t>]</a:t>
            </a:r>
            <a:endParaRPr lang="zh-CN" altLang="en-US" sz="2000" dirty="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31888" y="5481638"/>
            <a:ext cx="590550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defRPr/>
            </a:pPr>
            <a:r>
              <a:rPr lang="en-US" altLang="zh-CN" sz="2000">
                <a:solidFill>
                  <a:srgbClr val="000000"/>
                </a:solidFill>
                <a:ea typeface="ＭＳ Ｐゴシック" pitchFamily="34" charset="-128"/>
              </a:rPr>
              <a:t>LastByteSent – LastByteAcked ≤ rwnd </a:t>
            </a:r>
            <a:endParaRPr lang="zh-CN" altLang="en-US" sz="2000">
              <a:solidFill>
                <a:srgbClr val="000000"/>
              </a:solidFill>
              <a:ea typeface="ＭＳ Ｐゴシック" pitchFamily="34" charset="-128"/>
            </a:endParaRPr>
          </a:p>
        </p:txBody>
      </p:sp>
    </p:spTree>
  </p:cSld>
  <p:clrMapOvr>
    <a:masterClrMapping/>
  </p:clrMapOvr>
  <p:transition>
    <p:fade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E19904-A441-40FD-8411-2B5AB8519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流控制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2A5B19-9D35-4029-B4CC-2C79D3D62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当接收端套接字缓冲区满</a:t>
            </a:r>
            <a:endParaRPr lang="en-US" altLang="zh-CN" dirty="0"/>
          </a:p>
          <a:p>
            <a:pPr lvl="1"/>
            <a:r>
              <a:rPr lang="zh-CN" altLang="en-US" dirty="0"/>
              <a:t>告知发送端</a:t>
            </a:r>
            <a:r>
              <a:rPr lang="en-US" altLang="zh-CN" dirty="0" err="1"/>
              <a:t>rwnd</a:t>
            </a:r>
            <a:r>
              <a:rPr lang="en-US" altLang="zh-CN" dirty="0"/>
              <a:t>=0</a:t>
            </a:r>
          </a:p>
          <a:p>
            <a:pPr lvl="1"/>
            <a:r>
              <a:rPr lang="zh-CN" altLang="en-US" dirty="0"/>
              <a:t>发送端停止发数据</a:t>
            </a:r>
            <a:endParaRPr lang="en-US" altLang="zh-CN" dirty="0"/>
          </a:p>
          <a:p>
            <a:pPr lvl="1"/>
            <a:r>
              <a:rPr lang="zh-CN" altLang="en-US" dirty="0"/>
              <a:t>产生的问题：接收端缓冲区空了以后，没有数据需要确认，无法通知发送端继续发数据</a:t>
            </a:r>
            <a:endParaRPr lang="en-US" altLang="zh-CN" dirty="0"/>
          </a:p>
          <a:p>
            <a:r>
              <a:rPr lang="zh-CN" altLang="en-US" dirty="0"/>
              <a:t>解决办法：当接收端</a:t>
            </a:r>
            <a:r>
              <a:rPr lang="en-US" altLang="zh-CN" dirty="0" err="1"/>
              <a:t>rwnd</a:t>
            </a:r>
            <a:r>
              <a:rPr lang="en-US" altLang="zh-CN" dirty="0"/>
              <a:t>=0</a:t>
            </a:r>
            <a:r>
              <a:rPr lang="zh-CN" altLang="en-US" dirty="0"/>
              <a:t>，发送端继续发送</a:t>
            </a:r>
            <a:r>
              <a:rPr lang="en-US" altLang="zh-CN" dirty="0"/>
              <a:t>1 byte</a:t>
            </a:r>
            <a:r>
              <a:rPr lang="zh-CN" altLang="en-US" dirty="0"/>
              <a:t>大小的分段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FC7E5A-564C-4957-B0E7-6CC37174C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84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05507"/>
      </p:ext>
    </p:extLst>
  </p:cSld>
  <p:clrMapOvr>
    <a:masterClrMapping/>
  </p:clrMapOvr>
  <p:transition>
    <p:fade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3.1 </a:t>
            </a:r>
            <a:r>
              <a:rPr lang="zh-CN" altLang="en-US" sz="2400" dirty="0"/>
              <a:t>传输层提供的服务</a:t>
            </a:r>
            <a:endParaRPr lang="en-US" altLang="zh-CN" sz="2400" dirty="0"/>
          </a:p>
          <a:p>
            <a:r>
              <a:rPr lang="en-US" altLang="zh-CN" sz="2400" dirty="0"/>
              <a:t>3.2 </a:t>
            </a:r>
            <a:r>
              <a:rPr lang="zh-CN" altLang="en-US" sz="2400" dirty="0"/>
              <a:t>复用和解复用</a:t>
            </a:r>
            <a:endParaRPr lang="en-US" altLang="zh-CN" sz="2400" dirty="0"/>
          </a:p>
          <a:p>
            <a:r>
              <a:rPr lang="en-US" altLang="zh-CN" sz="2400" dirty="0"/>
              <a:t>3.3 </a:t>
            </a:r>
            <a:r>
              <a:rPr lang="zh-CN" altLang="en-US" sz="2400" dirty="0"/>
              <a:t>无连接的传输层协议：</a:t>
            </a:r>
            <a:r>
              <a:rPr lang="en-US" altLang="zh-CN" sz="2400" dirty="0"/>
              <a:t>UDP</a:t>
            </a:r>
          </a:p>
          <a:p>
            <a:r>
              <a:rPr lang="en-US" altLang="zh-CN" sz="2400" dirty="0"/>
              <a:t>3.4 </a:t>
            </a:r>
            <a:r>
              <a:rPr lang="zh-CN" altLang="en-US" sz="2400" dirty="0"/>
              <a:t>可靠数据传输的原理</a:t>
            </a:r>
            <a:endParaRPr lang="en-US" altLang="zh-CN" sz="2400" dirty="0"/>
          </a:p>
          <a:p>
            <a:r>
              <a:rPr lang="en-US" altLang="zh-CN" sz="2400" dirty="0">
                <a:solidFill>
                  <a:srgbClr val="C00000"/>
                </a:solidFill>
              </a:rPr>
              <a:t>3.5 </a:t>
            </a:r>
            <a:r>
              <a:rPr lang="zh-CN" altLang="en-US" sz="2400" dirty="0">
                <a:solidFill>
                  <a:srgbClr val="C00000"/>
                </a:solidFill>
              </a:rPr>
              <a:t>面向连接的传输层协议：</a:t>
            </a:r>
            <a:r>
              <a:rPr lang="en-US" altLang="zh-CN" sz="2400" dirty="0">
                <a:solidFill>
                  <a:srgbClr val="C00000"/>
                </a:solidFill>
              </a:rPr>
              <a:t>TCP</a:t>
            </a:r>
          </a:p>
          <a:p>
            <a:pPr lvl="1"/>
            <a:r>
              <a:rPr lang="zh-CN" altLang="en-US" sz="2000" dirty="0"/>
              <a:t>分段格式</a:t>
            </a:r>
            <a:endParaRPr lang="en-US" altLang="zh-CN" sz="2000" dirty="0"/>
          </a:p>
          <a:p>
            <a:pPr lvl="1"/>
            <a:r>
              <a:rPr lang="zh-CN" altLang="en-US" sz="2000" dirty="0"/>
              <a:t>可靠数据传输</a:t>
            </a:r>
            <a:endParaRPr lang="en-US" altLang="zh-CN" sz="2000" dirty="0"/>
          </a:p>
          <a:p>
            <a:pPr lvl="1"/>
            <a:r>
              <a:rPr lang="zh-CN" altLang="en-US" sz="2000" dirty="0"/>
              <a:t>流控制</a:t>
            </a:r>
            <a:endParaRPr lang="en-US" altLang="zh-CN" sz="2000" dirty="0"/>
          </a:p>
          <a:p>
            <a:pPr lvl="1"/>
            <a:r>
              <a:rPr lang="zh-CN" altLang="en-US" sz="2000" dirty="0">
                <a:solidFill>
                  <a:srgbClr val="C00000"/>
                </a:solidFill>
              </a:rPr>
              <a:t>连接管理</a:t>
            </a:r>
            <a:endParaRPr lang="en-US" altLang="zh-CN" sz="2000" dirty="0">
              <a:solidFill>
                <a:srgbClr val="C00000"/>
              </a:solidFill>
            </a:endParaRPr>
          </a:p>
          <a:p>
            <a:r>
              <a:rPr lang="en-US" altLang="zh-CN" sz="2400" dirty="0"/>
              <a:t>3.6 </a:t>
            </a:r>
            <a:r>
              <a:rPr lang="zh-CN" altLang="en-US" sz="2400" dirty="0"/>
              <a:t>拥塞控制原理</a:t>
            </a:r>
            <a:endParaRPr lang="en-US" altLang="zh-CN" sz="2400" dirty="0"/>
          </a:p>
          <a:p>
            <a:r>
              <a:rPr lang="en-US" altLang="zh-CN" sz="2400" dirty="0"/>
              <a:t>3.7 TCP</a:t>
            </a:r>
            <a:r>
              <a:rPr lang="zh-CN" altLang="en-US" sz="2400" dirty="0"/>
              <a:t>的拥塞控制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85</a:t>
            </a:fld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连接管理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86</a:t>
            </a:fld>
            <a:endParaRPr lang="zh-CN" altLang="en-US"/>
          </a:p>
        </p:txBody>
      </p:sp>
      <p:sp>
        <p:nvSpPr>
          <p:cNvPr id="5" name="Rectangle 62"/>
          <p:cNvSpPr>
            <a:spLocks noChangeArrowheads="1"/>
          </p:cNvSpPr>
          <p:nvPr/>
        </p:nvSpPr>
        <p:spPr bwMode="auto">
          <a:xfrm>
            <a:off x="1249363" y="3072135"/>
            <a:ext cx="2279650" cy="2414588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6" name="Rectangle 45"/>
          <p:cNvSpPr>
            <a:spLocks noChangeArrowheads="1"/>
          </p:cNvSpPr>
          <p:nvPr/>
        </p:nvSpPr>
        <p:spPr bwMode="auto">
          <a:xfrm>
            <a:off x="1209675" y="3126110"/>
            <a:ext cx="2270125" cy="24717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60400" y="1575767"/>
            <a:ext cx="8335963" cy="218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交换数据前，发送端和接收端需要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“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握手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”</a:t>
            </a:r>
            <a:endParaRPr kumimoji="0" lang="en-US" altLang="ja-JP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双方同意建立连接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(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每一方都要表达同意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双方同意连接的相关参数</a:t>
            </a:r>
            <a:r>
              <a:rPr lang="zh-CN" altLang="en-US" sz="2400" kern="0" dirty="0">
                <a:latin typeface="+mn-ea"/>
              </a:rPr>
              <a:t>（例如，初始序列号）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8" name="Line 55"/>
          <p:cNvSpPr>
            <a:spLocks noChangeShapeType="1"/>
          </p:cNvSpPr>
          <p:nvPr/>
        </p:nvSpPr>
        <p:spPr bwMode="auto">
          <a:xfrm>
            <a:off x="1209675" y="3567435"/>
            <a:ext cx="2270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223963" y="3680148"/>
            <a:ext cx="2335212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1400" dirty="0"/>
              <a:t>连接状态</a:t>
            </a:r>
            <a:r>
              <a:rPr lang="en-US" altLang="zh-CN" sz="1400" dirty="0"/>
              <a:t>: ESTAB</a:t>
            </a:r>
          </a:p>
          <a:p>
            <a:pPr algn="l"/>
            <a:r>
              <a:rPr lang="zh-CN" altLang="en-US" sz="1400" dirty="0"/>
              <a:t>链接参数</a:t>
            </a:r>
            <a:r>
              <a:rPr lang="en-US" altLang="zh-CN" sz="1400" dirty="0"/>
              <a:t>:</a:t>
            </a:r>
          </a:p>
          <a:p>
            <a:pPr marL="230188" lvl="1" algn="l"/>
            <a:r>
              <a:rPr lang="zh-CN" altLang="en-US" sz="1400" dirty="0"/>
              <a:t>客户端到服务器</a:t>
            </a:r>
            <a:r>
              <a:rPr lang="en-US" altLang="zh-CN" sz="1400" dirty="0"/>
              <a:t>/</a:t>
            </a:r>
            <a:r>
              <a:rPr lang="zh-CN" altLang="en-US" sz="1400" dirty="0"/>
              <a:t>服务器到客户端的序列号</a:t>
            </a:r>
            <a:endParaRPr lang="en-US" altLang="zh-CN" sz="1400" dirty="0"/>
          </a:p>
          <a:p>
            <a:pPr marL="230188" lvl="1" algn="l"/>
            <a:r>
              <a:rPr lang="zh-CN" altLang="en-US" sz="1400" dirty="0">
                <a:latin typeface="Courier New" pitchFamily="49" charset="0"/>
              </a:rPr>
              <a:t>客户端</a:t>
            </a:r>
            <a:r>
              <a:rPr lang="en-US" altLang="zh-CN" sz="1400" dirty="0">
                <a:latin typeface="Courier New" pitchFamily="49" charset="0"/>
              </a:rPr>
              <a:t>/</a:t>
            </a:r>
            <a:r>
              <a:rPr lang="zh-CN" altLang="en-US" sz="1400" dirty="0">
                <a:latin typeface="Courier New" pitchFamily="49" charset="0"/>
              </a:rPr>
              <a:t>服务器</a:t>
            </a:r>
            <a:r>
              <a:rPr lang="en-US" altLang="zh-CN" sz="1400" b="1" dirty="0" err="1">
                <a:latin typeface="Courier New" pitchFamily="49" charset="0"/>
              </a:rPr>
              <a:t>rcvBuffer</a:t>
            </a:r>
            <a:endParaRPr lang="en-US" altLang="zh-CN" sz="1400" dirty="0"/>
          </a:p>
          <a:p>
            <a:pPr marL="230188" lvl="1" algn="l"/>
            <a:r>
              <a:rPr lang="en-US" altLang="zh-CN" sz="1400" dirty="0"/>
              <a:t>           </a:t>
            </a:r>
          </a:p>
        </p:txBody>
      </p:sp>
      <p:grpSp>
        <p:nvGrpSpPr>
          <p:cNvPr id="10" name="Group 46"/>
          <p:cNvGrpSpPr>
            <a:grpSpLocks/>
          </p:cNvGrpSpPr>
          <p:nvPr/>
        </p:nvGrpSpPr>
        <p:grpSpPr bwMode="auto">
          <a:xfrm>
            <a:off x="2157413" y="3481710"/>
            <a:ext cx="438150" cy="206375"/>
            <a:chOff x="344" y="1846"/>
            <a:chExt cx="336" cy="130"/>
          </a:xfrm>
        </p:grpSpPr>
        <p:sp>
          <p:nvSpPr>
            <p:cNvPr id="11" name="Rectangle 47"/>
            <p:cNvSpPr>
              <a:spLocks noChangeArrowheads="1"/>
            </p:cNvSpPr>
            <p:nvPr/>
          </p:nvSpPr>
          <p:spPr bwMode="auto">
            <a:xfrm>
              <a:off x="344" y="1846"/>
              <a:ext cx="336" cy="1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2" name="Rectangle 48"/>
            <p:cNvSpPr>
              <a:spLocks noChangeArrowheads="1"/>
            </p:cNvSpPr>
            <p:nvPr/>
          </p:nvSpPr>
          <p:spPr bwMode="auto">
            <a:xfrm>
              <a:off x="454" y="1863"/>
              <a:ext cx="112" cy="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3" name="Rectangle 49"/>
            <p:cNvSpPr>
              <a:spLocks noChangeArrowheads="1"/>
            </p:cNvSpPr>
            <p:nvPr/>
          </p:nvSpPr>
          <p:spPr bwMode="auto">
            <a:xfrm>
              <a:off x="578" y="1921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4" name="Rectangle 50"/>
            <p:cNvSpPr>
              <a:spLocks noChangeArrowheads="1"/>
            </p:cNvSpPr>
            <p:nvPr/>
          </p:nvSpPr>
          <p:spPr bwMode="auto">
            <a:xfrm>
              <a:off x="407" y="1922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</p:grpSp>
      <p:sp>
        <p:nvSpPr>
          <p:cNvPr id="15" name="Text Box 54"/>
          <p:cNvSpPr txBox="1">
            <a:spLocks noChangeArrowheads="1"/>
          </p:cNvSpPr>
          <p:nvPr/>
        </p:nvSpPr>
        <p:spPr bwMode="auto">
          <a:xfrm>
            <a:off x="1154113" y="3183260"/>
            <a:ext cx="877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应用层</a:t>
            </a:r>
            <a:endParaRPr lang="en-US" altLang="zh-CN" dirty="0"/>
          </a:p>
        </p:txBody>
      </p:sp>
      <p:sp>
        <p:nvSpPr>
          <p:cNvPr id="16" name="Line 56"/>
          <p:cNvSpPr>
            <a:spLocks noChangeShapeType="1"/>
          </p:cNvSpPr>
          <p:nvPr/>
        </p:nvSpPr>
        <p:spPr bwMode="auto">
          <a:xfrm>
            <a:off x="1216025" y="5062860"/>
            <a:ext cx="2268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7" name="Text Box 57"/>
          <p:cNvSpPr txBox="1">
            <a:spLocks noChangeArrowheads="1"/>
          </p:cNvSpPr>
          <p:nvPr/>
        </p:nvSpPr>
        <p:spPr bwMode="auto">
          <a:xfrm>
            <a:off x="1168400" y="5131123"/>
            <a:ext cx="877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网络层</a:t>
            </a:r>
            <a:endParaRPr lang="en-US" altLang="zh-CN" dirty="0"/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81100" y="5485135"/>
            <a:ext cx="2335213" cy="1809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9" name="Line 59"/>
          <p:cNvSpPr>
            <a:spLocks noChangeShapeType="1"/>
          </p:cNvSpPr>
          <p:nvPr/>
        </p:nvSpPr>
        <p:spPr bwMode="auto">
          <a:xfrm>
            <a:off x="1209675" y="5474023"/>
            <a:ext cx="0" cy="2365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0" name="Line 60"/>
          <p:cNvSpPr>
            <a:spLocks noChangeShapeType="1"/>
          </p:cNvSpPr>
          <p:nvPr/>
        </p:nvSpPr>
        <p:spPr bwMode="auto">
          <a:xfrm>
            <a:off x="3473450" y="5445448"/>
            <a:ext cx="0" cy="2365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1" name="Freeform 8"/>
          <p:cNvSpPr>
            <a:spLocks/>
          </p:cNvSpPr>
          <p:nvPr/>
        </p:nvSpPr>
        <p:spPr bwMode="auto">
          <a:xfrm flipH="1">
            <a:off x="736600" y="3129285"/>
            <a:ext cx="468313" cy="249078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6"/>
              <a:gd name="T16" fmla="*/ 0 h 1284"/>
              <a:gd name="T17" fmla="*/ 366 w 366"/>
              <a:gd name="T18" fmla="*/ 1284 h 12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" name="Rectangle 63"/>
          <p:cNvSpPr>
            <a:spLocks noChangeArrowheads="1"/>
          </p:cNvSpPr>
          <p:nvPr/>
        </p:nvSpPr>
        <p:spPr bwMode="auto">
          <a:xfrm>
            <a:off x="5551488" y="3078485"/>
            <a:ext cx="2279650" cy="2414588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23" name="Rectangle 64"/>
          <p:cNvSpPr>
            <a:spLocks noChangeArrowheads="1"/>
          </p:cNvSpPr>
          <p:nvPr/>
        </p:nvSpPr>
        <p:spPr bwMode="auto">
          <a:xfrm>
            <a:off x="5511800" y="3132460"/>
            <a:ext cx="2270125" cy="24717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24" name="Line 65"/>
          <p:cNvSpPr>
            <a:spLocks noChangeShapeType="1"/>
          </p:cNvSpPr>
          <p:nvPr/>
        </p:nvSpPr>
        <p:spPr bwMode="auto">
          <a:xfrm>
            <a:off x="5511800" y="3573785"/>
            <a:ext cx="2270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5" name="Text Box 66"/>
          <p:cNvSpPr txBox="1">
            <a:spLocks noChangeArrowheads="1"/>
          </p:cNvSpPr>
          <p:nvPr/>
        </p:nvSpPr>
        <p:spPr bwMode="auto">
          <a:xfrm>
            <a:off x="5526088" y="3686498"/>
            <a:ext cx="2335212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dirty="0"/>
              <a:t>连接状态</a:t>
            </a:r>
            <a:r>
              <a:rPr lang="en-US" altLang="zh-CN" sz="1400" dirty="0"/>
              <a:t>: ESTAB</a:t>
            </a:r>
          </a:p>
          <a:p>
            <a:r>
              <a:rPr lang="zh-CN" altLang="en-US" sz="1400" dirty="0"/>
              <a:t>链接参数</a:t>
            </a:r>
            <a:r>
              <a:rPr lang="en-US" altLang="zh-CN" sz="1400" dirty="0"/>
              <a:t>:</a:t>
            </a:r>
          </a:p>
          <a:p>
            <a:pPr marL="230188" lvl="1"/>
            <a:r>
              <a:rPr lang="zh-CN" altLang="en-US" sz="1400" dirty="0"/>
              <a:t>客户端到服务器</a:t>
            </a:r>
            <a:r>
              <a:rPr lang="en-US" altLang="zh-CN" sz="1400" dirty="0"/>
              <a:t>/</a:t>
            </a:r>
            <a:r>
              <a:rPr lang="zh-CN" altLang="en-US" sz="1400" dirty="0"/>
              <a:t>服务器到客户端的序列号</a:t>
            </a:r>
            <a:endParaRPr lang="en-US" altLang="zh-CN" sz="1400" dirty="0"/>
          </a:p>
          <a:p>
            <a:pPr marL="230188" lvl="1"/>
            <a:r>
              <a:rPr lang="zh-CN" altLang="en-US" sz="1400" dirty="0">
                <a:latin typeface="Courier New" pitchFamily="49" charset="0"/>
              </a:rPr>
              <a:t>客户端</a:t>
            </a:r>
            <a:r>
              <a:rPr lang="en-US" altLang="zh-CN" sz="1400" dirty="0">
                <a:latin typeface="Courier New" pitchFamily="49" charset="0"/>
              </a:rPr>
              <a:t>/</a:t>
            </a:r>
            <a:r>
              <a:rPr lang="zh-CN" altLang="en-US" sz="1400" dirty="0">
                <a:latin typeface="Courier New" pitchFamily="49" charset="0"/>
              </a:rPr>
              <a:t>服务器</a:t>
            </a:r>
            <a:r>
              <a:rPr lang="en-US" altLang="zh-CN" sz="1400" b="1" dirty="0" err="1">
                <a:latin typeface="Courier New" pitchFamily="49" charset="0"/>
              </a:rPr>
              <a:t>rcvBuffer</a:t>
            </a:r>
            <a:endParaRPr lang="en-US" altLang="zh-CN" sz="1400" dirty="0"/>
          </a:p>
          <a:p>
            <a:pPr marL="230188" lvl="1"/>
            <a:r>
              <a:rPr lang="en-US" altLang="zh-CN" sz="1400" dirty="0"/>
              <a:t>           </a:t>
            </a:r>
          </a:p>
        </p:txBody>
      </p:sp>
      <p:grpSp>
        <p:nvGrpSpPr>
          <p:cNvPr id="26" name="Group 67"/>
          <p:cNvGrpSpPr>
            <a:grpSpLocks/>
          </p:cNvGrpSpPr>
          <p:nvPr/>
        </p:nvGrpSpPr>
        <p:grpSpPr bwMode="auto">
          <a:xfrm>
            <a:off x="6459538" y="3488060"/>
            <a:ext cx="438150" cy="206375"/>
            <a:chOff x="344" y="1846"/>
            <a:chExt cx="336" cy="130"/>
          </a:xfrm>
        </p:grpSpPr>
        <p:sp>
          <p:nvSpPr>
            <p:cNvPr id="27" name="Rectangle 68"/>
            <p:cNvSpPr>
              <a:spLocks noChangeArrowheads="1"/>
            </p:cNvSpPr>
            <p:nvPr/>
          </p:nvSpPr>
          <p:spPr bwMode="auto">
            <a:xfrm>
              <a:off x="344" y="1846"/>
              <a:ext cx="336" cy="1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8" name="Rectangle 69"/>
            <p:cNvSpPr>
              <a:spLocks noChangeArrowheads="1"/>
            </p:cNvSpPr>
            <p:nvPr/>
          </p:nvSpPr>
          <p:spPr bwMode="auto">
            <a:xfrm>
              <a:off x="454" y="1863"/>
              <a:ext cx="112" cy="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9" name="Rectangle 70"/>
            <p:cNvSpPr>
              <a:spLocks noChangeArrowheads="1"/>
            </p:cNvSpPr>
            <p:nvPr/>
          </p:nvSpPr>
          <p:spPr bwMode="auto">
            <a:xfrm>
              <a:off x="578" y="1921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0" name="Rectangle 71"/>
            <p:cNvSpPr>
              <a:spLocks noChangeArrowheads="1"/>
            </p:cNvSpPr>
            <p:nvPr/>
          </p:nvSpPr>
          <p:spPr bwMode="auto">
            <a:xfrm>
              <a:off x="407" y="1922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</p:grpSp>
      <p:sp>
        <p:nvSpPr>
          <p:cNvPr id="31" name="Text Box 72"/>
          <p:cNvSpPr txBox="1">
            <a:spLocks noChangeArrowheads="1"/>
          </p:cNvSpPr>
          <p:nvPr/>
        </p:nvSpPr>
        <p:spPr bwMode="auto">
          <a:xfrm>
            <a:off x="5456238" y="3189610"/>
            <a:ext cx="8771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应用层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32" name="Line 73"/>
          <p:cNvSpPr>
            <a:spLocks noChangeShapeType="1"/>
          </p:cNvSpPr>
          <p:nvPr/>
        </p:nvSpPr>
        <p:spPr bwMode="auto">
          <a:xfrm>
            <a:off x="5518150" y="5069210"/>
            <a:ext cx="2268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3" name="Text Box 74"/>
          <p:cNvSpPr txBox="1">
            <a:spLocks noChangeArrowheads="1"/>
          </p:cNvSpPr>
          <p:nvPr/>
        </p:nvSpPr>
        <p:spPr bwMode="auto">
          <a:xfrm>
            <a:off x="5470525" y="5137473"/>
            <a:ext cx="877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网络层</a:t>
            </a:r>
            <a:endParaRPr lang="en-US" altLang="zh-CN" dirty="0"/>
          </a:p>
        </p:txBody>
      </p:sp>
      <p:sp>
        <p:nvSpPr>
          <p:cNvPr id="34" name="Rectangle 75"/>
          <p:cNvSpPr>
            <a:spLocks noChangeArrowheads="1"/>
          </p:cNvSpPr>
          <p:nvPr/>
        </p:nvSpPr>
        <p:spPr bwMode="auto">
          <a:xfrm>
            <a:off x="5483225" y="5491485"/>
            <a:ext cx="2335213" cy="1809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5" name="Line 76"/>
          <p:cNvSpPr>
            <a:spLocks noChangeShapeType="1"/>
          </p:cNvSpPr>
          <p:nvPr/>
        </p:nvSpPr>
        <p:spPr bwMode="auto">
          <a:xfrm>
            <a:off x="5511800" y="5480373"/>
            <a:ext cx="0" cy="2365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6" name="Line 77"/>
          <p:cNvSpPr>
            <a:spLocks noChangeShapeType="1"/>
          </p:cNvSpPr>
          <p:nvPr/>
        </p:nvSpPr>
        <p:spPr bwMode="auto">
          <a:xfrm>
            <a:off x="7775575" y="5451798"/>
            <a:ext cx="0" cy="2365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7" name="Freeform 78"/>
          <p:cNvSpPr>
            <a:spLocks/>
          </p:cNvSpPr>
          <p:nvPr/>
        </p:nvSpPr>
        <p:spPr bwMode="auto">
          <a:xfrm>
            <a:off x="7793038" y="3068960"/>
            <a:ext cx="468312" cy="249078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6"/>
              <a:gd name="T16" fmla="*/ 0 h 1284"/>
              <a:gd name="T17" fmla="*/ 366 w 366"/>
              <a:gd name="T18" fmla="*/ 1284 h 12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" name="Text Box 83"/>
          <p:cNvSpPr txBox="1">
            <a:spLocks noChangeArrowheads="1"/>
          </p:cNvSpPr>
          <p:nvPr/>
        </p:nvSpPr>
        <p:spPr bwMode="auto">
          <a:xfrm>
            <a:off x="1087437" y="5725939"/>
            <a:ext cx="3196527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1775" indent="-231775" algn="l"/>
            <a:r>
              <a:rPr lang="en-US" altLang="zh-CN" sz="1400" b="1" dirty="0">
                <a:latin typeface="Courier New" pitchFamily="49" charset="0"/>
              </a:rPr>
              <a:t>Socket </a:t>
            </a:r>
            <a:r>
              <a:rPr lang="en-US" altLang="zh-CN" sz="1400" b="1" dirty="0" err="1">
                <a:latin typeface="Courier New" pitchFamily="49" charset="0"/>
              </a:rPr>
              <a:t>clientSocket</a:t>
            </a:r>
            <a:r>
              <a:rPr lang="en-US" altLang="zh-CN" sz="1400" b="1" dirty="0">
                <a:latin typeface="Courier New" pitchFamily="49" charset="0"/>
              </a:rPr>
              <a:t> =   </a:t>
            </a:r>
          </a:p>
          <a:p>
            <a:pPr marL="231775" indent="-231775" algn="l"/>
            <a:r>
              <a:rPr lang="en-US" altLang="zh-CN" sz="1400" b="1" dirty="0">
                <a:latin typeface="Courier New" pitchFamily="49" charset="0"/>
              </a:rPr>
              <a:t>  </a:t>
            </a:r>
            <a:r>
              <a:rPr lang="en-US" altLang="zh-CN" sz="1400" b="1" dirty="0" err="1">
                <a:latin typeface="Courier New" pitchFamily="49" charset="0"/>
              </a:rPr>
              <a:t>newSocket</a:t>
            </a:r>
            <a:r>
              <a:rPr lang="en-US" altLang="zh-CN" sz="1400" b="1" dirty="0">
                <a:latin typeface="Courier New" pitchFamily="49" charset="0"/>
              </a:rPr>
              <a:t>("</a:t>
            </a:r>
            <a:r>
              <a:rPr lang="en-US" altLang="zh-CN" sz="1400" b="1" dirty="0" err="1">
                <a:latin typeface="Courier New" pitchFamily="49" charset="0"/>
              </a:rPr>
              <a:t>hostname","port</a:t>
            </a:r>
            <a:r>
              <a:rPr lang="en-US" altLang="zh-CN" sz="1400" b="1" dirty="0">
                <a:latin typeface="Courier New" pitchFamily="49" charset="0"/>
              </a:rPr>
              <a:t> number");</a:t>
            </a:r>
          </a:p>
        </p:txBody>
      </p:sp>
      <p:sp>
        <p:nvSpPr>
          <p:cNvPr id="39" name="Text Box 85"/>
          <p:cNvSpPr txBox="1">
            <a:spLocks noChangeArrowheads="1"/>
          </p:cNvSpPr>
          <p:nvPr/>
        </p:nvSpPr>
        <p:spPr bwMode="auto">
          <a:xfrm>
            <a:off x="5387975" y="5740226"/>
            <a:ext cx="28940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1775" indent="-231775" algn="l"/>
            <a:r>
              <a:rPr lang="en-US" altLang="zh-CN" sz="1400" b="1">
                <a:latin typeface="Courier New" pitchFamily="49" charset="0"/>
              </a:rPr>
              <a:t>Socket connectionSocket = welcomeSocket.accept();</a:t>
            </a:r>
          </a:p>
        </p:txBody>
      </p:sp>
      <p:grpSp>
        <p:nvGrpSpPr>
          <p:cNvPr id="40" name="Group 89"/>
          <p:cNvGrpSpPr>
            <a:grpSpLocks/>
          </p:cNvGrpSpPr>
          <p:nvPr/>
        </p:nvGrpSpPr>
        <p:grpSpPr bwMode="auto">
          <a:xfrm>
            <a:off x="260350" y="5161285"/>
            <a:ext cx="698500" cy="612775"/>
            <a:chOff x="-44" y="1473"/>
            <a:chExt cx="981" cy="1105"/>
          </a:xfrm>
        </p:grpSpPr>
        <p:pic>
          <p:nvPicPr>
            <p:cNvPr id="41" name="Picture 90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2" name="Freeform 9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3" name="Group 92"/>
          <p:cNvGrpSpPr>
            <a:grpSpLocks/>
          </p:cNvGrpSpPr>
          <p:nvPr/>
        </p:nvGrpSpPr>
        <p:grpSpPr bwMode="auto">
          <a:xfrm>
            <a:off x="8075613" y="5059685"/>
            <a:ext cx="415925" cy="627063"/>
            <a:chOff x="4140" y="429"/>
            <a:chExt cx="1425" cy="2396"/>
          </a:xfrm>
        </p:grpSpPr>
        <p:sp>
          <p:nvSpPr>
            <p:cNvPr id="44" name="Freeform 93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6 w 354"/>
                <a:gd name="T1" fmla="*/ 0 h 2742"/>
                <a:gd name="T2" fmla="*/ 30 w 354"/>
                <a:gd name="T3" fmla="*/ 46 h 2742"/>
                <a:gd name="T4" fmla="*/ 30 w 354"/>
                <a:gd name="T5" fmla="*/ 354 h 2742"/>
                <a:gd name="T6" fmla="*/ 0 w 354"/>
                <a:gd name="T7" fmla="*/ 371 h 2742"/>
                <a:gd name="T8" fmla="*/ 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Rectangle 94"/>
            <p:cNvSpPr>
              <a:spLocks noChangeArrowheads="1"/>
            </p:cNvSpPr>
            <p:nvPr/>
          </p:nvSpPr>
          <p:spPr bwMode="auto">
            <a:xfrm>
              <a:off x="4205" y="429"/>
              <a:ext cx="1050" cy="2287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6" name="Freeform 95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8 w 211"/>
                <a:gd name="T3" fmla="*/ 30 h 2537"/>
                <a:gd name="T4" fmla="*/ 2 w 211"/>
                <a:gd name="T5" fmla="*/ 338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96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8 h 226"/>
                <a:gd name="T4" fmla="*/ 29 w 328"/>
                <a:gd name="T5" fmla="*/ 32 h 226"/>
                <a:gd name="T6" fmla="*/ 0 w 328"/>
                <a:gd name="T7" fmla="*/ 1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Rectangle 97"/>
            <p:cNvSpPr>
              <a:spLocks noChangeArrowheads="1"/>
            </p:cNvSpPr>
            <p:nvPr/>
          </p:nvSpPr>
          <p:spPr bwMode="auto">
            <a:xfrm>
              <a:off x="4211" y="696"/>
              <a:ext cx="598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49" name="Group 98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4" name="AutoShape 99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6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75" name="AutoShape 100"/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50" name="Rectangle 101"/>
            <p:cNvSpPr>
              <a:spLocks noChangeArrowheads="1"/>
            </p:cNvSpPr>
            <p:nvPr/>
          </p:nvSpPr>
          <p:spPr bwMode="auto">
            <a:xfrm>
              <a:off x="4222" y="1017"/>
              <a:ext cx="598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51" name="Group 102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2" name="AutoShape 103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1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73" name="AutoShape 104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7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52" name="Rectangle 105"/>
            <p:cNvSpPr>
              <a:spLocks noChangeArrowheads="1"/>
            </p:cNvSpPr>
            <p:nvPr/>
          </p:nvSpPr>
          <p:spPr bwMode="auto">
            <a:xfrm>
              <a:off x="4216" y="1357"/>
              <a:ext cx="598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3" name="Rectangle 106"/>
            <p:cNvSpPr>
              <a:spLocks noChangeArrowheads="1"/>
            </p:cNvSpPr>
            <p:nvPr/>
          </p:nvSpPr>
          <p:spPr bwMode="auto">
            <a:xfrm>
              <a:off x="4227" y="1654"/>
              <a:ext cx="598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54" name="Group 107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0" name="AutoShape 108"/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25" cy="12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71" name="AutoShape 109"/>
              <p:cNvSpPr>
                <a:spLocks noChangeArrowheads="1"/>
              </p:cNvSpPr>
              <p:nvPr/>
            </p:nvSpPr>
            <p:spPr bwMode="auto">
              <a:xfrm>
                <a:off x="625" y="2588"/>
                <a:ext cx="691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55" name="Freeform 110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7 h 226"/>
                <a:gd name="T4" fmla="*/ 29 w 328"/>
                <a:gd name="T5" fmla="*/ 30 h 226"/>
                <a:gd name="T6" fmla="*/ 0 w 328"/>
                <a:gd name="T7" fmla="*/ 1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6" name="Group 111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8" name="AutoShape 112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5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69" name="AutoShape 113"/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1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57" name="Rectangle 114"/>
            <p:cNvSpPr>
              <a:spLocks noChangeArrowheads="1"/>
            </p:cNvSpPr>
            <p:nvPr/>
          </p:nvSpPr>
          <p:spPr bwMode="auto">
            <a:xfrm>
              <a:off x="5250" y="429"/>
              <a:ext cx="71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8" name="Freeform 115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6 w 296"/>
                <a:gd name="T3" fmla="*/ 18 h 256"/>
                <a:gd name="T4" fmla="*/ 26 w 296"/>
                <a:gd name="T5" fmla="*/ 34 h 256"/>
                <a:gd name="T6" fmla="*/ 0 w 296"/>
                <a:gd name="T7" fmla="*/ 1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116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7 w 304"/>
                <a:gd name="T3" fmla="*/ 22 h 288"/>
                <a:gd name="T4" fmla="*/ 25 w 304"/>
                <a:gd name="T5" fmla="*/ 40 h 288"/>
                <a:gd name="T6" fmla="*/ 2 w 304"/>
                <a:gd name="T7" fmla="*/ 1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Oval 117"/>
            <p:cNvSpPr>
              <a:spLocks noChangeArrowheads="1"/>
            </p:cNvSpPr>
            <p:nvPr/>
          </p:nvSpPr>
          <p:spPr bwMode="auto">
            <a:xfrm>
              <a:off x="5516" y="2613"/>
              <a:ext cx="49" cy="97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1" name="Freeform 118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5 h 240"/>
                <a:gd name="T2" fmla="*/ 2 w 306"/>
                <a:gd name="T3" fmla="*/ 33 h 240"/>
                <a:gd name="T4" fmla="*/ 27 w 306"/>
                <a:gd name="T5" fmla="*/ 15 h 240"/>
                <a:gd name="T6" fmla="*/ 26 w 306"/>
                <a:gd name="T7" fmla="*/ 0 h 240"/>
                <a:gd name="T8" fmla="*/ 0 w 306"/>
                <a:gd name="T9" fmla="*/ 1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AutoShape 119"/>
            <p:cNvSpPr>
              <a:spLocks noChangeArrowheads="1"/>
            </p:cNvSpPr>
            <p:nvPr/>
          </p:nvSpPr>
          <p:spPr bwMode="auto">
            <a:xfrm>
              <a:off x="4140" y="2679"/>
              <a:ext cx="1197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3" name="AutoShape 120"/>
            <p:cNvSpPr>
              <a:spLocks noChangeArrowheads="1"/>
            </p:cNvSpPr>
            <p:nvPr/>
          </p:nvSpPr>
          <p:spPr bwMode="auto">
            <a:xfrm>
              <a:off x="4205" y="2710"/>
              <a:ext cx="1071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4" name="Oval 121"/>
            <p:cNvSpPr>
              <a:spLocks noChangeArrowheads="1"/>
            </p:cNvSpPr>
            <p:nvPr/>
          </p:nvSpPr>
          <p:spPr bwMode="auto">
            <a:xfrm>
              <a:off x="4309" y="2382"/>
              <a:ext cx="158" cy="146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5" name="Oval 122"/>
            <p:cNvSpPr>
              <a:spLocks noChangeArrowheads="1"/>
            </p:cNvSpPr>
            <p:nvPr/>
          </p:nvSpPr>
          <p:spPr bwMode="auto">
            <a:xfrm>
              <a:off x="4488" y="2382"/>
              <a:ext cx="158" cy="146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zh-CN" sz="180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6" name="Oval 123"/>
            <p:cNvSpPr>
              <a:spLocks noChangeArrowheads="1"/>
            </p:cNvSpPr>
            <p:nvPr/>
          </p:nvSpPr>
          <p:spPr bwMode="auto">
            <a:xfrm>
              <a:off x="4662" y="2382"/>
              <a:ext cx="158" cy="140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7" name="Rectangle 124"/>
            <p:cNvSpPr>
              <a:spLocks noChangeArrowheads="1"/>
            </p:cNvSpPr>
            <p:nvPr/>
          </p:nvSpPr>
          <p:spPr bwMode="auto">
            <a:xfrm>
              <a:off x="5065" y="1836"/>
              <a:ext cx="82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</p:grpSp>
    </p:spTree>
  </p:cSld>
  <p:clrMapOvr>
    <a:masterClrMapping/>
  </p:clrMapOvr>
  <p:transition>
    <p:fade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TCP3</a:t>
            </a:r>
            <a:r>
              <a:rPr lang="zh-CN" altLang="en-US" dirty="0"/>
              <a:t>次交互握手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87</a:t>
            </a:fld>
            <a:endParaRPr lang="zh-CN" alt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H="1">
            <a:off x="3282950" y="2533550"/>
            <a:ext cx="1588" cy="2470150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6" name="Group 102"/>
          <p:cNvGrpSpPr>
            <a:grpSpLocks/>
          </p:cNvGrpSpPr>
          <p:nvPr/>
        </p:nvGrpSpPr>
        <p:grpSpPr bwMode="auto">
          <a:xfrm>
            <a:off x="1493839" y="2460525"/>
            <a:ext cx="4297363" cy="955675"/>
            <a:chOff x="934" y="1363"/>
            <a:chExt cx="2707" cy="602"/>
          </a:xfrm>
        </p:grpSpPr>
        <p:sp>
          <p:nvSpPr>
            <p:cNvPr id="7" name="Line 10"/>
            <p:cNvSpPr>
              <a:spLocks noChangeShapeType="1"/>
            </p:cNvSpPr>
            <p:nvPr/>
          </p:nvSpPr>
          <p:spPr bwMode="auto">
            <a:xfrm>
              <a:off x="2062" y="1502"/>
              <a:ext cx="1579" cy="46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" name="Rectangle 12"/>
            <p:cNvSpPr>
              <a:spLocks noChangeArrowheads="1"/>
            </p:cNvSpPr>
            <p:nvPr/>
          </p:nvSpPr>
          <p:spPr bwMode="auto">
            <a:xfrm>
              <a:off x="2518" y="1565"/>
              <a:ext cx="590" cy="27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9" name="Text Box 13"/>
            <p:cNvSpPr txBox="1">
              <a:spLocks noChangeArrowheads="1"/>
            </p:cNvSpPr>
            <p:nvPr/>
          </p:nvSpPr>
          <p:spPr bwMode="auto">
            <a:xfrm>
              <a:off x="2310" y="1624"/>
              <a:ext cx="109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SYNbit=1, Seq=x</a:t>
              </a:r>
            </a:p>
          </p:txBody>
        </p:sp>
        <p:sp>
          <p:nvSpPr>
            <p:cNvPr id="10" name="Text Box 21"/>
            <p:cNvSpPr txBox="1">
              <a:spLocks noChangeArrowheads="1"/>
            </p:cNvSpPr>
            <p:nvPr/>
          </p:nvSpPr>
          <p:spPr bwMode="auto">
            <a:xfrm>
              <a:off x="934" y="1363"/>
              <a:ext cx="1106" cy="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>
                <a:lnSpc>
                  <a:spcPct val="90000"/>
                </a:lnSpc>
              </a:pPr>
              <a:r>
                <a:rPr lang="zh-CN" altLang="en-US" sz="1400" dirty="0"/>
                <a:t>选择初始序列号，</a:t>
              </a:r>
              <a:r>
                <a:rPr lang="en-US" altLang="zh-CN" sz="1400" dirty="0"/>
                <a:t> x</a:t>
              </a:r>
            </a:p>
            <a:p>
              <a:pPr algn="r">
                <a:lnSpc>
                  <a:spcPct val="90000"/>
                </a:lnSpc>
              </a:pPr>
              <a:r>
                <a:rPr lang="zh-CN" altLang="en-US" sz="1400" dirty="0"/>
                <a:t>发送</a:t>
              </a:r>
              <a:r>
                <a:rPr lang="en-US" altLang="zh-CN" sz="1400" dirty="0"/>
                <a:t>TCP SYN </a:t>
              </a:r>
              <a:r>
                <a:rPr lang="zh-CN" altLang="en-US" sz="1400" dirty="0"/>
                <a:t>消息</a:t>
              </a:r>
              <a:endParaRPr lang="en-US" altLang="zh-CN" sz="1400" dirty="0"/>
            </a:p>
          </p:txBody>
        </p:sp>
      </p:grpSp>
      <p:sp>
        <p:nvSpPr>
          <p:cNvPr id="11" name="Line 22"/>
          <p:cNvSpPr>
            <a:spLocks noChangeShapeType="1"/>
          </p:cNvSpPr>
          <p:nvPr/>
        </p:nvSpPr>
        <p:spPr bwMode="auto">
          <a:xfrm flipH="1">
            <a:off x="5872163" y="2603400"/>
            <a:ext cx="1587" cy="3417888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2" name="Text Box 92"/>
          <p:cNvSpPr txBox="1">
            <a:spLocks noChangeArrowheads="1"/>
          </p:cNvSpPr>
          <p:nvPr/>
        </p:nvSpPr>
        <p:spPr bwMode="auto">
          <a:xfrm>
            <a:off x="8058150" y="5441850"/>
            <a:ext cx="7715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CC0000"/>
                </a:solidFill>
              </a:rPr>
              <a:t>ESTAB</a:t>
            </a:r>
          </a:p>
        </p:txBody>
      </p:sp>
      <p:grpSp>
        <p:nvGrpSpPr>
          <p:cNvPr id="13" name="Group 109"/>
          <p:cNvGrpSpPr>
            <a:grpSpLocks/>
          </p:cNvGrpSpPr>
          <p:nvPr/>
        </p:nvGrpSpPr>
        <p:grpSpPr bwMode="auto">
          <a:xfrm>
            <a:off x="3281363" y="3130450"/>
            <a:ext cx="4321174" cy="1425575"/>
            <a:chOff x="2060" y="1785"/>
            <a:chExt cx="2722" cy="898"/>
          </a:xfrm>
        </p:grpSpPr>
        <p:sp>
          <p:nvSpPr>
            <p:cNvPr id="14" name="Line 11"/>
            <p:cNvSpPr>
              <a:spLocks noChangeShapeType="1"/>
            </p:cNvSpPr>
            <p:nvPr/>
          </p:nvSpPr>
          <p:spPr bwMode="auto">
            <a:xfrm flipH="1">
              <a:off x="2060" y="2031"/>
              <a:ext cx="1580" cy="65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381" y="2206"/>
              <a:ext cx="896" cy="32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6" name="Text Box 83"/>
            <p:cNvSpPr txBox="1">
              <a:spLocks noChangeArrowheads="1"/>
            </p:cNvSpPr>
            <p:nvPr/>
          </p:nvSpPr>
          <p:spPr bwMode="auto">
            <a:xfrm>
              <a:off x="2159" y="2169"/>
              <a:ext cx="1534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SYNbit=1, Seq=y</a:t>
              </a:r>
            </a:p>
            <a:p>
              <a:r>
                <a:rPr lang="en-US" altLang="zh-CN"/>
                <a:t>ACKbit=1; ACKnum=x+1</a:t>
              </a:r>
            </a:p>
          </p:txBody>
        </p:sp>
        <p:sp>
          <p:nvSpPr>
            <p:cNvPr id="17" name="Text Box 93"/>
            <p:cNvSpPr txBox="1">
              <a:spLocks noChangeArrowheads="1"/>
            </p:cNvSpPr>
            <p:nvPr/>
          </p:nvSpPr>
          <p:spPr bwMode="auto">
            <a:xfrm>
              <a:off x="3676" y="1785"/>
              <a:ext cx="1106" cy="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zh-CN" altLang="en-US" sz="1400" dirty="0"/>
                <a:t>选择初始序列号，</a:t>
              </a:r>
              <a:r>
                <a:rPr lang="en-US" altLang="zh-CN" sz="1400" dirty="0"/>
                <a:t>y</a:t>
              </a:r>
            </a:p>
            <a:p>
              <a:pPr algn="l">
                <a:lnSpc>
                  <a:spcPct val="90000"/>
                </a:lnSpc>
              </a:pPr>
              <a:r>
                <a:rPr lang="zh-CN" altLang="en-US" sz="1400" dirty="0"/>
                <a:t>发送</a:t>
              </a:r>
              <a:r>
                <a:rPr lang="en-US" altLang="zh-CN" sz="1400" dirty="0"/>
                <a:t>TCP SYNACK</a:t>
              </a:r>
            </a:p>
            <a:p>
              <a:pPr algn="l">
                <a:lnSpc>
                  <a:spcPct val="90000"/>
                </a:lnSpc>
              </a:pPr>
              <a:r>
                <a:rPr lang="zh-CN" altLang="en-US" sz="1400" dirty="0"/>
                <a:t>消息，确认</a:t>
              </a:r>
              <a:r>
                <a:rPr lang="en-US" altLang="zh-CN" sz="1400" dirty="0"/>
                <a:t> SYN</a:t>
              </a:r>
            </a:p>
          </p:txBody>
        </p:sp>
      </p:grpSp>
      <p:grpSp>
        <p:nvGrpSpPr>
          <p:cNvPr id="18" name="Group 110"/>
          <p:cNvGrpSpPr>
            <a:grpSpLocks/>
          </p:cNvGrpSpPr>
          <p:nvPr/>
        </p:nvGrpSpPr>
        <p:grpSpPr bwMode="auto">
          <a:xfrm>
            <a:off x="19051" y="4229000"/>
            <a:ext cx="7212013" cy="1376363"/>
            <a:chOff x="5" y="2477"/>
            <a:chExt cx="4543" cy="867"/>
          </a:xfrm>
        </p:grpSpPr>
        <p:sp>
          <p:nvSpPr>
            <p:cNvPr id="19" name="Line 84"/>
            <p:cNvSpPr>
              <a:spLocks noChangeShapeType="1"/>
            </p:cNvSpPr>
            <p:nvPr/>
          </p:nvSpPr>
          <p:spPr bwMode="auto">
            <a:xfrm>
              <a:off x="2073" y="2728"/>
              <a:ext cx="1579" cy="46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Rectangle 89"/>
            <p:cNvSpPr>
              <a:spLocks noChangeArrowheads="1"/>
            </p:cNvSpPr>
            <p:nvPr/>
          </p:nvSpPr>
          <p:spPr bwMode="auto">
            <a:xfrm>
              <a:off x="2486" y="2806"/>
              <a:ext cx="775" cy="27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1" name="Text Box 90"/>
            <p:cNvSpPr txBox="1">
              <a:spLocks noChangeArrowheads="1"/>
            </p:cNvSpPr>
            <p:nvPr/>
          </p:nvSpPr>
          <p:spPr bwMode="auto">
            <a:xfrm>
              <a:off x="2092" y="2852"/>
              <a:ext cx="152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err="1"/>
                <a:t>ACKbit</a:t>
              </a:r>
              <a:r>
                <a:rPr lang="en-US" altLang="zh-CN" dirty="0"/>
                <a:t>=1, </a:t>
              </a:r>
              <a:r>
                <a:rPr lang="en-US" altLang="zh-CN" dirty="0" err="1"/>
                <a:t>ACKnum</a:t>
              </a:r>
              <a:r>
                <a:rPr lang="en-US" altLang="zh-CN" dirty="0"/>
                <a:t>=y+1</a:t>
              </a:r>
            </a:p>
          </p:txBody>
        </p:sp>
        <p:sp>
          <p:nvSpPr>
            <p:cNvPr id="22" name="Text Box 94"/>
            <p:cNvSpPr txBox="1">
              <a:spLocks noChangeArrowheads="1"/>
            </p:cNvSpPr>
            <p:nvPr/>
          </p:nvSpPr>
          <p:spPr bwMode="auto">
            <a:xfrm>
              <a:off x="5" y="2477"/>
              <a:ext cx="2039" cy="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>
                <a:lnSpc>
                  <a:spcPct val="90000"/>
                </a:lnSpc>
              </a:pPr>
              <a:r>
                <a:rPr lang="zh-CN" altLang="en-US" sz="1400" dirty="0"/>
                <a:t>收到</a:t>
              </a:r>
              <a:r>
                <a:rPr lang="en-US" altLang="zh-CN" sz="1400" dirty="0"/>
                <a:t>SYNACK(x) </a:t>
              </a:r>
            </a:p>
            <a:p>
              <a:pPr algn="r">
                <a:lnSpc>
                  <a:spcPct val="90000"/>
                </a:lnSpc>
              </a:pPr>
              <a:r>
                <a:rPr lang="zh-CN" altLang="en-US" sz="1400" dirty="0"/>
                <a:t>表示服务器正常</a:t>
              </a:r>
              <a:r>
                <a:rPr lang="en-US" altLang="zh-CN" sz="1400" dirty="0"/>
                <a:t>;</a:t>
              </a:r>
            </a:p>
            <a:p>
              <a:pPr algn="r">
                <a:lnSpc>
                  <a:spcPct val="90000"/>
                </a:lnSpc>
              </a:pPr>
              <a:r>
                <a:rPr lang="zh-CN" altLang="en-US" sz="1400" dirty="0"/>
                <a:t>发送</a:t>
              </a:r>
              <a:r>
                <a:rPr lang="en-US" altLang="zh-CN" sz="1400" dirty="0"/>
                <a:t>ACK </a:t>
              </a:r>
              <a:r>
                <a:rPr lang="zh-CN" altLang="en-US" sz="1400" dirty="0"/>
                <a:t>确认</a:t>
              </a:r>
              <a:r>
                <a:rPr lang="en-US" altLang="zh-CN" sz="1400" dirty="0"/>
                <a:t> SYNACK;</a:t>
              </a:r>
            </a:p>
            <a:p>
              <a:pPr algn="r">
                <a:lnSpc>
                  <a:spcPct val="90000"/>
                </a:lnSpc>
              </a:pPr>
              <a:r>
                <a:rPr lang="zh-CN" altLang="en-US" sz="1400" dirty="0"/>
                <a:t>该消息可以携带客户端到服务器的数据</a:t>
              </a:r>
              <a:endParaRPr lang="en-US" altLang="zh-CN" sz="1400" dirty="0"/>
            </a:p>
          </p:txBody>
        </p:sp>
        <p:sp>
          <p:nvSpPr>
            <p:cNvPr id="23" name="Text Box 95"/>
            <p:cNvSpPr txBox="1">
              <a:spLocks noChangeArrowheads="1"/>
            </p:cNvSpPr>
            <p:nvPr/>
          </p:nvSpPr>
          <p:spPr bwMode="auto">
            <a:xfrm>
              <a:off x="3640" y="3042"/>
              <a:ext cx="908" cy="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zh-CN" altLang="en-US" sz="1400" dirty="0"/>
                <a:t>收到</a:t>
              </a:r>
              <a:r>
                <a:rPr lang="en-US" altLang="zh-CN" sz="1400" dirty="0"/>
                <a:t>ACK(y) </a:t>
              </a:r>
            </a:p>
            <a:p>
              <a:pPr algn="l">
                <a:lnSpc>
                  <a:spcPct val="90000"/>
                </a:lnSpc>
              </a:pPr>
              <a:r>
                <a:rPr lang="zh-CN" altLang="en-US" sz="1400" dirty="0"/>
                <a:t>表示客户端正常</a:t>
              </a:r>
              <a:endParaRPr lang="en-US" altLang="zh-CN" sz="1400" dirty="0"/>
            </a:p>
          </p:txBody>
        </p:sp>
      </p:grpSp>
      <p:grpSp>
        <p:nvGrpSpPr>
          <p:cNvPr id="24" name="Group 105"/>
          <p:cNvGrpSpPr>
            <a:grpSpLocks/>
          </p:cNvGrpSpPr>
          <p:nvPr/>
        </p:nvGrpSpPr>
        <p:grpSpPr bwMode="auto">
          <a:xfrm>
            <a:off x="300038" y="2498625"/>
            <a:ext cx="1030287" cy="700088"/>
            <a:chOff x="182" y="1387"/>
            <a:chExt cx="649" cy="441"/>
          </a:xfrm>
        </p:grpSpPr>
        <p:sp>
          <p:nvSpPr>
            <p:cNvPr id="25" name="Text Box 91"/>
            <p:cNvSpPr txBox="1">
              <a:spLocks noChangeArrowheads="1"/>
            </p:cNvSpPr>
            <p:nvPr/>
          </p:nvSpPr>
          <p:spPr bwMode="auto">
            <a:xfrm>
              <a:off x="182" y="1616"/>
              <a:ext cx="64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SYNSENT</a:t>
              </a:r>
            </a:p>
          </p:txBody>
        </p:sp>
        <p:sp>
          <p:nvSpPr>
            <p:cNvPr id="26" name="Line 103"/>
            <p:cNvSpPr>
              <a:spLocks noChangeShapeType="1"/>
            </p:cNvSpPr>
            <p:nvPr/>
          </p:nvSpPr>
          <p:spPr bwMode="auto">
            <a:xfrm>
              <a:off x="462" y="1387"/>
              <a:ext cx="0" cy="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7" name="Group 111"/>
          <p:cNvGrpSpPr>
            <a:grpSpLocks/>
          </p:cNvGrpSpPr>
          <p:nvPr/>
        </p:nvGrpSpPr>
        <p:grpSpPr bwMode="auto">
          <a:xfrm>
            <a:off x="301625" y="3159025"/>
            <a:ext cx="771525" cy="1622425"/>
            <a:chOff x="183" y="1803"/>
            <a:chExt cx="486" cy="1022"/>
          </a:xfrm>
        </p:grpSpPr>
        <p:sp>
          <p:nvSpPr>
            <p:cNvPr id="28" name="Text Box 16"/>
            <p:cNvSpPr txBox="1">
              <a:spLocks noChangeArrowheads="1"/>
            </p:cNvSpPr>
            <p:nvPr/>
          </p:nvSpPr>
          <p:spPr bwMode="auto">
            <a:xfrm>
              <a:off x="183" y="2613"/>
              <a:ext cx="48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CC0000"/>
                  </a:solidFill>
                </a:rPr>
                <a:t>ESTAB</a:t>
              </a:r>
            </a:p>
          </p:txBody>
        </p:sp>
        <p:sp>
          <p:nvSpPr>
            <p:cNvPr id="29" name="Line 104"/>
            <p:cNvSpPr>
              <a:spLocks noChangeShapeType="1"/>
            </p:cNvSpPr>
            <p:nvPr/>
          </p:nvSpPr>
          <p:spPr bwMode="auto">
            <a:xfrm>
              <a:off x="465" y="1803"/>
              <a:ext cx="0" cy="7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0" name="Group 108"/>
          <p:cNvGrpSpPr>
            <a:grpSpLocks/>
          </p:cNvGrpSpPr>
          <p:nvPr/>
        </p:nvGrpSpPr>
        <p:grpSpPr bwMode="auto">
          <a:xfrm>
            <a:off x="7754938" y="2554188"/>
            <a:ext cx="1119187" cy="1192212"/>
            <a:chOff x="4878" y="1422"/>
            <a:chExt cx="705" cy="751"/>
          </a:xfrm>
        </p:grpSpPr>
        <p:sp>
          <p:nvSpPr>
            <p:cNvPr id="31" name="Text Box 99"/>
            <p:cNvSpPr txBox="1">
              <a:spLocks noChangeArrowheads="1"/>
            </p:cNvSpPr>
            <p:nvPr/>
          </p:nvSpPr>
          <p:spPr bwMode="auto">
            <a:xfrm>
              <a:off x="4878" y="1961"/>
              <a:ext cx="70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SYN RCVD</a:t>
              </a:r>
            </a:p>
          </p:txBody>
        </p:sp>
        <p:sp>
          <p:nvSpPr>
            <p:cNvPr id="32" name="Line 106"/>
            <p:cNvSpPr>
              <a:spLocks noChangeShapeType="1"/>
            </p:cNvSpPr>
            <p:nvPr/>
          </p:nvSpPr>
          <p:spPr bwMode="auto">
            <a:xfrm>
              <a:off x="5339" y="1422"/>
              <a:ext cx="0" cy="5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3" name="Line 107"/>
          <p:cNvSpPr>
            <a:spLocks noChangeShapeType="1"/>
          </p:cNvSpPr>
          <p:nvPr/>
        </p:nvSpPr>
        <p:spPr bwMode="auto">
          <a:xfrm>
            <a:off x="8469313" y="3755925"/>
            <a:ext cx="0" cy="1704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4" name="Group 113"/>
          <p:cNvGrpSpPr>
            <a:grpSpLocks/>
          </p:cNvGrpSpPr>
          <p:nvPr/>
        </p:nvGrpSpPr>
        <p:grpSpPr bwMode="auto">
          <a:xfrm>
            <a:off x="131763" y="1809650"/>
            <a:ext cx="8726487" cy="736600"/>
            <a:chOff x="83" y="1002"/>
            <a:chExt cx="5497" cy="464"/>
          </a:xfrm>
        </p:grpSpPr>
        <p:sp>
          <p:nvSpPr>
            <p:cNvPr id="35" name="Text Box 114"/>
            <p:cNvSpPr txBox="1">
              <a:spLocks noChangeArrowheads="1"/>
            </p:cNvSpPr>
            <p:nvPr/>
          </p:nvSpPr>
          <p:spPr bwMode="auto">
            <a:xfrm>
              <a:off x="83" y="1002"/>
              <a:ext cx="843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zh-CN" altLang="en-US" dirty="0">
                  <a:solidFill>
                    <a:srgbClr val="000099"/>
                  </a:solidFill>
                </a:rPr>
                <a:t>客户端状态</a:t>
              </a:r>
              <a:endParaRPr lang="en-US" altLang="zh-CN" dirty="0">
                <a:solidFill>
                  <a:srgbClr val="000099"/>
                </a:solidFill>
              </a:endParaRPr>
            </a:p>
            <a:p>
              <a:pPr algn="r"/>
              <a:endParaRPr lang="en-US" altLang="zh-CN" dirty="0">
                <a:solidFill>
                  <a:srgbClr val="000099"/>
                </a:solidFill>
              </a:endParaRPr>
            </a:p>
          </p:txBody>
        </p:sp>
        <p:sp>
          <p:nvSpPr>
            <p:cNvPr id="36" name="Text Box 115"/>
            <p:cNvSpPr txBox="1">
              <a:spLocks noChangeArrowheads="1"/>
            </p:cNvSpPr>
            <p:nvPr/>
          </p:nvSpPr>
          <p:spPr bwMode="auto">
            <a:xfrm>
              <a:off x="193" y="1243"/>
              <a:ext cx="53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LISTEN</a:t>
              </a:r>
            </a:p>
          </p:txBody>
        </p:sp>
        <p:sp>
          <p:nvSpPr>
            <p:cNvPr id="37" name="Text Box 116"/>
            <p:cNvSpPr txBox="1">
              <a:spLocks noChangeArrowheads="1"/>
            </p:cNvSpPr>
            <p:nvPr/>
          </p:nvSpPr>
          <p:spPr bwMode="auto">
            <a:xfrm>
              <a:off x="4737" y="1013"/>
              <a:ext cx="84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zh-CN" altLang="en-US" dirty="0">
                  <a:solidFill>
                    <a:srgbClr val="000099"/>
                  </a:solidFill>
                </a:rPr>
                <a:t>服务器状态</a:t>
              </a:r>
              <a:endParaRPr lang="en-US" altLang="zh-CN" dirty="0">
                <a:solidFill>
                  <a:srgbClr val="000099"/>
                </a:solidFill>
              </a:endParaRPr>
            </a:p>
          </p:txBody>
        </p:sp>
        <p:sp>
          <p:nvSpPr>
            <p:cNvPr id="38" name="Text Box 117"/>
            <p:cNvSpPr txBox="1">
              <a:spLocks noChangeArrowheads="1"/>
            </p:cNvSpPr>
            <p:nvPr/>
          </p:nvSpPr>
          <p:spPr bwMode="auto">
            <a:xfrm>
              <a:off x="5038" y="1254"/>
              <a:ext cx="53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LISTEN</a:t>
              </a:r>
            </a:p>
          </p:txBody>
        </p:sp>
        <p:grpSp>
          <p:nvGrpSpPr>
            <p:cNvPr id="39" name="Group 118"/>
            <p:cNvGrpSpPr>
              <a:grpSpLocks/>
            </p:cNvGrpSpPr>
            <p:nvPr/>
          </p:nvGrpSpPr>
          <p:grpSpPr bwMode="auto">
            <a:xfrm>
              <a:off x="1914" y="1049"/>
              <a:ext cx="405" cy="378"/>
              <a:chOff x="-44" y="1473"/>
              <a:chExt cx="981" cy="1105"/>
            </a:xfrm>
          </p:grpSpPr>
          <p:pic>
            <p:nvPicPr>
              <p:cNvPr id="73" name="Picture 11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4" name="Freeform 12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497 w 356"/>
                  <a:gd name="T3" fmla="*/ 469 h 368"/>
                  <a:gd name="T4" fmla="*/ 8894 w 356"/>
                  <a:gd name="T5" fmla="*/ 9780 h 368"/>
                  <a:gd name="T6" fmla="*/ 1960 w 356"/>
                  <a:gd name="T7" fmla="*/ 1223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40" name="Group 121"/>
            <p:cNvGrpSpPr>
              <a:grpSpLocks/>
            </p:cNvGrpSpPr>
            <p:nvPr/>
          </p:nvGrpSpPr>
          <p:grpSpPr bwMode="auto">
            <a:xfrm>
              <a:off x="3572" y="1051"/>
              <a:ext cx="212" cy="323"/>
              <a:chOff x="4140" y="429"/>
              <a:chExt cx="1425" cy="2396"/>
            </a:xfrm>
          </p:grpSpPr>
          <p:sp>
            <p:nvSpPr>
              <p:cNvPr id="41" name="Freeform 122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6 w 354"/>
                  <a:gd name="T1" fmla="*/ 0 h 2742"/>
                  <a:gd name="T2" fmla="*/ 30 w 354"/>
                  <a:gd name="T3" fmla="*/ 46 h 2742"/>
                  <a:gd name="T4" fmla="*/ 30 w 354"/>
                  <a:gd name="T5" fmla="*/ 354 h 2742"/>
                  <a:gd name="T6" fmla="*/ 0 w 354"/>
                  <a:gd name="T7" fmla="*/ 371 h 2742"/>
                  <a:gd name="T8" fmla="*/ 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Rectangle 123"/>
              <p:cNvSpPr>
                <a:spLocks noChangeArrowheads="1"/>
              </p:cNvSpPr>
              <p:nvPr/>
            </p:nvSpPr>
            <p:spPr bwMode="auto">
              <a:xfrm>
                <a:off x="4207" y="429"/>
                <a:ext cx="1049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43" name="Freeform 124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18 w 211"/>
                  <a:gd name="T3" fmla="*/ 30 h 2537"/>
                  <a:gd name="T4" fmla="*/ 2 w 211"/>
                  <a:gd name="T5" fmla="*/ 338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Freeform 125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8 h 226"/>
                  <a:gd name="T4" fmla="*/ 29 w 328"/>
                  <a:gd name="T5" fmla="*/ 32 h 226"/>
                  <a:gd name="T6" fmla="*/ 0 w 328"/>
                  <a:gd name="T7" fmla="*/ 1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Rectangle 126"/>
              <p:cNvSpPr>
                <a:spLocks noChangeArrowheads="1"/>
              </p:cNvSpPr>
              <p:nvPr/>
            </p:nvSpPr>
            <p:spPr bwMode="auto">
              <a:xfrm>
                <a:off x="4214" y="696"/>
                <a:ext cx="592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grpSp>
            <p:nvGrpSpPr>
              <p:cNvPr id="46" name="Group 127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71" name="AutoShape 128"/>
                <p:cNvSpPr>
                  <a:spLocks noChangeArrowheads="1"/>
                </p:cNvSpPr>
                <p:nvPr/>
              </p:nvSpPr>
              <p:spPr bwMode="auto">
                <a:xfrm>
                  <a:off x="617" y="2566"/>
                  <a:ext cx="721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  <p:sp>
              <p:nvSpPr>
                <p:cNvPr id="72" name="AutoShape 129"/>
                <p:cNvSpPr>
                  <a:spLocks noChangeArrowheads="1"/>
                </p:cNvSpPr>
                <p:nvPr/>
              </p:nvSpPr>
              <p:spPr bwMode="auto">
                <a:xfrm>
                  <a:off x="634" y="2581"/>
                  <a:ext cx="688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</p:grpSp>
          <p:sp>
            <p:nvSpPr>
              <p:cNvPr id="47" name="Rectangle 130"/>
              <p:cNvSpPr>
                <a:spLocks noChangeArrowheads="1"/>
              </p:cNvSpPr>
              <p:nvPr/>
            </p:nvSpPr>
            <p:spPr bwMode="auto">
              <a:xfrm>
                <a:off x="4221" y="1022"/>
                <a:ext cx="598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grpSp>
            <p:nvGrpSpPr>
              <p:cNvPr id="48" name="Group 131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69" name="AutoShape 132"/>
                <p:cNvSpPr>
                  <a:spLocks noChangeArrowheads="1"/>
                </p:cNvSpPr>
                <p:nvPr/>
              </p:nvSpPr>
              <p:spPr bwMode="auto">
                <a:xfrm>
                  <a:off x="611" y="2567"/>
                  <a:ext cx="73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  <p:sp>
              <p:nvSpPr>
                <p:cNvPr id="70" name="AutoShape 133"/>
                <p:cNvSpPr>
                  <a:spLocks noChangeArrowheads="1"/>
                </p:cNvSpPr>
                <p:nvPr/>
              </p:nvSpPr>
              <p:spPr bwMode="auto">
                <a:xfrm>
                  <a:off x="628" y="2582"/>
                  <a:ext cx="696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</p:grpSp>
          <p:sp>
            <p:nvSpPr>
              <p:cNvPr id="49" name="Rectangle 134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8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50" name="Rectangle 135"/>
              <p:cNvSpPr>
                <a:spLocks noChangeArrowheads="1"/>
              </p:cNvSpPr>
              <p:nvPr/>
            </p:nvSpPr>
            <p:spPr bwMode="auto">
              <a:xfrm>
                <a:off x="4227" y="1653"/>
                <a:ext cx="598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grpSp>
            <p:nvGrpSpPr>
              <p:cNvPr id="51" name="Group 136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67" name="AutoShape 137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  <p:sp>
              <p:nvSpPr>
                <p:cNvPr id="68" name="AutoShape 138"/>
                <p:cNvSpPr>
                  <a:spLocks noChangeArrowheads="1"/>
                </p:cNvSpPr>
                <p:nvPr/>
              </p:nvSpPr>
              <p:spPr bwMode="auto">
                <a:xfrm>
                  <a:off x="635" y="2585"/>
                  <a:ext cx="687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</p:grpSp>
          <p:sp>
            <p:nvSpPr>
              <p:cNvPr id="52" name="Freeform 139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7 h 226"/>
                  <a:gd name="T4" fmla="*/ 29 w 328"/>
                  <a:gd name="T5" fmla="*/ 30 h 226"/>
                  <a:gd name="T6" fmla="*/ 0 w 328"/>
                  <a:gd name="T7" fmla="*/ 1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3" name="Group 140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65" name="AutoShape 141"/>
                <p:cNvSpPr>
                  <a:spLocks noChangeArrowheads="1"/>
                </p:cNvSpPr>
                <p:nvPr/>
              </p:nvSpPr>
              <p:spPr bwMode="auto">
                <a:xfrm>
                  <a:off x="613" y="2568"/>
                  <a:ext cx="728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  <p:sp>
              <p:nvSpPr>
                <p:cNvPr id="66" name="AutoShape 142"/>
                <p:cNvSpPr>
                  <a:spLocks noChangeArrowheads="1"/>
                </p:cNvSpPr>
                <p:nvPr/>
              </p:nvSpPr>
              <p:spPr bwMode="auto">
                <a:xfrm>
                  <a:off x="630" y="2582"/>
                  <a:ext cx="695" cy="11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</p:grpSp>
          <p:sp>
            <p:nvSpPr>
              <p:cNvPr id="54" name="Rectangle 143"/>
              <p:cNvSpPr>
                <a:spLocks noChangeArrowheads="1"/>
              </p:cNvSpPr>
              <p:nvPr/>
            </p:nvSpPr>
            <p:spPr bwMode="auto">
              <a:xfrm>
                <a:off x="5249" y="429"/>
                <a:ext cx="67" cy="2292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55" name="Freeform 144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6 w 296"/>
                  <a:gd name="T3" fmla="*/ 18 h 256"/>
                  <a:gd name="T4" fmla="*/ 26 w 296"/>
                  <a:gd name="T5" fmla="*/ 34 h 256"/>
                  <a:gd name="T6" fmla="*/ 0 w 296"/>
                  <a:gd name="T7" fmla="*/ 1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" name="Freeform 145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7 w 304"/>
                  <a:gd name="T3" fmla="*/ 22 h 288"/>
                  <a:gd name="T4" fmla="*/ 25 w 304"/>
                  <a:gd name="T5" fmla="*/ 40 h 288"/>
                  <a:gd name="T6" fmla="*/ 2 w 304"/>
                  <a:gd name="T7" fmla="*/ 17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" name="Oval 146"/>
              <p:cNvSpPr>
                <a:spLocks noChangeArrowheads="1"/>
              </p:cNvSpPr>
              <p:nvPr/>
            </p:nvSpPr>
            <p:spPr bwMode="auto">
              <a:xfrm>
                <a:off x="5518" y="2610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58" name="Freeform 147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5 h 240"/>
                  <a:gd name="T2" fmla="*/ 2 w 306"/>
                  <a:gd name="T3" fmla="*/ 33 h 240"/>
                  <a:gd name="T4" fmla="*/ 27 w 306"/>
                  <a:gd name="T5" fmla="*/ 15 h 240"/>
                  <a:gd name="T6" fmla="*/ 26 w 306"/>
                  <a:gd name="T7" fmla="*/ 0 h 240"/>
                  <a:gd name="T8" fmla="*/ 0 w 306"/>
                  <a:gd name="T9" fmla="*/ 15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" name="AutoShape 148"/>
              <p:cNvSpPr>
                <a:spLocks noChangeArrowheads="1"/>
              </p:cNvSpPr>
              <p:nvPr/>
            </p:nvSpPr>
            <p:spPr bwMode="auto">
              <a:xfrm>
                <a:off x="4140" y="2677"/>
                <a:ext cx="1196" cy="14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60" name="AutoShape 149"/>
              <p:cNvSpPr>
                <a:spLocks noChangeArrowheads="1"/>
              </p:cNvSpPr>
              <p:nvPr/>
            </p:nvSpPr>
            <p:spPr bwMode="auto">
              <a:xfrm>
                <a:off x="4207" y="2714"/>
                <a:ext cx="1069" cy="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61" name="Oval 150"/>
              <p:cNvSpPr>
                <a:spLocks noChangeArrowheads="1"/>
              </p:cNvSpPr>
              <p:nvPr/>
            </p:nvSpPr>
            <p:spPr bwMode="auto">
              <a:xfrm>
                <a:off x="4308" y="2380"/>
                <a:ext cx="155" cy="148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62" name="Oval 151"/>
              <p:cNvSpPr>
                <a:spLocks noChangeArrowheads="1"/>
              </p:cNvSpPr>
              <p:nvPr/>
            </p:nvSpPr>
            <p:spPr bwMode="auto">
              <a:xfrm>
                <a:off x="4483" y="2387"/>
                <a:ext cx="161" cy="141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zh-CN" altLang="zh-CN" sz="18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3" name="Oval 152"/>
              <p:cNvSpPr>
                <a:spLocks noChangeArrowheads="1"/>
              </p:cNvSpPr>
              <p:nvPr/>
            </p:nvSpPr>
            <p:spPr bwMode="auto">
              <a:xfrm>
                <a:off x="4664" y="2380"/>
                <a:ext cx="155" cy="141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64" name="Rectangle 153"/>
              <p:cNvSpPr>
                <a:spLocks noChangeArrowheads="1"/>
              </p:cNvSpPr>
              <p:nvPr/>
            </p:nvSpPr>
            <p:spPr bwMode="auto">
              <a:xfrm>
                <a:off x="5061" y="1838"/>
                <a:ext cx="87" cy="757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</p:grpSp>
      <p:pic>
        <p:nvPicPr>
          <p:cNvPr id="75" name="Picture 7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9288" y="419100"/>
            <a:ext cx="2590800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2B105BA-3831-4327-89CC-EE17E4BE12D2}"/>
              </a:ext>
            </a:extLst>
          </p:cNvPr>
          <p:cNvSpPr txBox="1"/>
          <p:nvPr/>
        </p:nvSpPr>
        <p:spPr>
          <a:xfrm>
            <a:off x="261760" y="5665985"/>
            <a:ext cx="3235325" cy="101566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这里的序列号和确认号仅代表数据传输的初始值，握手本身没有数据传输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3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TCP3</a:t>
            </a:r>
            <a:r>
              <a:rPr lang="zh-CN" altLang="en-US" dirty="0"/>
              <a:t>次交互握手</a:t>
            </a:r>
            <a:r>
              <a:rPr lang="en-US" altLang="zh-CN" dirty="0"/>
              <a:t>FSM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88</a:t>
            </a:fld>
            <a:endParaRPr lang="zh-CN" altLang="en-US"/>
          </a:p>
        </p:txBody>
      </p:sp>
      <p:grpSp>
        <p:nvGrpSpPr>
          <p:cNvPr id="5" name="Group 47"/>
          <p:cNvGrpSpPr>
            <a:grpSpLocks/>
          </p:cNvGrpSpPr>
          <p:nvPr/>
        </p:nvGrpSpPr>
        <p:grpSpPr bwMode="auto">
          <a:xfrm>
            <a:off x="3690938" y="1697186"/>
            <a:ext cx="876300" cy="827087"/>
            <a:chOff x="1778" y="1720"/>
            <a:chExt cx="722" cy="642"/>
          </a:xfrm>
        </p:grpSpPr>
        <p:sp>
          <p:nvSpPr>
            <p:cNvPr id="6" name="Oval 41"/>
            <p:cNvSpPr>
              <a:spLocks noChangeArrowheads="1"/>
            </p:cNvSpPr>
            <p:nvPr/>
          </p:nvSpPr>
          <p:spPr bwMode="auto">
            <a:xfrm>
              <a:off x="1825" y="1720"/>
              <a:ext cx="675" cy="612"/>
            </a:xfrm>
            <a:prstGeom prst="ellipse">
              <a:avLst/>
            </a:pr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7" name="Oval 42"/>
            <p:cNvSpPr>
              <a:spLocks noChangeArrowheads="1"/>
            </p:cNvSpPr>
            <p:nvPr/>
          </p:nvSpPr>
          <p:spPr bwMode="auto">
            <a:xfrm>
              <a:off x="1778" y="1750"/>
              <a:ext cx="675" cy="6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</p:grpSp>
      <p:sp>
        <p:nvSpPr>
          <p:cNvPr id="8" name="Text Box 43"/>
          <p:cNvSpPr txBox="1">
            <a:spLocks noChangeArrowheads="1"/>
          </p:cNvSpPr>
          <p:nvPr/>
        </p:nvSpPr>
        <p:spPr bwMode="auto">
          <a:xfrm>
            <a:off x="3686175" y="1917848"/>
            <a:ext cx="844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dirty="0">
                <a:latin typeface="Arial" pitchFamily="34" charset="0"/>
              </a:rPr>
              <a:t>closed</a:t>
            </a:r>
          </a:p>
        </p:txBody>
      </p:sp>
      <p:sp>
        <p:nvSpPr>
          <p:cNvPr id="9" name="Text Box 46"/>
          <p:cNvSpPr txBox="1">
            <a:spLocks noChangeArrowheads="1"/>
          </p:cNvSpPr>
          <p:nvPr/>
        </p:nvSpPr>
        <p:spPr bwMode="auto">
          <a:xfrm>
            <a:off x="3597275" y="2949723"/>
            <a:ext cx="3413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>
                <a:latin typeface="Symbol" pitchFamily="18" charset="2"/>
              </a:rPr>
              <a:t>L</a:t>
            </a:r>
          </a:p>
        </p:txBody>
      </p:sp>
      <p:grpSp>
        <p:nvGrpSpPr>
          <p:cNvPr id="10" name="Group 48"/>
          <p:cNvGrpSpPr>
            <a:grpSpLocks/>
          </p:cNvGrpSpPr>
          <p:nvPr/>
        </p:nvGrpSpPr>
        <p:grpSpPr bwMode="auto">
          <a:xfrm>
            <a:off x="3652838" y="3625998"/>
            <a:ext cx="876300" cy="827088"/>
            <a:chOff x="1778" y="1720"/>
            <a:chExt cx="722" cy="642"/>
          </a:xfrm>
        </p:grpSpPr>
        <p:sp>
          <p:nvSpPr>
            <p:cNvPr id="11" name="Oval 49"/>
            <p:cNvSpPr>
              <a:spLocks noChangeArrowheads="1"/>
            </p:cNvSpPr>
            <p:nvPr/>
          </p:nvSpPr>
          <p:spPr bwMode="auto">
            <a:xfrm>
              <a:off x="1825" y="1720"/>
              <a:ext cx="675" cy="612"/>
            </a:xfrm>
            <a:prstGeom prst="ellipse">
              <a:avLst/>
            </a:pr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2" name="Oval 50"/>
            <p:cNvSpPr>
              <a:spLocks noChangeArrowheads="1"/>
            </p:cNvSpPr>
            <p:nvPr/>
          </p:nvSpPr>
          <p:spPr bwMode="auto">
            <a:xfrm>
              <a:off x="1778" y="1750"/>
              <a:ext cx="675" cy="6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</p:grpSp>
      <p:sp>
        <p:nvSpPr>
          <p:cNvPr id="13" name="Text Box 51"/>
          <p:cNvSpPr txBox="1">
            <a:spLocks noChangeArrowheads="1"/>
          </p:cNvSpPr>
          <p:nvPr/>
        </p:nvSpPr>
        <p:spPr bwMode="auto">
          <a:xfrm>
            <a:off x="3711575" y="3846661"/>
            <a:ext cx="717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>
                <a:latin typeface="Arial" pitchFamily="34" charset="0"/>
              </a:rPr>
              <a:t>listen</a:t>
            </a:r>
          </a:p>
        </p:txBody>
      </p:sp>
      <p:grpSp>
        <p:nvGrpSpPr>
          <p:cNvPr id="14" name="Group 52"/>
          <p:cNvGrpSpPr>
            <a:grpSpLocks/>
          </p:cNvGrpSpPr>
          <p:nvPr/>
        </p:nvGrpSpPr>
        <p:grpSpPr bwMode="auto">
          <a:xfrm>
            <a:off x="1643063" y="4678511"/>
            <a:ext cx="876300" cy="827087"/>
            <a:chOff x="1778" y="1720"/>
            <a:chExt cx="722" cy="642"/>
          </a:xfrm>
        </p:grpSpPr>
        <p:sp>
          <p:nvSpPr>
            <p:cNvPr id="15" name="Oval 53"/>
            <p:cNvSpPr>
              <a:spLocks noChangeArrowheads="1"/>
            </p:cNvSpPr>
            <p:nvPr/>
          </p:nvSpPr>
          <p:spPr bwMode="auto">
            <a:xfrm>
              <a:off x="1825" y="1720"/>
              <a:ext cx="675" cy="612"/>
            </a:xfrm>
            <a:prstGeom prst="ellipse">
              <a:avLst/>
            </a:pr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6" name="Oval 54"/>
            <p:cNvSpPr>
              <a:spLocks noChangeArrowheads="1"/>
            </p:cNvSpPr>
            <p:nvPr/>
          </p:nvSpPr>
          <p:spPr bwMode="auto">
            <a:xfrm>
              <a:off x="1778" y="1750"/>
              <a:ext cx="675" cy="6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</p:grpSp>
      <p:sp>
        <p:nvSpPr>
          <p:cNvPr id="17" name="Text Box 55"/>
          <p:cNvSpPr txBox="1">
            <a:spLocks noChangeArrowheads="1"/>
          </p:cNvSpPr>
          <p:nvPr/>
        </p:nvSpPr>
        <p:spPr bwMode="auto">
          <a:xfrm>
            <a:off x="1733550" y="4876948"/>
            <a:ext cx="65405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800">
                <a:latin typeface="Arial" pitchFamily="34" charset="0"/>
              </a:rPr>
              <a:t>SYN</a:t>
            </a:r>
          </a:p>
          <a:p>
            <a:pPr>
              <a:lnSpc>
                <a:spcPct val="80000"/>
              </a:lnSpc>
            </a:pPr>
            <a:r>
              <a:rPr lang="en-US" altLang="zh-CN" sz="1800">
                <a:latin typeface="Arial" pitchFamily="34" charset="0"/>
              </a:rPr>
              <a:t>rcvd</a:t>
            </a:r>
          </a:p>
        </p:txBody>
      </p:sp>
      <p:grpSp>
        <p:nvGrpSpPr>
          <p:cNvPr id="18" name="Group 56"/>
          <p:cNvGrpSpPr>
            <a:grpSpLocks/>
          </p:cNvGrpSpPr>
          <p:nvPr/>
        </p:nvGrpSpPr>
        <p:grpSpPr bwMode="auto">
          <a:xfrm>
            <a:off x="5119688" y="4640411"/>
            <a:ext cx="876300" cy="827087"/>
            <a:chOff x="1778" y="1720"/>
            <a:chExt cx="722" cy="642"/>
          </a:xfrm>
        </p:grpSpPr>
        <p:sp>
          <p:nvSpPr>
            <p:cNvPr id="19" name="Oval 57"/>
            <p:cNvSpPr>
              <a:spLocks noChangeArrowheads="1"/>
            </p:cNvSpPr>
            <p:nvPr/>
          </p:nvSpPr>
          <p:spPr bwMode="auto">
            <a:xfrm>
              <a:off x="1825" y="1720"/>
              <a:ext cx="675" cy="612"/>
            </a:xfrm>
            <a:prstGeom prst="ellipse">
              <a:avLst/>
            </a:pr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0" name="Oval 58"/>
            <p:cNvSpPr>
              <a:spLocks noChangeArrowheads="1"/>
            </p:cNvSpPr>
            <p:nvPr/>
          </p:nvSpPr>
          <p:spPr bwMode="auto">
            <a:xfrm>
              <a:off x="1778" y="1750"/>
              <a:ext cx="675" cy="6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</p:grpSp>
      <p:sp>
        <p:nvSpPr>
          <p:cNvPr id="21" name="Text Box 59"/>
          <p:cNvSpPr txBox="1">
            <a:spLocks noChangeArrowheads="1"/>
          </p:cNvSpPr>
          <p:nvPr/>
        </p:nvSpPr>
        <p:spPr bwMode="auto">
          <a:xfrm>
            <a:off x="5210175" y="4838848"/>
            <a:ext cx="65405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800">
                <a:latin typeface="Arial" pitchFamily="34" charset="0"/>
              </a:rPr>
              <a:t>SYN</a:t>
            </a:r>
          </a:p>
          <a:p>
            <a:pPr>
              <a:lnSpc>
                <a:spcPct val="80000"/>
              </a:lnSpc>
            </a:pPr>
            <a:r>
              <a:rPr lang="en-US" altLang="zh-CN" sz="1800">
                <a:latin typeface="Arial" pitchFamily="34" charset="0"/>
              </a:rPr>
              <a:t>sent</a:t>
            </a:r>
          </a:p>
        </p:txBody>
      </p:sp>
      <p:grpSp>
        <p:nvGrpSpPr>
          <p:cNvPr id="22" name="Group 60"/>
          <p:cNvGrpSpPr>
            <a:grpSpLocks/>
          </p:cNvGrpSpPr>
          <p:nvPr/>
        </p:nvGrpSpPr>
        <p:grpSpPr bwMode="auto">
          <a:xfrm>
            <a:off x="3686175" y="5511948"/>
            <a:ext cx="876300" cy="827088"/>
            <a:chOff x="1778" y="1720"/>
            <a:chExt cx="722" cy="642"/>
          </a:xfrm>
        </p:grpSpPr>
        <p:sp>
          <p:nvSpPr>
            <p:cNvPr id="23" name="Oval 61"/>
            <p:cNvSpPr>
              <a:spLocks noChangeArrowheads="1"/>
            </p:cNvSpPr>
            <p:nvPr/>
          </p:nvSpPr>
          <p:spPr bwMode="auto">
            <a:xfrm>
              <a:off x="1825" y="1720"/>
              <a:ext cx="675" cy="612"/>
            </a:xfrm>
            <a:prstGeom prst="ellipse">
              <a:avLst/>
            </a:pr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4" name="Oval 62"/>
            <p:cNvSpPr>
              <a:spLocks noChangeArrowheads="1"/>
            </p:cNvSpPr>
            <p:nvPr/>
          </p:nvSpPr>
          <p:spPr bwMode="auto">
            <a:xfrm>
              <a:off x="1778" y="1750"/>
              <a:ext cx="675" cy="6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</p:grpSp>
      <p:sp>
        <p:nvSpPr>
          <p:cNvPr id="25" name="Text Box 63"/>
          <p:cNvSpPr txBox="1">
            <a:spLocks noChangeArrowheads="1"/>
          </p:cNvSpPr>
          <p:nvPr/>
        </p:nvSpPr>
        <p:spPr bwMode="auto">
          <a:xfrm>
            <a:off x="3648075" y="5799286"/>
            <a:ext cx="93345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800">
                <a:latin typeface="Arial" pitchFamily="34" charset="0"/>
              </a:rPr>
              <a:t>ESTAB</a:t>
            </a:r>
          </a:p>
        </p:txBody>
      </p:sp>
      <p:sp>
        <p:nvSpPr>
          <p:cNvPr id="26" name="Text Box 66"/>
          <p:cNvSpPr txBox="1">
            <a:spLocks noChangeArrowheads="1"/>
          </p:cNvSpPr>
          <p:nvPr/>
        </p:nvSpPr>
        <p:spPr bwMode="auto">
          <a:xfrm>
            <a:off x="5526088" y="3068960"/>
            <a:ext cx="3617912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1775" indent="-231775" algn="l"/>
            <a:r>
              <a:rPr lang="en-US" altLang="zh-CN" sz="1400" b="1" dirty="0">
                <a:latin typeface="Courier New" pitchFamily="49" charset="0"/>
              </a:rPr>
              <a:t>Socket </a:t>
            </a:r>
            <a:r>
              <a:rPr lang="en-US" altLang="zh-CN" sz="1400" b="1" dirty="0" err="1">
                <a:latin typeface="Courier New" pitchFamily="49" charset="0"/>
              </a:rPr>
              <a:t>clientSocket</a:t>
            </a:r>
            <a:r>
              <a:rPr lang="en-US" altLang="zh-CN" sz="1400" b="1" dirty="0">
                <a:latin typeface="Courier New" pitchFamily="49" charset="0"/>
              </a:rPr>
              <a:t> =   </a:t>
            </a:r>
          </a:p>
          <a:p>
            <a:pPr marL="231775" indent="-231775" algn="l"/>
            <a:r>
              <a:rPr lang="en-US" altLang="zh-CN" sz="1400" b="1" dirty="0">
                <a:latin typeface="Courier New" pitchFamily="49" charset="0"/>
              </a:rPr>
              <a:t>  </a:t>
            </a:r>
            <a:r>
              <a:rPr lang="en-US" altLang="zh-CN" sz="1400" b="1" dirty="0" err="1">
                <a:latin typeface="Courier New" pitchFamily="49" charset="0"/>
              </a:rPr>
              <a:t>newSocket</a:t>
            </a:r>
            <a:r>
              <a:rPr lang="en-US" altLang="zh-CN" sz="1400" b="1" dirty="0">
                <a:latin typeface="Courier New" pitchFamily="49" charset="0"/>
              </a:rPr>
              <a:t>("</a:t>
            </a:r>
            <a:r>
              <a:rPr lang="en-US" altLang="zh-CN" sz="1400" b="1" dirty="0" err="1">
                <a:latin typeface="Courier New" pitchFamily="49" charset="0"/>
              </a:rPr>
              <a:t>hostname","port</a:t>
            </a:r>
            <a:r>
              <a:rPr lang="en-US" altLang="zh-CN" sz="1400" b="1" dirty="0">
                <a:latin typeface="Courier New" pitchFamily="49" charset="0"/>
              </a:rPr>
              <a:t> number");</a:t>
            </a:r>
          </a:p>
        </p:txBody>
      </p:sp>
      <p:sp>
        <p:nvSpPr>
          <p:cNvPr id="27" name="Line 67"/>
          <p:cNvSpPr>
            <a:spLocks noChangeShapeType="1"/>
          </p:cNvSpPr>
          <p:nvPr/>
        </p:nvSpPr>
        <p:spPr bwMode="auto">
          <a:xfrm>
            <a:off x="5656263" y="3768873"/>
            <a:ext cx="2528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8" name="Text Box 68"/>
          <p:cNvSpPr txBox="1">
            <a:spLocks noChangeArrowheads="1"/>
          </p:cNvSpPr>
          <p:nvPr/>
        </p:nvSpPr>
        <p:spPr bwMode="auto">
          <a:xfrm>
            <a:off x="5621338" y="3802211"/>
            <a:ext cx="12620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SYN(seq=x)</a:t>
            </a:r>
          </a:p>
        </p:txBody>
      </p:sp>
      <p:sp>
        <p:nvSpPr>
          <p:cNvPr id="29" name="Freeform 69"/>
          <p:cNvSpPr>
            <a:spLocks/>
          </p:cNvSpPr>
          <p:nvPr/>
        </p:nvSpPr>
        <p:spPr bwMode="auto">
          <a:xfrm>
            <a:off x="4583113" y="2178198"/>
            <a:ext cx="914400" cy="2384425"/>
          </a:xfrm>
          <a:custGeom>
            <a:avLst/>
            <a:gdLst>
              <a:gd name="T0" fmla="*/ 0 w 576"/>
              <a:gd name="T1" fmla="*/ 0 h 1138"/>
              <a:gd name="T2" fmla="*/ 2147483647 w 576"/>
              <a:gd name="T3" fmla="*/ 0 h 1138"/>
              <a:gd name="T4" fmla="*/ 2147483647 w 576"/>
              <a:gd name="T5" fmla="*/ 2147483647 h 1138"/>
              <a:gd name="T6" fmla="*/ 0 60000 65536"/>
              <a:gd name="T7" fmla="*/ 0 60000 65536"/>
              <a:gd name="T8" fmla="*/ 0 60000 65536"/>
              <a:gd name="T9" fmla="*/ 0 w 576"/>
              <a:gd name="T10" fmla="*/ 0 h 1138"/>
              <a:gd name="T11" fmla="*/ 576 w 576"/>
              <a:gd name="T12" fmla="*/ 1138 h 113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6" h="1138">
                <a:moveTo>
                  <a:pt x="0" y="0"/>
                </a:moveTo>
                <a:lnTo>
                  <a:pt x="576" y="0"/>
                </a:lnTo>
                <a:lnTo>
                  <a:pt x="576" y="1138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0" name="Line 70"/>
          <p:cNvSpPr>
            <a:spLocks noChangeShapeType="1"/>
          </p:cNvSpPr>
          <p:nvPr/>
        </p:nvSpPr>
        <p:spPr bwMode="auto">
          <a:xfrm>
            <a:off x="4075113" y="2584598"/>
            <a:ext cx="0" cy="101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1" name="Text Box 71"/>
          <p:cNvSpPr txBox="1">
            <a:spLocks noChangeArrowheads="1"/>
          </p:cNvSpPr>
          <p:nvPr/>
        </p:nvSpPr>
        <p:spPr bwMode="auto">
          <a:xfrm>
            <a:off x="971600" y="2473732"/>
            <a:ext cx="31305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1775" indent="-231775" algn="l"/>
            <a:r>
              <a:rPr lang="en-US" altLang="zh-CN" sz="1400" b="1" dirty="0">
                <a:latin typeface="Courier New" pitchFamily="49" charset="0"/>
              </a:rPr>
              <a:t>Socket </a:t>
            </a:r>
            <a:r>
              <a:rPr lang="en-US" altLang="zh-CN" sz="1400" b="1" dirty="0" err="1">
                <a:latin typeface="Courier New" pitchFamily="49" charset="0"/>
              </a:rPr>
              <a:t>connectionSocket</a:t>
            </a:r>
            <a:r>
              <a:rPr lang="en-US" altLang="zh-CN" sz="1400" b="1" dirty="0">
                <a:latin typeface="Courier New" pitchFamily="49" charset="0"/>
              </a:rPr>
              <a:t> = </a:t>
            </a:r>
            <a:r>
              <a:rPr lang="en-US" altLang="zh-CN" sz="1400" b="1" dirty="0" err="1">
                <a:latin typeface="Courier New" pitchFamily="49" charset="0"/>
              </a:rPr>
              <a:t>welcomeSocket.accept</a:t>
            </a:r>
            <a:r>
              <a:rPr lang="en-US" altLang="zh-CN" sz="1400" b="1" dirty="0">
                <a:latin typeface="Courier New" pitchFamily="49" charset="0"/>
              </a:rPr>
              <a:t>();</a:t>
            </a:r>
          </a:p>
        </p:txBody>
      </p:sp>
      <p:sp>
        <p:nvSpPr>
          <p:cNvPr id="32" name="Line 72"/>
          <p:cNvSpPr>
            <a:spLocks noChangeShapeType="1"/>
          </p:cNvSpPr>
          <p:nvPr/>
        </p:nvSpPr>
        <p:spPr bwMode="auto">
          <a:xfrm>
            <a:off x="1882775" y="2973536"/>
            <a:ext cx="1965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3" name="Freeform 73"/>
          <p:cNvSpPr>
            <a:spLocks/>
          </p:cNvSpPr>
          <p:nvPr/>
        </p:nvSpPr>
        <p:spPr bwMode="auto">
          <a:xfrm>
            <a:off x="2051050" y="4287986"/>
            <a:ext cx="1579563" cy="373062"/>
          </a:xfrm>
          <a:custGeom>
            <a:avLst/>
            <a:gdLst>
              <a:gd name="T0" fmla="*/ 2147483647 w 1123"/>
              <a:gd name="T1" fmla="*/ 0 h 235"/>
              <a:gd name="T2" fmla="*/ 0 w 1123"/>
              <a:gd name="T3" fmla="*/ 0 h 235"/>
              <a:gd name="T4" fmla="*/ 0 w 1123"/>
              <a:gd name="T5" fmla="*/ 2147483647 h 235"/>
              <a:gd name="T6" fmla="*/ 0 60000 65536"/>
              <a:gd name="T7" fmla="*/ 0 60000 65536"/>
              <a:gd name="T8" fmla="*/ 0 60000 65536"/>
              <a:gd name="T9" fmla="*/ 0 w 1123"/>
              <a:gd name="T10" fmla="*/ 0 h 235"/>
              <a:gd name="T11" fmla="*/ 1123 w 1123"/>
              <a:gd name="T12" fmla="*/ 235 h 23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23" h="235">
                <a:moveTo>
                  <a:pt x="1123" y="0"/>
                </a:moveTo>
                <a:lnTo>
                  <a:pt x="0" y="0"/>
                </a:lnTo>
                <a:lnTo>
                  <a:pt x="0" y="235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4" name="Text Box 74"/>
          <p:cNvSpPr txBox="1">
            <a:spLocks noChangeArrowheads="1"/>
          </p:cNvSpPr>
          <p:nvPr/>
        </p:nvSpPr>
        <p:spPr bwMode="auto">
          <a:xfrm>
            <a:off x="1785938" y="3289448"/>
            <a:ext cx="804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SYN(x)</a:t>
            </a:r>
          </a:p>
        </p:txBody>
      </p:sp>
      <p:sp>
        <p:nvSpPr>
          <p:cNvPr id="35" name="Line 75"/>
          <p:cNvSpPr>
            <a:spLocks noChangeShapeType="1"/>
          </p:cNvSpPr>
          <p:nvPr/>
        </p:nvSpPr>
        <p:spPr bwMode="auto">
          <a:xfrm>
            <a:off x="1246188" y="3587898"/>
            <a:ext cx="1965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6" name="Text Box 76"/>
          <p:cNvSpPr txBox="1">
            <a:spLocks noChangeArrowheads="1"/>
          </p:cNvSpPr>
          <p:nvPr/>
        </p:nvSpPr>
        <p:spPr bwMode="auto">
          <a:xfrm>
            <a:off x="611560" y="3440261"/>
            <a:ext cx="324400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endParaRPr lang="en-US" altLang="zh-CN" sz="1400" dirty="0"/>
          </a:p>
          <a:p>
            <a:pPr>
              <a:lnSpc>
                <a:spcPct val="90000"/>
              </a:lnSpc>
            </a:pPr>
            <a:r>
              <a:rPr lang="en-US" altLang="zh-CN" sz="1600" dirty="0"/>
              <a:t>SYNACK(</a:t>
            </a:r>
            <a:r>
              <a:rPr lang="en-US" altLang="zh-CN" sz="1600" dirty="0" err="1"/>
              <a:t>seq</a:t>
            </a:r>
            <a:r>
              <a:rPr lang="en-US" altLang="zh-CN" sz="1600" dirty="0"/>
              <a:t>=</a:t>
            </a:r>
            <a:r>
              <a:rPr lang="en-US" altLang="zh-CN" sz="1600" dirty="0" err="1"/>
              <a:t>y,ACKnum</a:t>
            </a:r>
            <a:r>
              <a:rPr lang="en-US" altLang="zh-CN" sz="1600" dirty="0"/>
              <a:t>=x+1)</a:t>
            </a:r>
          </a:p>
          <a:p>
            <a:pPr>
              <a:lnSpc>
                <a:spcPct val="90000"/>
              </a:lnSpc>
            </a:pPr>
            <a:r>
              <a:rPr lang="zh-CN" altLang="en-US" sz="1600" dirty="0"/>
              <a:t>创建新的套接字用于客户端通信</a:t>
            </a:r>
            <a:endParaRPr lang="en-US" altLang="zh-CN" sz="1600" dirty="0"/>
          </a:p>
        </p:txBody>
      </p:sp>
      <p:sp>
        <p:nvSpPr>
          <p:cNvPr id="37" name="Freeform 77"/>
          <p:cNvSpPr>
            <a:spLocks/>
          </p:cNvSpPr>
          <p:nvPr/>
        </p:nvSpPr>
        <p:spPr bwMode="auto">
          <a:xfrm flipV="1">
            <a:off x="2046288" y="5527823"/>
            <a:ext cx="1579562" cy="373063"/>
          </a:xfrm>
          <a:custGeom>
            <a:avLst/>
            <a:gdLst>
              <a:gd name="T0" fmla="*/ 2147483647 w 1123"/>
              <a:gd name="T1" fmla="*/ 0 h 235"/>
              <a:gd name="T2" fmla="*/ 0 w 1123"/>
              <a:gd name="T3" fmla="*/ 0 h 235"/>
              <a:gd name="T4" fmla="*/ 0 w 1123"/>
              <a:gd name="T5" fmla="*/ 2147483647 h 235"/>
              <a:gd name="T6" fmla="*/ 0 60000 65536"/>
              <a:gd name="T7" fmla="*/ 0 60000 65536"/>
              <a:gd name="T8" fmla="*/ 0 60000 65536"/>
              <a:gd name="T9" fmla="*/ 0 w 1123"/>
              <a:gd name="T10" fmla="*/ 0 h 235"/>
              <a:gd name="T11" fmla="*/ 1123 w 1123"/>
              <a:gd name="T12" fmla="*/ 235 h 23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23" h="235">
                <a:moveTo>
                  <a:pt x="1123" y="0"/>
                </a:moveTo>
                <a:lnTo>
                  <a:pt x="0" y="0"/>
                </a:lnTo>
                <a:lnTo>
                  <a:pt x="0" y="235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8" name="Freeform 78"/>
          <p:cNvSpPr>
            <a:spLocks/>
          </p:cNvSpPr>
          <p:nvPr/>
        </p:nvSpPr>
        <p:spPr bwMode="auto">
          <a:xfrm flipH="1" flipV="1">
            <a:off x="4613275" y="5545286"/>
            <a:ext cx="947738" cy="373062"/>
          </a:xfrm>
          <a:custGeom>
            <a:avLst/>
            <a:gdLst>
              <a:gd name="T0" fmla="*/ 2147483647 w 1123"/>
              <a:gd name="T1" fmla="*/ 0 h 235"/>
              <a:gd name="T2" fmla="*/ 0 w 1123"/>
              <a:gd name="T3" fmla="*/ 0 h 235"/>
              <a:gd name="T4" fmla="*/ 0 w 1123"/>
              <a:gd name="T5" fmla="*/ 2147483647 h 235"/>
              <a:gd name="T6" fmla="*/ 0 60000 65536"/>
              <a:gd name="T7" fmla="*/ 0 60000 65536"/>
              <a:gd name="T8" fmla="*/ 0 60000 65536"/>
              <a:gd name="T9" fmla="*/ 0 w 1123"/>
              <a:gd name="T10" fmla="*/ 0 h 235"/>
              <a:gd name="T11" fmla="*/ 1123 w 1123"/>
              <a:gd name="T12" fmla="*/ 235 h 23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23" h="235">
                <a:moveTo>
                  <a:pt x="1123" y="0"/>
                </a:moveTo>
                <a:lnTo>
                  <a:pt x="0" y="0"/>
                </a:lnTo>
                <a:lnTo>
                  <a:pt x="0" y="235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9" name="Text Box 79"/>
          <p:cNvSpPr txBox="1">
            <a:spLocks noChangeArrowheads="1"/>
          </p:cNvSpPr>
          <p:nvPr/>
        </p:nvSpPr>
        <p:spPr bwMode="auto">
          <a:xfrm>
            <a:off x="5608638" y="5421461"/>
            <a:ext cx="2925288" cy="732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endParaRPr lang="en-US" altLang="zh-CN" sz="1600"/>
          </a:p>
          <a:p>
            <a:pPr>
              <a:lnSpc>
                <a:spcPct val="90000"/>
              </a:lnSpc>
            </a:pPr>
            <a:r>
              <a:rPr lang="en-US" altLang="zh-CN" sz="1600"/>
              <a:t>SYNACK(seq=y,ACKnum=x+1)</a:t>
            </a:r>
          </a:p>
          <a:p>
            <a:pPr>
              <a:lnSpc>
                <a:spcPct val="90000"/>
              </a:lnSpc>
            </a:pPr>
            <a:endParaRPr lang="en-US" altLang="zh-CN" sz="1600"/>
          </a:p>
        </p:txBody>
      </p:sp>
      <p:sp>
        <p:nvSpPr>
          <p:cNvPr id="40" name="Line 80"/>
          <p:cNvSpPr>
            <a:spLocks noChangeShapeType="1"/>
          </p:cNvSpPr>
          <p:nvPr/>
        </p:nvSpPr>
        <p:spPr bwMode="auto">
          <a:xfrm>
            <a:off x="5718175" y="5886598"/>
            <a:ext cx="2528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1" name="Text Box 81"/>
          <p:cNvSpPr txBox="1">
            <a:spLocks noChangeArrowheads="1"/>
          </p:cNvSpPr>
          <p:nvPr/>
        </p:nvSpPr>
        <p:spPr bwMode="auto">
          <a:xfrm>
            <a:off x="6018213" y="5699273"/>
            <a:ext cx="1986441" cy="732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endParaRPr lang="en-US" altLang="zh-CN" sz="1600" dirty="0"/>
          </a:p>
          <a:p>
            <a:pPr>
              <a:lnSpc>
                <a:spcPct val="90000"/>
              </a:lnSpc>
            </a:pPr>
            <a:r>
              <a:rPr lang="en-US" altLang="zh-CN" sz="1600" dirty="0"/>
              <a:t>ACK(</a:t>
            </a:r>
            <a:r>
              <a:rPr lang="en-US" altLang="zh-CN" sz="1600" dirty="0" err="1"/>
              <a:t>ACKnum</a:t>
            </a:r>
            <a:r>
              <a:rPr lang="en-US" altLang="zh-CN" sz="1600" dirty="0"/>
              <a:t>=y+1)</a:t>
            </a:r>
          </a:p>
          <a:p>
            <a:pPr>
              <a:lnSpc>
                <a:spcPct val="90000"/>
              </a:lnSpc>
            </a:pPr>
            <a:endParaRPr lang="en-US" altLang="zh-CN" sz="1600" dirty="0"/>
          </a:p>
        </p:txBody>
      </p:sp>
      <p:sp>
        <p:nvSpPr>
          <p:cNvPr id="42" name="Line 82"/>
          <p:cNvSpPr>
            <a:spLocks noChangeShapeType="1"/>
          </p:cNvSpPr>
          <p:nvPr/>
        </p:nvSpPr>
        <p:spPr bwMode="auto">
          <a:xfrm>
            <a:off x="849313" y="6273948"/>
            <a:ext cx="1965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3" name="Text Box 83"/>
          <p:cNvSpPr txBox="1">
            <a:spLocks noChangeArrowheads="1"/>
          </p:cNvSpPr>
          <p:nvPr/>
        </p:nvSpPr>
        <p:spPr bwMode="auto">
          <a:xfrm>
            <a:off x="909638" y="5807223"/>
            <a:ext cx="1986441" cy="732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endParaRPr lang="en-US" altLang="zh-CN" sz="1600" dirty="0"/>
          </a:p>
          <a:p>
            <a:pPr>
              <a:lnSpc>
                <a:spcPct val="90000"/>
              </a:lnSpc>
            </a:pPr>
            <a:r>
              <a:rPr lang="en-US" altLang="zh-CN" sz="1600" dirty="0"/>
              <a:t>ACK(</a:t>
            </a:r>
            <a:r>
              <a:rPr lang="en-US" altLang="zh-CN" sz="1600" dirty="0" err="1"/>
              <a:t>ACKnum</a:t>
            </a:r>
            <a:r>
              <a:rPr lang="en-US" altLang="zh-CN" sz="1600" dirty="0"/>
              <a:t>=y+1)</a:t>
            </a:r>
          </a:p>
          <a:p>
            <a:pPr>
              <a:lnSpc>
                <a:spcPct val="90000"/>
              </a:lnSpc>
            </a:pPr>
            <a:endParaRPr lang="en-US" altLang="zh-CN" sz="1600" dirty="0"/>
          </a:p>
        </p:txBody>
      </p:sp>
    </p:spTree>
  </p:cSld>
  <p:clrMapOvr>
    <a:masterClrMapping/>
  </p:clrMapOvr>
  <p:transition>
    <p:fade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：关闭连接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89</a:t>
            </a:fld>
            <a:endParaRPr lang="zh-CN" altLang="en-US"/>
          </a:p>
        </p:txBody>
      </p:sp>
      <p:sp>
        <p:nvSpPr>
          <p:cNvPr id="5" name="Rectangle 47"/>
          <p:cNvSpPr txBox="1">
            <a:spLocks noChangeArrowheads="1"/>
          </p:cNvSpPr>
          <p:nvPr/>
        </p:nvSpPr>
        <p:spPr>
          <a:xfrm>
            <a:off x="736600" y="1805136"/>
            <a:ext cx="7683500" cy="46482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§"/>
              <a:tabLst/>
              <a:defRPr/>
            </a:pPr>
            <a:r>
              <a:rPr lang="zh-CN" altLang="en-US" sz="3200" kern="0" dirty="0">
                <a:latin typeface="+mn-ea"/>
              </a:rPr>
              <a:t>客户端和服务器都可以关闭连接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Arial"/>
              <a:buChar char="•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在发送的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TCP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分段中设置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FIN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比特位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 = 1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§"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收到后回应设置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ACK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和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FIN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比特位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=1</a:t>
            </a:r>
            <a:r>
              <a:rPr lang="zh-CN" altLang="en-US" sz="3200" kern="0" dirty="0">
                <a:latin typeface="+mn-ea"/>
              </a:rPr>
              <a:t>的分段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Arial"/>
              <a:buChar char="•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可以在同一个分段上设置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ACK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和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FIN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比特位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§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双方可以同时发出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FIN</a:t>
            </a: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无连接解复用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27000" y="1642045"/>
            <a:ext cx="4940300" cy="185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7663" marR="0" lvl="0" indent="-2905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上一章：创建套接字时绑定本地端口号</a:t>
            </a:r>
            <a:r>
              <a:rPr kumimoji="0" lang="en-US" altLang="zh-CN" sz="28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:</a:t>
            </a:r>
          </a:p>
          <a:p>
            <a:pPr marL="347663" marR="0" lvl="0" indent="-2905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b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 </a:t>
            </a:r>
            <a:r>
              <a:rPr kumimoji="0" lang="en-US" altLang="zh-CN" sz="2000" b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DatagramSocket</a:t>
            </a:r>
            <a:r>
              <a:rPr kumimoji="0" lang="en-US" altLang="zh-CN" sz="2000" b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mySocket1        = new </a:t>
            </a:r>
            <a:r>
              <a:rPr kumimoji="0" lang="en-US" altLang="zh-CN" sz="2000" b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DatagramSocket</a:t>
            </a:r>
            <a:r>
              <a:rPr kumimoji="0" lang="en-US" altLang="zh-CN" sz="2000" b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(</a:t>
            </a:r>
            <a:r>
              <a:rPr kumimoji="0" lang="en-US" altLang="zh-CN" sz="2000" b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cs typeface="+mn-cs"/>
              </a:rPr>
              <a:t>12534</a:t>
            </a:r>
            <a:r>
              <a:rPr kumimoji="0" lang="en-US" altLang="zh-CN" sz="2000" b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);</a:t>
            </a:r>
          </a:p>
          <a:p>
            <a:pPr marL="347663" marR="0" lvl="0" indent="-2905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en-US" altLang="zh-CN" sz="20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1" name="Rectangle 105"/>
          <p:cNvSpPr txBox="1">
            <a:spLocks noChangeArrowheads="1"/>
          </p:cNvSpPr>
          <p:nvPr/>
        </p:nvSpPr>
        <p:spPr>
          <a:xfrm>
            <a:off x="312738" y="3862388"/>
            <a:ext cx="4114800" cy="236855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§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收到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UDP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分段时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Arial"/>
              <a:buChar char="•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检查分段头部的目的端口号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Arial"/>
              <a:buChar char="•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将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UDP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分段送到绑定该端口号的套接字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2" name="Rectangle 108"/>
          <p:cNvSpPr>
            <a:spLocks noChangeArrowheads="1"/>
          </p:cNvSpPr>
          <p:nvPr/>
        </p:nvSpPr>
        <p:spPr bwMode="auto">
          <a:xfrm>
            <a:off x="4678363" y="1308670"/>
            <a:ext cx="4465637" cy="169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7663" indent="-290513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endParaRPr lang="en-US" altLang="zh-CN" sz="2000" dirty="0">
              <a:latin typeface="+mn-ea"/>
            </a:endParaRPr>
          </a:p>
          <a:p>
            <a:pPr marL="347663" indent="-290513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zh-CN" altLang="en-US" sz="2800" dirty="0">
                <a:latin typeface="+mn-ea"/>
              </a:rPr>
              <a:t>上一章：构造报文由</a:t>
            </a:r>
            <a:r>
              <a:rPr lang="en-US" altLang="zh-CN" sz="2800" dirty="0">
                <a:latin typeface="+mn-ea"/>
              </a:rPr>
              <a:t>UDP</a:t>
            </a:r>
            <a:r>
              <a:rPr lang="zh-CN" altLang="en-US" sz="2800" dirty="0">
                <a:latin typeface="+mn-ea"/>
              </a:rPr>
              <a:t>套接字发送时，必须指定</a:t>
            </a:r>
            <a:endParaRPr lang="en-US" altLang="zh-CN" sz="2800" dirty="0">
              <a:latin typeface="+mn-ea"/>
            </a:endParaRPr>
          </a:p>
          <a:p>
            <a:pPr marL="858838" lvl="1" indent="-239713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itchFamily="34" charset="0"/>
              <a:buChar char="•"/>
            </a:pPr>
            <a:r>
              <a:rPr lang="zh-CN" altLang="en-US" sz="2400" dirty="0">
                <a:latin typeface="+mn-ea"/>
              </a:rPr>
              <a:t>目的</a:t>
            </a:r>
            <a:r>
              <a:rPr lang="en-US" altLang="zh-CN" sz="2400" dirty="0">
                <a:latin typeface="+mn-ea"/>
              </a:rPr>
              <a:t>IP</a:t>
            </a:r>
            <a:r>
              <a:rPr lang="zh-CN" altLang="en-US" sz="2400" dirty="0">
                <a:latin typeface="+mn-ea"/>
              </a:rPr>
              <a:t>地址</a:t>
            </a:r>
            <a:endParaRPr lang="en-US" altLang="zh-CN" sz="2400" dirty="0">
              <a:latin typeface="+mn-ea"/>
            </a:endParaRPr>
          </a:p>
          <a:p>
            <a:pPr marL="858838" lvl="1" indent="-239713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itchFamily="34" charset="0"/>
              <a:buChar char="•"/>
            </a:pPr>
            <a:r>
              <a:rPr lang="zh-CN" altLang="en-US" sz="2400" dirty="0">
                <a:latin typeface="+mn-ea"/>
              </a:rPr>
              <a:t>目的端口号</a:t>
            </a:r>
            <a:endParaRPr lang="en-US" altLang="zh-CN" sz="2400" dirty="0">
              <a:latin typeface="+mn-ea"/>
            </a:endParaRPr>
          </a:p>
        </p:txBody>
      </p:sp>
      <p:sp>
        <p:nvSpPr>
          <p:cNvPr id="13" name="Rectangle 111"/>
          <p:cNvSpPr>
            <a:spLocks noChangeArrowheads="1"/>
          </p:cNvSpPr>
          <p:nvPr/>
        </p:nvSpPr>
        <p:spPr bwMode="auto">
          <a:xfrm>
            <a:off x="5260975" y="3895725"/>
            <a:ext cx="3432175" cy="214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zh-CN" altLang="en-US" sz="2400" dirty="0">
                <a:latin typeface="+mn-ea"/>
              </a:rPr>
              <a:t>具有</a:t>
            </a:r>
            <a:r>
              <a:rPr lang="zh-CN" altLang="en-US" sz="2400" dirty="0">
                <a:solidFill>
                  <a:srgbClr val="C00000"/>
                </a:solidFill>
                <a:latin typeface="+mn-ea"/>
              </a:rPr>
              <a:t>相同目的端口号，</a:t>
            </a:r>
            <a:r>
              <a:rPr lang="zh-CN" altLang="en-US" sz="2400" dirty="0">
                <a:latin typeface="+mn-ea"/>
              </a:rPr>
              <a:t>但来自不同源</a:t>
            </a:r>
            <a:r>
              <a:rPr lang="en-US" altLang="zh-CN" sz="2400" dirty="0">
                <a:latin typeface="+mn-ea"/>
              </a:rPr>
              <a:t>IP</a:t>
            </a:r>
            <a:r>
              <a:rPr lang="zh-CN" altLang="en-US" sz="2400" dirty="0">
                <a:latin typeface="+mn-ea"/>
              </a:rPr>
              <a:t>地址的报文被送到目的主机上</a:t>
            </a:r>
            <a:r>
              <a:rPr lang="zh-CN" altLang="en-US" sz="2400" dirty="0">
                <a:solidFill>
                  <a:srgbClr val="C00000"/>
                </a:solidFill>
                <a:latin typeface="+mn-ea"/>
              </a:rPr>
              <a:t>相同的套接字</a:t>
            </a:r>
            <a:endParaRPr lang="en-US" sz="240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4" name="Line 112"/>
          <p:cNvSpPr>
            <a:spLocks noChangeShapeType="1"/>
          </p:cNvSpPr>
          <p:nvPr/>
        </p:nvSpPr>
        <p:spPr bwMode="auto">
          <a:xfrm>
            <a:off x="1400175" y="3717032"/>
            <a:ext cx="5845175" cy="0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+mn-ea"/>
            </a:endParaRPr>
          </a:p>
        </p:txBody>
      </p:sp>
      <p:sp>
        <p:nvSpPr>
          <p:cNvPr id="15" name="AutoShape 113"/>
          <p:cNvSpPr>
            <a:spLocks noChangeArrowheads="1"/>
          </p:cNvSpPr>
          <p:nvPr/>
        </p:nvSpPr>
        <p:spPr bwMode="auto">
          <a:xfrm>
            <a:off x="4467225" y="4770438"/>
            <a:ext cx="560388" cy="311150"/>
          </a:xfrm>
          <a:prstGeom prst="rightArrow">
            <a:avLst>
              <a:gd name="adj1" fmla="val 50000"/>
              <a:gd name="adj2" fmla="val 45026"/>
            </a:avLst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latin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5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：关闭连接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90</a:t>
            </a:fld>
            <a:endParaRPr lang="zh-CN" altLang="en-US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 flipH="1">
            <a:off x="3471863" y="2423815"/>
            <a:ext cx="1587" cy="3948112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" name="Line 10"/>
          <p:cNvSpPr>
            <a:spLocks noChangeShapeType="1"/>
          </p:cNvSpPr>
          <p:nvPr/>
        </p:nvSpPr>
        <p:spPr bwMode="auto">
          <a:xfrm flipH="1">
            <a:off x="6061075" y="2493665"/>
            <a:ext cx="1588" cy="3417887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7" name="Group 74"/>
          <p:cNvGrpSpPr>
            <a:grpSpLocks/>
          </p:cNvGrpSpPr>
          <p:nvPr/>
        </p:nvGrpSpPr>
        <p:grpSpPr bwMode="auto">
          <a:xfrm>
            <a:off x="544513" y="3104852"/>
            <a:ext cx="1335087" cy="854075"/>
            <a:chOff x="343" y="1740"/>
            <a:chExt cx="841" cy="538"/>
          </a:xfrm>
        </p:grpSpPr>
        <p:sp>
          <p:nvSpPr>
            <p:cNvPr id="8" name="Text Box 34"/>
            <p:cNvSpPr txBox="1">
              <a:spLocks noChangeArrowheads="1"/>
            </p:cNvSpPr>
            <p:nvPr/>
          </p:nvSpPr>
          <p:spPr bwMode="auto">
            <a:xfrm>
              <a:off x="343" y="2066"/>
              <a:ext cx="8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FIN_WAIT_2</a:t>
              </a:r>
            </a:p>
          </p:txBody>
        </p:sp>
        <p:sp>
          <p:nvSpPr>
            <p:cNvPr id="9" name="Line 35"/>
            <p:cNvSpPr>
              <a:spLocks noChangeShapeType="1"/>
            </p:cNvSpPr>
            <p:nvPr/>
          </p:nvSpPr>
          <p:spPr bwMode="auto">
            <a:xfrm>
              <a:off x="634" y="1740"/>
              <a:ext cx="0" cy="3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" name="Group 73"/>
          <p:cNvGrpSpPr>
            <a:grpSpLocks/>
          </p:cNvGrpSpPr>
          <p:nvPr/>
        </p:nvGrpSpPr>
        <p:grpSpPr bwMode="auto">
          <a:xfrm>
            <a:off x="7175500" y="2444452"/>
            <a:ext cx="1390650" cy="960438"/>
            <a:chOff x="4520" y="1324"/>
            <a:chExt cx="876" cy="605"/>
          </a:xfrm>
        </p:grpSpPr>
        <p:sp>
          <p:nvSpPr>
            <p:cNvPr id="11" name="Text Box 37"/>
            <p:cNvSpPr txBox="1">
              <a:spLocks noChangeArrowheads="1"/>
            </p:cNvSpPr>
            <p:nvPr/>
          </p:nvSpPr>
          <p:spPr bwMode="auto">
            <a:xfrm>
              <a:off x="4520" y="1717"/>
              <a:ext cx="8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CLOSE_WAIT</a:t>
              </a:r>
            </a:p>
          </p:txBody>
        </p:sp>
        <p:sp>
          <p:nvSpPr>
            <p:cNvPr id="12" name="Line 38"/>
            <p:cNvSpPr>
              <a:spLocks noChangeShapeType="1"/>
            </p:cNvSpPr>
            <p:nvPr/>
          </p:nvSpPr>
          <p:spPr bwMode="auto">
            <a:xfrm>
              <a:off x="5171" y="1324"/>
              <a:ext cx="0" cy="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3" name="Group 75"/>
          <p:cNvGrpSpPr>
            <a:grpSpLocks/>
          </p:cNvGrpSpPr>
          <p:nvPr/>
        </p:nvGrpSpPr>
        <p:grpSpPr bwMode="auto">
          <a:xfrm>
            <a:off x="3513138" y="4212927"/>
            <a:ext cx="2495550" cy="579438"/>
            <a:chOff x="2213" y="2438"/>
            <a:chExt cx="1572" cy="365"/>
          </a:xfrm>
        </p:grpSpPr>
        <p:sp>
          <p:nvSpPr>
            <p:cNvPr id="14" name="Line 41"/>
            <p:cNvSpPr>
              <a:spLocks noChangeShapeType="1"/>
            </p:cNvSpPr>
            <p:nvPr/>
          </p:nvSpPr>
          <p:spPr bwMode="auto">
            <a:xfrm flipH="1">
              <a:off x="2213" y="2483"/>
              <a:ext cx="1572" cy="32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Rectangle 42"/>
            <p:cNvSpPr>
              <a:spLocks noChangeArrowheads="1"/>
            </p:cNvSpPr>
            <p:nvPr/>
          </p:nvSpPr>
          <p:spPr bwMode="auto">
            <a:xfrm>
              <a:off x="2669" y="2438"/>
              <a:ext cx="590" cy="36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6" name="Text Box 43"/>
            <p:cNvSpPr txBox="1">
              <a:spLocks noChangeArrowheads="1"/>
            </p:cNvSpPr>
            <p:nvPr/>
          </p:nvSpPr>
          <p:spPr bwMode="auto">
            <a:xfrm>
              <a:off x="2599" y="2562"/>
              <a:ext cx="105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err="1"/>
                <a:t>FINbit</a:t>
              </a:r>
              <a:r>
                <a:rPr lang="en-US" altLang="zh-CN" dirty="0"/>
                <a:t>=1, </a:t>
              </a:r>
              <a:r>
                <a:rPr lang="en-US" altLang="zh-CN" dirty="0" err="1"/>
                <a:t>seq</a:t>
              </a:r>
              <a:r>
                <a:rPr lang="en-US" altLang="zh-CN" dirty="0"/>
                <a:t>=y</a:t>
              </a:r>
            </a:p>
          </p:txBody>
        </p:sp>
      </p:grpSp>
      <p:grpSp>
        <p:nvGrpSpPr>
          <p:cNvPr id="17" name="Group 80"/>
          <p:cNvGrpSpPr>
            <a:grpSpLocks/>
          </p:cNvGrpSpPr>
          <p:nvPr/>
        </p:nvGrpSpPr>
        <p:grpSpPr bwMode="auto">
          <a:xfrm>
            <a:off x="3543300" y="4920952"/>
            <a:ext cx="2508250" cy="582613"/>
            <a:chOff x="2232" y="2884"/>
            <a:chExt cx="1580" cy="367"/>
          </a:xfrm>
        </p:grpSpPr>
        <p:sp>
          <p:nvSpPr>
            <p:cNvPr id="18" name="Line 44"/>
            <p:cNvSpPr>
              <a:spLocks noChangeShapeType="1"/>
            </p:cNvSpPr>
            <p:nvPr/>
          </p:nvSpPr>
          <p:spPr bwMode="auto">
            <a:xfrm>
              <a:off x="2232" y="2884"/>
              <a:ext cx="1580" cy="36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Rectangle 46"/>
            <p:cNvSpPr>
              <a:spLocks noChangeArrowheads="1"/>
            </p:cNvSpPr>
            <p:nvPr/>
          </p:nvSpPr>
          <p:spPr bwMode="auto">
            <a:xfrm>
              <a:off x="2553" y="2995"/>
              <a:ext cx="896" cy="20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0" name="Text Box 47"/>
            <p:cNvSpPr txBox="1">
              <a:spLocks noChangeArrowheads="1"/>
            </p:cNvSpPr>
            <p:nvPr/>
          </p:nvSpPr>
          <p:spPr bwMode="auto">
            <a:xfrm>
              <a:off x="2246" y="2958"/>
              <a:ext cx="153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ACKbit=1; ACKnum=y+1</a:t>
              </a:r>
            </a:p>
          </p:txBody>
        </p:sp>
      </p:grpSp>
      <p:grpSp>
        <p:nvGrpSpPr>
          <p:cNvPr id="21" name="Group 72"/>
          <p:cNvGrpSpPr>
            <a:grpSpLocks/>
          </p:cNvGrpSpPr>
          <p:nvPr/>
        </p:nvGrpSpPr>
        <p:grpSpPr bwMode="auto">
          <a:xfrm>
            <a:off x="2384427" y="3244555"/>
            <a:ext cx="4765676" cy="857251"/>
            <a:chOff x="1502" y="1828"/>
            <a:chExt cx="3002" cy="540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 flipH="1">
              <a:off x="2186" y="1828"/>
              <a:ext cx="1580" cy="36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" name="Rectangle 14"/>
            <p:cNvSpPr>
              <a:spLocks noChangeArrowheads="1"/>
            </p:cNvSpPr>
            <p:nvPr/>
          </p:nvSpPr>
          <p:spPr bwMode="auto">
            <a:xfrm>
              <a:off x="2507" y="1912"/>
              <a:ext cx="896" cy="20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4" name="Text Box 15"/>
            <p:cNvSpPr txBox="1">
              <a:spLocks noChangeArrowheads="1"/>
            </p:cNvSpPr>
            <p:nvPr/>
          </p:nvSpPr>
          <p:spPr bwMode="auto">
            <a:xfrm>
              <a:off x="2200" y="1875"/>
              <a:ext cx="153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ACKbit=1; ACKnum=x+1</a:t>
              </a:r>
            </a:p>
          </p:txBody>
        </p:sp>
        <p:sp>
          <p:nvSpPr>
            <p:cNvPr id="25" name="Text Box 21"/>
            <p:cNvSpPr txBox="1">
              <a:spLocks noChangeArrowheads="1"/>
            </p:cNvSpPr>
            <p:nvPr/>
          </p:nvSpPr>
          <p:spPr bwMode="auto">
            <a:xfrm>
              <a:off x="1502" y="2066"/>
              <a:ext cx="682" cy="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>
                <a:lnSpc>
                  <a:spcPct val="90000"/>
                </a:lnSpc>
              </a:pPr>
              <a:r>
                <a:rPr lang="zh-CN" altLang="en-US" sz="1400" dirty="0"/>
                <a:t>等待服务器</a:t>
              </a:r>
              <a:br>
                <a:rPr lang="en-US" altLang="zh-CN" sz="1400" dirty="0"/>
              </a:br>
              <a:r>
                <a:rPr lang="zh-CN" altLang="en-US" sz="1400" dirty="0"/>
                <a:t>确认关闭</a:t>
              </a:r>
              <a:endParaRPr lang="en-US" altLang="zh-CN" sz="1400" dirty="0"/>
            </a:p>
          </p:txBody>
        </p:sp>
        <p:sp>
          <p:nvSpPr>
            <p:cNvPr id="26" name="Text Box 49"/>
            <p:cNvSpPr txBox="1">
              <a:spLocks noChangeArrowheads="1"/>
            </p:cNvSpPr>
            <p:nvPr/>
          </p:nvSpPr>
          <p:spPr bwMode="auto">
            <a:xfrm>
              <a:off x="3822" y="1979"/>
              <a:ext cx="682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zh-CN" altLang="en-US" sz="1400" dirty="0"/>
                <a:t>可以发数据</a:t>
              </a:r>
              <a:endParaRPr lang="en-US" altLang="zh-CN" sz="1400" dirty="0"/>
            </a:p>
          </p:txBody>
        </p:sp>
      </p:grpSp>
      <p:grpSp>
        <p:nvGrpSpPr>
          <p:cNvPr id="27" name="Group 78"/>
          <p:cNvGrpSpPr>
            <a:grpSpLocks/>
          </p:cNvGrpSpPr>
          <p:nvPr/>
        </p:nvGrpSpPr>
        <p:grpSpPr bwMode="auto">
          <a:xfrm>
            <a:off x="6059488" y="3374727"/>
            <a:ext cx="2501900" cy="1544638"/>
            <a:chOff x="3817" y="1910"/>
            <a:chExt cx="1576" cy="973"/>
          </a:xfrm>
        </p:grpSpPr>
        <p:sp>
          <p:nvSpPr>
            <p:cNvPr id="28" name="Text Box 50"/>
            <p:cNvSpPr txBox="1">
              <a:spLocks noChangeArrowheads="1"/>
            </p:cNvSpPr>
            <p:nvPr/>
          </p:nvSpPr>
          <p:spPr bwMode="auto">
            <a:xfrm>
              <a:off x="3817" y="2703"/>
              <a:ext cx="682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zh-CN" altLang="en-US" sz="1400" dirty="0"/>
                <a:t>不能发数据</a:t>
              </a:r>
              <a:endParaRPr lang="en-US" altLang="zh-CN" sz="1400" dirty="0"/>
            </a:p>
          </p:txBody>
        </p:sp>
        <p:grpSp>
          <p:nvGrpSpPr>
            <p:cNvPr id="29" name="Group 76"/>
            <p:cNvGrpSpPr>
              <a:grpSpLocks/>
            </p:cNvGrpSpPr>
            <p:nvPr/>
          </p:nvGrpSpPr>
          <p:grpSpPr bwMode="auto">
            <a:xfrm>
              <a:off x="4691" y="1910"/>
              <a:ext cx="702" cy="723"/>
              <a:chOff x="4691" y="1910"/>
              <a:chExt cx="702" cy="723"/>
            </a:xfrm>
          </p:grpSpPr>
          <p:sp>
            <p:nvSpPr>
              <p:cNvPr id="30" name="Line 39"/>
              <p:cNvSpPr>
                <a:spLocks noChangeShapeType="1"/>
              </p:cNvSpPr>
              <p:nvPr/>
            </p:nvSpPr>
            <p:spPr bwMode="auto">
              <a:xfrm>
                <a:off x="5167" y="1910"/>
                <a:ext cx="0" cy="5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" name="Text Box 55"/>
              <p:cNvSpPr txBox="1">
                <a:spLocks noChangeArrowheads="1"/>
              </p:cNvSpPr>
              <p:nvPr/>
            </p:nvSpPr>
            <p:spPr bwMode="auto">
              <a:xfrm>
                <a:off x="4691" y="2421"/>
                <a:ext cx="70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LAST_ACK</a:t>
                </a:r>
              </a:p>
            </p:txBody>
          </p:sp>
        </p:grpSp>
      </p:grpSp>
      <p:grpSp>
        <p:nvGrpSpPr>
          <p:cNvPr id="32" name="Group 82"/>
          <p:cNvGrpSpPr>
            <a:grpSpLocks/>
          </p:cNvGrpSpPr>
          <p:nvPr/>
        </p:nvGrpSpPr>
        <p:grpSpPr bwMode="auto">
          <a:xfrm>
            <a:off x="7642225" y="4555827"/>
            <a:ext cx="917575" cy="1223963"/>
            <a:chOff x="4814" y="2654"/>
            <a:chExt cx="578" cy="771"/>
          </a:xfrm>
        </p:grpSpPr>
        <p:sp>
          <p:nvSpPr>
            <p:cNvPr id="33" name="Text Box 11"/>
            <p:cNvSpPr txBox="1">
              <a:spLocks noChangeArrowheads="1"/>
            </p:cNvSpPr>
            <p:nvPr/>
          </p:nvSpPr>
          <p:spPr bwMode="auto">
            <a:xfrm>
              <a:off x="4814" y="3213"/>
              <a:ext cx="57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CLOSED</a:t>
              </a:r>
            </a:p>
          </p:txBody>
        </p:sp>
        <p:sp>
          <p:nvSpPr>
            <p:cNvPr id="34" name="Line 57"/>
            <p:cNvSpPr>
              <a:spLocks noChangeShapeType="1"/>
            </p:cNvSpPr>
            <p:nvPr/>
          </p:nvSpPr>
          <p:spPr bwMode="auto">
            <a:xfrm>
              <a:off x="5173" y="265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5" name="Group 77"/>
          <p:cNvGrpSpPr>
            <a:grpSpLocks/>
          </p:cNvGrpSpPr>
          <p:nvPr/>
        </p:nvGrpSpPr>
        <p:grpSpPr bwMode="auto">
          <a:xfrm>
            <a:off x="585788" y="3947815"/>
            <a:ext cx="1400175" cy="1044575"/>
            <a:chOff x="369" y="2271"/>
            <a:chExt cx="882" cy="658"/>
          </a:xfrm>
        </p:grpSpPr>
        <p:sp>
          <p:nvSpPr>
            <p:cNvPr id="36" name="Text Box 58"/>
            <p:cNvSpPr txBox="1">
              <a:spLocks noChangeArrowheads="1"/>
            </p:cNvSpPr>
            <p:nvPr/>
          </p:nvSpPr>
          <p:spPr bwMode="auto">
            <a:xfrm>
              <a:off x="369" y="2717"/>
              <a:ext cx="88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TIMED_WAIT</a:t>
              </a:r>
            </a:p>
          </p:txBody>
        </p:sp>
        <p:sp>
          <p:nvSpPr>
            <p:cNvPr id="37" name="Line 60"/>
            <p:cNvSpPr>
              <a:spLocks noChangeShapeType="1"/>
            </p:cNvSpPr>
            <p:nvPr/>
          </p:nvSpPr>
          <p:spPr bwMode="auto">
            <a:xfrm>
              <a:off x="638" y="2271"/>
              <a:ext cx="0" cy="4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8" name="Group 81"/>
          <p:cNvGrpSpPr>
            <a:grpSpLocks/>
          </p:cNvGrpSpPr>
          <p:nvPr/>
        </p:nvGrpSpPr>
        <p:grpSpPr bwMode="auto">
          <a:xfrm>
            <a:off x="674688" y="4828877"/>
            <a:ext cx="2743200" cy="1768475"/>
            <a:chOff x="425" y="2826"/>
            <a:chExt cx="1728" cy="1114"/>
          </a:xfrm>
        </p:grpSpPr>
        <p:sp>
          <p:nvSpPr>
            <p:cNvPr id="39" name="Line 52"/>
            <p:cNvSpPr>
              <a:spLocks noChangeShapeType="1"/>
            </p:cNvSpPr>
            <p:nvPr/>
          </p:nvSpPr>
          <p:spPr bwMode="auto">
            <a:xfrm>
              <a:off x="1820" y="2833"/>
              <a:ext cx="7" cy="10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" name="Text Box 51"/>
            <p:cNvSpPr txBox="1">
              <a:spLocks noChangeArrowheads="1"/>
            </p:cNvSpPr>
            <p:nvPr/>
          </p:nvSpPr>
          <p:spPr bwMode="auto">
            <a:xfrm>
              <a:off x="1019" y="3093"/>
              <a:ext cx="1134" cy="18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>
                <a:lnSpc>
                  <a:spcPct val="90000"/>
                </a:lnSpc>
              </a:pPr>
              <a:r>
                <a:rPr lang="en-US" altLang="zh-CN" sz="1400" dirty="0"/>
                <a:t>30</a:t>
              </a:r>
              <a:r>
                <a:rPr lang="zh-CN" altLang="en-US" sz="1400" dirty="0"/>
                <a:t>秒或</a:t>
              </a:r>
              <a:r>
                <a:rPr lang="en-US" altLang="zh-CN" sz="1400" dirty="0"/>
                <a:t>1</a:t>
              </a:r>
              <a:r>
                <a:rPr lang="zh-CN" altLang="en-US" sz="1400" dirty="0"/>
                <a:t>分钟或</a:t>
              </a:r>
              <a:r>
                <a:rPr lang="en-US" altLang="zh-CN" sz="1400" dirty="0"/>
                <a:t>2</a:t>
              </a:r>
              <a:r>
                <a:rPr lang="zh-CN" altLang="en-US" sz="1400" dirty="0"/>
                <a:t>分钟</a:t>
              </a:r>
              <a:endParaRPr lang="en-US" altLang="zh-CN" sz="1400" dirty="0"/>
            </a:p>
          </p:txBody>
        </p:sp>
        <p:sp>
          <p:nvSpPr>
            <p:cNvPr id="41" name="Line 53"/>
            <p:cNvSpPr>
              <a:spLocks noChangeShapeType="1"/>
            </p:cNvSpPr>
            <p:nvPr/>
          </p:nvSpPr>
          <p:spPr bwMode="auto">
            <a:xfrm>
              <a:off x="1742" y="2826"/>
              <a:ext cx="1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" name="Line 54"/>
            <p:cNvSpPr>
              <a:spLocks noChangeShapeType="1"/>
            </p:cNvSpPr>
            <p:nvPr/>
          </p:nvSpPr>
          <p:spPr bwMode="auto">
            <a:xfrm>
              <a:off x="1759" y="3889"/>
              <a:ext cx="1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" name="Text Box 59"/>
            <p:cNvSpPr txBox="1">
              <a:spLocks noChangeArrowheads="1"/>
            </p:cNvSpPr>
            <p:nvPr/>
          </p:nvSpPr>
          <p:spPr bwMode="auto">
            <a:xfrm>
              <a:off x="425" y="3728"/>
              <a:ext cx="57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CLOSED</a:t>
              </a:r>
            </a:p>
          </p:txBody>
        </p:sp>
        <p:sp>
          <p:nvSpPr>
            <p:cNvPr id="44" name="Line 61"/>
            <p:cNvSpPr>
              <a:spLocks noChangeShapeType="1"/>
            </p:cNvSpPr>
            <p:nvPr/>
          </p:nvSpPr>
          <p:spPr bwMode="auto">
            <a:xfrm>
              <a:off x="631" y="2918"/>
              <a:ext cx="0" cy="8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5" name="Group 71"/>
          <p:cNvGrpSpPr>
            <a:grpSpLocks/>
          </p:cNvGrpSpPr>
          <p:nvPr/>
        </p:nvGrpSpPr>
        <p:grpSpPr bwMode="auto">
          <a:xfrm>
            <a:off x="550863" y="2388890"/>
            <a:ext cx="1335087" cy="700087"/>
            <a:chOff x="347" y="1289"/>
            <a:chExt cx="841" cy="441"/>
          </a:xfrm>
        </p:grpSpPr>
        <p:sp>
          <p:nvSpPr>
            <p:cNvPr id="46" name="Text Box 31"/>
            <p:cNvSpPr txBox="1">
              <a:spLocks noChangeArrowheads="1"/>
            </p:cNvSpPr>
            <p:nvPr/>
          </p:nvSpPr>
          <p:spPr bwMode="auto">
            <a:xfrm>
              <a:off x="347" y="1518"/>
              <a:ext cx="8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FIN_WAIT_1</a:t>
              </a:r>
            </a:p>
          </p:txBody>
        </p:sp>
        <p:sp>
          <p:nvSpPr>
            <p:cNvPr id="47" name="Line 32"/>
            <p:cNvSpPr>
              <a:spLocks noChangeShapeType="1"/>
            </p:cNvSpPr>
            <p:nvPr/>
          </p:nvSpPr>
          <p:spPr bwMode="auto">
            <a:xfrm>
              <a:off x="630" y="1289"/>
              <a:ext cx="0" cy="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8" name="Group 70"/>
          <p:cNvGrpSpPr>
            <a:grpSpLocks/>
          </p:cNvGrpSpPr>
          <p:nvPr/>
        </p:nvGrpSpPr>
        <p:grpSpPr bwMode="auto">
          <a:xfrm>
            <a:off x="1204913" y="2442864"/>
            <a:ext cx="4775200" cy="825499"/>
            <a:chOff x="759" y="1323"/>
            <a:chExt cx="3008" cy="520"/>
          </a:xfrm>
        </p:grpSpPr>
        <p:sp>
          <p:nvSpPr>
            <p:cNvPr id="49" name="Line 6"/>
            <p:cNvSpPr>
              <a:spLocks noChangeShapeType="1"/>
            </p:cNvSpPr>
            <p:nvPr/>
          </p:nvSpPr>
          <p:spPr bwMode="auto">
            <a:xfrm>
              <a:off x="2195" y="1442"/>
              <a:ext cx="1572" cy="32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" name="Rectangle 7"/>
            <p:cNvSpPr>
              <a:spLocks noChangeArrowheads="1"/>
            </p:cNvSpPr>
            <p:nvPr/>
          </p:nvSpPr>
          <p:spPr bwMode="auto">
            <a:xfrm>
              <a:off x="2644" y="1369"/>
              <a:ext cx="590" cy="36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1" name="Text Box 8"/>
            <p:cNvSpPr txBox="1">
              <a:spLocks noChangeArrowheads="1"/>
            </p:cNvSpPr>
            <p:nvPr/>
          </p:nvSpPr>
          <p:spPr bwMode="auto">
            <a:xfrm>
              <a:off x="2430" y="1493"/>
              <a:ext cx="105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FINbit=1, seq=x</a:t>
              </a:r>
            </a:p>
          </p:txBody>
        </p:sp>
        <p:sp>
          <p:nvSpPr>
            <p:cNvPr id="52" name="Text Box 9"/>
            <p:cNvSpPr txBox="1">
              <a:spLocks noChangeArrowheads="1"/>
            </p:cNvSpPr>
            <p:nvPr/>
          </p:nvSpPr>
          <p:spPr bwMode="auto">
            <a:xfrm>
              <a:off x="1209" y="1541"/>
              <a:ext cx="913" cy="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lnSpc>
                  <a:spcPct val="90000"/>
                </a:lnSpc>
              </a:pPr>
              <a:r>
                <a:rPr lang="zh-CN" altLang="en-US" sz="1400" dirty="0"/>
                <a:t>不能发数据，但可以接收数据</a:t>
              </a:r>
              <a:endParaRPr lang="en-US" altLang="zh-CN" sz="1400" dirty="0"/>
            </a:p>
          </p:txBody>
        </p:sp>
        <p:sp>
          <p:nvSpPr>
            <p:cNvPr id="53" name="Text Box 67"/>
            <p:cNvSpPr txBox="1">
              <a:spLocks noChangeArrowheads="1"/>
            </p:cNvSpPr>
            <p:nvPr/>
          </p:nvSpPr>
          <p:spPr bwMode="auto">
            <a:xfrm>
              <a:off x="759" y="1323"/>
              <a:ext cx="145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>
                  <a:latin typeface="Courier New" pitchFamily="49" charset="0"/>
                </a:rPr>
                <a:t>clientSocket.close()</a:t>
              </a:r>
            </a:p>
          </p:txBody>
        </p:sp>
      </p:grpSp>
      <p:sp>
        <p:nvSpPr>
          <p:cNvPr id="54" name="Text Box 84"/>
          <p:cNvSpPr txBox="1">
            <a:spLocks noChangeArrowheads="1"/>
          </p:cNvSpPr>
          <p:nvPr/>
        </p:nvSpPr>
        <p:spPr bwMode="auto">
          <a:xfrm>
            <a:off x="320045" y="1711027"/>
            <a:ext cx="133889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zh-CN" altLang="en-US" dirty="0">
                <a:solidFill>
                  <a:srgbClr val="000099"/>
                </a:solidFill>
              </a:rPr>
              <a:t>客户端状态</a:t>
            </a:r>
            <a:endParaRPr lang="en-US" altLang="zh-CN" dirty="0">
              <a:solidFill>
                <a:srgbClr val="000099"/>
              </a:solidFill>
            </a:endParaRPr>
          </a:p>
          <a:p>
            <a:pPr algn="r"/>
            <a:endParaRPr lang="en-US" altLang="zh-CN" dirty="0">
              <a:solidFill>
                <a:srgbClr val="000099"/>
              </a:solidFill>
            </a:endParaRPr>
          </a:p>
        </p:txBody>
      </p:sp>
      <p:sp>
        <p:nvSpPr>
          <p:cNvPr id="55" name="Text Box 85"/>
          <p:cNvSpPr txBox="1">
            <a:spLocks noChangeArrowheads="1"/>
          </p:cNvSpPr>
          <p:nvPr/>
        </p:nvSpPr>
        <p:spPr bwMode="auto">
          <a:xfrm>
            <a:off x="7252722" y="1728490"/>
            <a:ext cx="13388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zh-CN" altLang="en-US" dirty="0">
                <a:solidFill>
                  <a:srgbClr val="000099"/>
                </a:solidFill>
              </a:rPr>
              <a:t>服务器状态</a:t>
            </a:r>
            <a:endParaRPr lang="en-US" altLang="zh-CN" dirty="0">
              <a:solidFill>
                <a:srgbClr val="000099"/>
              </a:solidFill>
            </a:endParaRPr>
          </a:p>
        </p:txBody>
      </p:sp>
      <p:sp>
        <p:nvSpPr>
          <p:cNvPr id="56" name="Text Box 86"/>
          <p:cNvSpPr txBox="1">
            <a:spLocks noChangeArrowheads="1"/>
          </p:cNvSpPr>
          <p:nvPr/>
        </p:nvSpPr>
        <p:spPr bwMode="auto">
          <a:xfrm>
            <a:off x="7769225" y="2111077"/>
            <a:ext cx="7715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ESTAB</a:t>
            </a:r>
          </a:p>
        </p:txBody>
      </p:sp>
      <p:sp>
        <p:nvSpPr>
          <p:cNvPr id="57" name="Text Box 87"/>
          <p:cNvSpPr txBox="1">
            <a:spLocks noChangeArrowheads="1"/>
          </p:cNvSpPr>
          <p:nvPr/>
        </p:nvSpPr>
        <p:spPr bwMode="auto">
          <a:xfrm>
            <a:off x="533400" y="2093615"/>
            <a:ext cx="7715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ESTAB</a:t>
            </a:r>
          </a:p>
        </p:txBody>
      </p:sp>
      <p:grpSp>
        <p:nvGrpSpPr>
          <p:cNvPr id="58" name="Group 88"/>
          <p:cNvGrpSpPr>
            <a:grpSpLocks/>
          </p:cNvGrpSpPr>
          <p:nvPr/>
        </p:nvGrpSpPr>
        <p:grpSpPr bwMode="auto">
          <a:xfrm>
            <a:off x="3140075" y="1785640"/>
            <a:ext cx="642938" cy="600075"/>
            <a:chOff x="-44" y="1473"/>
            <a:chExt cx="981" cy="1105"/>
          </a:xfrm>
        </p:grpSpPr>
        <p:pic>
          <p:nvPicPr>
            <p:cNvPr id="59" name="Picture 89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0" name="Freeform 9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1" name="Group 91"/>
          <p:cNvGrpSpPr>
            <a:grpSpLocks/>
          </p:cNvGrpSpPr>
          <p:nvPr/>
        </p:nvGrpSpPr>
        <p:grpSpPr bwMode="auto">
          <a:xfrm>
            <a:off x="5772150" y="1788815"/>
            <a:ext cx="336550" cy="512762"/>
            <a:chOff x="4140" y="429"/>
            <a:chExt cx="1425" cy="2396"/>
          </a:xfrm>
        </p:grpSpPr>
        <p:sp>
          <p:nvSpPr>
            <p:cNvPr id="62" name="Freeform 92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6 w 354"/>
                <a:gd name="T1" fmla="*/ 0 h 2742"/>
                <a:gd name="T2" fmla="*/ 30 w 354"/>
                <a:gd name="T3" fmla="*/ 46 h 2742"/>
                <a:gd name="T4" fmla="*/ 30 w 354"/>
                <a:gd name="T5" fmla="*/ 354 h 2742"/>
                <a:gd name="T6" fmla="*/ 0 w 354"/>
                <a:gd name="T7" fmla="*/ 371 h 2742"/>
                <a:gd name="T8" fmla="*/ 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Rectangle 93"/>
            <p:cNvSpPr>
              <a:spLocks noChangeArrowheads="1"/>
            </p:cNvSpPr>
            <p:nvPr/>
          </p:nvSpPr>
          <p:spPr bwMode="auto">
            <a:xfrm>
              <a:off x="4207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4" name="Freeform 94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8 w 211"/>
                <a:gd name="T3" fmla="*/ 30 h 2537"/>
                <a:gd name="T4" fmla="*/ 2 w 211"/>
                <a:gd name="T5" fmla="*/ 338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95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8 h 226"/>
                <a:gd name="T4" fmla="*/ 29 w 328"/>
                <a:gd name="T5" fmla="*/ 32 h 226"/>
                <a:gd name="T6" fmla="*/ 0 w 328"/>
                <a:gd name="T7" fmla="*/ 1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Rectangle 96"/>
            <p:cNvSpPr>
              <a:spLocks noChangeArrowheads="1"/>
            </p:cNvSpPr>
            <p:nvPr/>
          </p:nvSpPr>
          <p:spPr bwMode="auto">
            <a:xfrm>
              <a:off x="4214" y="696"/>
              <a:ext cx="592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67" name="Group 97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2" name="AutoShape 98"/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1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93" name="AutoShape 99"/>
              <p:cNvSpPr>
                <a:spLocks noChangeArrowheads="1"/>
              </p:cNvSpPr>
              <p:nvPr/>
            </p:nvSpPr>
            <p:spPr bwMode="auto">
              <a:xfrm>
                <a:off x="634" y="2581"/>
                <a:ext cx="688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68" name="Rectangle 100"/>
            <p:cNvSpPr>
              <a:spLocks noChangeArrowheads="1"/>
            </p:cNvSpPr>
            <p:nvPr/>
          </p:nvSpPr>
          <p:spPr bwMode="auto">
            <a:xfrm>
              <a:off x="4221" y="1022"/>
              <a:ext cx="598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69" name="Group 101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0" name="AutoShape 102"/>
              <p:cNvSpPr>
                <a:spLocks noChangeArrowheads="1"/>
              </p:cNvSpPr>
              <p:nvPr/>
            </p:nvSpPr>
            <p:spPr bwMode="auto">
              <a:xfrm>
                <a:off x="611" y="2567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91" name="AutoShape 103"/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6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70" name="Rectangle 104"/>
            <p:cNvSpPr>
              <a:spLocks noChangeArrowheads="1"/>
            </p:cNvSpPr>
            <p:nvPr/>
          </p:nvSpPr>
          <p:spPr bwMode="auto">
            <a:xfrm>
              <a:off x="4214" y="1356"/>
              <a:ext cx="598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71" name="Rectangle 105"/>
            <p:cNvSpPr>
              <a:spLocks noChangeArrowheads="1"/>
            </p:cNvSpPr>
            <p:nvPr/>
          </p:nvSpPr>
          <p:spPr bwMode="auto">
            <a:xfrm>
              <a:off x="4227" y="1653"/>
              <a:ext cx="598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72" name="Group 106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8" name="AutoShape 107"/>
              <p:cNvSpPr>
                <a:spLocks noChangeArrowheads="1"/>
              </p:cNvSpPr>
              <p:nvPr/>
            </p:nvSpPr>
            <p:spPr bwMode="auto">
              <a:xfrm>
                <a:off x="618" y="2571"/>
                <a:ext cx="720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89" name="AutoShape 108"/>
              <p:cNvSpPr>
                <a:spLocks noChangeArrowheads="1"/>
              </p:cNvSpPr>
              <p:nvPr/>
            </p:nvSpPr>
            <p:spPr bwMode="auto">
              <a:xfrm>
                <a:off x="635" y="2585"/>
                <a:ext cx="687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73" name="Freeform 109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7 h 226"/>
                <a:gd name="T4" fmla="*/ 29 w 328"/>
                <a:gd name="T5" fmla="*/ 30 h 226"/>
                <a:gd name="T6" fmla="*/ 0 w 328"/>
                <a:gd name="T7" fmla="*/ 1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4" name="Group 110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6" name="AutoShape 111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8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87" name="AutoShape 112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75" name="Rectangle 113"/>
            <p:cNvSpPr>
              <a:spLocks noChangeArrowheads="1"/>
            </p:cNvSpPr>
            <p:nvPr/>
          </p:nvSpPr>
          <p:spPr bwMode="auto">
            <a:xfrm>
              <a:off x="5249" y="429"/>
              <a:ext cx="67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76" name="Freeform 114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6 w 296"/>
                <a:gd name="T3" fmla="*/ 18 h 256"/>
                <a:gd name="T4" fmla="*/ 26 w 296"/>
                <a:gd name="T5" fmla="*/ 34 h 256"/>
                <a:gd name="T6" fmla="*/ 0 w 296"/>
                <a:gd name="T7" fmla="*/ 1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115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7 w 304"/>
                <a:gd name="T3" fmla="*/ 22 h 288"/>
                <a:gd name="T4" fmla="*/ 25 w 304"/>
                <a:gd name="T5" fmla="*/ 40 h 288"/>
                <a:gd name="T6" fmla="*/ 2 w 304"/>
                <a:gd name="T7" fmla="*/ 1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Oval 116"/>
            <p:cNvSpPr>
              <a:spLocks noChangeArrowheads="1"/>
            </p:cNvSpPr>
            <p:nvPr/>
          </p:nvSpPr>
          <p:spPr bwMode="auto">
            <a:xfrm>
              <a:off x="5518" y="2610"/>
              <a:ext cx="47" cy="96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79" name="Freeform 117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5 h 240"/>
                <a:gd name="T2" fmla="*/ 2 w 306"/>
                <a:gd name="T3" fmla="*/ 33 h 240"/>
                <a:gd name="T4" fmla="*/ 27 w 306"/>
                <a:gd name="T5" fmla="*/ 15 h 240"/>
                <a:gd name="T6" fmla="*/ 26 w 306"/>
                <a:gd name="T7" fmla="*/ 0 h 240"/>
                <a:gd name="T8" fmla="*/ 0 w 306"/>
                <a:gd name="T9" fmla="*/ 1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AutoShape 118"/>
            <p:cNvSpPr>
              <a:spLocks noChangeArrowheads="1"/>
            </p:cNvSpPr>
            <p:nvPr/>
          </p:nvSpPr>
          <p:spPr bwMode="auto">
            <a:xfrm>
              <a:off x="4140" y="2677"/>
              <a:ext cx="1196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81" name="AutoShape 119"/>
            <p:cNvSpPr>
              <a:spLocks noChangeArrowheads="1"/>
            </p:cNvSpPr>
            <p:nvPr/>
          </p:nvSpPr>
          <p:spPr bwMode="auto">
            <a:xfrm>
              <a:off x="4207" y="2714"/>
              <a:ext cx="1069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82" name="Oval 120"/>
            <p:cNvSpPr>
              <a:spLocks noChangeArrowheads="1"/>
            </p:cNvSpPr>
            <p:nvPr/>
          </p:nvSpPr>
          <p:spPr bwMode="auto">
            <a:xfrm>
              <a:off x="4308" y="2380"/>
              <a:ext cx="155" cy="148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83" name="Oval 121"/>
            <p:cNvSpPr>
              <a:spLocks noChangeArrowheads="1"/>
            </p:cNvSpPr>
            <p:nvPr/>
          </p:nvSpPr>
          <p:spPr bwMode="auto">
            <a:xfrm>
              <a:off x="4483" y="2387"/>
              <a:ext cx="161" cy="141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zh-CN" sz="180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Oval 122"/>
            <p:cNvSpPr>
              <a:spLocks noChangeArrowheads="1"/>
            </p:cNvSpPr>
            <p:nvPr/>
          </p:nvSpPr>
          <p:spPr bwMode="auto">
            <a:xfrm>
              <a:off x="4664" y="2380"/>
              <a:ext cx="155" cy="141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85" name="Rectangle 123"/>
            <p:cNvSpPr>
              <a:spLocks noChangeArrowheads="1"/>
            </p:cNvSpPr>
            <p:nvPr/>
          </p:nvSpPr>
          <p:spPr bwMode="auto">
            <a:xfrm>
              <a:off x="5061" y="1838"/>
              <a:ext cx="87" cy="757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客户端</a:t>
            </a:r>
            <a:r>
              <a:rPr lang="en-US" altLang="zh-CN" dirty="0"/>
              <a:t>TCP FSM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91</a:t>
            </a:fld>
            <a:endParaRPr lang="zh-CN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772816"/>
            <a:ext cx="6449735" cy="491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服务器</a:t>
            </a:r>
            <a:r>
              <a:rPr lang="en-US" altLang="zh-CN" dirty="0"/>
              <a:t>TCP FSM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92</a:t>
            </a:fld>
            <a:endParaRPr lang="zh-CN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628800"/>
            <a:ext cx="6104657" cy="4831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拒绝连接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服务器在端口</a:t>
            </a:r>
            <a:r>
              <a:rPr lang="en-US" altLang="zh-CN" dirty="0"/>
              <a:t>x</a:t>
            </a:r>
            <a:r>
              <a:rPr lang="zh-CN" altLang="en-US" dirty="0"/>
              <a:t>上收到</a:t>
            </a:r>
            <a:r>
              <a:rPr lang="en-US" altLang="zh-CN" dirty="0"/>
              <a:t>TCP SYN</a:t>
            </a:r>
            <a:r>
              <a:rPr lang="zh-CN" altLang="en-US" dirty="0"/>
              <a:t>连接请求分段</a:t>
            </a:r>
            <a:endParaRPr lang="en-US" altLang="zh-CN" dirty="0"/>
          </a:p>
          <a:p>
            <a:r>
              <a:rPr lang="zh-CN" altLang="en-US" dirty="0"/>
              <a:t>服务器没有在端口</a:t>
            </a:r>
            <a:r>
              <a:rPr lang="en-US" altLang="zh-CN" dirty="0"/>
              <a:t>x</a:t>
            </a:r>
            <a:r>
              <a:rPr lang="zh-CN" altLang="en-US" dirty="0"/>
              <a:t>上运行监听的套接字</a:t>
            </a:r>
            <a:endParaRPr lang="en-US" altLang="zh-CN" dirty="0"/>
          </a:p>
          <a:p>
            <a:r>
              <a:rPr lang="zh-CN" altLang="en-US" dirty="0"/>
              <a:t>服务器向链接发起端发送一个拒绝连接分段，设置</a:t>
            </a:r>
            <a:r>
              <a:rPr lang="en-US" altLang="zh-CN" dirty="0"/>
              <a:t>RST</a:t>
            </a:r>
            <a:r>
              <a:rPr lang="zh-CN" altLang="en-US" dirty="0"/>
              <a:t>比特位</a:t>
            </a:r>
            <a:r>
              <a:rPr lang="en-US" altLang="zh-CN" dirty="0"/>
              <a:t>=1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93</a:t>
            </a:fld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3.1 </a:t>
            </a:r>
            <a:r>
              <a:rPr lang="zh-CN" altLang="en-US" sz="2400" dirty="0"/>
              <a:t>传输层提供的服务</a:t>
            </a:r>
            <a:endParaRPr lang="en-US" altLang="zh-CN" sz="2400" dirty="0"/>
          </a:p>
          <a:p>
            <a:r>
              <a:rPr lang="en-US" altLang="zh-CN" sz="2400" dirty="0"/>
              <a:t>3.2 </a:t>
            </a:r>
            <a:r>
              <a:rPr lang="zh-CN" altLang="en-US" sz="2400" dirty="0"/>
              <a:t>复用和解复用</a:t>
            </a:r>
            <a:endParaRPr lang="en-US" altLang="zh-CN" sz="2400" dirty="0"/>
          </a:p>
          <a:p>
            <a:r>
              <a:rPr lang="en-US" altLang="zh-CN" sz="2400" dirty="0"/>
              <a:t>3.3 </a:t>
            </a:r>
            <a:r>
              <a:rPr lang="zh-CN" altLang="en-US" sz="2400" dirty="0"/>
              <a:t>无连接的传输层协议：</a:t>
            </a:r>
            <a:r>
              <a:rPr lang="en-US" altLang="zh-CN" sz="2400" dirty="0"/>
              <a:t>UDP</a:t>
            </a:r>
          </a:p>
          <a:p>
            <a:r>
              <a:rPr lang="en-US" altLang="zh-CN" sz="2400" dirty="0"/>
              <a:t>3.4 </a:t>
            </a:r>
            <a:r>
              <a:rPr lang="zh-CN" altLang="en-US" sz="2400" dirty="0"/>
              <a:t>可靠数据传输的原理</a:t>
            </a:r>
            <a:endParaRPr lang="en-US" altLang="zh-CN" sz="2400" dirty="0"/>
          </a:p>
          <a:p>
            <a:r>
              <a:rPr lang="en-US" altLang="zh-CN" sz="2400" dirty="0"/>
              <a:t>3.5 </a:t>
            </a:r>
            <a:r>
              <a:rPr lang="zh-CN" altLang="en-US" sz="2400" dirty="0"/>
              <a:t>面向连接的传输层协议：</a:t>
            </a:r>
            <a:r>
              <a:rPr lang="en-US" altLang="zh-CN" sz="2400" dirty="0"/>
              <a:t>TCP</a:t>
            </a:r>
          </a:p>
          <a:p>
            <a:pPr lvl="1"/>
            <a:r>
              <a:rPr lang="zh-CN" altLang="en-US" sz="2000" dirty="0"/>
              <a:t>分段格式</a:t>
            </a:r>
            <a:endParaRPr lang="en-US" altLang="zh-CN" sz="2000" dirty="0"/>
          </a:p>
          <a:p>
            <a:pPr lvl="1"/>
            <a:r>
              <a:rPr lang="zh-CN" altLang="en-US" sz="2000" dirty="0"/>
              <a:t>可靠数据传输</a:t>
            </a:r>
            <a:endParaRPr lang="en-US" altLang="zh-CN" sz="2000" dirty="0"/>
          </a:p>
          <a:p>
            <a:pPr lvl="1"/>
            <a:r>
              <a:rPr lang="zh-CN" altLang="en-US" sz="2000" dirty="0"/>
              <a:t>流控制</a:t>
            </a:r>
            <a:endParaRPr lang="en-US" altLang="zh-CN" sz="2000" dirty="0"/>
          </a:p>
          <a:p>
            <a:pPr lvl="1"/>
            <a:r>
              <a:rPr lang="zh-CN" altLang="en-US" sz="2000" dirty="0"/>
              <a:t>连接管理</a:t>
            </a:r>
            <a:endParaRPr lang="en-US" altLang="zh-CN" sz="2000" dirty="0"/>
          </a:p>
          <a:p>
            <a:r>
              <a:rPr lang="en-US" altLang="zh-CN" sz="2400" dirty="0">
                <a:solidFill>
                  <a:srgbClr val="C00000"/>
                </a:solidFill>
              </a:rPr>
              <a:t>3.6 </a:t>
            </a:r>
            <a:r>
              <a:rPr lang="zh-CN" altLang="en-US" sz="2400" dirty="0">
                <a:solidFill>
                  <a:srgbClr val="C00000"/>
                </a:solidFill>
              </a:rPr>
              <a:t>拥塞控制原理</a:t>
            </a:r>
            <a:endParaRPr lang="en-US" altLang="zh-CN" sz="2400" dirty="0">
              <a:solidFill>
                <a:srgbClr val="C00000"/>
              </a:solidFill>
            </a:endParaRPr>
          </a:p>
          <a:p>
            <a:r>
              <a:rPr lang="en-US" altLang="zh-CN" sz="2400" dirty="0"/>
              <a:t>3.7 TCP</a:t>
            </a:r>
            <a:r>
              <a:rPr lang="zh-CN" altLang="en-US" sz="2400" dirty="0"/>
              <a:t>的拥塞控制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94</a:t>
            </a:fld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拥塞控制原理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95</a:t>
            </a:fld>
            <a:endParaRPr lang="zh-CN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3400" y="1733128"/>
            <a:ext cx="7762875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lang="zh-CN" altLang="en-US" sz="3200" kern="0" dirty="0">
                <a:solidFill>
                  <a:srgbClr val="CC0000"/>
                </a:solidFill>
                <a:latin typeface="+mn-ea"/>
              </a:rPr>
              <a:t>拥塞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cs typeface="+mn-cs"/>
              </a:rPr>
              <a:t>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太多</a:t>
            </a:r>
            <a:r>
              <a:rPr lang="zh-CN" altLang="en-US" sz="3200" kern="0" dirty="0">
                <a:latin typeface="+mn-ea"/>
              </a:rPr>
              <a:t>数据源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太快发送太多数据，网络来不及处理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和流控制不同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拥塞产生的影响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丢包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(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路由器缓冲区溢出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长时延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(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数据包在路由器排队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网络中前十重要的问题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拥塞的原因和代价：场景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96</a:t>
            </a:fld>
            <a:endParaRPr lang="zh-CN" altLang="en-US"/>
          </a:p>
        </p:txBody>
      </p:sp>
      <p:sp>
        <p:nvSpPr>
          <p:cNvPr id="5" name="Freeform 9"/>
          <p:cNvSpPr>
            <a:spLocks/>
          </p:cNvSpPr>
          <p:nvPr/>
        </p:nvSpPr>
        <p:spPr bwMode="auto">
          <a:xfrm flipH="1">
            <a:off x="4232275" y="1995959"/>
            <a:ext cx="250825" cy="930275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6"/>
              <a:gd name="T16" fmla="*/ 0 h 1284"/>
              <a:gd name="T17" fmla="*/ 366 w 366"/>
              <a:gd name="T18" fmla="*/ 1284 h 12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124"/>
          <p:cNvGrpSpPr>
            <a:grpSpLocks/>
          </p:cNvGrpSpPr>
          <p:nvPr/>
        </p:nvGrpSpPr>
        <p:grpSpPr bwMode="auto">
          <a:xfrm>
            <a:off x="3898900" y="2692872"/>
            <a:ext cx="525463" cy="434975"/>
            <a:chOff x="-44" y="1473"/>
            <a:chExt cx="981" cy="1105"/>
          </a:xfrm>
        </p:grpSpPr>
        <p:pic>
          <p:nvPicPr>
            <p:cNvPr id="7" name="Picture 125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Freeform 12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9" name="Freeform 3"/>
          <p:cNvSpPr>
            <a:spLocks/>
          </p:cNvSpPr>
          <p:nvPr/>
        </p:nvSpPr>
        <p:spPr bwMode="auto">
          <a:xfrm>
            <a:off x="8216900" y="3188172"/>
            <a:ext cx="250825" cy="930275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6"/>
              <a:gd name="T16" fmla="*/ 0 h 1284"/>
              <a:gd name="T17" fmla="*/ 366 w 366"/>
              <a:gd name="T18" fmla="*/ 1284 h 12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8593138" y="2207097"/>
            <a:ext cx="250825" cy="930275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6"/>
              <a:gd name="T16" fmla="*/ 0 h 1284"/>
              <a:gd name="T17" fmla="*/ 366 w 366"/>
              <a:gd name="T18" fmla="*/ 1284 h 12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Freeform 12"/>
          <p:cNvSpPr>
            <a:spLocks/>
          </p:cNvSpPr>
          <p:nvPr/>
        </p:nvSpPr>
        <p:spPr bwMode="auto">
          <a:xfrm flipH="1">
            <a:off x="3357563" y="2937347"/>
            <a:ext cx="250825" cy="930275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6"/>
              <a:gd name="T16" fmla="*/ 0 h 1284"/>
              <a:gd name="T17" fmla="*/ 366 w 366"/>
              <a:gd name="T18" fmla="*/ 1284 h 12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Rectangle 15"/>
          <p:cNvSpPr txBox="1">
            <a:spLocks noChangeArrowheads="1"/>
          </p:cNvSpPr>
          <p:nvPr/>
        </p:nvSpPr>
        <p:spPr bwMode="auto">
          <a:xfrm>
            <a:off x="247651" y="1862609"/>
            <a:ext cx="2596158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3838" marR="0" lvl="0" indent="-2238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两个发送端、两个接收端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223838" marR="0" lvl="0" indent="-2238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一个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路由器，无限缓冲区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223838" marR="0" lvl="0" indent="-2238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输出端口带宽</a:t>
            </a:r>
            <a:r>
              <a:rPr lang="zh-CN" altLang="en-US" sz="2000" kern="0" dirty="0">
                <a:latin typeface="+mn-ea"/>
              </a:rPr>
              <a:t>：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R</a:t>
            </a:r>
          </a:p>
          <a:p>
            <a:pPr marL="223838" marR="0" lvl="0" indent="-2238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无重传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223838" marR="0" lvl="0" indent="-2238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3" name="Rectangle 16"/>
          <p:cNvSpPr txBox="1">
            <a:spLocks noChangeArrowheads="1"/>
          </p:cNvSpPr>
          <p:nvPr/>
        </p:nvSpPr>
        <p:spPr>
          <a:xfrm>
            <a:off x="1430338" y="6150447"/>
            <a:ext cx="3297237" cy="78422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§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单个连接最大吞吐率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R/2</a:t>
            </a:r>
          </a:p>
        </p:txBody>
      </p:sp>
      <p:sp>
        <p:nvSpPr>
          <p:cNvPr id="14" name="Oval 18"/>
          <p:cNvSpPr>
            <a:spLocks noChangeArrowheads="1"/>
          </p:cNvSpPr>
          <p:nvPr/>
        </p:nvSpPr>
        <p:spPr bwMode="auto">
          <a:xfrm>
            <a:off x="5635625" y="3435822"/>
            <a:ext cx="1063625" cy="234950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5" name="Line 19"/>
          <p:cNvSpPr>
            <a:spLocks noChangeShapeType="1"/>
          </p:cNvSpPr>
          <p:nvPr/>
        </p:nvSpPr>
        <p:spPr bwMode="auto">
          <a:xfrm>
            <a:off x="5635625" y="3416772"/>
            <a:ext cx="0" cy="146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20"/>
          <p:cNvSpPr>
            <a:spLocks noChangeShapeType="1"/>
          </p:cNvSpPr>
          <p:nvPr/>
        </p:nvSpPr>
        <p:spPr bwMode="auto">
          <a:xfrm>
            <a:off x="6699250" y="3416772"/>
            <a:ext cx="0" cy="14605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Rectangle 21"/>
          <p:cNvSpPr>
            <a:spLocks noChangeArrowheads="1"/>
          </p:cNvSpPr>
          <p:nvPr/>
        </p:nvSpPr>
        <p:spPr bwMode="auto">
          <a:xfrm>
            <a:off x="5635625" y="3416772"/>
            <a:ext cx="252413" cy="142875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zh-CN" sz="20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8" name="Rectangle 22"/>
          <p:cNvSpPr>
            <a:spLocks noChangeArrowheads="1"/>
          </p:cNvSpPr>
          <p:nvPr/>
        </p:nvSpPr>
        <p:spPr bwMode="auto">
          <a:xfrm>
            <a:off x="6376988" y="3407247"/>
            <a:ext cx="322262" cy="142875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zh-CN" sz="20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9" name="Oval 23"/>
          <p:cNvSpPr>
            <a:spLocks noChangeArrowheads="1"/>
          </p:cNvSpPr>
          <p:nvPr/>
        </p:nvSpPr>
        <p:spPr bwMode="auto">
          <a:xfrm>
            <a:off x="5624513" y="3248497"/>
            <a:ext cx="1063625" cy="273050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grpSp>
        <p:nvGrpSpPr>
          <p:cNvPr id="20" name="Group 24"/>
          <p:cNvGrpSpPr>
            <a:grpSpLocks/>
          </p:cNvGrpSpPr>
          <p:nvPr/>
        </p:nvGrpSpPr>
        <p:grpSpPr bwMode="auto">
          <a:xfrm>
            <a:off x="5881688" y="3307234"/>
            <a:ext cx="527050" cy="160338"/>
            <a:chOff x="2848" y="848"/>
            <a:chExt cx="140" cy="98"/>
          </a:xfrm>
        </p:grpSpPr>
        <p:sp>
          <p:nvSpPr>
            <p:cNvPr id="21" name="Line 25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26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27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" name="Group 28"/>
          <p:cNvGrpSpPr>
            <a:grpSpLocks/>
          </p:cNvGrpSpPr>
          <p:nvPr/>
        </p:nvGrpSpPr>
        <p:grpSpPr bwMode="auto">
          <a:xfrm flipV="1">
            <a:off x="5881688" y="3305647"/>
            <a:ext cx="527050" cy="158750"/>
            <a:chOff x="2848" y="848"/>
            <a:chExt cx="140" cy="98"/>
          </a:xfrm>
        </p:grpSpPr>
        <p:sp>
          <p:nvSpPr>
            <p:cNvPr id="25" name="Line 29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30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31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8" name="Text Box 32"/>
          <p:cNvSpPr txBox="1">
            <a:spLocks noChangeArrowheads="1"/>
          </p:cNvSpPr>
          <p:nvPr/>
        </p:nvSpPr>
        <p:spPr bwMode="auto">
          <a:xfrm>
            <a:off x="5881688" y="2526184"/>
            <a:ext cx="1423987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r>
              <a:rPr lang="zh-CN" altLang="en-US" sz="1200" dirty="0">
                <a:solidFill>
                  <a:schemeClr val="tx2"/>
                </a:solidFill>
                <a:latin typeface="Arial" charset="0"/>
              </a:rPr>
              <a:t>输出端口无限</a:t>
            </a:r>
            <a:br>
              <a:rPr lang="en-US" altLang="zh-CN" sz="1200" dirty="0">
                <a:solidFill>
                  <a:schemeClr val="tx2"/>
                </a:solidFill>
                <a:latin typeface="Arial" charset="0"/>
              </a:rPr>
            </a:br>
            <a:r>
              <a:rPr lang="zh-CN" altLang="en-US" sz="1200" dirty="0">
                <a:solidFill>
                  <a:schemeClr val="tx2"/>
                </a:solidFill>
                <a:latin typeface="Arial" charset="0"/>
              </a:rPr>
              <a:t>共享缓冲区</a:t>
            </a:r>
            <a:endParaRPr lang="en-US" altLang="zh-CN" sz="12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29" name="Line 33"/>
          <p:cNvSpPr>
            <a:spLocks noChangeShapeType="1"/>
          </p:cNvSpPr>
          <p:nvPr/>
        </p:nvSpPr>
        <p:spPr bwMode="auto">
          <a:xfrm flipH="1">
            <a:off x="4519613" y="3070697"/>
            <a:ext cx="923925" cy="866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" name="Line 34"/>
          <p:cNvSpPr>
            <a:spLocks noChangeShapeType="1"/>
          </p:cNvSpPr>
          <p:nvPr/>
        </p:nvSpPr>
        <p:spPr bwMode="auto">
          <a:xfrm flipH="1">
            <a:off x="5005388" y="3070697"/>
            <a:ext cx="43815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1" name="Group 35"/>
          <p:cNvGrpSpPr>
            <a:grpSpLocks/>
          </p:cNvGrpSpPr>
          <p:nvPr/>
        </p:nvGrpSpPr>
        <p:grpSpPr bwMode="auto">
          <a:xfrm>
            <a:off x="4459288" y="2051522"/>
            <a:ext cx="650875" cy="904875"/>
            <a:chOff x="12762" y="10336"/>
            <a:chExt cx="1027" cy="1700"/>
          </a:xfrm>
        </p:grpSpPr>
        <p:sp>
          <p:nvSpPr>
            <p:cNvPr id="32" name="Rectangle 36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33" name="Rectangle 37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34" name="Line 38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39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40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41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" name="Text Box 42"/>
          <p:cNvSpPr txBox="1">
            <a:spLocks noChangeArrowheads="1"/>
          </p:cNvSpPr>
          <p:nvPr/>
        </p:nvSpPr>
        <p:spPr bwMode="auto">
          <a:xfrm>
            <a:off x="3784600" y="2211859"/>
            <a:ext cx="633413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sz="1000" dirty="0">
                <a:solidFill>
                  <a:schemeClr val="tx2"/>
                </a:solidFill>
                <a:latin typeface="Arial" charset="0"/>
              </a:rPr>
              <a:t>主机</a:t>
            </a:r>
            <a:r>
              <a:rPr lang="en-US" altLang="zh-CN" sz="1000" dirty="0">
                <a:solidFill>
                  <a:schemeClr val="tx2"/>
                </a:solidFill>
                <a:latin typeface="Arial" charset="0"/>
              </a:rPr>
              <a:t>A</a:t>
            </a:r>
            <a:endParaRPr lang="en-US" altLang="zh-CN" sz="20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39" name="Text Box 43"/>
          <p:cNvSpPr txBox="1">
            <a:spLocks noChangeArrowheads="1"/>
          </p:cNvSpPr>
          <p:nvPr/>
        </p:nvSpPr>
        <p:spPr bwMode="auto">
          <a:xfrm>
            <a:off x="3054350" y="1550119"/>
            <a:ext cx="2741786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dirty="0">
                <a:latin typeface="Arial" charset="0"/>
              </a:rPr>
              <a:t>应用层发送数据速率</a:t>
            </a:r>
            <a:r>
              <a:rPr lang="en-US" altLang="zh-CN" dirty="0">
                <a:latin typeface="Arial" charset="0"/>
              </a:rPr>
              <a:t>: </a:t>
            </a:r>
            <a:r>
              <a:rPr lang="en-US" altLang="zh-CN" sz="2400" dirty="0" err="1">
                <a:solidFill>
                  <a:srgbClr val="CC0000"/>
                </a:solidFill>
                <a:latin typeface="Symbol" pitchFamily="18" charset="2"/>
              </a:rPr>
              <a:t>l</a:t>
            </a:r>
            <a:r>
              <a:rPr lang="en-US" altLang="zh-CN" sz="2400" baseline="-25000" dirty="0" err="1">
                <a:solidFill>
                  <a:srgbClr val="CC0000"/>
                </a:solidFill>
                <a:latin typeface="Arial" charset="0"/>
              </a:rPr>
              <a:t>in</a:t>
            </a:r>
            <a:r>
              <a:rPr lang="en-US" altLang="zh-CN" baseline="-25000" dirty="0">
                <a:solidFill>
                  <a:srgbClr val="CC0000"/>
                </a:solidFill>
                <a:latin typeface="Arial" charset="0"/>
              </a:rPr>
              <a:t> </a:t>
            </a:r>
            <a:endParaRPr lang="en-US" altLang="zh-CN" dirty="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40" name="Line 44"/>
          <p:cNvSpPr>
            <a:spLocks noChangeShapeType="1"/>
          </p:cNvSpPr>
          <p:nvPr/>
        </p:nvSpPr>
        <p:spPr bwMode="auto">
          <a:xfrm flipH="1">
            <a:off x="4081463" y="3927947"/>
            <a:ext cx="43815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1" name="Group 45"/>
          <p:cNvGrpSpPr>
            <a:grpSpLocks/>
          </p:cNvGrpSpPr>
          <p:nvPr/>
        </p:nvGrpSpPr>
        <p:grpSpPr bwMode="auto">
          <a:xfrm>
            <a:off x="3602038" y="2946872"/>
            <a:ext cx="650875" cy="904875"/>
            <a:chOff x="12762" y="10336"/>
            <a:chExt cx="1027" cy="1700"/>
          </a:xfrm>
        </p:grpSpPr>
        <p:sp>
          <p:nvSpPr>
            <p:cNvPr id="42" name="Rectangle 46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43" name="Rectangle 47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44" name="Line 48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49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50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51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8" name="Text Box 52"/>
          <p:cNvSpPr txBox="1">
            <a:spLocks noChangeArrowheads="1"/>
          </p:cNvSpPr>
          <p:nvPr/>
        </p:nvSpPr>
        <p:spPr bwMode="auto">
          <a:xfrm>
            <a:off x="2701925" y="3761259"/>
            <a:ext cx="633413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sz="1000" dirty="0">
                <a:solidFill>
                  <a:schemeClr val="tx2"/>
                </a:solidFill>
                <a:latin typeface="Arial" charset="0"/>
              </a:rPr>
              <a:t>主机</a:t>
            </a:r>
            <a:r>
              <a:rPr lang="en-US" altLang="zh-CN" sz="1000" dirty="0">
                <a:solidFill>
                  <a:schemeClr val="tx2"/>
                </a:solidFill>
                <a:latin typeface="Arial" charset="0"/>
              </a:rPr>
              <a:t>B</a:t>
            </a:r>
            <a:endParaRPr lang="en-US" altLang="zh-CN" sz="20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49" name="Line 53"/>
          <p:cNvSpPr>
            <a:spLocks noChangeShapeType="1"/>
          </p:cNvSpPr>
          <p:nvPr/>
        </p:nvSpPr>
        <p:spPr bwMode="auto">
          <a:xfrm flipH="1">
            <a:off x="5005388" y="3470747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" name="Line 54"/>
          <p:cNvSpPr>
            <a:spLocks noChangeShapeType="1"/>
          </p:cNvSpPr>
          <p:nvPr/>
        </p:nvSpPr>
        <p:spPr bwMode="auto">
          <a:xfrm flipH="1">
            <a:off x="6624638" y="3470747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" name="Line 55"/>
          <p:cNvSpPr>
            <a:spLocks noChangeShapeType="1"/>
          </p:cNvSpPr>
          <p:nvPr/>
        </p:nvSpPr>
        <p:spPr bwMode="auto">
          <a:xfrm flipH="1">
            <a:off x="6748463" y="3070697"/>
            <a:ext cx="923925" cy="866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" name="Line 57"/>
          <p:cNvSpPr>
            <a:spLocks noChangeShapeType="1"/>
          </p:cNvSpPr>
          <p:nvPr/>
        </p:nvSpPr>
        <p:spPr bwMode="auto">
          <a:xfrm flipH="1">
            <a:off x="7642225" y="3080222"/>
            <a:ext cx="4397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3" name="Group 58"/>
          <p:cNvGrpSpPr>
            <a:grpSpLocks/>
          </p:cNvGrpSpPr>
          <p:nvPr/>
        </p:nvGrpSpPr>
        <p:grpSpPr bwMode="auto">
          <a:xfrm>
            <a:off x="7954963" y="2156297"/>
            <a:ext cx="650875" cy="904875"/>
            <a:chOff x="12762" y="10336"/>
            <a:chExt cx="1027" cy="1700"/>
          </a:xfrm>
        </p:grpSpPr>
        <p:sp>
          <p:nvSpPr>
            <p:cNvPr id="54" name="Rectangle 59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55" name="Rectangle 60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56" name="Line 61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62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63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64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0" name="Group 65"/>
          <p:cNvGrpSpPr>
            <a:grpSpLocks/>
          </p:cNvGrpSpPr>
          <p:nvPr/>
        </p:nvGrpSpPr>
        <p:grpSpPr bwMode="auto">
          <a:xfrm>
            <a:off x="7573963" y="3173884"/>
            <a:ext cx="650875" cy="906463"/>
            <a:chOff x="12762" y="10336"/>
            <a:chExt cx="1027" cy="1700"/>
          </a:xfrm>
        </p:grpSpPr>
        <p:sp>
          <p:nvSpPr>
            <p:cNvPr id="61" name="Rectangle 66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62" name="Rectangle 67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63" name="Line 68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69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70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71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7" name="Oval 72"/>
          <p:cNvSpPr>
            <a:spLocks noChangeArrowheads="1"/>
          </p:cNvSpPr>
          <p:nvPr/>
        </p:nvSpPr>
        <p:spPr bwMode="auto">
          <a:xfrm>
            <a:off x="4795838" y="2108672"/>
            <a:ext cx="92075" cy="904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  <p:sp>
        <p:nvSpPr>
          <p:cNvPr id="68" name="Oval 73"/>
          <p:cNvSpPr>
            <a:spLocks noChangeArrowheads="1"/>
          </p:cNvSpPr>
          <p:nvPr/>
        </p:nvSpPr>
        <p:spPr bwMode="auto">
          <a:xfrm>
            <a:off x="3852863" y="2984972"/>
            <a:ext cx="92075" cy="904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  <p:sp>
        <p:nvSpPr>
          <p:cNvPr id="69" name="Line 74"/>
          <p:cNvSpPr>
            <a:spLocks noChangeShapeType="1"/>
          </p:cNvSpPr>
          <p:nvPr/>
        </p:nvSpPr>
        <p:spPr bwMode="auto">
          <a:xfrm>
            <a:off x="4370388" y="1888009"/>
            <a:ext cx="369887" cy="2524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" name="Text Box 75"/>
          <p:cNvSpPr txBox="1">
            <a:spLocks noChangeArrowheads="1"/>
          </p:cNvSpPr>
          <p:nvPr/>
        </p:nvSpPr>
        <p:spPr bwMode="auto">
          <a:xfrm>
            <a:off x="6827838" y="1565747"/>
            <a:ext cx="1790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dirty="0">
                <a:latin typeface="Arial" charset="0"/>
              </a:rPr>
              <a:t>吞吐率</a:t>
            </a:r>
            <a:r>
              <a:rPr lang="en-US" altLang="zh-CN" dirty="0">
                <a:latin typeface="Arial" charset="0"/>
              </a:rPr>
              <a:t>:</a:t>
            </a:r>
            <a:r>
              <a:rPr lang="en-US" altLang="zh-CN" sz="2400" dirty="0">
                <a:solidFill>
                  <a:srgbClr val="FF0000"/>
                </a:solidFill>
                <a:latin typeface="Symbol" pitchFamily="18" charset="2"/>
              </a:rPr>
              <a:t> </a:t>
            </a:r>
            <a:r>
              <a:rPr lang="en-US" altLang="zh-CN" sz="2400" dirty="0">
                <a:solidFill>
                  <a:srgbClr val="CC0000"/>
                </a:solidFill>
                <a:latin typeface="Symbol" pitchFamily="18" charset="2"/>
              </a:rPr>
              <a:t>l</a:t>
            </a:r>
            <a:r>
              <a:rPr lang="en-US" altLang="zh-CN" sz="2400" baseline="-25000" dirty="0">
                <a:solidFill>
                  <a:srgbClr val="CC0000"/>
                </a:solidFill>
                <a:latin typeface="Arial" charset="0"/>
              </a:rPr>
              <a:t>out</a:t>
            </a:r>
            <a:endParaRPr lang="en-US" altLang="zh-CN" sz="2400" dirty="0">
              <a:solidFill>
                <a:srgbClr val="CC0000"/>
              </a:solidFill>
              <a:latin typeface="Comic Sans MS" pitchFamily="66" charset="0"/>
            </a:endParaRPr>
          </a:p>
        </p:txBody>
      </p:sp>
      <p:sp>
        <p:nvSpPr>
          <p:cNvPr id="71" name="Line 76"/>
          <p:cNvSpPr>
            <a:spLocks noChangeShapeType="1"/>
          </p:cNvSpPr>
          <p:nvPr/>
        </p:nvSpPr>
        <p:spPr bwMode="auto">
          <a:xfrm>
            <a:off x="7672388" y="1975322"/>
            <a:ext cx="528637" cy="241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" name="Line 77"/>
          <p:cNvSpPr>
            <a:spLocks noChangeShapeType="1"/>
          </p:cNvSpPr>
          <p:nvPr/>
        </p:nvSpPr>
        <p:spPr bwMode="auto">
          <a:xfrm flipH="1">
            <a:off x="6424613" y="2946872"/>
            <a:ext cx="333375" cy="3238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73" name="Group 78"/>
          <p:cNvGrpSpPr>
            <a:grpSpLocks/>
          </p:cNvGrpSpPr>
          <p:nvPr/>
        </p:nvGrpSpPr>
        <p:grpSpPr bwMode="auto">
          <a:xfrm>
            <a:off x="5995988" y="3337397"/>
            <a:ext cx="673100" cy="266700"/>
            <a:chOff x="10808" y="10250"/>
            <a:chExt cx="1018" cy="403"/>
          </a:xfrm>
        </p:grpSpPr>
        <p:sp>
          <p:nvSpPr>
            <p:cNvPr id="74" name="Rectangle 79"/>
            <p:cNvSpPr>
              <a:spLocks noChangeArrowheads="1"/>
            </p:cNvSpPr>
            <p:nvPr/>
          </p:nvSpPr>
          <p:spPr bwMode="auto">
            <a:xfrm>
              <a:off x="10832" y="10250"/>
              <a:ext cx="994" cy="40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75" name="Freeform 80"/>
            <p:cNvSpPr>
              <a:spLocks/>
            </p:cNvSpPr>
            <p:nvPr/>
          </p:nvSpPr>
          <p:spPr bwMode="auto">
            <a:xfrm>
              <a:off x="11198" y="10272"/>
              <a:ext cx="610" cy="374"/>
            </a:xfrm>
            <a:custGeom>
              <a:avLst/>
              <a:gdLst>
                <a:gd name="T0" fmla="*/ 0 w 855"/>
                <a:gd name="T1" fmla="*/ 0 h 390"/>
                <a:gd name="T2" fmla="*/ 21 w 855"/>
                <a:gd name="T3" fmla="*/ 0 h 390"/>
                <a:gd name="T4" fmla="*/ 21 w 855"/>
                <a:gd name="T5" fmla="*/ 246 h 390"/>
                <a:gd name="T6" fmla="*/ 1 w 855"/>
                <a:gd name="T7" fmla="*/ 246 h 3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55"/>
                <a:gd name="T13" fmla="*/ 0 h 390"/>
                <a:gd name="T14" fmla="*/ 855 w 855"/>
                <a:gd name="T15" fmla="*/ 390 h 3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55" h="390">
                  <a:moveTo>
                    <a:pt x="0" y="0"/>
                  </a:moveTo>
                  <a:lnTo>
                    <a:pt x="855" y="0"/>
                  </a:lnTo>
                  <a:lnTo>
                    <a:pt x="855" y="390"/>
                  </a:lnTo>
                  <a:lnTo>
                    <a:pt x="45" y="39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81"/>
            <p:cNvSpPr>
              <a:spLocks noChangeShapeType="1"/>
            </p:cNvSpPr>
            <p:nvPr/>
          </p:nvSpPr>
          <p:spPr bwMode="auto">
            <a:xfrm>
              <a:off x="10808" y="10272"/>
              <a:ext cx="39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82"/>
            <p:cNvSpPr>
              <a:spLocks noChangeShapeType="1"/>
            </p:cNvSpPr>
            <p:nvPr/>
          </p:nvSpPr>
          <p:spPr bwMode="auto">
            <a:xfrm>
              <a:off x="10830" y="10646"/>
              <a:ext cx="38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Line 83"/>
            <p:cNvSpPr>
              <a:spLocks noChangeShapeType="1"/>
            </p:cNvSpPr>
            <p:nvPr/>
          </p:nvSpPr>
          <p:spPr bwMode="auto">
            <a:xfrm>
              <a:off x="11744" y="10329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84"/>
            <p:cNvSpPr>
              <a:spLocks noChangeShapeType="1"/>
            </p:cNvSpPr>
            <p:nvPr/>
          </p:nvSpPr>
          <p:spPr bwMode="auto">
            <a:xfrm>
              <a:off x="11679" y="10329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Line 85"/>
            <p:cNvSpPr>
              <a:spLocks noChangeShapeType="1"/>
            </p:cNvSpPr>
            <p:nvPr/>
          </p:nvSpPr>
          <p:spPr bwMode="auto">
            <a:xfrm>
              <a:off x="11614" y="10329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Line 86"/>
            <p:cNvSpPr>
              <a:spLocks noChangeShapeType="1"/>
            </p:cNvSpPr>
            <p:nvPr/>
          </p:nvSpPr>
          <p:spPr bwMode="auto">
            <a:xfrm>
              <a:off x="11549" y="1032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Line 87"/>
            <p:cNvSpPr>
              <a:spLocks noChangeShapeType="1"/>
            </p:cNvSpPr>
            <p:nvPr/>
          </p:nvSpPr>
          <p:spPr bwMode="auto">
            <a:xfrm>
              <a:off x="11484" y="10322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Line 88"/>
            <p:cNvSpPr>
              <a:spLocks noChangeShapeType="1"/>
            </p:cNvSpPr>
            <p:nvPr/>
          </p:nvSpPr>
          <p:spPr bwMode="auto">
            <a:xfrm>
              <a:off x="11418" y="10322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Line 89"/>
            <p:cNvSpPr>
              <a:spLocks noChangeShapeType="1"/>
            </p:cNvSpPr>
            <p:nvPr/>
          </p:nvSpPr>
          <p:spPr bwMode="auto">
            <a:xfrm>
              <a:off x="10909" y="10452"/>
              <a:ext cx="417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5" name="Freeform 90"/>
          <p:cNvSpPr>
            <a:spLocks/>
          </p:cNvSpPr>
          <p:nvPr/>
        </p:nvSpPr>
        <p:spPr bwMode="auto">
          <a:xfrm>
            <a:off x="3900488" y="3061172"/>
            <a:ext cx="3952875" cy="952500"/>
          </a:xfrm>
          <a:custGeom>
            <a:avLst/>
            <a:gdLst>
              <a:gd name="T0" fmla="*/ 0 w 6225"/>
              <a:gd name="T1" fmla="*/ 0 h 1501"/>
              <a:gd name="T2" fmla="*/ 0 w 6225"/>
              <a:gd name="T3" fmla="*/ 2147483647 h 1501"/>
              <a:gd name="T4" fmla="*/ 2147483647 w 6225"/>
              <a:gd name="T5" fmla="*/ 2147483647 h 1501"/>
              <a:gd name="T6" fmla="*/ 2147483647 w 6225"/>
              <a:gd name="T7" fmla="*/ 2147483647 h 1501"/>
              <a:gd name="T8" fmla="*/ 2147483647 w 6225"/>
              <a:gd name="T9" fmla="*/ 2147483647 h 1501"/>
              <a:gd name="T10" fmla="*/ 2147483647 w 6225"/>
              <a:gd name="T11" fmla="*/ 2147483647 h 1501"/>
              <a:gd name="T12" fmla="*/ 2147483647 w 6225"/>
              <a:gd name="T13" fmla="*/ 2147483647 h 1501"/>
              <a:gd name="T14" fmla="*/ 2147483647 w 6225"/>
              <a:gd name="T15" fmla="*/ 2147483647 h 150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225"/>
              <a:gd name="T25" fmla="*/ 0 h 1501"/>
              <a:gd name="T26" fmla="*/ 6225 w 6225"/>
              <a:gd name="T27" fmla="*/ 1501 h 150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225" h="1501">
                <a:moveTo>
                  <a:pt x="0" y="0"/>
                </a:moveTo>
                <a:lnTo>
                  <a:pt x="0" y="1486"/>
                </a:lnTo>
                <a:lnTo>
                  <a:pt x="1005" y="1501"/>
                </a:lnTo>
                <a:lnTo>
                  <a:pt x="1860" y="706"/>
                </a:lnTo>
                <a:lnTo>
                  <a:pt x="5085" y="721"/>
                </a:lnTo>
                <a:lnTo>
                  <a:pt x="4305" y="1456"/>
                </a:lnTo>
                <a:lnTo>
                  <a:pt x="6225" y="1456"/>
                </a:lnTo>
                <a:lnTo>
                  <a:pt x="6220" y="391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" name="Freeform 91"/>
          <p:cNvSpPr>
            <a:spLocks/>
          </p:cNvSpPr>
          <p:nvPr/>
        </p:nvSpPr>
        <p:spPr bwMode="auto">
          <a:xfrm>
            <a:off x="4843463" y="2156297"/>
            <a:ext cx="3429000" cy="1276350"/>
          </a:xfrm>
          <a:custGeom>
            <a:avLst/>
            <a:gdLst>
              <a:gd name="T0" fmla="*/ 0 w 2160"/>
              <a:gd name="T1" fmla="*/ 0 h 804"/>
              <a:gd name="T2" fmla="*/ 0 w 2160"/>
              <a:gd name="T3" fmla="*/ 2147483647 h 804"/>
              <a:gd name="T4" fmla="*/ 2147483647 w 2160"/>
              <a:gd name="T5" fmla="*/ 2147483647 h 804"/>
              <a:gd name="T6" fmla="*/ 2147483647 w 2160"/>
              <a:gd name="T7" fmla="*/ 2147483647 h 804"/>
              <a:gd name="T8" fmla="*/ 2147483647 w 2160"/>
              <a:gd name="T9" fmla="*/ 2147483647 h 804"/>
              <a:gd name="T10" fmla="*/ 2147483647 w 2160"/>
              <a:gd name="T11" fmla="*/ 2147483647 h 804"/>
              <a:gd name="T12" fmla="*/ 2147483647 w 2160"/>
              <a:gd name="T13" fmla="*/ 2147483647 h 804"/>
              <a:gd name="T14" fmla="*/ 2147483647 w 2160"/>
              <a:gd name="T15" fmla="*/ 2147483647 h 80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160"/>
              <a:gd name="T25" fmla="*/ 0 h 804"/>
              <a:gd name="T26" fmla="*/ 2160 w 2160"/>
              <a:gd name="T27" fmla="*/ 804 h 80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" h="804">
                <a:moveTo>
                  <a:pt x="0" y="0"/>
                </a:moveTo>
                <a:lnTo>
                  <a:pt x="0" y="594"/>
                </a:lnTo>
                <a:lnTo>
                  <a:pt x="402" y="600"/>
                </a:lnTo>
                <a:lnTo>
                  <a:pt x="216" y="804"/>
                </a:lnTo>
                <a:lnTo>
                  <a:pt x="1446" y="804"/>
                </a:lnTo>
                <a:lnTo>
                  <a:pt x="1770" y="524"/>
                </a:lnTo>
                <a:lnTo>
                  <a:pt x="2160" y="516"/>
                </a:lnTo>
                <a:lnTo>
                  <a:pt x="2160" y="48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87" name="Group 107"/>
          <p:cNvGrpSpPr>
            <a:grpSpLocks/>
          </p:cNvGrpSpPr>
          <p:nvPr/>
        </p:nvGrpSpPr>
        <p:grpSpPr bwMode="auto">
          <a:xfrm>
            <a:off x="1628775" y="4450234"/>
            <a:ext cx="2333625" cy="1701800"/>
            <a:chOff x="837" y="2465"/>
            <a:chExt cx="1470" cy="1072"/>
          </a:xfrm>
        </p:grpSpPr>
        <p:sp>
          <p:nvSpPr>
            <p:cNvPr id="88" name="Line 94"/>
            <p:cNvSpPr>
              <a:spLocks noChangeShapeType="1"/>
            </p:cNvSpPr>
            <p:nvPr/>
          </p:nvSpPr>
          <p:spPr bwMode="auto">
            <a:xfrm>
              <a:off x="1141" y="2507"/>
              <a:ext cx="0" cy="8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" name="Line 95"/>
            <p:cNvSpPr>
              <a:spLocks noChangeShapeType="1"/>
            </p:cNvSpPr>
            <p:nvPr/>
          </p:nvSpPr>
          <p:spPr bwMode="auto">
            <a:xfrm flipV="1">
              <a:off x="1135" y="3307"/>
              <a:ext cx="92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0" name="Line 96"/>
            <p:cNvSpPr>
              <a:spLocks noChangeShapeType="1"/>
            </p:cNvSpPr>
            <p:nvPr/>
          </p:nvSpPr>
          <p:spPr bwMode="auto">
            <a:xfrm>
              <a:off x="1855" y="2595"/>
              <a:ext cx="0" cy="6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" name="Freeform 97"/>
            <p:cNvSpPr>
              <a:spLocks/>
            </p:cNvSpPr>
            <p:nvPr/>
          </p:nvSpPr>
          <p:spPr bwMode="auto">
            <a:xfrm>
              <a:off x="1137" y="2573"/>
              <a:ext cx="1170" cy="732"/>
            </a:xfrm>
            <a:custGeom>
              <a:avLst/>
              <a:gdLst>
                <a:gd name="T0" fmla="*/ 0 w 1170"/>
                <a:gd name="T1" fmla="*/ 732 h 732"/>
                <a:gd name="T2" fmla="*/ 720 w 1170"/>
                <a:gd name="T3" fmla="*/ 0 h 732"/>
                <a:gd name="T4" fmla="*/ 1170 w 1170"/>
                <a:gd name="T5" fmla="*/ 0 h 732"/>
                <a:gd name="T6" fmla="*/ 0 60000 65536"/>
                <a:gd name="T7" fmla="*/ 0 60000 65536"/>
                <a:gd name="T8" fmla="*/ 0 60000 65536"/>
                <a:gd name="T9" fmla="*/ 0 w 1170"/>
                <a:gd name="T10" fmla="*/ 0 h 732"/>
                <a:gd name="T11" fmla="*/ 1170 w 1170"/>
                <a:gd name="T12" fmla="*/ 732 h 7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70" h="732">
                  <a:moveTo>
                    <a:pt x="0" y="732"/>
                  </a:moveTo>
                  <a:lnTo>
                    <a:pt x="720" y="0"/>
                  </a:lnTo>
                  <a:lnTo>
                    <a:pt x="1170" y="0"/>
                  </a:ln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" name="Line 98"/>
            <p:cNvSpPr>
              <a:spLocks noChangeShapeType="1"/>
            </p:cNvSpPr>
            <p:nvPr/>
          </p:nvSpPr>
          <p:spPr bwMode="auto">
            <a:xfrm>
              <a:off x="1089" y="2573"/>
              <a:ext cx="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" name="Line 99"/>
            <p:cNvSpPr>
              <a:spLocks noChangeShapeType="1"/>
            </p:cNvSpPr>
            <p:nvPr/>
          </p:nvSpPr>
          <p:spPr bwMode="auto">
            <a:xfrm>
              <a:off x="1853" y="3311"/>
              <a:ext cx="0" cy="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4" name="Text Box 100"/>
            <p:cNvSpPr txBox="1">
              <a:spLocks noChangeArrowheads="1"/>
            </p:cNvSpPr>
            <p:nvPr/>
          </p:nvSpPr>
          <p:spPr bwMode="auto">
            <a:xfrm>
              <a:off x="837" y="2465"/>
              <a:ext cx="29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/>
                <a:t>R/2</a:t>
              </a:r>
            </a:p>
          </p:txBody>
        </p:sp>
        <p:sp>
          <p:nvSpPr>
            <p:cNvPr id="95" name="Text Box 101"/>
            <p:cNvSpPr txBox="1">
              <a:spLocks noChangeArrowheads="1"/>
            </p:cNvSpPr>
            <p:nvPr/>
          </p:nvSpPr>
          <p:spPr bwMode="auto">
            <a:xfrm>
              <a:off x="1721" y="3333"/>
              <a:ext cx="29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/>
                <a:t>R/2</a:t>
              </a:r>
            </a:p>
          </p:txBody>
        </p:sp>
        <p:sp>
          <p:nvSpPr>
            <p:cNvPr id="96" name="Text Box 102"/>
            <p:cNvSpPr txBox="1">
              <a:spLocks noChangeArrowheads="1"/>
            </p:cNvSpPr>
            <p:nvPr/>
          </p:nvSpPr>
          <p:spPr bwMode="auto">
            <a:xfrm rot="-5400000">
              <a:off x="834" y="2840"/>
              <a:ext cx="3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>
                  <a:latin typeface="Symbol" pitchFamily="18" charset="2"/>
                </a:rPr>
                <a:t>l</a:t>
              </a:r>
              <a:r>
                <a:rPr lang="en-US" altLang="zh-CN" sz="2000" baseline="-25000">
                  <a:latin typeface="Arial" charset="0"/>
                </a:rPr>
                <a:t>out</a:t>
              </a:r>
            </a:p>
          </p:txBody>
        </p:sp>
        <p:sp>
          <p:nvSpPr>
            <p:cNvPr id="97" name="Text Box 103"/>
            <p:cNvSpPr txBox="1">
              <a:spLocks noChangeArrowheads="1"/>
            </p:cNvSpPr>
            <p:nvPr/>
          </p:nvSpPr>
          <p:spPr bwMode="auto">
            <a:xfrm>
              <a:off x="1392" y="3287"/>
              <a:ext cx="28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>
                  <a:latin typeface="Symbol" pitchFamily="18" charset="2"/>
                </a:rPr>
                <a:t>l</a:t>
              </a:r>
              <a:r>
                <a:rPr lang="en-US" altLang="zh-CN" sz="2000" baseline="-25000">
                  <a:latin typeface="Arial" charset="0"/>
                </a:rPr>
                <a:t>in</a:t>
              </a:r>
            </a:p>
          </p:txBody>
        </p:sp>
        <p:sp>
          <p:nvSpPr>
            <p:cNvPr id="98" name="Line 106"/>
            <p:cNvSpPr>
              <a:spLocks noChangeShapeType="1"/>
            </p:cNvSpPr>
            <p:nvPr/>
          </p:nvSpPr>
          <p:spPr bwMode="auto">
            <a:xfrm>
              <a:off x="1153" y="2574"/>
              <a:ext cx="6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99" name="Group 120"/>
          <p:cNvGrpSpPr>
            <a:grpSpLocks/>
          </p:cNvGrpSpPr>
          <p:nvPr/>
        </p:nvGrpSpPr>
        <p:grpSpPr bwMode="auto">
          <a:xfrm>
            <a:off x="5373688" y="4348634"/>
            <a:ext cx="1871662" cy="1804988"/>
            <a:chOff x="4188" y="2667"/>
            <a:chExt cx="1179" cy="1137"/>
          </a:xfrm>
        </p:grpSpPr>
        <p:sp>
          <p:nvSpPr>
            <p:cNvPr id="100" name="Line 109"/>
            <p:cNvSpPr>
              <a:spLocks noChangeShapeType="1"/>
            </p:cNvSpPr>
            <p:nvPr/>
          </p:nvSpPr>
          <p:spPr bwMode="auto">
            <a:xfrm>
              <a:off x="4451" y="2774"/>
              <a:ext cx="0" cy="8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1" name="Line 110"/>
            <p:cNvSpPr>
              <a:spLocks noChangeShapeType="1"/>
            </p:cNvSpPr>
            <p:nvPr/>
          </p:nvSpPr>
          <p:spPr bwMode="auto">
            <a:xfrm flipV="1">
              <a:off x="4445" y="3574"/>
              <a:ext cx="92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" name="Line 111"/>
            <p:cNvSpPr>
              <a:spLocks noChangeShapeType="1"/>
            </p:cNvSpPr>
            <p:nvPr/>
          </p:nvSpPr>
          <p:spPr bwMode="auto">
            <a:xfrm>
              <a:off x="5165" y="2862"/>
              <a:ext cx="0" cy="6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3" name="Freeform 112"/>
            <p:cNvSpPr>
              <a:spLocks/>
            </p:cNvSpPr>
            <p:nvPr/>
          </p:nvSpPr>
          <p:spPr bwMode="auto">
            <a:xfrm>
              <a:off x="4447" y="2667"/>
              <a:ext cx="723" cy="905"/>
            </a:xfrm>
            <a:custGeom>
              <a:avLst/>
              <a:gdLst>
                <a:gd name="T0" fmla="*/ 0 w 723"/>
                <a:gd name="T1" fmla="*/ 905 h 905"/>
                <a:gd name="T2" fmla="*/ 573 w 723"/>
                <a:gd name="T3" fmla="*/ 732 h 905"/>
                <a:gd name="T4" fmla="*/ 680 w 723"/>
                <a:gd name="T5" fmla="*/ 0 h 905"/>
                <a:gd name="T6" fmla="*/ 0 60000 65536"/>
                <a:gd name="T7" fmla="*/ 0 60000 65536"/>
                <a:gd name="T8" fmla="*/ 0 60000 65536"/>
                <a:gd name="T9" fmla="*/ 0 w 723"/>
                <a:gd name="T10" fmla="*/ 0 h 905"/>
                <a:gd name="T11" fmla="*/ 723 w 723"/>
                <a:gd name="T12" fmla="*/ 905 h 90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3" h="905">
                  <a:moveTo>
                    <a:pt x="0" y="905"/>
                  </a:moveTo>
                  <a:cubicBezTo>
                    <a:pt x="95" y="876"/>
                    <a:pt x="460" y="883"/>
                    <a:pt x="573" y="732"/>
                  </a:cubicBezTo>
                  <a:cubicBezTo>
                    <a:pt x="723" y="490"/>
                    <a:pt x="658" y="152"/>
                    <a:pt x="680" y="0"/>
                  </a:cubicBez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4" name="Line 114"/>
            <p:cNvSpPr>
              <a:spLocks noChangeShapeType="1"/>
            </p:cNvSpPr>
            <p:nvPr/>
          </p:nvSpPr>
          <p:spPr bwMode="auto">
            <a:xfrm>
              <a:off x="5163" y="3578"/>
              <a:ext cx="0" cy="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5" name="Text Box 116"/>
            <p:cNvSpPr txBox="1">
              <a:spLocks noChangeArrowheads="1"/>
            </p:cNvSpPr>
            <p:nvPr/>
          </p:nvSpPr>
          <p:spPr bwMode="auto">
            <a:xfrm>
              <a:off x="5031" y="3600"/>
              <a:ext cx="29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/>
                <a:t>R/2</a:t>
              </a:r>
            </a:p>
          </p:txBody>
        </p:sp>
        <p:sp>
          <p:nvSpPr>
            <p:cNvPr id="106" name="Text Box 117"/>
            <p:cNvSpPr txBox="1">
              <a:spLocks noChangeArrowheads="1"/>
            </p:cNvSpPr>
            <p:nvPr/>
          </p:nvSpPr>
          <p:spPr bwMode="auto">
            <a:xfrm rot="-5400000">
              <a:off x="4067" y="3099"/>
              <a:ext cx="4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>
                  <a:latin typeface="Arial" charset="0"/>
                </a:rPr>
                <a:t>delay</a:t>
              </a:r>
              <a:endParaRPr lang="en-US" altLang="zh-CN" sz="2000" baseline="-25000">
                <a:latin typeface="Arial" charset="0"/>
              </a:endParaRPr>
            </a:p>
          </p:txBody>
        </p:sp>
        <p:sp>
          <p:nvSpPr>
            <p:cNvPr id="107" name="Text Box 118"/>
            <p:cNvSpPr txBox="1">
              <a:spLocks noChangeArrowheads="1"/>
            </p:cNvSpPr>
            <p:nvPr/>
          </p:nvSpPr>
          <p:spPr bwMode="auto">
            <a:xfrm>
              <a:off x="4702" y="3554"/>
              <a:ext cx="28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>
                  <a:latin typeface="Symbol" pitchFamily="18" charset="2"/>
                </a:rPr>
                <a:t>l</a:t>
              </a:r>
              <a:r>
                <a:rPr lang="en-US" altLang="zh-CN" sz="2000" baseline="-25000">
                  <a:latin typeface="Arial" charset="0"/>
                </a:rPr>
                <a:t>in</a:t>
              </a:r>
            </a:p>
          </p:txBody>
        </p:sp>
      </p:grpSp>
      <p:sp>
        <p:nvSpPr>
          <p:cNvPr id="108" name="Rectangle 121"/>
          <p:cNvSpPr>
            <a:spLocks noChangeArrowheads="1"/>
          </p:cNvSpPr>
          <p:nvPr/>
        </p:nvSpPr>
        <p:spPr bwMode="auto">
          <a:xfrm>
            <a:off x="4814888" y="6134572"/>
            <a:ext cx="3603625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zh-CN" altLang="en-US" sz="2000" dirty="0">
                <a:latin typeface="Gill Sans MT" pitchFamily="34" charset="0"/>
              </a:rPr>
              <a:t>当</a:t>
            </a:r>
            <a:r>
              <a:rPr lang="en-US" altLang="zh-CN" sz="2000" dirty="0" err="1">
                <a:latin typeface="Symbol" pitchFamily="18" charset="2"/>
              </a:rPr>
              <a:t>l</a:t>
            </a:r>
            <a:r>
              <a:rPr lang="en-US" altLang="zh-CN" sz="2000" baseline="-25000" dirty="0" err="1">
                <a:latin typeface="Gill Sans MT" pitchFamily="34" charset="0"/>
              </a:rPr>
              <a:t>in</a:t>
            </a:r>
            <a:r>
              <a:rPr lang="en-US" altLang="zh-CN" sz="2000" baseline="-25000" dirty="0">
                <a:latin typeface="Gill Sans MT" pitchFamily="34" charset="0"/>
              </a:rPr>
              <a:t> </a:t>
            </a:r>
            <a:r>
              <a:rPr lang="zh-CN" altLang="en-US" sz="2000" dirty="0">
                <a:latin typeface="Gill Sans MT" pitchFamily="34" charset="0"/>
              </a:rPr>
              <a:t>逼近</a:t>
            </a:r>
            <a:r>
              <a:rPr lang="en-US" altLang="zh-CN" sz="2000" dirty="0">
                <a:latin typeface="Gill Sans MT" pitchFamily="34" charset="0"/>
              </a:rPr>
              <a:t>R/2</a:t>
            </a:r>
            <a:r>
              <a:rPr lang="zh-CN" altLang="en-US" sz="2000" dirty="0">
                <a:latin typeface="Gill Sans MT" pitchFamily="34" charset="0"/>
              </a:rPr>
              <a:t>，时延趋近无限长</a:t>
            </a:r>
            <a:endParaRPr lang="en-US" altLang="zh-CN" sz="2000" dirty="0">
              <a:latin typeface="Gill Sans MT" pitchFamily="34" charset="0"/>
            </a:endParaRPr>
          </a:p>
        </p:txBody>
      </p:sp>
      <p:grpSp>
        <p:nvGrpSpPr>
          <p:cNvPr id="109" name="Group 127"/>
          <p:cNvGrpSpPr>
            <a:grpSpLocks/>
          </p:cNvGrpSpPr>
          <p:nvPr/>
        </p:nvGrpSpPr>
        <p:grpSpPr bwMode="auto">
          <a:xfrm>
            <a:off x="8693150" y="2778597"/>
            <a:ext cx="231775" cy="441325"/>
            <a:chOff x="4140" y="429"/>
            <a:chExt cx="1425" cy="2396"/>
          </a:xfrm>
        </p:grpSpPr>
        <p:sp>
          <p:nvSpPr>
            <p:cNvPr id="110" name="Freeform 12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6 w 354"/>
                <a:gd name="T1" fmla="*/ 0 h 2742"/>
                <a:gd name="T2" fmla="*/ 30 w 354"/>
                <a:gd name="T3" fmla="*/ 46 h 2742"/>
                <a:gd name="T4" fmla="*/ 30 w 354"/>
                <a:gd name="T5" fmla="*/ 354 h 2742"/>
                <a:gd name="T6" fmla="*/ 0 w 354"/>
                <a:gd name="T7" fmla="*/ 371 h 2742"/>
                <a:gd name="T8" fmla="*/ 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Rectangle 129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12" name="Freeform 13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8 w 211"/>
                <a:gd name="T3" fmla="*/ 30 h 2537"/>
                <a:gd name="T4" fmla="*/ 2 w 211"/>
                <a:gd name="T5" fmla="*/ 338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Freeform 13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8 h 226"/>
                <a:gd name="T4" fmla="*/ 29 w 328"/>
                <a:gd name="T5" fmla="*/ 32 h 226"/>
                <a:gd name="T6" fmla="*/ 0 w 328"/>
                <a:gd name="T7" fmla="*/ 1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Rectangle 132"/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115" name="Group 13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40" name="AutoShape 134"/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41" name="AutoShape 135"/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116" name="Rectangle 136"/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117" name="Group 13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38" name="AutoShape 138"/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39" name="AutoShape 139"/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118" name="Rectangle 140"/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19" name="Rectangle 141"/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120" name="Group 14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36" name="AutoShape 143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37" name="AutoShape 144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121" name="Freeform 14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7 h 226"/>
                <a:gd name="T4" fmla="*/ 29 w 328"/>
                <a:gd name="T5" fmla="*/ 30 h 226"/>
                <a:gd name="T6" fmla="*/ 0 w 328"/>
                <a:gd name="T7" fmla="*/ 1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2" name="Group 14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34" name="AutoShape 147"/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35" name="AutoShape 148"/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123" name="Rectangle 149"/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24" name="Freeform 15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6 w 296"/>
                <a:gd name="T3" fmla="*/ 18 h 256"/>
                <a:gd name="T4" fmla="*/ 26 w 296"/>
                <a:gd name="T5" fmla="*/ 34 h 256"/>
                <a:gd name="T6" fmla="*/ 0 w 296"/>
                <a:gd name="T7" fmla="*/ 1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Freeform 15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7 w 304"/>
                <a:gd name="T3" fmla="*/ 22 h 288"/>
                <a:gd name="T4" fmla="*/ 25 w 304"/>
                <a:gd name="T5" fmla="*/ 40 h 288"/>
                <a:gd name="T6" fmla="*/ 2 w 304"/>
                <a:gd name="T7" fmla="*/ 1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Oval 152"/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27" name="Freeform 15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5 h 240"/>
                <a:gd name="T2" fmla="*/ 2 w 306"/>
                <a:gd name="T3" fmla="*/ 33 h 240"/>
                <a:gd name="T4" fmla="*/ 27 w 306"/>
                <a:gd name="T5" fmla="*/ 15 h 240"/>
                <a:gd name="T6" fmla="*/ 26 w 306"/>
                <a:gd name="T7" fmla="*/ 0 h 240"/>
                <a:gd name="T8" fmla="*/ 0 w 306"/>
                <a:gd name="T9" fmla="*/ 1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AutoShape 154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29" name="AutoShape 155"/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30" name="Oval 156"/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31" name="Oval 157"/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zh-CN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32" name="Oval 158"/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33" name="Rectangle 159"/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142" name="Group 160"/>
          <p:cNvGrpSpPr>
            <a:grpSpLocks/>
          </p:cNvGrpSpPr>
          <p:nvPr/>
        </p:nvGrpSpPr>
        <p:grpSpPr bwMode="auto">
          <a:xfrm>
            <a:off x="3013075" y="3669184"/>
            <a:ext cx="525463" cy="434975"/>
            <a:chOff x="-44" y="1473"/>
            <a:chExt cx="981" cy="1105"/>
          </a:xfrm>
        </p:grpSpPr>
        <p:pic>
          <p:nvPicPr>
            <p:cNvPr id="143" name="Picture 161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4" name="Freeform 16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45" name="Group 163"/>
          <p:cNvGrpSpPr>
            <a:grpSpLocks/>
          </p:cNvGrpSpPr>
          <p:nvPr/>
        </p:nvGrpSpPr>
        <p:grpSpPr bwMode="auto">
          <a:xfrm>
            <a:off x="8375650" y="3743797"/>
            <a:ext cx="231775" cy="441325"/>
            <a:chOff x="4140" y="429"/>
            <a:chExt cx="1425" cy="2396"/>
          </a:xfrm>
        </p:grpSpPr>
        <p:sp>
          <p:nvSpPr>
            <p:cNvPr id="146" name="Freeform 164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6 w 354"/>
                <a:gd name="T1" fmla="*/ 0 h 2742"/>
                <a:gd name="T2" fmla="*/ 30 w 354"/>
                <a:gd name="T3" fmla="*/ 46 h 2742"/>
                <a:gd name="T4" fmla="*/ 30 w 354"/>
                <a:gd name="T5" fmla="*/ 354 h 2742"/>
                <a:gd name="T6" fmla="*/ 0 w 354"/>
                <a:gd name="T7" fmla="*/ 371 h 2742"/>
                <a:gd name="T8" fmla="*/ 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Rectangle 165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48" name="Freeform 166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8 w 211"/>
                <a:gd name="T3" fmla="*/ 30 h 2537"/>
                <a:gd name="T4" fmla="*/ 2 w 211"/>
                <a:gd name="T5" fmla="*/ 338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Freeform 167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8 h 226"/>
                <a:gd name="T4" fmla="*/ 29 w 328"/>
                <a:gd name="T5" fmla="*/ 32 h 226"/>
                <a:gd name="T6" fmla="*/ 0 w 328"/>
                <a:gd name="T7" fmla="*/ 1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Rectangle 168"/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151" name="Group 169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76" name="AutoShape 170"/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77" name="AutoShape 171"/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152" name="Rectangle 172"/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153" name="Group 173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74" name="AutoShape 174"/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75" name="AutoShape 175"/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154" name="Rectangle 176"/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55" name="Rectangle 177"/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156" name="Group 178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72" name="AutoShape 179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73" name="AutoShape 180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157" name="Freeform 181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7 h 226"/>
                <a:gd name="T4" fmla="*/ 29 w 328"/>
                <a:gd name="T5" fmla="*/ 30 h 226"/>
                <a:gd name="T6" fmla="*/ 0 w 328"/>
                <a:gd name="T7" fmla="*/ 1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8" name="Group 182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70" name="AutoShape 183"/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71" name="AutoShape 184"/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159" name="Rectangle 185"/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60" name="Freeform 186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6 w 296"/>
                <a:gd name="T3" fmla="*/ 18 h 256"/>
                <a:gd name="T4" fmla="*/ 26 w 296"/>
                <a:gd name="T5" fmla="*/ 34 h 256"/>
                <a:gd name="T6" fmla="*/ 0 w 296"/>
                <a:gd name="T7" fmla="*/ 1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Freeform 187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7 w 304"/>
                <a:gd name="T3" fmla="*/ 22 h 288"/>
                <a:gd name="T4" fmla="*/ 25 w 304"/>
                <a:gd name="T5" fmla="*/ 40 h 288"/>
                <a:gd name="T6" fmla="*/ 2 w 304"/>
                <a:gd name="T7" fmla="*/ 1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Oval 188"/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63" name="Freeform 189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5 h 240"/>
                <a:gd name="T2" fmla="*/ 2 w 306"/>
                <a:gd name="T3" fmla="*/ 33 h 240"/>
                <a:gd name="T4" fmla="*/ 27 w 306"/>
                <a:gd name="T5" fmla="*/ 15 h 240"/>
                <a:gd name="T6" fmla="*/ 26 w 306"/>
                <a:gd name="T7" fmla="*/ 0 h 240"/>
                <a:gd name="T8" fmla="*/ 0 w 306"/>
                <a:gd name="T9" fmla="*/ 1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AutoShape 190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65" name="AutoShape 191"/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66" name="Oval 192"/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67" name="Oval 193"/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zh-CN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68" name="Oval 194"/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69" name="Rectangle 195"/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</p:grpSp>
    </p:spTree>
  </p:cSld>
  <p:clrMapOvr>
    <a:masterClrMapping/>
  </p:clrMapOvr>
  <p:transition>
    <p:fade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拥塞的原因和代价：场景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97</a:t>
            </a:fld>
            <a:endParaRPr lang="zh-CN" altLang="en-US"/>
          </a:p>
        </p:txBody>
      </p:sp>
      <p:sp>
        <p:nvSpPr>
          <p:cNvPr id="5" name="Freeform 247"/>
          <p:cNvSpPr>
            <a:spLocks/>
          </p:cNvSpPr>
          <p:nvPr/>
        </p:nvSpPr>
        <p:spPr bwMode="auto">
          <a:xfrm flipH="1">
            <a:off x="2111375" y="3683124"/>
            <a:ext cx="250825" cy="1201737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6"/>
              <a:gd name="T16" fmla="*/ 0 h 1284"/>
              <a:gd name="T17" fmla="*/ 366 w 366"/>
              <a:gd name="T18" fmla="*/ 1284 h 12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322"/>
          <p:cNvGrpSpPr>
            <a:grpSpLocks/>
          </p:cNvGrpSpPr>
          <p:nvPr/>
        </p:nvGrpSpPr>
        <p:grpSpPr bwMode="auto">
          <a:xfrm>
            <a:off x="1716088" y="4643561"/>
            <a:ext cx="525462" cy="434975"/>
            <a:chOff x="-44" y="1473"/>
            <a:chExt cx="981" cy="1105"/>
          </a:xfrm>
        </p:grpSpPr>
        <p:pic>
          <p:nvPicPr>
            <p:cNvPr id="7" name="Picture 323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Freeform 32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9" name="Freeform 254"/>
          <p:cNvSpPr>
            <a:spLocks/>
          </p:cNvSpPr>
          <p:nvPr/>
        </p:nvSpPr>
        <p:spPr bwMode="auto">
          <a:xfrm>
            <a:off x="6959600" y="5188074"/>
            <a:ext cx="250825" cy="1212850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6"/>
              <a:gd name="T16" fmla="*/ 0 h 1284"/>
              <a:gd name="T17" fmla="*/ 366 w 366"/>
              <a:gd name="T18" fmla="*/ 1284 h 12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Freeform 243"/>
          <p:cNvSpPr>
            <a:spLocks/>
          </p:cNvSpPr>
          <p:nvPr/>
        </p:nvSpPr>
        <p:spPr bwMode="auto">
          <a:xfrm flipH="1">
            <a:off x="1066800" y="4884861"/>
            <a:ext cx="250825" cy="120173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6"/>
              <a:gd name="T16" fmla="*/ 0 h 1284"/>
              <a:gd name="T17" fmla="*/ 366 w 366"/>
              <a:gd name="T18" fmla="*/ 1284 h 12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549275" y="1668016"/>
            <a:ext cx="7975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一个路由器，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cs typeface="+mn-cs"/>
              </a:rPr>
              <a:t>有限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的缓冲区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发送端重传确认超时的数据包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应用层输入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=</a:t>
            </a:r>
            <a:r>
              <a:rPr lang="zh-CN" altLang="en-US" sz="2400" kern="0" dirty="0">
                <a:latin typeface="+mn-ea"/>
              </a:rPr>
              <a:t>应用层输出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: </a:t>
            </a:r>
            <a:r>
              <a:rPr kumimoji="0" lang="el-GR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λ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in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= </a:t>
            </a:r>
            <a:r>
              <a:rPr lang="el-GR" altLang="zh-CN" sz="2400" kern="0" dirty="0">
                <a:latin typeface="+mn-ea"/>
              </a:rPr>
              <a:t>λ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out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传输层的输入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: </a:t>
            </a:r>
            <a:r>
              <a:rPr lang="el-GR" altLang="zh-CN" sz="2400" kern="0" dirty="0">
                <a:latin typeface="+mn-ea"/>
              </a:rPr>
              <a:t>λ</a:t>
            </a:r>
            <a:r>
              <a:rPr lang="en-US" altLang="zh-CN" sz="2400" kern="0" dirty="0">
                <a:latin typeface="+mn-ea"/>
              </a:rPr>
              <a:t>'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in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≥</a:t>
            </a:r>
            <a:r>
              <a:rPr lang="el-GR" altLang="zh-CN" sz="2400" kern="0" dirty="0">
                <a:latin typeface="+mn-ea"/>
              </a:rPr>
              <a:t> λ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in</a:t>
            </a:r>
            <a:endParaRPr kumimoji="0" lang="en-US" altLang="zh-CN" sz="24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2" name="Oval 3"/>
          <p:cNvSpPr>
            <a:spLocks noChangeArrowheads="1"/>
          </p:cNvSpPr>
          <p:nvPr/>
        </p:nvSpPr>
        <p:spPr bwMode="auto">
          <a:xfrm>
            <a:off x="3795713" y="5543674"/>
            <a:ext cx="1304925" cy="303212"/>
          </a:xfrm>
          <a:prstGeom prst="ellipse">
            <a:avLst/>
          </a:prstGeom>
          <a:solidFill>
            <a:srgbClr val="80808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3" name="Line 4"/>
          <p:cNvSpPr>
            <a:spLocks noChangeShapeType="1"/>
          </p:cNvSpPr>
          <p:nvPr/>
        </p:nvSpPr>
        <p:spPr bwMode="auto">
          <a:xfrm>
            <a:off x="3795713" y="5519861"/>
            <a:ext cx="0" cy="187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5"/>
          <p:cNvSpPr>
            <a:spLocks noChangeShapeType="1"/>
          </p:cNvSpPr>
          <p:nvPr/>
        </p:nvSpPr>
        <p:spPr bwMode="auto">
          <a:xfrm>
            <a:off x="5100638" y="5519861"/>
            <a:ext cx="0" cy="187325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3795713" y="5519861"/>
            <a:ext cx="309562" cy="184150"/>
          </a:xfrm>
          <a:prstGeom prst="rect">
            <a:avLst/>
          </a:prstGeom>
          <a:solidFill>
            <a:srgbClr val="808080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zh-CN" sz="20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4705350" y="5507161"/>
            <a:ext cx="395288" cy="184150"/>
          </a:xfrm>
          <a:prstGeom prst="rect">
            <a:avLst/>
          </a:prstGeom>
          <a:solidFill>
            <a:srgbClr val="808080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zh-CN" sz="20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7" name="Oval 8"/>
          <p:cNvSpPr>
            <a:spLocks noChangeArrowheads="1"/>
          </p:cNvSpPr>
          <p:nvPr/>
        </p:nvSpPr>
        <p:spPr bwMode="auto">
          <a:xfrm>
            <a:off x="3790950" y="5321424"/>
            <a:ext cx="1306513" cy="352425"/>
          </a:xfrm>
          <a:prstGeom prst="ellipse">
            <a:avLst/>
          </a:prstGeom>
          <a:solidFill>
            <a:srgbClr val="80808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grpSp>
        <p:nvGrpSpPr>
          <p:cNvPr id="18" name="Group 9"/>
          <p:cNvGrpSpPr>
            <a:grpSpLocks/>
          </p:cNvGrpSpPr>
          <p:nvPr/>
        </p:nvGrpSpPr>
        <p:grpSpPr bwMode="auto">
          <a:xfrm>
            <a:off x="4097338" y="5378574"/>
            <a:ext cx="647700" cy="206375"/>
            <a:chOff x="2848" y="848"/>
            <a:chExt cx="140" cy="98"/>
          </a:xfrm>
        </p:grpSpPr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1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1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" name="Line 13"/>
          <p:cNvSpPr>
            <a:spLocks noChangeShapeType="1"/>
          </p:cNvSpPr>
          <p:nvPr/>
        </p:nvSpPr>
        <p:spPr bwMode="auto">
          <a:xfrm>
            <a:off x="4097338" y="5577011"/>
            <a:ext cx="231775" cy="476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14"/>
          <p:cNvSpPr>
            <a:spLocks noChangeShapeType="1"/>
          </p:cNvSpPr>
          <p:nvPr/>
        </p:nvSpPr>
        <p:spPr bwMode="auto">
          <a:xfrm flipV="1">
            <a:off x="4541838" y="5376986"/>
            <a:ext cx="2032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 flipV="1">
            <a:off x="4310063" y="5376986"/>
            <a:ext cx="241300" cy="2000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Text Box 16"/>
          <p:cNvSpPr txBox="1">
            <a:spLocks noChangeArrowheads="1"/>
          </p:cNvSpPr>
          <p:nvPr/>
        </p:nvSpPr>
        <p:spPr bwMode="auto">
          <a:xfrm>
            <a:off x="2708275" y="6151686"/>
            <a:ext cx="2136775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r>
              <a:rPr lang="zh-CN" altLang="en-US" dirty="0">
                <a:solidFill>
                  <a:schemeClr val="tx2"/>
                </a:solidFill>
                <a:latin typeface="Comic Sans MS" pitchFamily="66" charset="0"/>
              </a:rPr>
              <a:t>有限的</a:t>
            </a:r>
            <a:br>
              <a:rPr lang="en-US" altLang="zh-CN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zh-CN" altLang="en-US" dirty="0">
                <a:solidFill>
                  <a:schemeClr val="tx2"/>
                </a:solidFill>
                <a:latin typeface="Comic Sans MS" pitchFamily="66" charset="0"/>
              </a:rPr>
              <a:t>出端口缓冲区</a:t>
            </a:r>
            <a:endParaRPr lang="en-US" altLang="zh-CN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26" name="Line 17"/>
          <p:cNvSpPr>
            <a:spLocks noChangeShapeType="1"/>
          </p:cNvSpPr>
          <p:nvPr/>
        </p:nvSpPr>
        <p:spPr bwMode="auto">
          <a:xfrm flipH="1">
            <a:off x="2424113" y="5073774"/>
            <a:ext cx="1135062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" name="Line 18"/>
          <p:cNvSpPr>
            <a:spLocks noChangeShapeType="1"/>
          </p:cNvSpPr>
          <p:nvPr/>
        </p:nvSpPr>
        <p:spPr bwMode="auto">
          <a:xfrm flipH="1">
            <a:off x="3021013" y="5073774"/>
            <a:ext cx="538162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8" name="Group 59"/>
          <p:cNvGrpSpPr>
            <a:grpSpLocks/>
          </p:cNvGrpSpPr>
          <p:nvPr/>
        </p:nvGrpSpPr>
        <p:grpSpPr bwMode="auto">
          <a:xfrm>
            <a:off x="2351088" y="3759324"/>
            <a:ext cx="798512" cy="1166812"/>
            <a:chOff x="12762" y="10336"/>
            <a:chExt cx="1027" cy="1700"/>
          </a:xfrm>
        </p:grpSpPr>
        <p:sp>
          <p:nvSpPr>
            <p:cNvPr id="29" name="Rectangle 60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30" name="Rectangle 61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31" name="Line 62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63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64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65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5" name="Text Box 66"/>
          <p:cNvSpPr txBox="1">
            <a:spLocks noChangeArrowheads="1"/>
          </p:cNvSpPr>
          <p:nvPr/>
        </p:nvSpPr>
        <p:spPr bwMode="auto">
          <a:xfrm>
            <a:off x="2287588" y="4872161"/>
            <a:ext cx="852487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dirty="0">
                <a:solidFill>
                  <a:schemeClr val="tx2"/>
                </a:solidFill>
                <a:latin typeface="Arial" charset="0"/>
              </a:rPr>
              <a:t>主机</a:t>
            </a:r>
            <a:r>
              <a:rPr lang="en-US" altLang="zh-CN" dirty="0">
                <a:solidFill>
                  <a:schemeClr val="tx2"/>
                </a:solidFill>
                <a:latin typeface="Arial" charset="0"/>
              </a:rPr>
              <a:t>A</a:t>
            </a:r>
            <a:endParaRPr lang="en-US" altLang="zh-CN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36" name="Text Box 67"/>
          <p:cNvSpPr txBox="1">
            <a:spLocks noChangeArrowheads="1"/>
          </p:cNvSpPr>
          <p:nvPr/>
        </p:nvSpPr>
        <p:spPr bwMode="auto">
          <a:xfrm>
            <a:off x="3368675" y="3645024"/>
            <a:ext cx="188118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sz="2000" dirty="0" err="1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en-US" altLang="zh-CN" sz="2000" baseline="-25000" dirty="0" err="1">
                <a:solidFill>
                  <a:srgbClr val="FF0000"/>
                </a:solidFill>
                <a:latin typeface="Arial" charset="0"/>
              </a:rPr>
              <a:t>in</a:t>
            </a:r>
            <a:r>
              <a:rPr lang="en-US" altLang="zh-CN" baseline="-25000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</a:rPr>
              <a:t>: </a:t>
            </a:r>
            <a:r>
              <a:rPr lang="zh-CN" altLang="en-US" dirty="0">
                <a:solidFill>
                  <a:srgbClr val="FF0000"/>
                </a:solidFill>
                <a:latin typeface="Arial" charset="0"/>
              </a:rPr>
              <a:t>应用速率</a:t>
            </a:r>
            <a:endParaRPr lang="en-US" altLang="zh-CN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37" name="Line 68"/>
          <p:cNvSpPr>
            <a:spLocks noChangeShapeType="1"/>
          </p:cNvSpPr>
          <p:nvPr/>
        </p:nvSpPr>
        <p:spPr bwMode="auto">
          <a:xfrm flipH="1">
            <a:off x="1885950" y="6178674"/>
            <a:ext cx="538163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8" name="Group 109"/>
          <p:cNvGrpSpPr>
            <a:grpSpLocks/>
          </p:cNvGrpSpPr>
          <p:nvPr/>
        </p:nvGrpSpPr>
        <p:grpSpPr bwMode="auto">
          <a:xfrm>
            <a:off x="1298575" y="4913436"/>
            <a:ext cx="798513" cy="1166813"/>
            <a:chOff x="12762" y="10336"/>
            <a:chExt cx="1027" cy="1700"/>
          </a:xfrm>
        </p:grpSpPr>
        <p:sp>
          <p:nvSpPr>
            <p:cNvPr id="39" name="Rectangle 110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40" name="Rectangle 111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41" name="Line 112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113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114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115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5" name="Text Box 116"/>
          <p:cNvSpPr txBox="1">
            <a:spLocks noChangeArrowheads="1"/>
          </p:cNvSpPr>
          <p:nvPr/>
        </p:nvSpPr>
        <p:spPr bwMode="auto">
          <a:xfrm>
            <a:off x="1168400" y="6291386"/>
            <a:ext cx="877888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dirty="0">
                <a:solidFill>
                  <a:schemeClr val="tx2"/>
                </a:solidFill>
                <a:latin typeface="Arial" charset="0"/>
              </a:rPr>
              <a:t>主机</a:t>
            </a:r>
            <a:r>
              <a:rPr lang="en-US" altLang="zh-CN" dirty="0">
                <a:solidFill>
                  <a:schemeClr val="tx2"/>
                </a:solidFill>
                <a:latin typeface="Arial" charset="0"/>
              </a:rPr>
              <a:t>B</a:t>
            </a:r>
            <a:endParaRPr lang="en-US" altLang="zh-CN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46" name="Line 117"/>
          <p:cNvSpPr>
            <a:spLocks noChangeShapeType="1"/>
          </p:cNvSpPr>
          <p:nvPr/>
        </p:nvSpPr>
        <p:spPr bwMode="auto">
          <a:xfrm flipH="1">
            <a:off x="3021013" y="5589711"/>
            <a:ext cx="749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" name="Line 118"/>
          <p:cNvSpPr>
            <a:spLocks noChangeShapeType="1"/>
          </p:cNvSpPr>
          <p:nvPr/>
        </p:nvSpPr>
        <p:spPr bwMode="auto">
          <a:xfrm flipH="1">
            <a:off x="5010150" y="5589711"/>
            <a:ext cx="7477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" name="Line 119"/>
          <p:cNvSpPr>
            <a:spLocks noChangeShapeType="1"/>
          </p:cNvSpPr>
          <p:nvPr/>
        </p:nvSpPr>
        <p:spPr bwMode="auto">
          <a:xfrm flipH="1">
            <a:off x="5160963" y="5073774"/>
            <a:ext cx="1135062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" name="Line 120"/>
          <p:cNvSpPr>
            <a:spLocks noChangeShapeType="1"/>
          </p:cNvSpPr>
          <p:nvPr/>
        </p:nvSpPr>
        <p:spPr bwMode="auto">
          <a:xfrm flipH="1">
            <a:off x="5149850" y="6191374"/>
            <a:ext cx="6778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" name="Line 121"/>
          <p:cNvSpPr>
            <a:spLocks noChangeShapeType="1"/>
          </p:cNvSpPr>
          <p:nvPr/>
        </p:nvSpPr>
        <p:spPr bwMode="auto">
          <a:xfrm flipH="1">
            <a:off x="6259513" y="5086474"/>
            <a:ext cx="5397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1" name="Group 162"/>
          <p:cNvGrpSpPr>
            <a:grpSpLocks/>
          </p:cNvGrpSpPr>
          <p:nvPr/>
        </p:nvGrpSpPr>
        <p:grpSpPr bwMode="auto">
          <a:xfrm>
            <a:off x="6643688" y="3894261"/>
            <a:ext cx="798512" cy="1166813"/>
            <a:chOff x="12762" y="10336"/>
            <a:chExt cx="1027" cy="1700"/>
          </a:xfrm>
        </p:grpSpPr>
        <p:sp>
          <p:nvSpPr>
            <p:cNvPr id="52" name="Rectangle 163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53" name="Rectangle 164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54" name="Line 165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166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167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168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8" name="Group 209"/>
          <p:cNvGrpSpPr>
            <a:grpSpLocks/>
          </p:cNvGrpSpPr>
          <p:nvPr/>
        </p:nvGrpSpPr>
        <p:grpSpPr bwMode="auto">
          <a:xfrm>
            <a:off x="6175375" y="5207124"/>
            <a:ext cx="798513" cy="1168400"/>
            <a:chOff x="12762" y="10336"/>
            <a:chExt cx="1027" cy="1700"/>
          </a:xfrm>
        </p:grpSpPr>
        <p:sp>
          <p:nvSpPr>
            <p:cNvPr id="59" name="Rectangle 210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60" name="Rectangle 211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61" name="Line 212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213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214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215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5" name="Oval 216"/>
          <p:cNvSpPr>
            <a:spLocks noChangeArrowheads="1"/>
          </p:cNvSpPr>
          <p:nvPr/>
        </p:nvSpPr>
        <p:spPr bwMode="auto">
          <a:xfrm>
            <a:off x="2763838" y="3833936"/>
            <a:ext cx="112712" cy="1158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  <p:sp>
        <p:nvSpPr>
          <p:cNvPr id="66" name="Oval 217"/>
          <p:cNvSpPr>
            <a:spLocks noChangeArrowheads="1"/>
          </p:cNvSpPr>
          <p:nvPr/>
        </p:nvSpPr>
        <p:spPr bwMode="auto">
          <a:xfrm>
            <a:off x="1604963" y="4962649"/>
            <a:ext cx="114300" cy="117475"/>
          </a:xfrm>
          <a:prstGeom prst="ellipse">
            <a:avLst/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  <p:sp>
        <p:nvSpPr>
          <p:cNvPr id="67" name="Text Box 218"/>
          <p:cNvSpPr txBox="1">
            <a:spLocks noChangeArrowheads="1"/>
          </p:cNvSpPr>
          <p:nvPr/>
        </p:nvSpPr>
        <p:spPr bwMode="auto">
          <a:xfrm>
            <a:off x="7583488" y="4070746"/>
            <a:ext cx="59055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sz="2000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en-US" altLang="zh-CN" sz="2000" baseline="-25000">
                <a:solidFill>
                  <a:srgbClr val="FF0000"/>
                </a:solidFill>
                <a:latin typeface="Arial" charset="0"/>
              </a:rPr>
              <a:t>out</a:t>
            </a:r>
            <a:endParaRPr lang="en-US" altLang="zh-CN" sz="20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68" name="Line 219"/>
          <p:cNvSpPr>
            <a:spLocks noChangeShapeType="1"/>
          </p:cNvSpPr>
          <p:nvPr/>
        </p:nvSpPr>
        <p:spPr bwMode="auto">
          <a:xfrm flipH="1" flipV="1">
            <a:off x="4592638" y="5797674"/>
            <a:ext cx="7937" cy="4079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69" name="Group 220"/>
          <p:cNvGrpSpPr>
            <a:grpSpLocks/>
          </p:cNvGrpSpPr>
          <p:nvPr/>
        </p:nvGrpSpPr>
        <p:grpSpPr bwMode="auto">
          <a:xfrm>
            <a:off x="4587875" y="5429374"/>
            <a:ext cx="385763" cy="319087"/>
            <a:chOff x="11283" y="10423"/>
            <a:chExt cx="475" cy="374"/>
          </a:xfrm>
        </p:grpSpPr>
        <p:sp>
          <p:nvSpPr>
            <p:cNvPr id="70" name="Rectangle 221"/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71" name="Line 222"/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223"/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224"/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225"/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226"/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227"/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7" name="Line 228"/>
          <p:cNvSpPr>
            <a:spLocks noChangeShapeType="1"/>
          </p:cNvSpPr>
          <p:nvPr/>
        </p:nvSpPr>
        <p:spPr bwMode="auto">
          <a:xfrm>
            <a:off x="4845050" y="4213349"/>
            <a:ext cx="339725" cy="0"/>
          </a:xfrm>
          <a:prstGeom prst="line">
            <a:avLst/>
          </a:prstGeom>
          <a:noFill/>
          <a:ln w="38100">
            <a:solidFill>
              <a:srgbClr val="FFFFFF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" name="Freeform 229"/>
          <p:cNvSpPr>
            <a:spLocks/>
          </p:cNvSpPr>
          <p:nvPr/>
        </p:nvSpPr>
        <p:spPr bwMode="auto">
          <a:xfrm>
            <a:off x="1663700" y="5061074"/>
            <a:ext cx="4854575" cy="1228725"/>
          </a:xfrm>
          <a:custGeom>
            <a:avLst/>
            <a:gdLst>
              <a:gd name="T0" fmla="*/ 0 w 6225"/>
              <a:gd name="T1" fmla="*/ 0 h 1501"/>
              <a:gd name="T2" fmla="*/ 0 w 6225"/>
              <a:gd name="T3" fmla="*/ 2147483647 h 1501"/>
              <a:gd name="T4" fmla="*/ 2147483647 w 6225"/>
              <a:gd name="T5" fmla="*/ 2147483647 h 1501"/>
              <a:gd name="T6" fmla="*/ 2147483647 w 6225"/>
              <a:gd name="T7" fmla="*/ 2147483647 h 1501"/>
              <a:gd name="T8" fmla="*/ 2147483647 w 6225"/>
              <a:gd name="T9" fmla="*/ 2147483647 h 1501"/>
              <a:gd name="T10" fmla="*/ 2147483647 w 6225"/>
              <a:gd name="T11" fmla="*/ 2147483647 h 1501"/>
              <a:gd name="T12" fmla="*/ 2147483647 w 6225"/>
              <a:gd name="T13" fmla="*/ 2147483647 h 1501"/>
              <a:gd name="T14" fmla="*/ 2147483647 w 6225"/>
              <a:gd name="T15" fmla="*/ 2147483647 h 150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225"/>
              <a:gd name="T25" fmla="*/ 0 h 1501"/>
              <a:gd name="T26" fmla="*/ 6225 w 6225"/>
              <a:gd name="T27" fmla="*/ 1501 h 150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225" h="1501">
                <a:moveTo>
                  <a:pt x="0" y="0"/>
                </a:moveTo>
                <a:lnTo>
                  <a:pt x="0" y="1486"/>
                </a:lnTo>
                <a:lnTo>
                  <a:pt x="1005" y="1501"/>
                </a:lnTo>
                <a:lnTo>
                  <a:pt x="1860" y="706"/>
                </a:lnTo>
                <a:lnTo>
                  <a:pt x="5085" y="721"/>
                </a:lnTo>
                <a:lnTo>
                  <a:pt x="4305" y="1456"/>
                </a:lnTo>
                <a:lnTo>
                  <a:pt x="6225" y="1456"/>
                </a:lnTo>
                <a:lnTo>
                  <a:pt x="6220" y="391"/>
                </a:lnTo>
              </a:path>
            </a:pathLst>
          </a:custGeom>
          <a:noFill/>
          <a:ln w="38100" cmpd="sng">
            <a:solidFill>
              <a:srgbClr val="80808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" name="Freeform 230"/>
          <p:cNvSpPr>
            <a:spLocks/>
          </p:cNvSpPr>
          <p:nvPr/>
        </p:nvSpPr>
        <p:spPr bwMode="auto">
          <a:xfrm>
            <a:off x="2822575" y="3894261"/>
            <a:ext cx="4210050" cy="1646238"/>
          </a:xfrm>
          <a:custGeom>
            <a:avLst/>
            <a:gdLst>
              <a:gd name="T0" fmla="*/ 0 w 5400"/>
              <a:gd name="T1" fmla="*/ 0 h 2010"/>
              <a:gd name="T2" fmla="*/ 0 w 5400"/>
              <a:gd name="T3" fmla="*/ 2147483647 h 2010"/>
              <a:gd name="T4" fmla="*/ 2147483647 w 5400"/>
              <a:gd name="T5" fmla="*/ 2147483647 h 2010"/>
              <a:gd name="T6" fmla="*/ 2147483647 w 5400"/>
              <a:gd name="T7" fmla="*/ 2147483647 h 2010"/>
              <a:gd name="T8" fmla="*/ 2147483647 w 5400"/>
              <a:gd name="T9" fmla="*/ 2147483647 h 2010"/>
              <a:gd name="T10" fmla="*/ 2147483647 w 5400"/>
              <a:gd name="T11" fmla="*/ 2147483647 h 2010"/>
              <a:gd name="T12" fmla="*/ 2147483647 w 5400"/>
              <a:gd name="T13" fmla="*/ 2147483647 h 2010"/>
              <a:gd name="T14" fmla="*/ 2147483647 w 5400"/>
              <a:gd name="T15" fmla="*/ 2147483647 h 201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400"/>
              <a:gd name="T25" fmla="*/ 0 h 2010"/>
              <a:gd name="T26" fmla="*/ 5400 w 5400"/>
              <a:gd name="T27" fmla="*/ 2010 h 201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400" h="2010">
                <a:moveTo>
                  <a:pt x="0" y="0"/>
                </a:moveTo>
                <a:lnTo>
                  <a:pt x="0" y="1485"/>
                </a:lnTo>
                <a:lnTo>
                  <a:pt x="1005" y="1500"/>
                </a:lnTo>
                <a:lnTo>
                  <a:pt x="540" y="2010"/>
                </a:lnTo>
                <a:lnTo>
                  <a:pt x="3615" y="2010"/>
                </a:lnTo>
                <a:lnTo>
                  <a:pt x="4350" y="1275"/>
                </a:lnTo>
                <a:lnTo>
                  <a:pt x="5400" y="1290"/>
                </a:lnTo>
                <a:lnTo>
                  <a:pt x="5400" y="120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0" name="Oval 231"/>
          <p:cNvSpPr>
            <a:spLocks noChangeArrowheads="1"/>
          </p:cNvSpPr>
          <p:nvPr/>
        </p:nvSpPr>
        <p:spPr bwMode="auto">
          <a:xfrm>
            <a:off x="2763838" y="4067299"/>
            <a:ext cx="112712" cy="1158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  <p:sp>
        <p:nvSpPr>
          <p:cNvPr id="81" name="Text Box 232"/>
          <p:cNvSpPr txBox="1">
            <a:spLocks noChangeArrowheads="1"/>
          </p:cNvSpPr>
          <p:nvPr/>
        </p:nvSpPr>
        <p:spPr bwMode="auto">
          <a:xfrm>
            <a:off x="3251200" y="3973636"/>
            <a:ext cx="1896864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r>
              <a:rPr lang="en-US" altLang="zh-CN" sz="2000" dirty="0" err="1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en-US" altLang="zh-CN" sz="2000" dirty="0" err="1">
                <a:solidFill>
                  <a:srgbClr val="FF0000"/>
                </a:solidFill>
                <a:latin typeface="Arial" charset="0"/>
              </a:rPr>
              <a:t>‘</a:t>
            </a:r>
            <a:r>
              <a:rPr lang="en-US" altLang="zh-CN" sz="2000" baseline="-25000" dirty="0" err="1">
                <a:solidFill>
                  <a:srgbClr val="FF0000"/>
                </a:solidFill>
                <a:latin typeface="Arial" charset="0"/>
              </a:rPr>
              <a:t>in</a:t>
            </a:r>
            <a:r>
              <a:rPr lang="en-US" altLang="zh-CN" sz="1800" dirty="0">
                <a:solidFill>
                  <a:srgbClr val="FF0000"/>
                </a:solidFill>
                <a:latin typeface="Arial" charset="0"/>
              </a:rPr>
              <a:t>:</a:t>
            </a:r>
            <a:r>
              <a:rPr lang="en-US" altLang="zh-CN" sz="1400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Arial" charset="0"/>
              </a:rPr>
              <a:t>应用数据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</a:rPr>
              <a:t>+</a:t>
            </a:r>
            <a:r>
              <a:rPr lang="zh-CN" altLang="en-US" dirty="0">
                <a:solidFill>
                  <a:srgbClr val="FF0000"/>
                </a:solidFill>
                <a:latin typeface="Arial" charset="0"/>
              </a:rPr>
              <a:t>重传速率</a:t>
            </a:r>
            <a:endParaRPr lang="en-US" altLang="zh-CN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82" name="Line 233"/>
          <p:cNvSpPr>
            <a:spLocks noChangeShapeType="1"/>
          </p:cNvSpPr>
          <p:nvPr/>
        </p:nvSpPr>
        <p:spPr bwMode="auto">
          <a:xfrm>
            <a:off x="2909888" y="4133974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83" name="Line 234"/>
          <p:cNvSpPr>
            <a:spLocks noChangeShapeType="1"/>
          </p:cNvSpPr>
          <p:nvPr/>
        </p:nvSpPr>
        <p:spPr bwMode="auto">
          <a:xfrm>
            <a:off x="2905125" y="3900611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84" name="Line 235"/>
          <p:cNvSpPr>
            <a:spLocks noChangeShapeType="1"/>
          </p:cNvSpPr>
          <p:nvPr/>
        </p:nvSpPr>
        <p:spPr bwMode="auto">
          <a:xfrm>
            <a:off x="7116763" y="4053011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85" name="Freeform 250"/>
          <p:cNvSpPr>
            <a:spLocks/>
          </p:cNvSpPr>
          <p:nvPr/>
        </p:nvSpPr>
        <p:spPr bwMode="auto">
          <a:xfrm>
            <a:off x="7416800" y="3883149"/>
            <a:ext cx="250825" cy="1212850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6"/>
              <a:gd name="T16" fmla="*/ 0 h 1284"/>
              <a:gd name="T17" fmla="*/ 366 w 366"/>
              <a:gd name="T18" fmla="*/ 1284 h 12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86" name="Group 256"/>
          <p:cNvGrpSpPr>
            <a:grpSpLocks/>
          </p:cNvGrpSpPr>
          <p:nvPr/>
        </p:nvGrpSpPr>
        <p:grpSpPr bwMode="auto">
          <a:xfrm>
            <a:off x="7553325" y="4781674"/>
            <a:ext cx="231775" cy="441325"/>
            <a:chOff x="4140" y="429"/>
            <a:chExt cx="1425" cy="2396"/>
          </a:xfrm>
        </p:grpSpPr>
        <p:sp>
          <p:nvSpPr>
            <p:cNvPr id="87" name="Freeform 25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6 w 354"/>
                <a:gd name="T1" fmla="*/ 0 h 2742"/>
                <a:gd name="T2" fmla="*/ 30 w 354"/>
                <a:gd name="T3" fmla="*/ 46 h 2742"/>
                <a:gd name="T4" fmla="*/ 30 w 354"/>
                <a:gd name="T5" fmla="*/ 354 h 2742"/>
                <a:gd name="T6" fmla="*/ 0 w 354"/>
                <a:gd name="T7" fmla="*/ 371 h 2742"/>
                <a:gd name="T8" fmla="*/ 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Rectangle 258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89" name="Freeform 25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8 w 211"/>
                <a:gd name="T3" fmla="*/ 30 h 2537"/>
                <a:gd name="T4" fmla="*/ 2 w 211"/>
                <a:gd name="T5" fmla="*/ 338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Freeform 26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8 h 226"/>
                <a:gd name="T4" fmla="*/ 29 w 328"/>
                <a:gd name="T5" fmla="*/ 32 h 226"/>
                <a:gd name="T6" fmla="*/ 0 w 328"/>
                <a:gd name="T7" fmla="*/ 1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Rectangle 261"/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92" name="Group 26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17" name="AutoShape 263"/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18" name="AutoShape 264"/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93" name="Rectangle 265"/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94" name="Group 26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15" name="AutoShape 267"/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16" name="AutoShape 268"/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95" name="Rectangle 269"/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96" name="Rectangle 270"/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97" name="Group 271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13" name="AutoShape 272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14" name="AutoShape 273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98" name="Freeform 27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7 h 226"/>
                <a:gd name="T4" fmla="*/ 29 w 328"/>
                <a:gd name="T5" fmla="*/ 30 h 226"/>
                <a:gd name="T6" fmla="*/ 0 w 328"/>
                <a:gd name="T7" fmla="*/ 1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9" name="Group 27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11" name="AutoShape 276"/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12" name="AutoShape 277"/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100" name="Rectangle 278"/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1" name="Freeform 27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6 w 296"/>
                <a:gd name="T3" fmla="*/ 18 h 256"/>
                <a:gd name="T4" fmla="*/ 26 w 296"/>
                <a:gd name="T5" fmla="*/ 34 h 256"/>
                <a:gd name="T6" fmla="*/ 0 w 296"/>
                <a:gd name="T7" fmla="*/ 1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Freeform 28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7 w 304"/>
                <a:gd name="T3" fmla="*/ 22 h 288"/>
                <a:gd name="T4" fmla="*/ 25 w 304"/>
                <a:gd name="T5" fmla="*/ 40 h 288"/>
                <a:gd name="T6" fmla="*/ 2 w 304"/>
                <a:gd name="T7" fmla="*/ 1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Oval 281"/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4" name="Freeform 28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5 h 240"/>
                <a:gd name="T2" fmla="*/ 2 w 306"/>
                <a:gd name="T3" fmla="*/ 33 h 240"/>
                <a:gd name="T4" fmla="*/ 27 w 306"/>
                <a:gd name="T5" fmla="*/ 15 h 240"/>
                <a:gd name="T6" fmla="*/ 26 w 306"/>
                <a:gd name="T7" fmla="*/ 0 h 240"/>
                <a:gd name="T8" fmla="*/ 0 w 306"/>
                <a:gd name="T9" fmla="*/ 1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AutoShape 283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6" name="AutoShape 284"/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7" name="Oval 285"/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8" name="Oval 286"/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zh-CN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09" name="Oval 287"/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10" name="Rectangle 288"/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119" name="Group 289"/>
          <p:cNvGrpSpPr>
            <a:grpSpLocks/>
          </p:cNvGrpSpPr>
          <p:nvPr/>
        </p:nvGrpSpPr>
        <p:grpSpPr bwMode="auto">
          <a:xfrm>
            <a:off x="7135813" y="6085011"/>
            <a:ext cx="231775" cy="441325"/>
            <a:chOff x="4140" y="429"/>
            <a:chExt cx="1425" cy="2396"/>
          </a:xfrm>
        </p:grpSpPr>
        <p:sp>
          <p:nvSpPr>
            <p:cNvPr id="120" name="Freeform 29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6 w 354"/>
                <a:gd name="T1" fmla="*/ 0 h 2742"/>
                <a:gd name="T2" fmla="*/ 30 w 354"/>
                <a:gd name="T3" fmla="*/ 46 h 2742"/>
                <a:gd name="T4" fmla="*/ 30 w 354"/>
                <a:gd name="T5" fmla="*/ 354 h 2742"/>
                <a:gd name="T6" fmla="*/ 0 w 354"/>
                <a:gd name="T7" fmla="*/ 371 h 2742"/>
                <a:gd name="T8" fmla="*/ 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Rectangle 291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22" name="Freeform 29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8 w 211"/>
                <a:gd name="T3" fmla="*/ 30 h 2537"/>
                <a:gd name="T4" fmla="*/ 2 w 211"/>
                <a:gd name="T5" fmla="*/ 338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Freeform 29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8 h 226"/>
                <a:gd name="T4" fmla="*/ 29 w 328"/>
                <a:gd name="T5" fmla="*/ 32 h 226"/>
                <a:gd name="T6" fmla="*/ 0 w 328"/>
                <a:gd name="T7" fmla="*/ 1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Rectangle 294"/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125" name="Group 29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50" name="AutoShape 296"/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51" name="AutoShape 297"/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126" name="Rectangle 298"/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127" name="Group 29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48" name="AutoShape 300"/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49" name="AutoShape 301"/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128" name="Rectangle 302"/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29" name="Rectangle 303"/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130" name="Group 30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46" name="AutoShape 305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47" name="AutoShape 306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131" name="Freeform 30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7 h 226"/>
                <a:gd name="T4" fmla="*/ 29 w 328"/>
                <a:gd name="T5" fmla="*/ 30 h 226"/>
                <a:gd name="T6" fmla="*/ 0 w 328"/>
                <a:gd name="T7" fmla="*/ 1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2" name="Group 30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44" name="AutoShape 309"/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45" name="AutoShape 310"/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133" name="Rectangle 311"/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34" name="Freeform 31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6 w 296"/>
                <a:gd name="T3" fmla="*/ 18 h 256"/>
                <a:gd name="T4" fmla="*/ 26 w 296"/>
                <a:gd name="T5" fmla="*/ 34 h 256"/>
                <a:gd name="T6" fmla="*/ 0 w 296"/>
                <a:gd name="T7" fmla="*/ 1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Freeform 31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7 w 304"/>
                <a:gd name="T3" fmla="*/ 22 h 288"/>
                <a:gd name="T4" fmla="*/ 25 w 304"/>
                <a:gd name="T5" fmla="*/ 40 h 288"/>
                <a:gd name="T6" fmla="*/ 2 w 304"/>
                <a:gd name="T7" fmla="*/ 1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Oval 314"/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37" name="Freeform 31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5 h 240"/>
                <a:gd name="T2" fmla="*/ 2 w 306"/>
                <a:gd name="T3" fmla="*/ 33 h 240"/>
                <a:gd name="T4" fmla="*/ 27 w 306"/>
                <a:gd name="T5" fmla="*/ 15 h 240"/>
                <a:gd name="T6" fmla="*/ 26 w 306"/>
                <a:gd name="T7" fmla="*/ 0 h 240"/>
                <a:gd name="T8" fmla="*/ 0 w 306"/>
                <a:gd name="T9" fmla="*/ 1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AutoShape 316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39" name="AutoShape 317"/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40" name="Oval 318"/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41" name="Oval 319"/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zh-CN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42" name="Oval 320"/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43" name="Rectangle 321"/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152" name="Group 325"/>
          <p:cNvGrpSpPr>
            <a:grpSpLocks/>
          </p:cNvGrpSpPr>
          <p:nvPr/>
        </p:nvGrpSpPr>
        <p:grpSpPr bwMode="auto">
          <a:xfrm>
            <a:off x="661988" y="5811961"/>
            <a:ext cx="525462" cy="434975"/>
            <a:chOff x="-44" y="1473"/>
            <a:chExt cx="981" cy="1105"/>
          </a:xfrm>
        </p:grpSpPr>
        <p:pic>
          <p:nvPicPr>
            <p:cNvPr id="153" name="Picture 326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4" name="Freeform 327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fade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拥塞的原因和代价：场景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98</a:t>
            </a:fld>
            <a:endParaRPr lang="zh-CN" altLang="en-US"/>
          </a:p>
        </p:txBody>
      </p:sp>
      <p:sp>
        <p:nvSpPr>
          <p:cNvPr id="5" name="Freeform 305"/>
          <p:cNvSpPr>
            <a:spLocks/>
          </p:cNvSpPr>
          <p:nvPr/>
        </p:nvSpPr>
        <p:spPr bwMode="auto">
          <a:xfrm flipH="1">
            <a:off x="2111375" y="3645024"/>
            <a:ext cx="250825" cy="1201737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6"/>
              <a:gd name="T16" fmla="*/ 0 h 1284"/>
              <a:gd name="T17" fmla="*/ 366 w 366"/>
              <a:gd name="T18" fmla="*/ 1284 h 12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380"/>
          <p:cNvGrpSpPr>
            <a:grpSpLocks/>
          </p:cNvGrpSpPr>
          <p:nvPr/>
        </p:nvGrpSpPr>
        <p:grpSpPr bwMode="auto">
          <a:xfrm>
            <a:off x="1716088" y="4605461"/>
            <a:ext cx="525462" cy="434975"/>
            <a:chOff x="-44" y="1473"/>
            <a:chExt cx="981" cy="1105"/>
          </a:xfrm>
        </p:grpSpPr>
        <p:pic>
          <p:nvPicPr>
            <p:cNvPr id="7" name="Picture 381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Freeform 38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9" name="Freeform 376"/>
          <p:cNvSpPr>
            <a:spLocks/>
          </p:cNvSpPr>
          <p:nvPr/>
        </p:nvSpPr>
        <p:spPr bwMode="auto">
          <a:xfrm>
            <a:off x="6959600" y="5149974"/>
            <a:ext cx="250825" cy="1212850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6"/>
              <a:gd name="T16" fmla="*/ 0 h 1284"/>
              <a:gd name="T17" fmla="*/ 366 w 366"/>
              <a:gd name="T18" fmla="*/ 1284 h 12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Freeform 302"/>
          <p:cNvSpPr>
            <a:spLocks/>
          </p:cNvSpPr>
          <p:nvPr/>
        </p:nvSpPr>
        <p:spPr bwMode="auto">
          <a:xfrm flipH="1">
            <a:off x="1066800" y="4846761"/>
            <a:ext cx="250825" cy="120173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6"/>
              <a:gd name="T16" fmla="*/ 0 h 1284"/>
              <a:gd name="T17" fmla="*/ 366 w 366"/>
              <a:gd name="T18" fmla="*/ 1284 h 12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Freeform 299"/>
          <p:cNvSpPr>
            <a:spLocks/>
          </p:cNvSpPr>
          <p:nvPr/>
        </p:nvSpPr>
        <p:spPr bwMode="auto">
          <a:xfrm>
            <a:off x="7416800" y="3845049"/>
            <a:ext cx="250825" cy="1212850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6"/>
              <a:gd name="T16" fmla="*/ 0 h 1284"/>
              <a:gd name="T17" fmla="*/ 366 w 366"/>
              <a:gd name="T18" fmla="*/ 1284 h 12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739775" y="1685180"/>
            <a:ext cx="3743325" cy="143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ea"/>
                <a:cs typeface="+mn-cs"/>
              </a:rPr>
              <a:t>理想情况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发送端知道路由器缓冲区何时有空位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3" name="Oval 4"/>
          <p:cNvSpPr>
            <a:spLocks noChangeArrowheads="1"/>
          </p:cNvSpPr>
          <p:nvPr/>
        </p:nvSpPr>
        <p:spPr bwMode="auto">
          <a:xfrm>
            <a:off x="3795713" y="5505574"/>
            <a:ext cx="1304925" cy="303212"/>
          </a:xfrm>
          <a:prstGeom prst="ellipse">
            <a:avLst/>
          </a:prstGeom>
          <a:solidFill>
            <a:srgbClr val="80808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4" name="Line 5"/>
          <p:cNvSpPr>
            <a:spLocks noChangeShapeType="1"/>
          </p:cNvSpPr>
          <p:nvPr/>
        </p:nvSpPr>
        <p:spPr bwMode="auto">
          <a:xfrm>
            <a:off x="3795713" y="5481761"/>
            <a:ext cx="0" cy="187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>
            <a:off x="5100638" y="5481761"/>
            <a:ext cx="0" cy="187325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3795713" y="5481761"/>
            <a:ext cx="309562" cy="184150"/>
          </a:xfrm>
          <a:prstGeom prst="rect">
            <a:avLst/>
          </a:prstGeom>
          <a:solidFill>
            <a:srgbClr val="808080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zh-CN" sz="20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4705350" y="5469061"/>
            <a:ext cx="395288" cy="184150"/>
          </a:xfrm>
          <a:prstGeom prst="rect">
            <a:avLst/>
          </a:prstGeom>
          <a:solidFill>
            <a:srgbClr val="808080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zh-CN" sz="20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8" name="Oval 9"/>
          <p:cNvSpPr>
            <a:spLocks noChangeArrowheads="1"/>
          </p:cNvSpPr>
          <p:nvPr/>
        </p:nvSpPr>
        <p:spPr bwMode="auto">
          <a:xfrm>
            <a:off x="3790950" y="5283324"/>
            <a:ext cx="1306513" cy="352425"/>
          </a:xfrm>
          <a:prstGeom prst="ellipse">
            <a:avLst/>
          </a:prstGeom>
          <a:solidFill>
            <a:srgbClr val="80808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grpSp>
        <p:nvGrpSpPr>
          <p:cNvPr id="19" name="Group 10"/>
          <p:cNvGrpSpPr>
            <a:grpSpLocks/>
          </p:cNvGrpSpPr>
          <p:nvPr/>
        </p:nvGrpSpPr>
        <p:grpSpPr bwMode="auto">
          <a:xfrm>
            <a:off x="4097338" y="5340474"/>
            <a:ext cx="647700" cy="206375"/>
            <a:chOff x="2848" y="848"/>
            <a:chExt cx="140" cy="98"/>
          </a:xfrm>
        </p:grpSpPr>
        <p:sp>
          <p:nvSpPr>
            <p:cNvPr id="20" name="Line 11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12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" name="Line 14"/>
          <p:cNvSpPr>
            <a:spLocks noChangeShapeType="1"/>
          </p:cNvSpPr>
          <p:nvPr/>
        </p:nvSpPr>
        <p:spPr bwMode="auto">
          <a:xfrm>
            <a:off x="4097338" y="5538911"/>
            <a:ext cx="231775" cy="476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 flipV="1">
            <a:off x="4541838" y="5338886"/>
            <a:ext cx="2032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16"/>
          <p:cNvSpPr>
            <a:spLocks noChangeShapeType="1"/>
          </p:cNvSpPr>
          <p:nvPr/>
        </p:nvSpPr>
        <p:spPr bwMode="auto">
          <a:xfrm flipV="1">
            <a:off x="4310063" y="5338886"/>
            <a:ext cx="241300" cy="2000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Text Box 17"/>
          <p:cNvSpPr txBox="1">
            <a:spLocks noChangeArrowheads="1"/>
          </p:cNvSpPr>
          <p:nvPr/>
        </p:nvSpPr>
        <p:spPr bwMode="auto">
          <a:xfrm>
            <a:off x="2708275" y="6113586"/>
            <a:ext cx="2136775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zh-CN" altLang="en-US" dirty="0">
                <a:solidFill>
                  <a:schemeClr val="tx2"/>
                </a:solidFill>
                <a:latin typeface="Comic Sans MS" pitchFamily="66" charset="0"/>
              </a:rPr>
              <a:t>有限的</a:t>
            </a:r>
            <a:br>
              <a:rPr lang="en-US" altLang="zh-CN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zh-CN" altLang="en-US" dirty="0">
                <a:solidFill>
                  <a:schemeClr val="tx2"/>
                </a:solidFill>
                <a:latin typeface="Comic Sans MS" pitchFamily="66" charset="0"/>
              </a:rPr>
              <a:t>出端口缓冲区</a:t>
            </a:r>
            <a:endParaRPr lang="en-US" altLang="zh-CN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27" name="Line 18"/>
          <p:cNvSpPr>
            <a:spLocks noChangeShapeType="1"/>
          </p:cNvSpPr>
          <p:nvPr/>
        </p:nvSpPr>
        <p:spPr bwMode="auto">
          <a:xfrm flipH="1">
            <a:off x="2424113" y="5035674"/>
            <a:ext cx="1135062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" name="Line 19"/>
          <p:cNvSpPr>
            <a:spLocks noChangeShapeType="1"/>
          </p:cNvSpPr>
          <p:nvPr/>
        </p:nvSpPr>
        <p:spPr bwMode="auto">
          <a:xfrm flipH="1">
            <a:off x="3021013" y="5035674"/>
            <a:ext cx="538162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9" name="Group 60"/>
          <p:cNvGrpSpPr>
            <a:grpSpLocks/>
          </p:cNvGrpSpPr>
          <p:nvPr/>
        </p:nvGrpSpPr>
        <p:grpSpPr bwMode="auto">
          <a:xfrm>
            <a:off x="2351088" y="3721224"/>
            <a:ext cx="798512" cy="1166812"/>
            <a:chOff x="12762" y="10336"/>
            <a:chExt cx="1027" cy="1700"/>
          </a:xfrm>
        </p:grpSpPr>
        <p:sp>
          <p:nvSpPr>
            <p:cNvPr id="30" name="Rectangle 61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31" name="Rectangle 62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32" name="Line 63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64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65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66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7" name="Line 69"/>
          <p:cNvSpPr>
            <a:spLocks noChangeShapeType="1"/>
          </p:cNvSpPr>
          <p:nvPr/>
        </p:nvSpPr>
        <p:spPr bwMode="auto">
          <a:xfrm flipH="1">
            <a:off x="1885950" y="6140574"/>
            <a:ext cx="538163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8" name="Group 110"/>
          <p:cNvGrpSpPr>
            <a:grpSpLocks/>
          </p:cNvGrpSpPr>
          <p:nvPr/>
        </p:nvGrpSpPr>
        <p:grpSpPr bwMode="auto">
          <a:xfrm>
            <a:off x="1298575" y="4875336"/>
            <a:ext cx="798513" cy="1166813"/>
            <a:chOff x="12762" y="10336"/>
            <a:chExt cx="1027" cy="1700"/>
          </a:xfrm>
        </p:grpSpPr>
        <p:sp>
          <p:nvSpPr>
            <p:cNvPr id="39" name="Rectangle 111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40" name="Rectangle 112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41" name="Line 113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114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115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116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5" name="Line 118"/>
          <p:cNvSpPr>
            <a:spLocks noChangeShapeType="1"/>
          </p:cNvSpPr>
          <p:nvPr/>
        </p:nvSpPr>
        <p:spPr bwMode="auto">
          <a:xfrm flipH="1">
            <a:off x="3021013" y="5551611"/>
            <a:ext cx="749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" name="Line 119"/>
          <p:cNvSpPr>
            <a:spLocks noChangeShapeType="1"/>
          </p:cNvSpPr>
          <p:nvPr/>
        </p:nvSpPr>
        <p:spPr bwMode="auto">
          <a:xfrm flipH="1">
            <a:off x="5010150" y="5551611"/>
            <a:ext cx="7477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" name="Line 120"/>
          <p:cNvSpPr>
            <a:spLocks noChangeShapeType="1"/>
          </p:cNvSpPr>
          <p:nvPr/>
        </p:nvSpPr>
        <p:spPr bwMode="auto">
          <a:xfrm flipH="1">
            <a:off x="5160963" y="5035674"/>
            <a:ext cx="1135062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" name="Line 121"/>
          <p:cNvSpPr>
            <a:spLocks noChangeShapeType="1"/>
          </p:cNvSpPr>
          <p:nvPr/>
        </p:nvSpPr>
        <p:spPr bwMode="auto">
          <a:xfrm flipH="1">
            <a:off x="5149850" y="6153274"/>
            <a:ext cx="6778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" name="Line 122"/>
          <p:cNvSpPr>
            <a:spLocks noChangeShapeType="1"/>
          </p:cNvSpPr>
          <p:nvPr/>
        </p:nvSpPr>
        <p:spPr bwMode="auto">
          <a:xfrm flipH="1">
            <a:off x="6259513" y="5048374"/>
            <a:ext cx="5397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0" name="Group 163"/>
          <p:cNvGrpSpPr>
            <a:grpSpLocks/>
          </p:cNvGrpSpPr>
          <p:nvPr/>
        </p:nvGrpSpPr>
        <p:grpSpPr bwMode="auto">
          <a:xfrm>
            <a:off x="6643688" y="3856161"/>
            <a:ext cx="798512" cy="1166813"/>
            <a:chOff x="12762" y="10336"/>
            <a:chExt cx="1027" cy="1700"/>
          </a:xfrm>
        </p:grpSpPr>
        <p:sp>
          <p:nvSpPr>
            <p:cNvPr id="51" name="Rectangle 164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52" name="Rectangle 165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53" name="Line 166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167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168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169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7" name="Group 210"/>
          <p:cNvGrpSpPr>
            <a:grpSpLocks/>
          </p:cNvGrpSpPr>
          <p:nvPr/>
        </p:nvGrpSpPr>
        <p:grpSpPr bwMode="auto">
          <a:xfrm>
            <a:off x="6175375" y="5169024"/>
            <a:ext cx="798513" cy="1168400"/>
            <a:chOff x="12762" y="10336"/>
            <a:chExt cx="1027" cy="1700"/>
          </a:xfrm>
        </p:grpSpPr>
        <p:sp>
          <p:nvSpPr>
            <p:cNvPr id="58" name="Rectangle 211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59" name="Rectangle 212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60" name="Line 213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214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215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216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4" name="Oval 217"/>
          <p:cNvSpPr>
            <a:spLocks noChangeArrowheads="1"/>
          </p:cNvSpPr>
          <p:nvPr/>
        </p:nvSpPr>
        <p:spPr bwMode="auto">
          <a:xfrm>
            <a:off x="2763838" y="3795836"/>
            <a:ext cx="112712" cy="1158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  <p:sp>
        <p:nvSpPr>
          <p:cNvPr id="65" name="Oval 218"/>
          <p:cNvSpPr>
            <a:spLocks noChangeArrowheads="1"/>
          </p:cNvSpPr>
          <p:nvPr/>
        </p:nvSpPr>
        <p:spPr bwMode="auto">
          <a:xfrm>
            <a:off x="1604963" y="4924549"/>
            <a:ext cx="114300" cy="117475"/>
          </a:xfrm>
          <a:prstGeom prst="ellipse">
            <a:avLst/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  <p:sp>
        <p:nvSpPr>
          <p:cNvPr id="66" name="Text Box 219"/>
          <p:cNvSpPr txBox="1">
            <a:spLocks noChangeArrowheads="1"/>
          </p:cNvSpPr>
          <p:nvPr/>
        </p:nvSpPr>
        <p:spPr bwMode="auto">
          <a:xfrm>
            <a:off x="7583488" y="3926730"/>
            <a:ext cx="59055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sz="2000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en-US" altLang="zh-CN" sz="2000" baseline="-25000">
                <a:solidFill>
                  <a:srgbClr val="FF0000"/>
                </a:solidFill>
                <a:latin typeface="Arial" charset="0"/>
              </a:rPr>
              <a:t>out</a:t>
            </a:r>
            <a:endParaRPr lang="en-US" altLang="zh-CN" sz="20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67" name="Line 220"/>
          <p:cNvSpPr>
            <a:spLocks noChangeShapeType="1"/>
          </p:cNvSpPr>
          <p:nvPr/>
        </p:nvSpPr>
        <p:spPr bwMode="auto">
          <a:xfrm flipH="1" flipV="1">
            <a:off x="4592638" y="5759574"/>
            <a:ext cx="7937" cy="4079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68" name="Group 221"/>
          <p:cNvGrpSpPr>
            <a:grpSpLocks/>
          </p:cNvGrpSpPr>
          <p:nvPr/>
        </p:nvGrpSpPr>
        <p:grpSpPr bwMode="auto">
          <a:xfrm>
            <a:off x="4587875" y="5391274"/>
            <a:ext cx="385763" cy="319087"/>
            <a:chOff x="11283" y="10423"/>
            <a:chExt cx="475" cy="374"/>
          </a:xfrm>
        </p:grpSpPr>
        <p:sp>
          <p:nvSpPr>
            <p:cNvPr id="69" name="Rectangle 222"/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70" name="Line 223"/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224"/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225"/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226"/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227"/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228"/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6" name="Line 229"/>
          <p:cNvSpPr>
            <a:spLocks noChangeShapeType="1"/>
          </p:cNvSpPr>
          <p:nvPr/>
        </p:nvSpPr>
        <p:spPr bwMode="auto">
          <a:xfrm>
            <a:off x="4845050" y="4175249"/>
            <a:ext cx="339725" cy="0"/>
          </a:xfrm>
          <a:prstGeom prst="line">
            <a:avLst/>
          </a:prstGeom>
          <a:noFill/>
          <a:ln w="38100">
            <a:solidFill>
              <a:srgbClr val="FFFFFF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7" name="Freeform 230"/>
          <p:cNvSpPr>
            <a:spLocks/>
          </p:cNvSpPr>
          <p:nvPr/>
        </p:nvSpPr>
        <p:spPr bwMode="auto">
          <a:xfrm>
            <a:off x="1663700" y="5022974"/>
            <a:ext cx="4854575" cy="1228725"/>
          </a:xfrm>
          <a:custGeom>
            <a:avLst/>
            <a:gdLst>
              <a:gd name="T0" fmla="*/ 0 w 6225"/>
              <a:gd name="T1" fmla="*/ 0 h 1501"/>
              <a:gd name="T2" fmla="*/ 0 w 6225"/>
              <a:gd name="T3" fmla="*/ 2147483647 h 1501"/>
              <a:gd name="T4" fmla="*/ 2147483647 w 6225"/>
              <a:gd name="T5" fmla="*/ 2147483647 h 1501"/>
              <a:gd name="T6" fmla="*/ 2147483647 w 6225"/>
              <a:gd name="T7" fmla="*/ 2147483647 h 1501"/>
              <a:gd name="T8" fmla="*/ 2147483647 w 6225"/>
              <a:gd name="T9" fmla="*/ 2147483647 h 1501"/>
              <a:gd name="T10" fmla="*/ 2147483647 w 6225"/>
              <a:gd name="T11" fmla="*/ 2147483647 h 1501"/>
              <a:gd name="T12" fmla="*/ 2147483647 w 6225"/>
              <a:gd name="T13" fmla="*/ 2147483647 h 1501"/>
              <a:gd name="T14" fmla="*/ 2147483647 w 6225"/>
              <a:gd name="T15" fmla="*/ 2147483647 h 150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225"/>
              <a:gd name="T25" fmla="*/ 0 h 1501"/>
              <a:gd name="T26" fmla="*/ 6225 w 6225"/>
              <a:gd name="T27" fmla="*/ 1501 h 150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225" h="1501">
                <a:moveTo>
                  <a:pt x="0" y="0"/>
                </a:moveTo>
                <a:lnTo>
                  <a:pt x="0" y="1486"/>
                </a:lnTo>
                <a:lnTo>
                  <a:pt x="1005" y="1501"/>
                </a:lnTo>
                <a:lnTo>
                  <a:pt x="1860" y="706"/>
                </a:lnTo>
                <a:lnTo>
                  <a:pt x="5085" y="721"/>
                </a:lnTo>
                <a:lnTo>
                  <a:pt x="4305" y="1456"/>
                </a:lnTo>
                <a:lnTo>
                  <a:pt x="6225" y="1456"/>
                </a:lnTo>
                <a:lnTo>
                  <a:pt x="6220" y="391"/>
                </a:lnTo>
              </a:path>
            </a:pathLst>
          </a:custGeom>
          <a:noFill/>
          <a:ln w="38100" cmpd="sng">
            <a:solidFill>
              <a:srgbClr val="80808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" name="Freeform 231"/>
          <p:cNvSpPr>
            <a:spLocks/>
          </p:cNvSpPr>
          <p:nvPr/>
        </p:nvSpPr>
        <p:spPr bwMode="auto">
          <a:xfrm>
            <a:off x="2822575" y="3856161"/>
            <a:ext cx="4210050" cy="1646238"/>
          </a:xfrm>
          <a:custGeom>
            <a:avLst/>
            <a:gdLst>
              <a:gd name="T0" fmla="*/ 0 w 5400"/>
              <a:gd name="T1" fmla="*/ 0 h 2010"/>
              <a:gd name="T2" fmla="*/ 0 w 5400"/>
              <a:gd name="T3" fmla="*/ 2147483647 h 2010"/>
              <a:gd name="T4" fmla="*/ 2147483647 w 5400"/>
              <a:gd name="T5" fmla="*/ 2147483647 h 2010"/>
              <a:gd name="T6" fmla="*/ 2147483647 w 5400"/>
              <a:gd name="T7" fmla="*/ 2147483647 h 2010"/>
              <a:gd name="T8" fmla="*/ 2147483647 w 5400"/>
              <a:gd name="T9" fmla="*/ 2147483647 h 2010"/>
              <a:gd name="T10" fmla="*/ 2147483647 w 5400"/>
              <a:gd name="T11" fmla="*/ 2147483647 h 2010"/>
              <a:gd name="T12" fmla="*/ 2147483647 w 5400"/>
              <a:gd name="T13" fmla="*/ 2147483647 h 2010"/>
              <a:gd name="T14" fmla="*/ 2147483647 w 5400"/>
              <a:gd name="T15" fmla="*/ 2147483647 h 201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400"/>
              <a:gd name="T25" fmla="*/ 0 h 2010"/>
              <a:gd name="T26" fmla="*/ 5400 w 5400"/>
              <a:gd name="T27" fmla="*/ 2010 h 201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400" h="2010">
                <a:moveTo>
                  <a:pt x="0" y="0"/>
                </a:moveTo>
                <a:lnTo>
                  <a:pt x="0" y="1485"/>
                </a:lnTo>
                <a:lnTo>
                  <a:pt x="1005" y="1500"/>
                </a:lnTo>
                <a:lnTo>
                  <a:pt x="540" y="2010"/>
                </a:lnTo>
                <a:lnTo>
                  <a:pt x="3615" y="2010"/>
                </a:lnTo>
                <a:lnTo>
                  <a:pt x="4350" y="1275"/>
                </a:lnTo>
                <a:lnTo>
                  <a:pt x="5400" y="1290"/>
                </a:lnTo>
                <a:lnTo>
                  <a:pt x="5400" y="120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" name="Oval 232"/>
          <p:cNvSpPr>
            <a:spLocks noChangeArrowheads="1"/>
          </p:cNvSpPr>
          <p:nvPr/>
        </p:nvSpPr>
        <p:spPr bwMode="auto">
          <a:xfrm>
            <a:off x="2763838" y="4029199"/>
            <a:ext cx="112712" cy="1158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  <p:sp>
        <p:nvSpPr>
          <p:cNvPr id="81" name="Line 234"/>
          <p:cNvSpPr>
            <a:spLocks noChangeShapeType="1"/>
          </p:cNvSpPr>
          <p:nvPr/>
        </p:nvSpPr>
        <p:spPr bwMode="auto">
          <a:xfrm>
            <a:off x="2909888" y="4095874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82" name="Line 235"/>
          <p:cNvSpPr>
            <a:spLocks noChangeShapeType="1"/>
          </p:cNvSpPr>
          <p:nvPr/>
        </p:nvSpPr>
        <p:spPr bwMode="auto">
          <a:xfrm>
            <a:off x="2905125" y="3862511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83" name="Line 236"/>
          <p:cNvSpPr>
            <a:spLocks noChangeShapeType="1"/>
          </p:cNvSpPr>
          <p:nvPr/>
        </p:nvSpPr>
        <p:spPr bwMode="auto">
          <a:xfrm>
            <a:off x="7116763" y="4014911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84" name="Rectangle 241"/>
          <p:cNvSpPr>
            <a:spLocks noChangeArrowheads="1"/>
          </p:cNvSpPr>
          <p:nvPr/>
        </p:nvSpPr>
        <p:spPr bwMode="auto">
          <a:xfrm>
            <a:off x="2711450" y="3770436"/>
            <a:ext cx="244475" cy="15557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85" name="Rectangle 242"/>
          <p:cNvSpPr>
            <a:spLocks noChangeArrowheads="1"/>
          </p:cNvSpPr>
          <p:nvPr/>
        </p:nvSpPr>
        <p:spPr bwMode="auto">
          <a:xfrm>
            <a:off x="2381250" y="4003799"/>
            <a:ext cx="244475" cy="15557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86" name="Text Box 243"/>
          <p:cNvSpPr txBox="1">
            <a:spLocks noChangeArrowheads="1"/>
          </p:cNvSpPr>
          <p:nvPr/>
        </p:nvSpPr>
        <p:spPr bwMode="auto">
          <a:xfrm>
            <a:off x="1757363" y="3894261"/>
            <a:ext cx="6463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6600"/>
                </a:solidFill>
                <a:latin typeface="Arial" charset="0"/>
              </a:rPr>
              <a:t>备份</a:t>
            </a:r>
            <a:endParaRPr lang="en-US" altLang="zh-CN" dirty="0">
              <a:solidFill>
                <a:srgbClr val="006600"/>
              </a:solidFill>
              <a:latin typeface="Arial" charset="0"/>
            </a:endParaRPr>
          </a:p>
        </p:txBody>
      </p:sp>
      <p:sp>
        <p:nvSpPr>
          <p:cNvPr id="87" name="Text Box 259"/>
          <p:cNvSpPr txBox="1">
            <a:spLocks noChangeArrowheads="1"/>
          </p:cNvSpPr>
          <p:nvPr/>
        </p:nvSpPr>
        <p:spPr bwMode="auto">
          <a:xfrm>
            <a:off x="3722688" y="4962649"/>
            <a:ext cx="13388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6600"/>
                </a:solidFill>
                <a:latin typeface="Arial" charset="0"/>
              </a:rPr>
              <a:t>缓冲区空闲</a:t>
            </a:r>
            <a:endParaRPr lang="en-US" altLang="zh-CN" dirty="0">
              <a:solidFill>
                <a:srgbClr val="006600"/>
              </a:solidFill>
              <a:latin typeface="Arial" charset="0"/>
            </a:endParaRPr>
          </a:p>
        </p:txBody>
      </p:sp>
      <p:grpSp>
        <p:nvGrpSpPr>
          <p:cNvPr id="88" name="Group 289"/>
          <p:cNvGrpSpPr>
            <a:grpSpLocks/>
          </p:cNvGrpSpPr>
          <p:nvPr/>
        </p:nvGrpSpPr>
        <p:grpSpPr bwMode="auto">
          <a:xfrm>
            <a:off x="4970463" y="1499443"/>
            <a:ext cx="1936750" cy="1701800"/>
            <a:chOff x="2974" y="778"/>
            <a:chExt cx="1220" cy="1072"/>
          </a:xfrm>
        </p:grpSpPr>
        <p:sp>
          <p:nvSpPr>
            <p:cNvPr id="89" name="Line 278"/>
            <p:cNvSpPr>
              <a:spLocks noChangeShapeType="1"/>
            </p:cNvSpPr>
            <p:nvPr/>
          </p:nvSpPr>
          <p:spPr bwMode="auto">
            <a:xfrm>
              <a:off x="3278" y="820"/>
              <a:ext cx="0" cy="8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0" name="Line 279"/>
            <p:cNvSpPr>
              <a:spLocks noChangeShapeType="1"/>
            </p:cNvSpPr>
            <p:nvPr/>
          </p:nvSpPr>
          <p:spPr bwMode="auto">
            <a:xfrm flipV="1">
              <a:off x="3272" y="1620"/>
              <a:ext cx="92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" name="Line 280"/>
            <p:cNvSpPr>
              <a:spLocks noChangeShapeType="1"/>
            </p:cNvSpPr>
            <p:nvPr/>
          </p:nvSpPr>
          <p:spPr bwMode="auto">
            <a:xfrm>
              <a:off x="3992" y="908"/>
              <a:ext cx="0" cy="6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" name="Freeform 281"/>
            <p:cNvSpPr>
              <a:spLocks/>
            </p:cNvSpPr>
            <p:nvPr/>
          </p:nvSpPr>
          <p:spPr bwMode="auto">
            <a:xfrm>
              <a:off x="3274" y="886"/>
              <a:ext cx="720" cy="732"/>
            </a:xfrm>
            <a:custGeom>
              <a:avLst/>
              <a:gdLst>
                <a:gd name="T0" fmla="*/ 0 w 720"/>
                <a:gd name="T1" fmla="*/ 732 h 732"/>
                <a:gd name="T2" fmla="*/ 720 w 720"/>
                <a:gd name="T3" fmla="*/ 0 h 732"/>
                <a:gd name="T4" fmla="*/ 0 60000 65536"/>
                <a:gd name="T5" fmla="*/ 0 60000 65536"/>
                <a:gd name="T6" fmla="*/ 0 w 720"/>
                <a:gd name="T7" fmla="*/ 0 h 732"/>
                <a:gd name="T8" fmla="*/ 720 w 720"/>
                <a:gd name="T9" fmla="*/ 732 h 7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20" h="732">
                  <a:moveTo>
                    <a:pt x="0" y="732"/>
                  </a:moveTo>
                  <a:lnTo>
                    <a:pt x="720" y="0"/>
                  </a:ln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" name="Line 282"/>
            <p:cNvSpPr>
              <a:spLocks noChangeShapeType="1"/>
            </p:cNvSpPr>
            <p:nvPr/>
          </p:nvSpPr>
          <p:spPr bwMode="auto">
            <a:xfrm>
              <a:off x="3226" y="886"/>
              <a:ext cx="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4" name="Line 283"/>
            <p:cNvSpPr>
              <a:spLocks noChangeShapeType="1"/>
            </p:cNvSpPr>
            <p:nvPr/>
          </p:nvSpPr>
          <p:spPr bwMode="auto">
            <a:xfrm>
              <a:off x="3990" y="1624"/>
              <a:ext cx="0" cy="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5" name="Text Box 284"/>
            <p:cNvSpPr txBox="1">
              <a:spLocks noChangeArrowheads="1"/>
            </p:cNvSpPr>
            <p:nvPr/>
          </p:nvSpPr>
          <p:spPr bwMode="auto">
            <a:xfrm>
              <a:off x="2974" y="778"/>
              <a:ext cx="29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/>
                <a:t>R/2</a:t>
              </a:r>
            </a:p>
          </p:txBody>
        </p:sp>
        <p:sp>
          <p:nvSpPr>
            <p:cNvPr id="96" name="Text Box 285"/>
            <p:cNvSpPr txBox="1">
              <a:spLocks noChangeArrowheads="1"/>
            </p:cNvSpPr>
            <p:nvPr/>
          </p:nvSpPr>
          <p:spPr bwMode="auto">
            <a:xfrm>
              <a:off x="3858" y="1646"/>
              <a:ext cx="29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/>
                <a:t>R/2</a:t>
              </a:r>
            </a:p>
          </p:txBody>
        </p:sp>
        <p:sp>
          <p:nvSpPr>
            <p:cNvPr id="97" name="Text Box 286"/>
            <p:cNvSpPr txBox="1">
              <a:spLocks noChangeArrowheads="1"/>
            </p:cNvSpPr>
            <p:nvPr/>
          </p:nvSpPr>
          <p:spPr bwMode="auto">
            <a:xfrm rot="-5400000">
              <a:off x="2963" y="1145"/>
              <a:ext cx="3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>
                  <a:latin typeface="Symbol" pitchFamily="18" charset="2"/>
                </a:rPr>
                <a:t>l</a:t>
              </a:r>
              <a:r>
                <a:rPr lang="en-US" altLang="zh-CN" sz="2000" baseline="-25000">
                  <a:latin typeface="Arial" charset="0"/>
                </a:rPr>
                <a:t>out</a:t>
              </a:r>
            </a:p>
          </p:txBody>
        </p:sp>
        <p:sp>
          <p:nvSpPr>
            <p:cNvPr id="98" name="Text Box 287"/>
            <p:cNvSpPr txBox="1">
              <a:spLocks noChangeArrowheads="1"/>
            </p:cNvSpPr>
            <p:nvPr/>
          </p:nvSpPr>
          <p:spPr bwMode="auto">
            <a:xfrm>
              <a:off x="3529" y="1600"/>
              <a:ext cx="28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>
                  <a:latin typeface="Symbol" pitchFamily="18" charset="2"/>
                </a:rPr>
                <a:t>l</a:t>
              </a:r>
              <a:r>
                <a:rPr lang="en-US" altLang="zh-CN" sz="2000" baseline="-25000">
                  <a:latin typeface="Arial" charset="0"/>
                </a:rPr>
                <a:t>in</a:t>
              </a:r>
            </a:p>
          </p:txBody>
        </p:sp>
        <p:sp>
          <p:nvSpPr>
            <p:cNvPr id="99" name="Line 288"/>
            <p:cNvSpPr>
              <a:spLocks noChangeShapeType="1"/>
            </p:cNvSpPr>
            <p:nvPr/>
          </p:nvSpPr>
          <p:spPr bwMode="auto">
            <a:xfrm>
              <a:off x="3290" y="887"/>
              <a:ext cx="6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00" name="Text Box 308"/>
          <p:cNvSpPr txBox="1">
            <a:spLocks noChangeArrowheads="1"/>
          </p:cNvSpPr>
          <p:nvPr/>
        </p:nvSpPr>
        <p:spPr bwMode="auto">
          <a:xfrm>
            <a:off x="1168400" y="6253286"/>
            <a:ext cx="877888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dirty="0">
                <a:solidFill>
                  <a:schemeClr val="tx2"/>
                </a:solidFill>
                <a:latin typeface="Arial" charset="0"/>
              </a:rPr>
              <a:t>主机</a:t>
            </a:r>
            <a:r>
              <a:rPr lang="en-US" altLang="zh-CN" dirty="0">
                <a:solidFill>
                  <a:schemeClr val="tx2"/>
                </a:solidFill>
                <a:latin typeface="Arial" charset="0"/>
              </a:rPr>
              <a:t>B</a:t>
            </a:r>
            <a:endParaRPr lang="en-US" altLang="zh-CN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01" name="Text Box 309"/>
          <p:cNvSpPr txBox="1">
            <a:spLocks noChangeArrowheads="1"/>
          </p:cNvSpPr>
          <p:nvPr/>
        </p:nvSpPr>
        <p:spPr bwMode="auto">
          <a:xfrm>
            <a:off x="2298700" y="4884861"/>
            <a:ext cx="852488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dirty="0">
                <a:solidFill>
                  <a:schemeClr val="tx2"/>
                </a:solidFill>
                <a:latin typeface="Arial" charset="0"/>
              </a:rPr>
              <a:t>主机</a:t>
            </a:r>
            <a:r>
              <a:rPr lang="en-US" altLang="zh-CN" dirty="0">
                <a:solidFill>
                  <a:schemeClr val="tx2"/>
                </a:solidFill>
                <a:latin typeface="Arial" charset="0"/>
              </a:rPr>
              <a:t>A</a:t>
            </a:r>
            <a:endParaRPr lang="en-US" altLang="zh-CN" dirty="0">
              <a:solidFill>
                <a:schemeClr val="tx2"/>
              </a:solidFill>
              <a:latin typeface="Comic Sans MS" pitchFamily="66" charset="0"/>
            </a:endParaRPr>
          </a:p>
        </p:txBody>
      </p:sp>
      <p:grpSp>
        <p:nvGrpSpPr>
          <p:cNvPr id="102" name="Group 310"/>
          <p:cNvGrpSpPr>
            <a:grpSpLocks/>
          </p:cNvGrpSpPr>
          <p:nvPr/>
        </p:nvGrpSpPr>
        <p:grpSpPr bwMode="auto">
          <a:xfrm>
            <a:off x="7553325" y="4743574"/>
            <a:ext cx="231775" cy="441325"/>
            <a:chOff x="4140" y="429"/>
            <a:chExt cx="1425" cy="2396"/>
          </a:xfrm>
        </p:grpSpPr>
        <p:sp>
          <p:nvSpPr>
            <p:cNvPr id="103" name="Freeform 31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6 w 354"/>
                <a:gd name="T1" fmla="*/ 0 h 2742"/>
                <a:gd name="T2" fmla="*/ 30 w 354"/>
                <a:gd name="T3" fmla="*/ 46 h 2742"/>
                <a:gd name="T4" fmla="*/ 30 w 354"/>
                <a:gd name="T5" fmla="*/ 354 h 2742"/>
                <a:gd name="T6" fmla="*/ 0 w 354"/>
                <a:gd name="T7" fmla="*/ 371 h 2742"/>
                <a:gd name="T8" fmla="*/ 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Rectangle 312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5" name="Freeform 31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8 w 211"/>
                <a:gd name="T3" fmla="*/ 30 h 2537"/>
                <a:gd name="T4" fmla="*/ 2 w 211"/>
                <a:gd name="T5" fmla="*/ 338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Freeform 31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8 h 226"/>
                <a:gd name="T4" fmla="*/ 29 w 328"/>
                <a:gd name="T5" fmla="*/ 32 h 226"/>
                <a:gd name="T6" fmla="*/ 0 w 328"/>
                <a:gd name="T7" fmla="*/ 1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Rectangle 315"/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108" name="Group 31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33" name="AutoShape 317"/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34" name="AutoShape 318"/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109" name="Rectangle 319"/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110" name="Group 32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31" name="AutoShape 321"/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32" name="AutoShape 322"/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111" name="Rectangle 323"/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12" name="Rectangle 324"/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113" name="Group 32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29" name="AutoShape 326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30" name="AutoShape 327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114" name="Freeform 32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7 h 226"/>
                <a:gd name="T4" fmla="*/ 29 w 328"/>
                <a:gd name="T5" fmla="*/ 30 h 226"/>
                <a:gd name="T6" fmla="*/ 0 w 328"/>
                <a:gd name="T7" fmla="*/ 1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5" name="Group 32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7" name="AutoShape 330"/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28" name="AutoShape 331"/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116" name="Rectangle 332"/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17" name="Freeform 33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6 w 296"/>
                <a:gd name="T3" fmla="*/ 18 h 256"/>
                <a:gd name="T4" fmla="*/ 26 w 296"/>
                <a:gd name="T5" fmla="*/ 34 h 256"/>
                <a:gd name="T6" fmla="*/ 0 w 296"/>
                <a:gd name="T7" fmla="*/ 1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Freeform 33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7 w 304"/>
                <a:gd name="T3" fmla="*/ 22 h 288"/>
                <a:gd name="T4" fmla="*/ 25 w 304"/>
                <a:gd name="T5" fmla="*/ 40 h 288"/>
                <a:gd name="T6" fmla="*/ 2 w 304"/>
                <a:gd name="T7" fmla="*/ 1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Oval 335"/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20" name="Freeform 33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5 h 240"/>
                <a:gd name="T2" fmla="*/ 2 w 306"/>
                <a:gd name="T3" fmla="*/ 33 h 240"/>
                <a:gd name="T4" fmla="*/ 27 w 306"/>
                <a:gd name="T5" fmla="*/ 15 h 240"/>
                <a:gd name="T6" fmla="*/ 26 w 306"/>
                <a:gd name="T7" fmla="*/ 0 h 240"/>
                <a:gd name="T8" fmla="*/ 0 w 306"/>
                <a:gd name="T9" fmla="*/ 1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AutoShape 337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22" name="AutoShape 338"/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23" name="Oval 339"/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24" name="Oval 340"/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zh-CN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25" name="Oval 341"/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26" name="Rectangle 342"/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135" name="Group 343"/>
          <p:cNvGrpSpPr>
            <a:grpSpLocks/>
          </p:cNvGrpSpPr>
          <p:nvPr/>
        </p:nvGrpSpPr>
        <p:grpSpPr bwMode="auto">
          <a:xfrm>
            <a:off x="7135813" y="6046911"/>
            <a:ext cx="231775" cy="441325"/>
            <a:chOff x="4140" y="429"/>
            <a:chExt cx="1425" cy="2396"/>
          </a:xfrm>
        </p:grpSpPr>
        <p:sp>
          <p:nvSpPr>
            <p:cNvPr id="136" name="Freeform 344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6 w 354"/>
                <a:gd name="T1" fmla="*/ 0 h 2742"/>
                <a:gd name="T2" fmla="*/ 30 w 354"/>
                <a:gd name="T3" fmla="*/ 46 h 2742"/>
                <a:gd name="T4" fmla="*/ 30 w 354"/>
                <a:gd name="T5" fmla="*/ 354 h 2742"/>
                <a:gd name="T6" fmla="*/ 0 w 354"/>
                <a:gd name="T7" fmla="*/ 371 h 2742"/>
                <a:gd name="T8" fmla="*/ 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Rectangle 345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38" name="Freeform 346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8 w 211"/>
                <a:gd name="T3" fmla="*/ 30 h 2537"/>
                <a:gd name="T4" fmla="*/ 2 w 211"/>
                <a:gd name="T5" fmla="*/ 338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Freeform 347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8 h 226"/>
                <a:gd name="T4" fmla="*/ 29 w 328"/>
                <a:gd name="T5" fmla="*/ 32 h 226"/>
                <a:gd name="T6" fmla="*/ 0 w 328"/>
                <a:gd name="T7" fmla="*/ 1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Rectangle 348"/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141" name="Group 349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66" name="AutoShape 350"/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67" name="AutoShape 351"/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142" name="Rectangle 352"/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143" name="Group 353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64" name="AutoShape 354"/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65" name="AutoShape 355"/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144" name="Rectangle 356"/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45" name="Rectangle 357"/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146" name="Group 358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62" name="AutoShape 359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63" name="AutoShape 360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147" name="Freeform 361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7 h 226"/>
                <a:gd name="T4" fmla="*/ 29 w 328"/>
                <a:gd name="T5" fmla="*/ 30 h 226"/>
                <a:gd name="T6" fmla="*/ 0 w 328"/>
                <a:gd name="T7" fmla="*/ 1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8" name="Group 362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60" name="AutoShape 363"/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61" name="AutoShape 364"/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149" name="Rectangle 365"/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50" name="Freeform 366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6 w 296"/>
                <a:gd name="T3" fmla="*/ 18 h 256"/>
                <a:gd name="T4" fmla="*/ 26 w 296"/>
                <a:gd name="T5" fmla="*/ 34 h 256"/>
                <a:gd name="T6" fmla="*/ 0 w 296"/>
                <a:gd name="T7" fmla="*/ 1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Freeform 367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7 w 304"/>
                <a:gd name="T3" fmla="*/ 22 h 288"/>
                <a:gd name="T4" fmla="*/ 25 w 304"/>
                <a:gd name="T5" fmla="*/ 40 h 288"/>
                <a:gd name="T6" fmla="*/ 2 w 304"/>
                <a:gd name="T7" fmla="*/ 1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Oval 368"/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53" name="Freeform 369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5 h 240"/>
                <a:gd name="T2" fmla="*/ 2 w 306"/>
                <a:gd name="T3" fmla="*/ 33 h 240"/>
                <a:gd name="T4" fmla="*/ 27 w 306"/>
                <a:gd name="T5" fmla="*/ 15 h 240"/>
                <a:gd name="T6" fmla="*/ 26 w 306"/>
                <a:gd name="T7" fmla="*/ 0 h 240"/>
                <a:gd name="T8" fmla="*/ 0 w 306"/>
                <a:gd name="T9" fmla="*/ 1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AutoShape 370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55" name="AutoShape 371"/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56" name="Oval 372"/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57" name="Oval 373"/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zh-CN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58" name="Oval 374"/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59" name="Rectangle 375"/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168" name="Group 377"/>
          <p:cNvGrpSpPr>
            <a:grpSpLocks/>
          </p:cNvGrpSpPr>
          <p:nvPr/>
        </p:nvGrpSpPr>
        <p:grpSpPr bwMode="auto">
          <a:xfrm>
            <a:off x="661988" y="5784974"/>
            <a:ext cx="525462" cy="434975"/>
            <a:chOff x="-44" y="1473"/>
            <a:chExt cx="981" cy="1105"/>
          </a:xfrm>
        </p:grpSpPr>
        <p:pic>
          <p:nvPicPr>
            <p:cNvPr id="169" name="Picture 378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0" name="Freeform 37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71" name="Text Box 67"/>
          <p:cNvSpPr txBox="1">
            <a:spLocks noChangeArrowheads="1"/>
          </p:cNvSpPr>
          <p:nvPr/>
        </p:nvSpPr>
        <p:spPr bwMode="auto">
          <a:xfrm>
            <a:off x="3368675" y="3660800"/>
            <a:ext cx="188118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sz="2000" dirty="0" err="1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en-US" altLang="zh-CN" sz="2000" baseline="-25000" dirty="0" err="1">
                <a:solidFill>
                  <a:srgbClr val="FF0000"/>
                </a:solidFill>
                <a:latin typeface="Arial" charset="0"/>
              </a:rPr>
              <a:t>in</a:t>
            </a:r>
            <a:r>
              <a:rPr lang="en-US" altLang="zh-CN" baseline="-25000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</a:rPr>
              <a:t>: </a:t>
            </a:r>
            <a:r>
              <a:rPr lang="zh-CN" altLang="en-US" dirty="0">
                <a:solidFill>
                  <a:srgbClr val="FF0000"/>
                </a:solidFill>
                <a:latin typeface="Arial" charset="0"/>
              </a:rPr>
              <a:t>应用层速率</a:t>
            </a:r>
            <a:endParaRPr lang="en-US" altLang="zh-CN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72" name="Text Box 232"/>
          <p:cNvSpPr txBox="1">
            <a:spLocks noChangeArrowheads="1"/>
          </p:cNvSpPr>
          <p:nvPr/>
        </p:nvSpPr>
        <p:spPr bwMode="auto">
          <a:xfrm>
            <a:off x="3251200" y="3989412"/>
            <a:ext cx="2040880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r>
              <a:rPr lang="en-US" altLang="zh-CN" sz="2000" dirty="0" err="1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en-US" altLang="zh-CN" sz="2000" dirty="0" err="1">
                <a:solidFill>
                  <a:srgbClr val="FF0000"/>
                </a:solidFill>
                <a:latin typeface="Arial" charset="0"/>
              </a:rPr>
              <a:t>‘</a:t>
            </a:r>
            <a:r>
              <a:rPr lang="en-US" altLang="zh-CN" sz="2000" baseline="-25000" dirty="0" err="1">
                <a:solidFill>
                  <a:srgbClr val="FF0000"/>
                </a:solidFill>
                <a:latin typeface="Arial" charset="0"/>
              </a:rPr>
              <a:t>in</a:t>
            </a:r>
            <a:r>
              <a:rPr lang="en-US" altLang="zh-CN" sz="1800" dirty="0">
                <a:solidFill>
                  <a:srgbClr val="FF0000"/>
                </a:solidFill>
                <a:latin typeface="Arial" charset="0"/>
              </a:rPr>
              <a:t>:</a:t>
            </a:r>
            <a:r>
              <a:rPr lang="en-US" altLang="zh-CN" sz="1400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Arial" charset="0"/>
              </a:rPr>
              <a:t>应用层数据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</a:rPr>
              <a:t>+</a:t>
            </a:r>
            <a:r>
              <a:rPr lang="zh-CN" altLang="en-US" dirty="0">
                <a:solidFill>
                  <a:srgbClr val="FF0000"/>
                </a:solidFill>
                <a:latin typeface="Arial" charset="0"/>
              </a:rPr>
              <a:t>重传速率</a:t>
            </a:r>
            <a:endParaRPr lang="en-US" altLang="zh-CN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0255 L -5.55556E-7 0.0354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0.03542 L 0.0007 0.17802 L 0.08681 0.17894 L 0.04723 0.24191 L 0.19584 0.24191 " pathEditMode="relative" ptsTypes="AAAAA">
                                      <p:cBhvr>
                                        <p:cTn id="20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583 0.2419 L 0.23889 0.24214 " pathEditMode="relative" ptsTypes="AA">
                                      <p:cBhvr>
                                        <p:cTn id="30" dur="3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500"/>
                            </p:stCondLst>
                            <p:childTnLst>
                              <p:par>
                                <p:cTn id="32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9000"/>
                            </p:stCondLst>
                            <p:childTnLst>
                              <p:par>
                                <p:cTn id="36" presetID="0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888 0.24213 L 0.30624 0.24213 L 0.37083 0.15324 L 0.46041 0.15324 L 0.45902 0.01343 " pathEditMode="relative" ptsTypes="AAAAA">
                                      <p:cBhvr>
                                        <p:cTn id="37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1000"/>
                            </p:stCondLst>
                            <p:childTnLst>
                              <p:par>
                                <p:cTn id="39" presetID="9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4" grpId="1" animBg="1"/>
      <p:bldP spid="84" grpId="2" animBg="1"/>
      <p:bldP spid="84" grpId="3" animBg="1"/>
      <p:bldP spid="84" grpId="4" animBg="1"/>
      <p:bldP spid="84" grpId="5" animBg="1"/>
      <p:bldP spid="85" grpId="0" animBg="1"/>
      <p:bldP spid="85" grpId="1" animBg="1"/>
      <p:bldP spid="86" grpId="0"/>
      <p:bldP spid="86" grpId="1"/>
      <p:bldP spid="87" grpId="0"/>
      <p:bldP spid="87" grpId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拥塞的原因和代价：场景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99</a:t>
            </a:fld>
            <a:endParaRPr lang="zh-CN" altLang="en-US"/>
          </a:p>
        </p:txBody>
      </p:sp>
      <p:sp>
        <p:nvSpPr>
          <p:cNvPr id="5" name="Freeform 249"/>
          <p:cNvSpPr>
            <a:spLocks/>
          </p:cNvSpPr>
          <p:nvPr/>
        </p:nvSpPr>
        <p:spPr bwMode="auto">
          <a:xfrm flipH="1">
            <a:off x="2111375" y="3710260"/>
            <a:ext cx="250825" cy="1201737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6"/>
              <a:gd name="T16" fmla="*/ 0 h 1284"/>
              <a:gd name="T17" fmla="*/ 366 w 366"/>
              <a:gd name="T18" fmla="*/ 1284 h 12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328"/>
          <p:cNvGrpSpPr>
            <a:grpSpLocks/>
          </p:cNvGrpSpPr>
          <p:nvPr/>
        </p:nvGrpSpPr>
        <p:grpSpPr bwMode="auto">
          <a:xfrm>
            <a:off x="1716088" y="4670697"/>
            <a:ext cx="525462" cy="434975"/>
            <a:chOff x="-44" y="1473"/>
            <a:chExt cx="981" cy="1105"/>
          </a:xfrm>
        </p:grpSpPr>
        <p:pic>
          <p:nvPicPr>
            <p:cNvPr id="7" name="Picture 329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Freeform 3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pic>
        <p:nvPicPr>
          <p:cNvPr id="9" name="Picture 2" descr="garbage_ca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79913" y="6020072"/>
            <a:ext cx="487362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Oval 3"/>
          <p:cNvSpPr>
            <a:spLocks noChangeArrowheads="1"/>
          </p:cNvSpPr>
          <p:nvPr/>
        </p:nvSpPr>
        <p:spPr bwMode="auto">
          <a:xfrm>
            <a:off x="3795713" y="5593035"/>
            <a:ext cx="1304925" cy="303212"/>
          </a:xfrm>
          <a:prstGeom prst="ellipse">
            <a:avLst/>
          </a:prstGeom>
          <a:solidFill>
            <a:srgbClr val="80808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1" name="Line 4"/>
          <p:cNvSpPr>
            <a:spLocks noChangeShapeType="1"/>
          </p:cNvSpPr>
          <p:nvPr/>
        </p:nvSpPr>
        <p:spPr bwMode="auto">
          <a:xfrm>
            <a:off x="3795713" y="5569222"/>
            <a:ext cx="0" cy="187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5"/>
          <p:cNvSpPr>
            <a:spLocks noChangeShapeType="1"/>
          </p:cNvSpPr>
          <p:nvPr/>
        </p:nvSpPr>
        <p:spPr bwMode="auto">
          <a:xfrm>
            <a:off x="5100638" y="5569222"/>
            <a:ext cx="0" cy="187325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3795713" y="5569222"/>
            <a:ext cx="309562" cy="184150"/>
          </a:xfrm>
          <a:prstGeom prst="rect">
            <a:avLst/>
          </a:prstGeom>
          <a:solidFill>
            <a:srgbClr val="808080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zh-CN" sz="20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4705350" y="5556522"/>
            <a:ext cx="395288" cy="184150"/>
          </a:xfrm>
          <a:prstGeom prst="rect">
            <a:avLst/>
          </a:prstGeom>
          <a:solidFill>
            <a:srgbClr val="808080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zh-CN" sz="20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5" name="Oval 8"/>
          <p:cNvSpPr>
            <a:spLocks noChangeArrowheads="1"/>
          </p:cNvSpPr>
          <p:nvPr/>
        </p:nvSpPr>
        <p:spPr bwMode="auto">
          <a:xfrm>
            <a:off x="3790950" y="5370785"/>
            <a:ext cx="1306513" cy="352425"/>
          </a:xfrm>
          <a:prstGeom prst="ellipse">
            <a:avLst/>
          </a:prstGeom>
          <a:solidFill>
            <a:srgbClr val="80808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grpSp>
        <p:nvGrpSpPr>
          <p:cNvPr id="16" name="Group 9"/>
          <p:cNvGrpSpPr>
            <a:grpSpLocks/>
          </p:cNvGrpSpPr>
          <p:nvPr/>
        </p:nvGrpSpPr>
        <p:grpSpPr bwMode="auto">
          <a:xfrm>
            <a:off x="4097338" y="5427935"/>
            <a:ext cx="647700" cy="206375"/>
            <a:chOff x="2848" y="848"/>
            <a:chExt cx="140" cy="98"/>
          </a:xfrm>
        </p:grpSpPr>
        <p:sp>
          <p:nvSpPr>
            <p:cNvPr id="17" name="Line 1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1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" name="Line 13"/>
          <p:cNvSpPr>
            <a:spLocks noChangeShapeType="1"/>
          </p:cNvSpPr>
          <p:nvPr/>
        </p:nvSpPr>
        <p:spPr bwMode="auto">
          <a:xfrm>
            <a:off x="4097338" y="5626372"/>
            <a:ext cx="231775" cy="476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14"/>
          <p:cNvSpPr>
            <a:spLocks noChangeShapeType="1"/>
          </p:cNvSpPr>
          <p:nvPr/>
        </p:nvSpPr>
        <p:spPr bwMode="auto">
          <a:xfrm flipV="1">
            <a:off x="4541838" y="5426347"/>
            <a:ext cx="2032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15"/>
          <p:cNvSpPr>
            <a:spLocks noChangeShapeType="1"/>
          </p:cNvSpPr>
          <p:nvPr/>
        </p:nvSpPr>
        <p:spPr bwMode="auto">
          <a:xfrm flipV="1">
            <a:off x="4310063" y="5426347"/>
            <a:ext cx="241300" cy="2000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16"/>
          <p:cNvSpPr>
            <a:spLocks noChangeShapeType="1"/>
          </p:cNvSpPr>
          <p:nvPr/>
        </p:nvSpPr>
        <p:spPr bwMode="auto">
          <a:xfrm flipH="1">
            <a:off x="2424113" y="5123135"/>
            <a:ext cx="1135062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" name="Line 17"/>
          <p:cNvSpPr>
            <a:spLocks noChangeShapeType="1"/>
          </p:cNvSpPr>
          <p:nvPr/>
        </p:nvSpPr>
        <p:spPr bwMode="auto">
          <a:xfrm flipH="1">
            <a:off x="3021013" y="5123135"/>
            <a:ext cx="538162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5" name="Group 58"/>
          <p:cNvGrpSpPr>
            <a:grpSpLocks/>
          </p:cNvGrpSpPr>
          <p:nvPr/>
        </p:nvGrpSpPr>
        <p:grpSpPr bwMode="auto">
          <a:xfrm>
            <a:off x="2351088" y="3808685"/>
            <a:ext cx="798512" cy="1166812"/>
            <a:chOff x="12762" y="10336"/>
            <a:chExt cx="1027" cy="1700"/>
          </a:xfrm>
        </p:grpSpPr>
        <p:sp>
          <p:nvSpPr>
            <p:cNvPr id="26" name="Rectangle 59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27" name="Rectangle 60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28" name="Line 61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62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63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64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3" name="Line 67"/>
          <p:cNvSpPr>
            <a:spLocks noChangeShapeType="1"/>
          </p:cNvSpPr>
          <p:nvPr/>
        </p:nvSpPr>
        <p:spPr bwMode="auto">
          <a:xfrm flipH="1">
            <a:off x="1885950" y="6228035"/>
            <a:ext cx="538163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4" name="Group 108"/>
          <p:cNvGrpSpPr>
            <a:grpSpLocks/>
          </p:cNvGrpSpPr>
          <p:nvPr/>
        </p:nvGrpSpPr>
        <p:grpSpPr bwMode="auto">
          <a:xfrm>
            <a:off x="1298575" y="4962797"/>
            <a:ext cx="798513" cy="1166813"/>
            <a:chOff x="12762" y="10336"/>
            <a:chExt cx="1027" cy="1700"/>
          </a:xfrm>
        </p:grpSpPr>
        <p:sp>
          <p:nvSpPr>
            <p:cNvPr id="35" name="Rectangle 109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36" name="Rectangle 110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37" name="Line 111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112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113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114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" name="Line 116"/>
          <p:cNvSpPr>
            <a:spLocks noChangeShapeType="1"/>
          </p:cNvSpPr>
          <p:nvPr/>
        </p:nvSpPr>
        <p:spPr bwMode="auto">
          <a:xfrm flipH="1">
            <a:off x="3021013" y="5639072"/>
            <a:ext cx="749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" name="Line 117"/>
          <p:cNvSpPr>
            <a:spLocks noChangeShapeType="1"/>
          </p:cNvSpPr>
          <p:nvPr/>
        </p:nvSpPr>
        <p:spPr bwMode="auto">
          <a:xfrm flipH="1">
            <a:off x="5010150" y="5639072"/>
            <a:ext cx="7477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" name="Line 118"/>
          <p:cNvSpPr>
            <a:spLocks noChangeShapeType="1"/>
          </p:cNvSpPr>
          <p:nvPr/>
        </p:nvSpPr>
        <p:spPr bwMode="auto">
          <a:xfrm flipH="1">
            <a:off x="5160963" y="5123135"/>
            <a:ext cx="1135062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" name="Line 119"/>
          <p:cNvSpPr>
            <a:spLocks noChangeShapeType="1"/>
          </p:cNvSpPr>
          <p:nvPr/>
        </p:nvSpPr>
        <p:spPr bwMode="auto">
          <a:xfrm flipH="1">
            <a:off x="5149850" y="6240735"/>
            <a:ext cx="6778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" name="Line 120"/>
          <p:cNvSpPr>
            <a:spLocks noChangeShapeType="1"/>
          </p:cNvSpPr>
          <p:nvPr/>
        </p:nvSpPr>
        <p:spPr bwMode="auto">
          <a:xfrm flipH="1">
            <a:off x="6259513" y="5135835"/>
            <a:ext cx="5397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6" name="Group 161"/>
          <p:cNvGrpSpPr>
            <a:grpSpLocks/>
          </p:cNvGrpSpPr>
          <p:nvPr/>
        </p:nvGrpSpPr>
        <p:grpSpPr bwMode="auto">
          <a:xfrm>
            <a:off x="6643688" y="3943622"/>
            <a:ext cx="798512" cy="1166813"/>
            <a:chOff x="12762" y="10336"/>
            <a:chExt cx="1027" cy="1700"/>
          </a:xfrm>
        </p:grpSpPr>
        <p:sp>
          <p:nvSpPr>
            <p:cNvPr id="47" name="Rectangle 162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48" name="Rectangle 163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49" name="Line 164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165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166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167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3" name="Group 208"/>
          <p:cNvGrpSpPr>
            <a:grpSpLocks/>
          </p:cNvGrpSpPr>
          <p:nvPr/>
        </p:nvGrpSpPr>
        <p:grpSpPr bwMode="auto">
          <a:xfrm>
            <a:off x="6175375" y="5256485"/>
            <a:ext cx="798513" cy="1168400"/>
            <a:chOff x="12762" y="10336"/>
            <a:chExt cx="1027" cy="1700"/>
          </a:xfrm>
        </p:grpSpPr>
        <p:sp>
          <p:nvSpPr>
            <p:cNvPr id="54" name="Rectangle 209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55" name="Rectangle 210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56" name="Line 211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212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213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214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0" name="Oval 215"/>
          <p:cNvSpPr>
            <a:spLocks noChangeArrowheads="1"/>
          </p:cNvSpPr>
          <p:nvPr/>
        </p:nvSpPr>
        <p:spPr bwMode="auto">
          <a:xfrm>
            <a:off x="2763838" y="3883297"/>
            <a:ext cx="112712" cy="1158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  <p:sp>
        <p:nvSpPr>
          <p:cNvPr id="61" name="Oval 216"/>
          <p:cNvSpPr>
            <a:spLocks noChangeArrowheads="1"/>
          </p:cNvSpPr>
          <p:nvPr/>
        </p:nvSpPr>
        <p:spPr bwMode="auto">
          <a:xfrm>
            <a:off x="1604963" y="5012010"/>
            <a:ext cx="114300" cy="117475"/>
          </a:xfrm>
          <a:prstGeom prst="ellipse">
            <a:avLst/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  <p:sp>
        <p:nvSpPr>
          <p:cNvPr id="62" name="Text Box 217"/>
          <p:cNvSpPr txBox="1">
            <a:spLocks noChangeArrowheads="1"/>
          </p:cNvSpPr>
          <p:nvPr/>
        </p:nvSpPr>
        <p:spPr bwMode="auto">
          <a:xfrm>
            <a:off x="7583488" y="3895997"/>
            <a:ext cx="59055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sz="2000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en-US" altLang="zh-CN" sz="2000" baseline="-25000">
                <a:solidFill>
                  <a:srgbClr val="FF0000"/>
                </a:solidFill>
                <a:latin typeface="Arial" charset="0"/>
              </a:rPr>
              <a:t>out</a:t>
            </a:r>
            <a:endParaRPr lang="en-US" altLang="zh-CN" sz="2000">
              <a:solidFill>
                <a:schemeClr val="tx2"/>
              </a:solidFill>
              <a:latin typeface="Comic Sans MS" pitchFamily="66" charset="0"/>
            </a:endParaRPr>
          </a:p>
        </p:txBody>
      </p:sp>
      <p:grpSp>
        <p:nvGrpSpPr>
          <p:cNvPr id="63" name="Group 218"/>
          <p:cNvGrpSpPr>
            <a:grpSpLocks/>
          </p:cNvGrpSpPr>
          <p:nvPr/>
        </p:nvGrpSpPr>
        <p:grpSpPr bwMode="auto">
          <a:xfrm>
            <a:off x="4587875" y="5478735"/>
            <a:ext cx="385763" cy="319087"/>
            <a:chOff x="11283" y="10423"/>
            <a:chExt cx="475" cy="374"/>
          </a:xfrm>
        </p:grpSpPr>
        <p:sp>
          <p:nvSpPr>
            <p:cNvPr id="64" name="Rectangle 219"/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65" name="Line 220"/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221"/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222"/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223"/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224"/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225"/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2" name="Freeform 227"/>
          <p:cNvSpPr>
            <a:spLocks/>
          </p:cNvSpPr>
          <p:nvPr/>
        </p:nvSpPr>
        <p:spPr bwMode="auto">
          <a:xfrm>
            <a:off x="1663700" y="5110435"/>
            <a:ext cx="4854575" cy="1228725"/>
          </a:xfrm>
          <a:custGeom>
            <a:avLst/>
            <a:gdLst>
              <a:gd name="T0" fmla="*/ 0 w 6225"/>
              <a:gd name="T1" fmla="*/ 0 h 1501"/>
              <a:gd name="T2" fmla="*/ 0 w 6225"/>
              <a:gd name="T3" fmla="*/ 2147483647 h 1501"/>
              <a:gd name="T4" fmla="*/ 2147483647 w 6225"/>
              <a:gd name="T5" fmla="*/ 2147483647 h 1501"/>
              <a:gd name="T6" fmla="*/ 2147483647 w 6225"/>
              <a:gd name="T7" fmla="*/ 2147483647 h 1501"/>
              <a:gd name="T8" fmla="*/ 2147483647 w 6225"/>
              <a:gd name="T9" fmla="*/ 2147483647 h 1501"/>
              <a:gd name="T10" fmla="*/ 2147483647 w 6225"/>
              <a:gd name="T11" fmla="*/ 2147483647 h 1501"/>
              <a:gd name="T12" fmla="*/ 2147483647 w 6225"/>
              <a:gd name="T13" fmla="*/ 2147483647 h 1501"/>
              <a:gd name="T14" fmla="*/ 2147483647 w 6225"/>
              <a:gd name="T15" fmla="*/ 2147483647 h 150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225"/>
              <a:gd name="T25" fmla="*/ 0 h 1501"/>
              <a:gd name="T26" fmla="*/ 6225 w 6225"/>
              <a:gd name="T27" fmla="*/ 1501 h 150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225" h="1501">
                <a:moveTo>
                  <a:pt x="0" y="0"/>
                </a:moveTo>
                <a:lnTo>
                  <a:pt x="0" y="1486"/>
                </a:lnTo>
                <a:lnTo>
                  <a:pt x="1005" y="1501"/>
                </a:lnTo>
                <a:lnTo>
                  <a:pt x="1860" y="706"/>
                </a:lnTo>
                <a:lnTo>
                  <a:pt x="5085" y="721"/>
                </a:lnTo>
                <a:lnTo>
                  <a:pt x="4305" y="1456"/>
                </a:lnTo>
                <a:lnTo>
                  <a:pt x="6225" y="1456"/>
                </a:lnTo>
                <a:lnTo>
                  <a:pt x="6220" y="391"/>
                </a:lnTo>
              </a:path>
            </a:pathLst>
          </a:custGeom>
          <a:noFill/>
          <a:ln w="38100" cmpd="sng">
            <a:solidFill>
              <a:srgbClr val="80808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3" name="Freeform 228"/>
          <p:cNvSpPr>
            <a:spLocks/>
          </p:cNvSpPr>
          <p:nvPr/>
        </p:nvSpPr>
        <p:spPr bwMode="auto">
          <a:xfrm>
            <a:off x="2822575" y="3943622"/>
            <a:ext cx="4210050" cy="1646238"/>
          </a:xfrm>
          <a:custGeom>
            <a:avLst/>
            <a:gdLst>
              <a:gd name="T0" fmla="*/ 0 w 5400"/>
              <a:gd name="T1" fmla="*/ 0 h 2010"/>
              <a:gd name="T2" fmla="*/ 0 w 5400"/>
              <a:gd name="T3" fmla="*/ 2147483647 h 2010"/>
              <a:gd name="T4" fmla="*/ 2147483647 w 5400"/>
              <a:gd name="T5" fmla="*/ 2147483647 h 2010"/>
              <a:gd name="T6" fmla="*/ 2147483647 w 5400"/>
              <a:gd name="T7" fmla="*/ 2147483647 h 2010"/>
              <a:gd name="T8" fmla="*/ 2147483647 w 5400"/>
              <a:gd name="T9" fmla="*/ 2147483647 h 2010"/>
              <a:gd name="T10" fmla="*/ 2147483647 w 5400"/>
              <a:gd name="T11" fmla="*/ 2147483647 h 2010"/>
              <a:gd name="T12" fmla="*/ 2147483647 w 5400"/>
              <a:gd name="T13" fmla="*/ 2147483647 h 2010"/>
              <a:gd name="T14" fmla="*/ 2147483647 w 5400"/>
              <a:gd name="T15" fmla="*/ 2147483647 h 201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400"/>
              <a:gd name="T25" fmla="*/ 0 h 2010"/>
              <a:gd name="T26" fmla="*/ 5400 w 5400"/>
              <a:gd name="T27" fmla="*/ 2010 h 201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400" h="2010">
                <a:moveTo>
                  <a:pt x="0" y="0"/>
                </a:moveTo>
                <a:lnTo>
                  <a:pt x="0" y="1485"/>
                </a:lnTo>
                <a:lnTo>
                  <a:pt x="1005" y="1500"/>
                </a:lnTo>
                <a:lnTo>
                  <a:pt x="540" y="2010"/>
                </a:lnTo>
                <a:lnTo>
                  <a:pt x="3615" y="2010"/>
                </a:lnTo>
                <a:lnTo>
                  <a:pt x="4350" y="1275"/>
                </a:lnTo>
                <a:lnTo>
                  <a:pt x="5400" y="1290"/>
                </a:lnTo>
                <a:lnTo>
                  <a:pt x="5400" y="120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" name="Oval 229"/>
          <p:cNvSpPr>
            <a:spLocks noChangeArrowheads="1"/>
          </p:cNvSpPr>
          <p:nvPr/>
        </p:nvSpPr>
        <p:spPr bwMode="auto">
          <a:xfrm>
            <a:off x="2763838" y="4116660"/>
            <a:ext cx="112712" cy="1158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  <p:sp>
        <p:nvSpPr>
          <p:cNvPr id="76" name="Line 231"/>
          <p:cNvSpPr>
            <a:spLocks noChangeShapeType="1"/>
          </p:cNvSpPr>
          <p:nvPr/>
        </p:nvSpPr>
        <p:spPr bwMode="auto">
          <a:xfrm>
            <a:off x="2909888" y="4183335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7" name="Line 232"/>
          <p:cNvSpPr>
            <a:spLocks noChangeShapeType="1"/>
          </p:cNvSpPr>
          <p:nvPr/>
        </p:nvSpPr>
        <p:spPr bwMode="auto">
          <a:xfrm>
            <a:off x="2905125" y="3949972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8" name="Line 233"/>
          <p:cNvSpPr>
            <a:spLocks noChangeShapeType="1"/>
          </p:cNvSpPr>
          <p:nvPr/>
        </p:nvSpPr>
        <p:spPr bwMode="auto">
          <a:xfrm>
            <a:off x="7116763" y="4102372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9" name="Rectangle 234"/>
          <p:cNvSpPr>
            <a:spLocks noChangeArrowheads="1"/>
          </p:cNvSpPr>
          <p:nvPr/>
        </p:nvSpPr>
        <p:spPr bwMode="auto">
          <a:xfrm>
            <a:off x="2711450" y="3857897"/>
            <a:ext cx="244475" cy="15557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80" name="Rectangle 235"/>
          <p:cNvSpPr>
            <a:spLocks noChangeArrowheads="1"/>
          </p:cNvSpPr>
          <p:nvPr/>
        </p:nvSpPr>
        <p:spPr bwMode="auto">
          <a:xfrm>
            <a:off x="2381250" y="4091260"/>
            <a:ext cx="244475" cy="15557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81" name="Text Box 236"/>
          <p:cNvSpPr txBox="1">
            <a:spLocks noChangeArrowheads="1"/>
          </p:cNvSpPr>
          <p:nvPr/>
        </p:nvSpPr>
        <p:spPr bwMode="auto">
          <a:xfrm>
            <a:off x="1757363" y="3981722"/>
            <a:ext cx="6463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6600"/>
                </a:solidFill>
                <a:latin typeface="Arial" charset="0"/>
              </a:rPr>
              <a:t>备份</a:t>
            </a:r>
            <a:endParaRPr lang="en-US" altLang="zh-CN" dirty="0">
              <a:solidFill>
                <a:srgbClr val="006600"/>
              </a:solidFill>
              <a:latin typeface="Arial" charset="0"/>
            </a:endParaRPr>
          </a:p>
        </p:txBody>
      </p:sp>
      <p:sp>
        <p:nvSpPr>
          <p:cNvPr id="82" name="Text Box 237"/>
          <p:cNvSpPr txBox="1">
            <a:spLocks noChangeArrowheads="1"/>
          </p:cNvSpPr>
          <p:nvPr/>
        </p:nvSpPr>
        <p:spPr bwMode="auto">
          <a:xfrm>
            <a:off x="3786188" y="5050110"/>
            <a:ext cx="13388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6600"/>
                </a:solidFill>
                <a:latin typeface="Arial" charset="0"/>
              </a:rPr>
              <a:t>无缓冲空间</a:t>
            </a:r>
            <a:endParaRPr lang="en-US" altLang="zh-CN" dirty="0">
              <a:solidFill>
                <a:srgbClr val="006600"/>
              </a:solidFill>
              <a:latin typeface="Arial" charset="0"/>
            </a:endParaRPr>
          </a:p>
        </p:txBody>
      </p:sp>
      <p:sp>
        <p:nvSpPr>
          <p:cNvPr id="83" name="Rectangle 238"/>
          <p:cNvSpPr txBox="1">
            <a:spLocks noChangeArrowheads="1"/>
          </p:cNvSpPr>
          <p:nvPr/>
        </p:nvSpPr>
        <p:spPr bwMode="auto">
          <a:xfrm>
            <a:off x="560388" y="1656904"/>
            <a:ext cx="3867596" cy="191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sz="2400" b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ea"/>
                <a:cs typeface="+mn-cs"/>
              </a:rPr>
              <a:t>理想情况：</a:t>
            </a:r>
            <a:r>
              <a:rPr kumimoji="0" lang="zh-CN" altLang="en-US" sz="2400" b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+mn-cs"/>
              </a:rPr>
              <a:t>确切知道哪些数据包因为缓冲区满被丢弃了</a:t>
            </a:r>
            <a:endParaRPr kumimoji="0" lang="en-US" altLang="zh-CN" sz="2400" b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只重传被路由器丢掉的数据包</a:t>
            </a:r>
            <a:endParaRPr kumimoji="0" lang="en-US" altLang="zh-CN" sz="24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endParaRPr kumimoji="0" lang="en-US" altLang="zh-CN" sz="24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endParaRPr kumimoji="0" lang="en-US" altLang="zh-CN" sz="24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endParaRPr kumimoji="0" lang="en-US" altLang="zh-CN" sz="24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84" name="Freeform 246"/>
          <p:cNvSpPr>
            <a:spLocks/>
          </p:cNvSpPr>
          <p:nvPr/>
        </p:nvSpPr>
        <p:spPr bwMode="auto">
          <a:xfrm flipH="1">
            <a:off x="1066800" y="4911997"/>
            <a:ext cx="250825" cy="120173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6"/>
              <a:gd name="T16" fmla="*/ 0 h 1284"/>
              <a:gd name="T17" fmla="*/ 366 w 366"/>
              <a:gd name="T18" fmla="*/ 1284 h 12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5" name="Freeform 252"/>
          <p:cNvSpPr>
            <a:spLocks/>
          </p:cNvSpPr>
          <p:nvPr/>
        </p:nvSpPr>
        <p:spPr bwMode="auto">
          <a:xfrm>
            <a:off x="7416800" y="3910285"/>
            <a:ext cx="250825" cy="1212850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6"/>
              <a:gd name="T16" fmla="*/ 0 h 1284"/>
              <a:gd name="T17" fmla="*/ 366 w 366"/>
              <a:gd name="T18" fmla="*/ 1284 h 12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" name="Freeform 255"/>
          <p:cNvSpPr>
            <a:spLocks/>
          </p:cNvSpPr>
          <p:nvPr/>
        </p:nvSpPr>
        <p:spPr bwMode="auto">
          <a:xfrm>
            <a:off x="6937375" y="5226322"/>
            <a:ext cx="250825" cy="1212850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6"/>
              <a:gd name="T16" fmla="*/ 0 h 1284"/>
              <a:gd name="T17" fmla="*/ 366 w 366"/>
              <a:gd name="T18" fmla="*/ 1284 h 12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" name="Text Box 257"/>
          <p:cNvSpPr txBox="1">
            <a:spLocks noChangeArrowheads="1"/>
          </p:cNvSpPr>
          <p:nvPr/>
        </p:nvSpPr>
        <p:spPr bwMode="auto">
          <a:xfrm>
            <a:off x="2298700" y="4950097"/>
            <a:ext cx="852488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dirty="0">
                <a:solidFill>
                  <a:schemeClr val="tx2"/>
                </a:solidFill>
                <a:latin typeface="Arial" charset="0"/>
              </a:rPr>
              <a:t>主机</a:t>
            </a:r>
            <a:r>
              <a:rPr lang="en-US" altLang="zh-CN" dirty="0">
                <a:solidFill>
                  <a:schemeClr val="tx2"/>
                </a:solidFill>
                <a:latin typeface="Arial" charset="0"/>
              </a:rPr>
              <a:t>A</a:t>
            </a:r>
            <a:endParaRPr lang="en-US" altLang="zh-CN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88" name="Text Box 258"/>
          <p:cNvSpPr txBox="1">
            <a:spLocks noChangeArrowheads="1"/>
          </p:cNvSpPr>
          <p:nvPr/>
        </p:nvSpPr>
        <p:spPr bwMode="auto">
          <a:xfrm>
            <a:off x="1168400" y="6318522"/>
            <a:ext cx="877888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dirty="0">
                <a:solidFill>
                  <a:schemeClr val="tx2"/>
                </a:solidFill>
                <a:latin typeface="Arial" charset="0"/>
              </a:rPr>
              <a:t>主机</a:t>
            </a:r>
            <a:r>
              <a:rPr lang="en-US" altLang="zh-CN" dirty="0">
                <a:solidFill>
                  <a:schemeClr val="tx2"/>
                </a:solidFill>
                <a:latin typeface="Arial" charset="0"/>
              </a:rPr>
              <a:t>B</a:t>
            </a:r>
            <a:endParaRPr lang="en-US" altLang="zh-CN" dirty="0">
              <a:solidFill>
                <a:schemeClr val="tx2"/>
              </a:solidFill>
              <a:latin typeface="Comic Sans MS" pitchFamily="66" charset="0"/>
            </a:endParaRPr>
          </a:p>
        </p:txBody>
      </p:sp>
      <p:grpSp>
        <p:nvGrpSpPr>
          <p:cNvPr id="89" name="Group 259"/>
          <p:cNvGrpSpPr>
            <a:grpSpLocks/>
          </p:cNvGrpSpPr>
          <p:nvPr/>
        </p:nvGrpSpPr>
        <p:grpSpPr bwMode="auto">
          <a:xfrm>
            <a:off x="7553325" y="4808810"/>
            <a:ext cx="231775" cy="441325"/>
            <a:chOff x="4140" y="429"/>
            <a:chExt cx="1425" cy="2396"/>
          </a:xfrm>
        </p:grpSpPr>
        <p:sp>
          <p:nvSpPr>
            <p:cNvPr id="90" name="Freeform 26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6 w 354"/>
                <a:gd name="T1" fmla="*/ 0 h 2742"/>
                <a:gd name="T2" fmla="*/ 30 w 354"/>
                <a:gd name="T3" fmla="*/ 46 h 2742"/>
                <a:gd name="T4" fmla="*/ 30 w 354"/>
                <a:gd name="T5" fmla="*/ 354 h 2742"/>
                <a:gd name="T6" fmla="*/ 0 w 354"/>
                <a:gd name="T7" fmla="*/ 371 h 2742"/>
                <a:gd name="T8" fmla="*/ 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Rectangle 261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92" name="Freeform 26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8 w 211"/>
                <a:gd name="T3" fmla="*/ 30 h 2537"/>
                <a:gd name="T4" fmla="*/ 2 w 211"/>
                <a:gd name="T5" fmla="*/ 338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Freeform 26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8 h 226"/>
                <a:gd name="T4" fmla="*/ 29 w 328"/>
                <a:gd name="T5" fmla="*/ 32 h 226"/>
                <a:gd name="T6" fmla="*/ 0 w 328"/>
                <a:gd name="T7" fmla="*/ 1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Rectangle 264"/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95" name="Group 26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20" name="AutoShape 266"/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21" name="AutoShape 267"/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96" name="Rectangle 268"/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97" name="Group 26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18" name="AutoShape 270"/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19" name="AutoShape 271"/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98" name="Rectangle 272"/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99" name="Rectangle 273"/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100" name="Group 27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16" name="AutoShape 275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17" name="AutoShape 276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101" name="Freeform 27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7 h 226"/>
                <a:gd name="T4" fmla="*/ 29 w 328"/>
                <a:gd name="T5" fmla="*/ 30 h 226"/>
                <a:gd name="T6" fmla="*/ 0 w 328"/>
                <a:gd name="T7" fmla="*/ 1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2" name="Group 27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14" name="AutoShape 279"/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15" name="AutoShape 280"/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103" name="Rectangle 281"/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4" name="Freeform 28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6 w 296"/>
                <a:gd name="T3" fmla="*/ 18 h 256"/>
                <a:gd name="T4" fmla="*/ 26 w 296"/>
                <a:gd name="T5" fmla="*/ 34 h 256"/>
                <a:gd name="T6" fmla="*/ 0 w 296"/>
                <a:gd name="T7" fmla="*/ 1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Freeform 28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7 w 304"/>
                <a:gd name="T3" fmla="*/ 22 h 288"/>
                <a:gd name="T4" fmla="*/ 25 w 304"/>
                <a:gd name="T5" fmla="*/ 40 h 288"/>
                <a:gd name="T6" fmla="*/ 2 w 304"/>
                <a:gd name="T7" fmla="*/ 1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Oval 284"/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7" name="Freeform 28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5 h 240"/>
                <a:gd name="T2" fmla="*/ 2 w 306"/>
                <a:gd name="T3" fmla="*/ 33 h 240"/>
                <a:gd name="T4" fmla="*/ 27 w 306"/>
                <a:gd name="T5" fmla="*/ 15 h 240"/>
                <a:gd name="T6" fmla="*/ 26 w 306"/>
                <a:gd name="T7" fmla="*/ 0 h 240"/>
                <a:gd name="T8" fmla="*/ 0 w 306"/>
                <a:gd name="T9" fmla="*/ 1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AutoShape 286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9" name="AutoShape 287"/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10" name="Oval 288"/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11" name="Oval 289"/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zh-CN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12" name="Oval 290"/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13" name="Rectangle 291"/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122" name="Group 292"/>
          <p:cNvGrpSpPr>
            <a:grpSpLocks/>
          </p:cNvGrpSpPr>
          <p:nvPr/>
        </p:nvGrpSpPr>
        <p:grpSpPr bwMode="auto">
          <a:xfrm>
            <a:off x="7135813" y="6112147"/>
            <a:ext cx="231775" cy="441325"/>
            <a:chOff x="4140" y="429"/>
            <a:chExt cx="1425" cy="2396"/>
          </a:xfrm>
        </p:grpSpPr>
        <p:sp>
          <p:nvSpPr>
            <p:cNvPr id="123" name="Freeform 293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6 w 354"/>
                <a:gd name="T1" fmla="*/ 0 h 2742"/>
                <a:gd name="T2" fmla="*/ 30 w 354"/>
                <a:gd name="T3" fmla="*/ 46 h 2742"/>
                <a:gd name="T4" fmla="*/ 30 w 354"/>
                <a:gd name="T5" fmla="*/ 354 h 2742"/>
                <a:gd name="T6" fmla="*/ 0 w 354"/>
                <a:gd name="T7" fmla="*/ 371 h 2742"/>
                <a:gd name="T8" fmla="*/ 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Rectangle 294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25" name="Freeform 295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8 w 211"/>
                <a:gd name="T3" fmla="*/ 30 h 2537"/>
                <a:gd name="T4" fmla="*/ 2 w 211"/>
                <a:gd name="T5" fmla="*/ 338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Freeform 296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8 h 226"/>
                <a:gd name="T4" fmla="*/ 29 w 328"/>
                <a:gd name="T5" fmla="*/ 32 h 226"/>
                <a:gd name="T6" fmla="*/ 0 w 328"/>
                <a:gd name="T7" fmla="*/ 1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Rectangle 297"/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128" name="Group 298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53" name="AutoShape 299"/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54" name="AutoShape 300"/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129" name="Rectangle 301"/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130" name="Group 302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51" name="AutoShape 303"/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52" name="AutoShape 304"/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131" name="Rectangle 305"/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32" name="Rectangle 306"/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133" name="Group 307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49" name="AutoShape 308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50" name="AutoShape 309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134" name="Freeform 310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7 h 226"/>
                <a:gd name="T4" fmla="*/ 29 w 328"/>
                <a:gd name="T5" fmla="*/ 30 h 226"/>
                <a:gd name="T6" fmla="*/ 0 w 328"/>
                <a:gd name="T7" fmla="*/ 1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5" name="Group 311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47" name="AutoShape 312"/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48" name="AutoShape 313"/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136" name="Rectangle 314"/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37" name="Freeform 315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6 w 296"/>
                <a:gd name="T3" fmla="*/ 18 h 256"/>
                <a:gd name="T4" fmla="*/ 26 w 296"/>
                <a:gd name="T5" fmla="*/ 34 h 256"/>
                <a:gd name="T6" fmla="*/ 0 w 296"/>
                <a:gd name="T7" fmla="*/ 1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Freeform 316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7 w 304"/>
                <a:gd name="T3" fmla="*/ 22 h 288"/>
                <a:gd name="T4" fmla="*/ 25 w 304"/>
                <a:gd name="T5" fmla="*/ 40 h 288"/>
                <a:gd name="T6" fmla="*/ 2 w 304"/>
                <a:gd name="T7" fmla="*/ 1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Oval 317"/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40" name="Freeform 318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5 h 240"/>
                <a:gd name="T2" fmla="*/ 2 w 306"/>
                <a:gd name="T3" fmla="*/ 33 h 240"/>
                <a:gd name="T4" fmla="*/ 27 w 306"/>
                <a:gd name="T5" fmla="*/ 15 h 240"/>
                <a:gd name="T6" fmla="*/ 26 w 306"/>
                <a:gd name="T7" fmla="*/ 0 h 240"/>
                <a:gd name="T8" fmla="*/ 0 w 306"/>
                <a:gd name="T9" fmla="*/ 1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AutoShape 319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42" name="AutoShape 320"/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43" name="Oval 321"/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44" name="Oval 322"/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zh-CN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45" name="Oval 323"/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46" name="Rectangle 324"/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155" name="Group 325"/>
          <p:cNvGrpSpPr>
            <a:grpSpLocks/>
          </p:cNvGrpSpPr>
          <p:nvPr/>
        </p:nvGrpSpPr>
        <p:grpSpPr bwMode="auto">
          <a:xfrm>
            <a:off x="661988" y="5850210"/>
            <a:ext cx="525462" cy="434975"/>
            <a:chOff x="-44" y="1473"/>
            <a:chExt cx="981" cy="1105"/>
          </a:xfrm>
        </p:grpSpPr>
        <p:pic>
          <p:nvPicPr>
            <p:cNvPr id="156" name="Picture 326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7" name="Freeform 327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58" name="Text Box 67"/>
          <p:cNvSpPr txBox="1">
            <a:spLocks noChangeArrowheads="1"/>
          </p:cNvSpPr>
          <p:nvPr/>
        </p:nvSpPr>
        <p:spPr bwMode="auto">
          <a:xfrm>
            <a:off x="3368675" y="3660800"/>
            <a:ext cx="188118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sz="2000" dirty="0" err="1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en-US" altLang="zh-CN" sz="2000" baseline="-25000" dirty="0" err="1">
                <a:solidFill>
                  <a:srgbClr val="FF0000"/>
                </a:solidFill>
                <a:latin typeface="Arial" charset="0"/>
              </a:rPr>
              <a:t>in</a:t>
            </a:r>
            <a:r>
              <a:rPr lang="en-US" altLang="zh-CN" baseline="-25000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</a:rPr>
              <a:t>: </a:t>
            </a:r>
            <a:r>
              <a:rPr lang="zh-CN" altLang="en-US" dirty="0">
                <a:solidFill>
                  <a:srgbClr val="FF0000"/>
                </a:solidFill>
                <a:latin typeface="Arial" charset="0"/>
              </a:rPr>
              <a:t>应用层速率</a:t>
            </a:r>
            <a:endParaRPr lang="en-US" altLang="zh-CN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59" name="Text Box 232"/>
          <p:cNvSpPr txBox="1">
            <a:spLocks noChangeArrowheads="1"/>
          </p:cNvSpPr>
          <p:nvPr/>
        </p:nvSpPr>
        <p:spPr bwMode="auto">
          <a:xfrm>
            <a:off x="3251200" y="3989412"/>
            <a:ext cx="2040880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r>
              <a:rPr lang="en-US" altLang="zh-CN" sz="2000" dirty="0" err="1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en-US" altLang="zh-CN" sz="2000" dirty="0" err="1">
                <a:solidFill>
                  <a:srgbClr val="FF0000"/>
                </a:solidFill>
                <a:latin typeface="Arial" charset="0"/>
              </a:rPr>
              <a:t>‘</a:t>
            </a:r>
            <a:r>
              <a:rPr lang="en-US" altLang="zh-CN" sz="2000" baseline="-25000" dirty="0" err="1">
                <a:solidFill>
                  <a:srgbClr val="FF0000"/>
                </a:solidFill>
                <a:latin typeface="Arial" charset="0"/>
              </a:rPr>
              <a:t>in</a:t>
            </a:r>
            <a:r>
              <a:rPr lang="en-US" altLang="zh-CN" sz="1800" dirty="0">
                <a:solidFill>
                  <a:srgbClr val="FF0000"/>
                </a:solidFill>
                <a:latin typeface="Arial" charset="0"/>
              </a:rPr>
              <a:t>:</a:t>
            </a:r>
            <a:r>
              <a:rPr lang="en-US" altLang="zh-CN" sz="1400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Arial" charset="0"/>
              </a:rPr>
              <a:t>应用层数据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</a:rPr>
              <a:t>+</a:t>
            </a:r>
            <a:r>
              <a:rPr lang="zh-CN" altLang="en-US" dirty="0">
                <a:solidFill>
                  <a:srgbClr val="FF0000"/>
                </a:solidFill>
                <a:latin typeface="Arial" charset="0"/>
              </a:rPr>
              <a:t>重传速率</a:t>
            </a:r>
            <a:endParaRPr lang="en-US" altLang="zh-CN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0255 L -5.55556E-7 0.0354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0.03542 L 0.0007 0.17802 L 0.08681 0.17894 L 0.04723 0.24191 L 0.19584 0.24191 " pathEditMode="relative" ptsTypes="AAAAA">
                                      <p:cBhvr>
                                        <p:cTn id="20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0"/>
                            </p:stCondLst>
                            <p:childTnLst>
                              <p:par>
                                <p:cTn id="33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583 0.2419 L 0.19808 0.35139 " pathEditMode="relative" ptsTypes="AA">
                                      <p:cBhvr>
                                        <p:cTn id="34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000"/>
                            </p:stCondLst>
                            <p:childTnLst>
                              <p:par>
                                <p:cTn id="39" presetID="9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79" grpId="1" animBg="1"/>
      <p:bldP spid="79" grpId="2" animBg="1"/>
      <p:bldP spid="79" grpId="3" animBg="1"/>
      <p:bldP spid="79" grpId="4" animBg="1"/>
      <p:bldP spid="80" grpId="0" animBg="1"/>
      <p:bldP spid="81" grpId="0"/>
      <p:bldP spid="81" grpId="1"/>
      <p:bldP spid="82" grpId="0"/>
      <p:bldP spid="82" grpId="1"/>
    </p:bldLst>
  </p:timing>
</p:sld>
</file>

<file path=ppt/theme/theme1.xml><?xml version="1.0" encoding="utf-8"?>
<a:theme xmlns:a="http://schemas.openxmlformats.org/drawingml/2006/main" name="Lec0">
  <a:themeElements>
    <a:clrScheme name="USTC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USTC">
      <a:majorFont>
        <a:latin typeface="Tahoma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STC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TC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TC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TC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TC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TC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深度可编程网络的研究与应用（20190823）</Template>
  <TotalTime>6033</TotalTime>
  <Words>10789</Words>
  <Application>Microsoft Office PowerPoint</Application>
  <PresentationFormat>全屏显示(4:3)</PresentationFormat>
  <Paragraphs>2044</Paragraphs>
  <Slides>122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122</vt:i4>
      </vt:variant>
    </vt:vector>
  </HeadingPairs>
  <TitlesOfParts>
    <vt:vector size="136" baseType="lpstr">
      <vt:lpstr>Arial Unicode MS</vt:lpstr>
      <vt:lpstr>楷体_GB2312</vt:lpstr>
      <vt:lpstr>Arial</vt:lpstr>
      <vt:lpstr>Arial Narrow</vt:lpstr>
      <vt:lpstr>Calibri</vt:lpstr>
      <vt:lpstr>Comic Sans MS</vt:lpstr>
      <vt:lpstr>Courier New</vt:lpstr>
      <vt:lpstr>Gill Sans MT</vt:lpstr>
      <vt:lpstr>Symbol</vt:lpstr>
      <vt:lpstr>Tahoma</vt:lpstr>
      <vt:lpstr>Times New Roman</vt:lpstr>
      <vt:lpstr>Wingdings</vt:lpstr>
      <vt:lpstr>Lec0</vt:lpstr>
      <vt:lpstr>Picture</vt:lpstr>
      <vt:lpstr>第三章 传输层</vt:lpstr>
      <vt:lpstr>目录</vt:lpstr>
      <vt:lpstr>传输层服务和协议</vt:lpstr>
      <vt:lpstr>传输层和网络层的关系</vt:lpstr>
      <vt:lpstr>因特网的传输层协议</vt:lpstr>
      <vt:lpstr>目录</vt:lpstr>
      <vt:lpstr>复用/解复用</vt:lpstr>
      <vt:lpstr>解复用工作原理</vt:lpstr>
      <vt:lpstr>无连接解复用</vt:lpstr>
      <vt:lpstr>无连接解复用：举例</vt:lpstr>
      <vt:lpstr>面向连接的解复用</vt:lpstr>
      <vt:lpstr>面向连接的解复用</vt:lpstr>
      <vt:lpstr>面向连接的解复用：举例</vt:lpstr>
      <vt:lpstr>面向连接的解复用：举例</vt:lpstr>
      <vt:lpstr>目录</vt:lpstr>
      <vt:lpstr>UDP：用户数据报协议[RFC 768]</vt:lpstr>
      <vt:lpstr>UDP：分段头部</vt:lpstr>
      <vt:lpstr>UDP的校验和</vt:lpstr>
      <vt:lpstr>校验和计算：举例</vt:lpstr>
      <vt:lpstr>伪头部</vt:lpstr>
      <vt:lpstr>UDP校验和</vt:lpstr>
      <vt:lpstr>目录</vt:lpstr>
      <vt:lpstr>可靠数据传输原理</vt:lpstr>
      <vt:lpstr>可靠数据传输原理</vt:lpstr>
      <vt:lpstr>可靠数据传输原理</vt:lpstr>
      <vt:lpstr>可靠数据传输：出发</vt:lpstr>
      <vt:lpstr>可靠数据传输：出发</vt:lpstr>
      <vt:lpstr>rdt1.0：可靠信道上的可靠传输</vt:lpstr>
      <vt:lpstr>rdt2.0：有bit翻转差错的信道</vt:lpstr>
      <vt:lpstr>rdt2.0：有bit翻转的信道</vt:lpstr>
      <vt:lpstr>rdt2.0：FSM描述</vt:lpstr>
      <vt:lpstr>rdt2.0：当没有错误发生时</vt:lpstr>
      <vt:lpstr>rdt2.0：当错误发生时</vt:lpstr>
      <vt:lpstr>rdt2.0有致命缺陷</vt:lpstr>
      <vt:lpstr>rdt2.1 ：处理差错的ACK/NAK</vt:lpstr>
      <vt:lpstr>rdt2.1 ：处理差错的ACK/NAK</vt:lpstr>
      <vt:lpstr>rdt2.1：讨论</vt:lpstr>
      <vt:lpstr>rdt2.2：不使用NAK的协议</vt:lpstr>
      <vt:lpstr>rdt2.2 ：发送端</vt:lpstr>
      <vt:lpstr>rdt2.2：接收端</vt:lpstr>
      <vt:lpstr>rdt3.0：信道包含差错和丢包</vt:lpstr>
      <vt:lpstr>rdt3.0：发送端</vt:lpstr>
      <vt:lpstr>rdt3.0：接收端 </vt:lpstr>
      <vt:lpstr>rdt3.0传输数据举例</vt:lpstr>
      <vt:lpstr>rdt3.0传输数据举例</vt:lpstr>
      <vt:lpstr>rdt3.0性能</vt:lpstr>
      <vt:lpstr>rdt3.0：停-等操作</vt:lpstr>
      <vt:lpstr>流水线协议</vt:lpstr>
      <vt:lpstr>流水线协议：提高利用率</vt:lpstr>
      <vt:lpstr>流水线协议概览</vt:lpstr>
      <vt:lpstr>回退N：发送端</vt:lpstr>
      <vt:lpstr>回退N：发送端FSM描述</vt:lpstr>
      <vt:lpstr>回退N：接收端FSM描述</vt:lpstr>
      <vt:lpstr>回退N举例</vt:lpstr>
      <vt:lpstr>选择性重传</vt:lpstr>
      <vt:lpstr>选择性重传的发送端接收端窗口</vt:lpstr>
      <vt:lpstr>选择性重传</vt:lpstr>
      <vt:lpstr>选择性重传举例</vt:lpstr>
      <vt:lpstr>选择性重传的 两难困境</vt:lpstr>
      <vt:lpstr>讨论</vt:lpstr>
      <vt:lpstr>小结</vt:lpstr>
      <vt:lpstr>目录</vt:lpstr>
      <vt:lpstr>TCP：概览RFCs: 793,1122,1323, 2018, 2581</vt:lpstr>
      <vt:lpstr>TCP分段结构</vt:lpstr>
      <vt:lpstr>TCP序列号和确认</vt:lpstr>
      <vt:lpstr>TCP序列号和确认号</vt:lpstr>
      <vt:lpstr>TCP往返时延和超时</vt:lpstr>
      <vt:lpstr>TCP往返时延和超时</vt:lpstr>
      <vt:lpstr>TCP往返时延和超时</vt:lpstr>
      <vt:lpstr>目录</vt:lpstr>
      <vt:lpstr>TCP可靠数据传输</vt:lpstr>
      <vt:lpstr>TCP发送端事件</vt:lpstr>
      <vt:lpstr>TCP发送端FSM（简化）</vt:lpstr>
      <vt:lpstr>TCP重传举例</vt:lpstr>
      <vt:lpstr>TCP重传举例</vt:lpstr>
      <vt:lpstr>TCP ACK产生</vt:lpstr>
      <vt:lpstr>TCP快速重传</vt:lpstr>
      <vt:lpstr>TCP快速重传</vt:lpstr>
      <vt:lpstr>讨论</vt:lpstr>
      <vt:lpstr>目录</vt:lpstr>
      <vt:lpstr>TCP流控制</vt:lpstr>
      <vt:lpstr>TCP流控制</vt:lpstr>
      <vt:lpstr>TCP流控制</vt:lpstr>
      <vt:lpstr>TCP流控制</vt:lpstr>
      <vt:lpstr>目录</vt:lpstr>
      <vt:lpstr>连接管理</vt:lpstr>
      <vt:lpstr>TCP3次交互握手</vt:lpstr>
      <vt:lpstr>TCP3次交互握手FSM</vt:lpstr>
      <vt:lpstr>TCP：关闭连接</vt:lpstr>
      <vt:lpstr>TCP：关闭连接</vt:lpstr>
      <vt:lpstr>客户端TCP FSM</vt:lpstr>
      <vt:lpstr>服务器TCP FSM</vt:lpstr>
      <vt:lpstr>拒绝连接</vt:lpstr>
      <vt:lpstr>目录</vt:lpstr>
      <vt:lpstr>拥塞控制原理</vt:lpstr>
      <vt:lpstr>拥塞的原因和代价：场景1</vt:lpstr>
      <vt:lpstr>拥塞的原因和代价：场景2</vt:lpstr>
      <vt:lpstr>拥塞的原因和代价：场景2</vt:lpstr>
      <vt:lpstr>拥塞的原因和代价：场景2</vt:lpstr>
      <vt:lpstr>拥塞的原因和代价：场景2</vt:lpstr>
      <vt:lpstr>拥塞的原因和代价：场景2</vt:lpstr>
      <vt:lpstr>拥塞的原因和代价：场景2</vt:lpstr>
      <vt:lpstr>拥塞的原因和代价：场景3</vt:lpstr>
      <vt:lpstr>拥塞的原因和代价：场景3</vt:lpstr>
      <vt:lpstr>目录</vt:lpstr>
      <vt:lpstr>TCP拥塞控制：加性增、乘性减</vt:lpstr>
      <vt:lpstr>TCP拥塞控制：细节</vt:lpstr>
      <vt:lpstr>TCP拥塞控制：细节</vt:lpstr>
      <vt:lpstr>TCP拥塞控制：细节</vt:lpstr>
      <vt:lpstr>TCP慢启动（slow start）</vt:lpstr>
      <vt:lpstr>TCP：检测丢包和对丢包的反应</vt:lpstr>
      <vt:lpstr>TCP：由慢启动切换到拥塞避免</vt:lpstr>
      <vt:lpstr>TCP：拥塞避免（congestion avoidance）</vt:lpstr>
      <vt:lpstr>TCP：快速恢复（fast recovery）</vt:lpstr>
      <vt:lpstr>TCP拥塞控制FSM</vt:lpstr>
      <vt:lpstr>Reno和Tahoe举例</vt:lpstr>
      <vt:lpstr>TCP吞吐率</vt:lpstr>
      <vt:lpstr>在“长、肥”管道上的TCP吞吐率</vt:lpstr>
      <vt:lpstr>TCP的公平性</vt:lpstr>
      <vt:lpstr>为什么TCP是公平的？</vt:lpstr>
      <vt:lpstr>公平性</vt:lpstr>
      <vt:lpstr>显式拥塞通知（ Explicit Congestion Notification，ECN）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传输层</dc:title>
  <dc:creator>NTKO</dc:creator>
  <cp:lastModifiedBy>Ye Tian</cp:lastModifiedBy>
  <cp:revision>130</cp:revision>
  <dcterms:created xsi:type="dcterms:W3CDTF">2023-06-27T01:01:38Z</dcterms:created>
  <dcterms:modified xsi:type="dcterms:W3CDTF">2023-11-01T03:42:08Z</dcterms:modified>
</cp:coreProperties>
</file>