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86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5" r:id="rId6"/>
    <p:sldId id="261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8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E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7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6C3EC95-7965-4F44-B69D-5BB5D1D0F23B}" type="datetimeFigureOut">
              <a:rPr lang="ar-EG" smtClean="0"/>
              <a:t>09/02/1445</a:t>
            </a:fld>
            <a:endParaRPr lang="ar-EG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EG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F079D5B-724C-42AE-8D7D-88DA21CF689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51625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79D5B-724C-42AE-8D7D-88DA21CF689B}" type="slidenum">
              <a:rPr lang="ar-EG" smtClean="0"/>
              <a:t>3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59669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79D5B-724C-42AE-8D7D-88DA21CF689B}" type="slidenum">
              <a:rPr lang="ar-EG" smtClean="0"/>
              <a:t>5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4355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79D5B-724C-42AE-8D7D-88DA21CF689B}" type="slidenum">
              <a:rPr lang="ar-EG" smtClean="0"/>
              <a:t>9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132034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79D5B-724C-42AE-8D7D-88DA21CF689B}" type="slidenum">
              <a:rPr lang="ar-EG" smtClean="0"/>
              <a:t>11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379365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79D5B-724C-42AE-8D7D-88DA21CF689B}" type="slidenum">
              <a:rPr lang="ar-EG" smtClean="0"/>
              <a:t>29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234543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AA46-FA68-4554-A885-AC05E8AA7A46}" type="datetimeFigureOut">
              <a:rPr lang="ar-EG" smtClean="0"/>
              <a:t>09/02/1445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583E-75F6-4E72-B00A-9709F83057E0}" type="slidenum">
              <a:rPr lang="ar-EG" smtClean="0"/>
              <a:t>‹#›</a:t>
            </a:fld>
            <a:endParaRPr lang="ar-E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771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AA46-FA68-4554-A885-AC05E8AA7A46}" type="datetimeFigureOut">
              <a:rPr lang="ar-EG" smtClean="0"/>
              <a:t>09/02/1445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583E-75F6-4E72-B00A-9709F83057E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213688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AA46-FA68-4554-A885-AC05E8AA7A46}" type="datetimeFigureOut">
              <a:rPr lang="ar-EG" smtClean="0"/>
              <a:t>09/02/1445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583E-75F6-4E72-B00A-9709F83057E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828813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AA46-FA68-4554-A885-AC05E8AA7A46}" type="datetimeFigureOut">
              <a:rPr lang="ar-EG" smtClean="0"/>
              <a:t>09/02/1445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583E-75F6-4E72-B00A-9709F83057E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147627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عنوان المقط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AA46-FA68-4554-A885-AC05E8AA7A46}" type="datetimeFigureOut">
              <a:rPr lang="ar-EG" smtClean="0"/>
              <a:t>09/02/1445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583E-75F6-4E72-B00A-9709F83057E0}" type="slidenum">
              <a:rPr lang="ar-EG" smtClean="0"/>
              <a:t>‹#›</a:t>
            </a:fld>
            <a:endParaRPr lang="ar-E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677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AA46-FA68-4554-A885-AC05E8AA7A46}" type="datetimeFigureOut">
              <a:rPr lang="ar-EG" smtClean="0"/>
              <a:t>09/02/1445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583E-75F6-4E72-B00A-9709F83057E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52435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AA46-FA68-4554-A885-AC05E8AA7A46}" type="datetimeFigureOut">
              <a:rPr lang="ar-EG" smtClean="0"/>
              <a:t>09/02/1445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583E-75F6-4E72-B00A-9709F83057E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460633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AA46-FA68-4554-A885-AC05E8AA7A46}" type="datetimeFigureOut">
              <a:rPr lang="ar-EG" smtClean="0"/>
              <a:t>09/02/1445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583E-75F6-4E72-B00A-9709F83057E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001861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AA46-FA68-4554-A885-AC05E8AA7A46}" type="datetimeFigureOut">
              <a:rPr lang="ar-EG" smtClean="0"/>
              <a:t>09/02/1445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583E-75F6-4E72-B00A-9709F83057E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56828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7DAA46-FA68-4554-A885-AC05E8AA7A46}" type="datetimeFigureOut">
              <a:rPr lang="ar-EG" smtClean="0"/>
              <a:t>09/02/1445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5C583E-75F6-4E72-B00A-9709F83057E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410812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 smtClean="0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AA46-FA68-4554-A885-AC05E8AA7A46}" type="datetimeFigureOut">
              <a:rPr lang="ar-EG" smtClean="0"/>
              <a:t>09/02/1445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583E-75F6-4E72-B00A-9709F83057E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22879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7DAA46-FA68-4554-A885-AC05E8AA7A46}" type="datetimeFigureOut">
              <a:rPr lang="ar-EG" smtClean="0"/>
              <a:t>09/02/1445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95C583E-75F6-4E72-B00A-9709F83057E0}" type="slidenum">
              <a:rPr lang="ar-EG" smtClean="0"/>
              <a:t>‹#›</a:t>
            </a:fld>
            <a:endParaRPr lang="ar-E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772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1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nltk.org/nltk_data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5000"/>
                    </a14:imgEffect>
                  </a14:imgLayer>
                </a14:imgProps>
              </a:ext>
            </a:extLst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097279" y="758952"/>
            <a:ext cx="10762625" cy="356616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Tweets Sentiment Analysis</a:t>
            </a:r>
            <a:endParaRPr lang="ar-EG" dirty="0">
              <a:solidFill>
                <a:schemeClr val="tx1"/>
              </a:solidFill>
            </a:endParaRP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Natural Language Processing Project</a:t>
            </a:r>
            <a:endParaRPr lang="ar-E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62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sz="2800" dirty="0" smtClean="0"/>
              <a:t> We need to download an additional resource, </a:t>
            </a:r>
            <a:r>
              <a:rPr lang="en-US" sz="2800" dirty="0" err="1" smtClean="0">
                <a:latin typeface="Consolas" panose="020B0609020204030204" pitchFamily="49" charset="0"/>
              </a:rPr>
              <a:t>punkt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smtClean="0"/>
              <a:t>before </a:t>
            </a:r>
            <a:r>
              <a:rPr lang="en-US" sz="2800" dirty="0"/>
              <a:t>using a </a:t>
            </a:r>
            <a:r>
              <a:rPr lang="en-US" sz="2800" dirty="0" err="1"/>
              <a:t>tokenizer</a:t>
            </a:r>
            <a:r>
              <a:rPr lang="en-US" sz="2800" dirty="0"/>
              <a:t> in NLTK</a:t>
            </a:r>
            <a:r>
              <a:rPr lang="en-US" sz="2800" dirty="0" smtClean="0"/>
              <a:t>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800" dirty="0" smtClean="0"/>
              <a:t> The </a:t>
            </a:r>
            <a:r>
              <a:rPr lang="en-US" sz="2800" dirty="0" err="1">
                <a:latin typeface="Consolas" panose="020B0609020204030204" pitchFamily="49" charset="0"/>
              </a:rPr>
              <a:t>punkt</a:t>
            </a:r>
            <a:r>
              <a:rPr lang="en-US" sz="2800" dirty="0"/>
              <a:t> module is a pre-trained model that helps </a:t>
            </a:r>
            <a:r>
              <a:rPr lang="en-US" sz="2800" dirty="0" smtClean="0"/>
              <a:t>in tokenize </a:t>
            </a:r>
            <a:r>
              <a:rPr lang="en-US" sz="2800" dirty="0"/>
              <a:t>words and sentences</a:t>
            </a:r>
            <a:r>
              <a:rPr lang="en-US" sz="2800" dirty="0" smtClean="0"/>
              <a:t>.</a:t>
            </a:r>
          </a:p>
          <a:p>
            <a:pPr algn="l" rtl="0">
              <a:buFont typeface="Arial" panose="020B0604020202020204" pitchFamily="34" charset="0"/>
              <a:buChar char="•"/>
            </a:pPr>
            <a:endParaRPr lang="en-US" sz="2800" dirty="0"/>
          </a:p>
          <a:p>
            <a:pPr algn="l" rtl="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algn="l" rtl="0">
              <a:buFont typeface="Arial" panose="020B0604020202020204" pitchFamily="34" charset="0"/>
              <a:buChar char="•"/>
            </a:pPr>
            <a:endParaRPr lang="en-US" sz="2800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800" dirty="0" smtClean="0"/>
              <a:t> Once </a:t>
            </a:r>
            <a:r>
              <a:rPr lang="en-US" sz="2800" dirty="0"/>
              <a:t>the download is complete, </a:t>
            </a:r>
            <a:r>
              <a:rPr lang="en-US" sz="2800" dirty="0" smtClean="0"/>
              <a:t>we </a:t>
            </a:r>
            <a:r>
              <a:rPr lang="en-US" sz="2800" dirty="0"/>
              <a:t>are ready to use NLTK’s </a:t>
            </a:r>
            <a:r>
              <a:rPr lang="en-US" sz="2800" dirty="0" err="1"/>
              <a:t>tokenizers</a:t>
            </a:r>
            <a:r>
              <a:rPr lang="en-US" sz="2800" dirty="0"/>
              <a:t>.</a:t>
            </a:r>
            <a:endParaRPr lang="en-US" sz="2800" dirty="0" smtClean="0"/>
          </a:p>
          <a:p>
            <a:pPr algn="l" rtl="0"/>
            <a:endParaRPr lang="ar-EG" dirty="0"/>
          </a:p>
        </p:txBody>
      </p:sp>
      <p:sp>
        <p:nvSpPr>
          <p:cNvPr id="6" name="عنوان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rtl="0"/>
            <a:r>
              <a:rPr lang="en-US" sz="4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 Rounded MT Bold" panose="020F0704030504030204" pitchFamily="34" charset="0"/>
              </a:rPr>
              <a:t>       Data </a:t>
            </a:r>
            <a:r>
              <a:rPr lang="en-US" sz="4400" dirty="0">
                <a:solidFill>
                  <a:prstClr val="black">
                    <a:lumMod val="75000"/>
                    <a:lumOff val="25000"/>
                  </a:prstClr>
                </a:solidFill>
                <a:latin typeface="Arial Rounded MT Bold" panose="020F0704030504030204" pitchFamily="34" charset="0"/>
              </a:rPr>
              <a:t>Preprocessing: Tokenization</a:t>
            </a:r>
            <a:endParaRPr lang="ar-EG" dirty="0"/>
          </a:p>
        </p:txBody>
      </p:sp>
      <p:pic>
        <p:nvPicPr>
          <p:cNvPr id="7" name="Picture 10" descr="District Testing Administration - Late Spring - The ACT for K-12  Professionals | AC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44" y="640080"/>
            <a:ext cx="182880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صورة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459" y="3568392"/>
            <a:ext cx="6235904" cy="161291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8256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838200" y="1897039"/>
            <a:ext cx="10515600" cy="4708477"/>
          </a:xfrm>
        </p:spPr>
        <p:txBody>
          <a:bodyPr>
            <a:normAutofit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sz="2800" dirty="0" smtClean="0"/>
              <a:t> Create </a:t>
            </a:r>
            <a:r>
              <a:rPr lang="en-US" sz="2800" dirty="0"/>
              <a:t>an object that tokenizes the </a:t>
            </a:r>
            <a:r>
              <a:rPr lang="en-US" sz="2800" dirty="0" err="1" smtClean="0">
                <a:latin typeface="Consolas" panose="020B0609020204030204" pitchFamily="49" charset="0"/>
              </a:rPr>
              <a:t>positive_tweets.json</a:t>
            </a:r>
            <a:endParaRPr lang="en-US" sz="2800" dirty="0"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endParaRPr lang="en-US" sz="2800" dirty="0" smtClean="0">
              <a:latin typeface="Consolas" panose="020B0609020204030204" pitchFamily="49" charset="0"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nsolas" panose="020B0609020204030204" pitchFamily="49" charset="0"/>
              </a:rPr>
              <a:t> tokenized()</a:t>
            </a:r>
            <a:r>
              <a:rPr lang="en-US" sz="2800" dirty="0"/>
              <a:t>method is </a:t>
            </a:r>
            <a:r>
              <a:rPr lang="en-US" sz="2800" dirty="0" smtClean="0"/>
              <a:t>a default </a:t>
            </a:r>
            <a:r>
              <a:rPr lang="en-US" sz="2800" dirty="0" err="1"/>
              <a:t>tokenizer</a:t>
            </a:r>
            <a:r>
              <a:rPr lang="en-US" sz="2800" dirty="0"/>
              <a:t> for </a:t>
            </a:r>
            <a:r>
              <a:rPr lang="en-US" sz="2800" dirty="0" smtClean="0"/>
              <a:t>tweets provided by NLTK. </a:t>
            </a:r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</p:txBody>
      </p:sp>
      <p:sp>
        <p:nvSpPr>
          <p:cNvPr id="6" name="عنوان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rtl="0"/>
            <a:r>
              <a:rPr lang="en-US" sz="4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 Rounded MT Bold" panose="020F0704030504030204" pitchFamily="34" charset="0"/>
              </a:rPr>
              <a:t>       Data </a:t>
            </a:r>
            <a:r>
              <a:rPr lang="en-US" sz="4400" dirty="0">
                <a:solidFill>
                  <a:prstClr val="black">
                    <a:lumMod val="75000"/>
                    <a:lumOff val="25000"/>
                  </a:prstClr>
                </a:solidFill>
                <a:latin typeface="Arial Rounded MT Bold" panose="020F0704030504030204" pitchFamily="34" charset="0"/>
              </a:rPr>
              <a:t>Preprocessing: Tokenization</a:t>
            </a:r>
            <a:endParaRPr lang="ar-EG" dirty="0"/>
          </a:p>
        </p:txBody>
      </p:sp>
      <p:pic>
        <p:nvPicPr>
          <p:cNvPr id="8" name="Picture 10" descr="District Testing Administration - Late Spring - The ACT for K-12  Professionals | AC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44" y="640080"/>
            <a:ext cx="182880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صورة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593" y="4251277"/>
            <a:ext cx="9832087" cy="79839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4188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sz="2800" dirty="0" smtClean="0"/>
              <a:t> To </a:t>
            </a:r>
            <a:r>
              <a:rPr lang="en-US" sz="2800" dirty="0"/>
              <a:t>test the </a:t>
            </a:r>
            <a:r>
              <a:rPr lang="en-US" sz="2800" dirty="0">
                <a:latin typeface="Consolas" panose="020B0609020204030204" pitchFamily="49" charset="0"/>
              </a:rPr>
              <a:t>tokenized</a:t>
            </a:r>
            <a:r>
              <a:rPr lang="en-US" sz="2800" dirty="0" smtClean="0">
                <a:latin typeface="Consolas" panose="020B0609020204030204" pitchFamily="49" charset="0"/>
              </a:rPr>
              <a:t>()</a:t>
            </a:r>
            <a:r>
              <a:rPr lang="en-US" sz="2800" dirty="0" smtClean="0"/>
              <a:t>method</a:t>
            </a:r>
            <a:r>
              <a:rPr lang="en-US" sz="2800" dirty="0"/>
              <a:t>, we can tokenize a single tweet from the </a:t>
            </a:r>
            <a:r>
              <a:rPr lang="en-US" sz="2800" dirty="0" err="1"/>
              <a:t>positive_tweets.json</a:t>
            </a:r>
            <a:r>
              <a:rPr lang="en-US" sz="2800" dirty="0"/>
              <a:t> as following</a:t>
            </a:r>
            <a:r>
              <a:rPr lang="en-US" sz="2800" dirty="0" smtClean="0"/>
              <a:t>:</a:t>
            </a:r>
          </a:p>
          <a:p>
            <a:pPr algn="l" rtl="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0" indent="0" algn="l" rtl="0">
              <a:buNone/>
            </a:pPr>
            <a:endParaRPr lang="en-US" sz="2800" dirty="0"/>
          </a:p>
          <a:p>
            <a:pPr marL="0" indent="0" algn="l" rtl="0">
              <a:buNone/>
            </a:pPr>
            <a:endParaRPr lang="en-US" sz="2800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800" dirty="0" smtClean="0"/>
              <a:t> The </a:t>
            </a:r>
            <a:r>
              <a:rPr lang="en-US" sz="2800" dirty="0"/>
              <a:t>process of tokenization takes some time because it’s not a simple split on white space</a:t>
            </a:r>
            <a:r>
              <a:rPr lang="en-US" sz="2800" dirty="0" smtClean="0"/>
              <a:t>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800" dirty="0" smtClean="0"/>
              <a:t> The</a:t>
            </a:r>
            <a:r>
              <a:rPr lang="en-US" sz="2800" dirty="0" smtClean="0">
                <a:latin typeface="Consolas" panose="020B0609020204030204" pitchFamily="49" charset="0"/>
              </a:rPr>
              <a:t> tokenized</a:t>
            </a:r>
            <a:r>
              <a:rPr lang="en-US" sz="2800" dirty="0">
                <a:latin typeface="Consolas" panose="020B0609020204030204" pitchFamily="49" charset="0"/>
              </a:rPr>
              <a:t>()</a:t>
            </a:r>
            <a:r>
              <a:rPr lang="en-US" sz="2800" dirty="0"/>
              <a:t>method returns special characters such as @ and _. These characters will be removed through regular </a:t>
            </a:r>
            <a:r>
              <a:rPr lang="en-US" sz="2800" dirty="0" smtClean="0"/>
              <a:t>expressions</a:t>
            </a:r>
            <a:endParaRPr lang="en-US" sz="2800" dirty="0"/>
          </a:p>
        </p:txBody>
      </p:sp>
      <p:sp>
        <p:nvSpPr>
          <p:cNvPr id="6" name="عنوان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rtl="0"/>
            <a:r>
              <a:rPr lang="en-US" sz="4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 Rounded MT Bold" panose="020F0704030504030204" pitchFamily="34" charset="0"/>
              </a:rPr>
              <a:t>       Data </a:t>
            </a:r>
            <a:r>
              <a:rPr lang="en-US" sz="4400" dirty="0">
                <a:solidFill>
                  <a:prstClr val="black">
                    <a:lumMod val="75000"/>
                    <a:lumOff val="25000"/>
                  </a:prstClr>
                </a:solidFill>
                <a:latin typeface="Arial Rounded MT Bold" panose="020F0704030504030204" pitchFamily="34" charset="0"/>
              </a:rPr>
              <a:t>Preprocessing: Tokenization</a:t>
            </a:r>
            <a:endParaRPr lang="ar-EG" dirty="0"/>
          </a:p>
        </p:txBody>
      </p:sp>
      <p:pic>
        <p:nvPicPr>
          <p:cNvPr id="7" name="Picture 10" descr="District Testing Administration - Late Spring - The ACT for K-12  Professionals | AC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44" y="640080"/>
            <a:ext cx="182880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صورة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167" y="2938108"/>
            <a:ext cx="9572625" cy="12001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8372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sz="2800" b="1" dirty="0" smtClean="0"/>
              <a:t> Normalizing </a:t>
            </a:r>
            <a:r>
              <a:rPr lang="en-US" sz="2800" dirty="0"/>
              <a:t>the data, is the process of converting a word to its canonical form. Normalization helps group </a:t>
            </a:r>
            <a:r>
              <a:rPr lang="en-US" sz="2800" dirty="0" smtClean="0"/>
              <a:t>together words with </a:t>
            </a:r>
            <a:r>
              <a:rPr lang="en-US" sz="2800" dirty="0"/>
              <a:t>the same meaning but different forms</a:t>
            </a:r>
            <a:r>
              <a:rPr lang="en-US" sz="2800" dirty="0" smtClean="0"/>
              <a:t>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800" dirty="0" smtClean="0"/>
              <a:t> There </a:t>
            </a:r>
            <a:r>
              <a:rPr lang="en-US" sz="2800" dirty="0"/>
              <a:t>are two popular </a:t>
            </a:r>
            <a:r>
              <a:rPr lang="en-US" sz="2800" dirty="0" smtClean="0"/>
              <a:t>techniques of </a:t>
            </a:r>
            <a:r>
              <a:rPr lang="en-US" sz="2800" dirty="0"/>
              <a:t>normalization</a:t>
            </a:r>
            <a:r>
              <a:rPr lang="en-US" sz="2800" dirty="0" smtClean="0"/>
              <a:t>, </a:t>
            </a:r>
            <a:r>
              <a:rPr lang="en-US" sz="2800" b="1" dirty="0" smtClean="0"/>
              <a:t>stemming</a:t>
            </a:r>
            <a:r>
              <a:rPr lang="en-US" sz="2800" dirty="0" smtClean="0"/>
              <a:t> </a:t>
            </a:r>
            <a:r>
              <a:rPr lang="en-US" sz="2800" dirty="0"/>
              <a:t>and </a:t>
            </a:r>
            <a:r>
              <a:rPr lang="en-US" sz="2800" b="1" dirty="0" smtClean="0"/>
              <a:t>lemmatization</a:t>
            </a:r>
            <a:r>
              <a:rPr lang="en-US" sz="2800" dirty="0" smtClean="0"/>
              <a:t>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800" dirty="0" smtClean="0"/>
              <a:t> Stemming </a:t>
            </a:r>
            <a:r>
              <a:rPr lang="en-US" sz="2800" dirty="0"/>
              <a:t>is a process of removing affixes from a word, </a:t>
            </a:r>
            <a:r>
              <a:rPr lang="en-US" sz="2800" dirty="0" smtClean="0"/>
              <a:t>it is </a:t>
            </a:r>
            <a:r>
              <a:rPr lang="en-US" sz="2800" dirty="0"/>
              <a:t>a heuristic process that removes the ends of words. </a:t>
            </a:r>
            <a:endParaRPr lang="en-US" sz="2800" dirty="0" smtClean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800" dirty="0"/>
              <a:t>The lemmatization algorithm analyzes the structure of the word and its context to convert it to a normalized form.</a:t>
            </a:r>
            <a:endParaRPr lang="ar-EG" sz="2800" dirty="0"/>
          </a:p>
        </p:txBody>
      </p:sp>
      <p:sp>
        <p:nvSpPr>
          <p:cNvPr id="4" name="عنوان 1"/>
          <p:cNvSpPr>
            <a:spLocks noGrp="1"/>
          </p:cNvSpPr>
          <p:nvPr>
            <p:ph type="title"/>
          </p:nvPr>
        </p:nvSpPr>
        <p:spPr>
          <a:xfrm>
            <a:off x="902117" y="286603"/>
            <a:ext cx="10448726" cy="1450757"/>
          </a:xfrm>
        </p:spPr>
        <p:txBody>
          <a:bodyPr>
            <a:normAutofit/>
          </a:bodyPr>
          <a:lstStyle/>
          <a:p>
            <a:pPr rtl="0"/>
            <a:r>
              <a:rPr lang="en-US" sz="4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 Rounded MT Bold" panose="020F0704030504030204" pitchFamily="34" charset="0"/>
              </a:rPr>
              <a:t>         </a:t>
            </a:r>
            <a:r>
              <a:rPr lang="en-US" sz="43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 Rounded MT Bold" panose="020F0704030504030204" pitchFamily="34" charset="0"/>
              </a:rPr>
              <a:t>Data Preprocessing: Normalization</a:t>
            </a:r>
            <a:endParaRPr lang="ar-EG" sz="4300" dirty="0"/>
          </a:p>
        </p:txBody>
      </p:sp>
      <p:pic>
        <p:nvPicPr>
          <p:cNvPr id="5" name="Picture 10" descr="District Testing Administration - Late Spring - The ACT for K-12  Professionals | AC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44" y="640080"/>
            <a:ext cx="182880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95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sz="2800" dirty="0" smtClean="0"/>
              <a:t> To </a:t>
            </a:r>
            <a:r>
              <a:rPr lang="en-US" sz="2800" dirty="0"/>
              <a:t>use lemmatization, should download the necessary </a:t>
            </a:r>
            <a:r>
              <a:rPr lang="en-US" sz="2800" dirty="0" smtClean="0"/>
              <a:t>resources.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 err="1" smtClean="0">
                <a:latin typeface="Consolas" panose="020B0609020204030204" pitchFamily="49" charset="0"/>
              </a:rPr>
              <a:t>Wordnet</a:t>
            </a:r>
            <a:r>
              <a:rPr lang="en-US" sz="2800" dirty="0" smtClean="0"/>
              <a:t> </a:t>
            </a:r>
            <a:r>
              <a:rPr lang="en-US" sz="2800" dirty="0"/>
              <a:t>is a lexical database for the English language that helps the script determine the base word</a:t>
            </a:r>
            <a:r>
              <a:rPr lang="en-US" sz="2800" dirty="0" smtClean="0"/>
              <a:t>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800" dirty="0" smtClean="0"/>
              <a:t> The </a:t>
            </a:r>
            <a:r>
              <a:rPr lang="en-US" sz="2800" dirty="0" err="1">
                <a:latin typeface="Consolas" panose="020B0609020204030204" pitchFamily="49" charset="0"/>
              </a:rPr>
              <a:t>averaged_perceptron_tagger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/>
              <a:t>resource to determine the context of a word in a sentence. </a:t>
            </a:r>
            <a:endParaRPr lang="ar-EG" sz="2800" dirty="0"/>
          </a:p>
        </p:txBody>
      </p:sp>
      <p:sp>
        <p:nvSpPr>
          <p:cNvPr id="4" name="عنوان 1"/>
          <p:cNvSpPr>
            <a:spLocks noGrp="1"/>
          </p:cNvSpPr>
          <p:nvPr>
            <p:ph type="title"/>
          </p:nvPr>
        </p:nvSpPr>
        <p:spPr>
          <a:xfrm>
            <a:off x="902117" y="286603"/>
            <a:ext cx="10448726" cy="1450757"/>
          </a:xfrm>
        </p:spPr>
        <p:txBody>
          <a:bodyPr>
            <a:normAutofit/>
          </a:bodyPr>
          <a:lstStyle/>
          <a:p>
            <a:pPr rtl="0"/>
            <a:r>
              <a:rPr lang="en-US" sz="4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 Rounded MT Bold" panose="020F0704030504030204" pitchFamily="34" charset="0"/>
              </a:rPr>
              <a:t>         </a:t>
            </a:r>
            <a:r>
              <a:rPr lang="en-US" sz="43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 Rounded MT Bold" panose="020F0704030504030204" pitchFamily="34" charset="0"/>
              </a:rPr>
              <a:t>Data Preprocessing: Normalization</a:t>
            </a:r>
            <a:endParaRPr lang="ar-EG" sz="4300" dirty="0"/>
          </a:p>
        </p:txBody>
      </p:sp>
      <p:pic>
        <p:nvPicPr>
          <p:cNvPr id="5" name="Picture 10" descr="District Testing Administration - Late Spring - The ACT for K-12  Professionals | AC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44" y="640080"/>
            <a:ext cx="182880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صورة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548" y="4215736"/>
            <a:ext cx="5260146" cy="205800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2576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/>
              <a:t>Once downloaded, </a:t>
            </a:r>
            <a:r>
              <a:rPr lang="en-US" sz="2800" dirty="0" smtClean="0"/>
              <a:t>we are </a:t>
            </a:r>
            <a:r>
              <a:rPr lang="en-US" sz="2800" dirty="0"/>
              <a:t>almost ready to use the </a:t>
            </a:r>
            <a:r>
              <a:rPr lang="en-US" sz="2800" dirty="0" err="1"/>
              <a:t>lemmatizer</a:t>
            </a:r>
            <a:r>
              <a:rPr lang="en-US" sz="2800" dirty="0" smtClean="0"/>
              <a:t>. But we need </a:t>
            </a:r>
            <a:r>
              <a:rPr lang="en-US" sz="2800" dirty="0"/>
              <a:t>to determine the context for each word in </a:t>
            </a:r>
            <a:r>
              <a:rPr lang="en-US" sz="2800" dirty="0" smtClean="0"/>
              <a:t>the text</a:t>
            </a:r>
            <a:r>
              <a:rPr lang="en-US" sz="2800" dirty="0"/>
              <a:t>. This is achieved by a </a:t>
            </a:r>
            <a:r>
              <a:rPr lang="en-US" sz="2800" b="1" dirty="0"/>
              <a:t>tagging</a:t>
            </a:r>
            <a:r>
              <a:rPr lang="en-US" sz="2800" dirty="0"/>
              <a:t> algorithm, which assesses the relative position of a word in a </a:t>
            </a:r>
            <a:r>
              <a:rPr lang="en-US" sz="2800" dirty="0" smtClean="0"/>
              <a:t>sentence.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800" dirty="0" smtClean="0"/>
              <a:t> Test </a:t>
            </a:r>
            <a:r>
              <a:rPr lang="en-US" sz="2800" dirty="0" err="1" smtClean="0">
                <a:latin typeface="Consolas" panose="020B0609020204030204" pitchFamily="49" charset="0"/>
              </a:rPr>
              <a:t>pos_tag</a:t>
            </a: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smtClean="0"/>
              <a:t>with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 smtClean="0"/>
              <a:t>tweet_tokens</a:t>
            </a:r>
            <a:r>
              <a:rPr lang="en-US" sz="2800" dirty="0" smtClean="0"/>
              <a:t>[0]:</a:t>
            </a:r>
          </a:p>
          <a:p>
            <a:pPr marL="0" indent="0" algn="l" rtl="0"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 </a:t>
            </a:r>
            <a:endParaRPr lang="ar-EG" sz="2800" dirty="0">
              <a:latin typeface="Consolas" panose="020B0609020204030204" pitchFamily="49" charset="0"/>
            </a:endParaRPr>
          </a:p>
        </p:txBody>
      </p:sp>
      <p:sp>
        <p:nvSpPr>
          <p:cNvPr id="4" name="عنوان 1"/>
          <p:cNvSpPr>
            <a:spLocks noGrp="1"/>
          </p:cNvSpPr>
          <p:nvPr>
            <p:ph type="title"/>
          </p:nvPr>
        </p:nvSpPr>
        <p:spPr>
          <a:xfrm>
            <a:off x="902117" y="286603"/>
            <a:ext cx="10448726" cy="1450757"/>
          </a:xfrm>
        </p:spPr>
        <p:txBody>
          <a:bodyPr>
            <a:normAutofit/>
          </a:bodyPr>
          <a:lstStyle/>
          <a:p>
            <a:pPr rtl="0"/>
            <a:r>
              <a:rPr lang="en-US" sz="4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 Rounded MT Bold" panose="020F0704030504030204" pitchFamily="34" charset="0"/>
              </a:rPr>
              <a:t>         </a:t>
            </a:r>
            <a:r>
              <a:rPr lang="en-US" sz="43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 Rounded MT Bold" panose="020F0704030504030204" pitchFamily="34" charset="0"/>
              </a:rPr>
              <a:t>Data Preprocessing: Normalization</a:t>
            </a:r>
            <a:endParaRPr lang="ar-EG" sz="4300" dirty="0"/>
          </a:p>
        </p:txBody>
      </p:sp>
      <p:pic>
        <p:nvPicPr>
          <p:cNvPr id="5" name="Picture 10" descr="District Testing Administration - Late Spring - The ACT for K-12  Professionals | AC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44" y="640080"/>
            <a:ext cx="182880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صورة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592" y="4411769"/>
            <a:ext cx="9629775" cy="14573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0568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sz="2800" dirty="0" smtClean="0"/>
              <a:t>The </a:t>
            </a:r>
            <a:r>
              <a:rPr lang="en-US" sz="2800" dirty="0"/>
              <a:t>list of the most common items and their meaning </a:t>
            </a:r>
            <a:r>
              <a:rPr lang="en-US" sz="2800" dirty="0" smtClean="0"/>
              <a:t>are:</a:t>
            </a:r>
          </a:p>
          <a:p>
            <a:pPr algn="l" rtl="0"/>
            <a:r>
              <a:rPr lang="en-US" sz="2800" b="1" dirty="0"/>
              <a:t>NNP</a:t>
            </a:r>
            <a:r>
              <a:rPr lang="en-US" sz="2800" dirty="0"/>
              <a:t>: Noun, proper, singular</a:t>
            </a:r>
          </a:p>
          <a:p>
            <a:pPr algn="l" rtl="0"/>
            <a:r>
              <a:rPr lang="en-US" sz="2800" b="1" dirty="0"/>
              <a:t>NN</a:t>
            </a:r>
            <a:r>
              <a:rPr lang="en-US" sz="2800" dirty="0"/>
              <a:t>: Noun, common, singular or mass</a:t>
            </a:r>
          </a:p>
          <a:p>
            <a:pPr algn="l" rtl="0"/>
            <a:r>
              <a:rPr lang="en-US" sz="2800" b="1" dirty="0"/>
              <a:t>IN</a:t>
            </a:r>
            <a:r>
              <a:rPr lang="en-US" sz="2800" dirty="0"/>
              <a:t>: Preposition or conjunction, subordinating</a:t>
            </a:r>
          </a:p>
          <a:p>
            <a:pPr algn="l" rtl="0"/>
            <a:r>
              <a:rPr lang="en-US" sz="2800" b="1" dirty="0"/>
              <a:t>VBG</a:t>
            </a:r>
            <a:r>
              <a:rPr lang="en-US" sz="2800" dirty="0"/>
              <a:t>: Verb, gerund or present participle</a:t>
            </a:r>
          </a:p>
          <a:p>
            <a:pPr algn="l" rtl="0"/>
            <a:r>
              <a:rPr lang="en-US" sz="2800" b="1" dirty="0"/>
              <a:t>VBN</a:t>
            </a:r>
            <a:r>
              <a:rPr lang="en-US" sz="2800" dirty="0"/>
              <a:t>: Verb, past participle</a:t>
            </a:r>
          </a:p>
          <a:p>
            <a:pPr algn="l" rtl="0"/>
            <a:endParaRPr lang="en-US" dirty="0"/>
          </a:p>
          <a:p>
            <a:pPr algn="l" rtl="0"/>
            <a:endParaRPr lang="ar-EG" dirty="0"/>
          </a:p>
        </p:txBody>
      </p:sp>
      <p:sp>
        <p:nvSpPr>
          <p:cNvPr id="4" name="عنوان 1"/>
          <p:cNvSpPr>
            <a:spLocks noGrp="1"/>
          </p:cNvSpPr>
          <p:nvPr>
            <p:ph type="title"/>
          </p:nvPr>
        </p:nvSpPr>
        <p:spPr>
          <a:xfrm>
            <a:off x="902117" y="286603"/>
            <a:ext cx="10448726" cy="1450757"/>
          </a:xfrm>
        </p:spPr>
        <p:txBody>
          <a:bodyPr>
            <a:normAutofit/>
          </a:bodyPr>
          <a:lstStyle/>
          <a:p>
            <a:pPr rtl="0"/>
            <a:r>
              <a:rPr lang="en-US" sz="4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 Rounded MT Bold" panose="020F0704030504030204" pitchFamily="34" charset="0"/>
              </a:rPr>
              <a:t>         </a:t>
            </a:r>
            <a:r>
              <a:rPr lang="en-US" sz="43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 Rounded MT Bold" panose="020F0704030504030204" pitchFamily="34" charset="0"/>
              </a:rPr>
              <a:t>Data Preprocessing: Normalization</a:t>
            </a:r>
            <a:endParaRPr lang="ar-EG" sz="4300" dirty="0"/>
          </a:p>
        </p:txBody>
      </p:sp>
      <p:pic>
        <p:nvPicPr>
          <p:cNvPr id="5" name="Picture 10" descr="District Testing Administration - Late Spring - The ACT for K-12  Professionals | AC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44" y="640080"/>
            <a:ext cx="182880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8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sz="2800" dirty="0" smtClean="0"/>
              <a:t> Import </a:t>
            </a:r>
            <a:r>
              <a:rPr lang="en-US" sz="2800" dirty="0"/>
              <a:t>the </a:t>
            </a:r>
            <a:r>
              <a:rPr lang="en-US" sz="2800" dirty="0" err="1">
                <a:latin typeface="Consolas" panose="020B0609020204030204" pitchFamily="49" charset="0"/>
              </a:rPr>
              <a:t>WordNetLemmatizer</a:t>
            </a:r>
            <a:r>
              <a:rPr lang="en-US" sz="2800" dirty="0"/>
              <a:t> class and initialize it to a variable, </a:t>
            </a:r>
            <a:r>
              <a:rPr lang="en-US" sz="2800" dirty="0" err="1">
                <a:latin typeface="Consolas" panose="020B0609020204030204" pitchFamily="49" charset="0"/>
              </a:rPr>
              <a:t>lemmatizer</a:t>
            </a:r>
            <a:r>
              <a:rPr lang="en-US" sz="2800" dirty="0" smtClean="0"/>
              <a:t>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800" dirty="0" smtClean="0"/>
              <a:t> The </a:t>
            </a:r>
            <a:r>
              <a:rPr lang="en-US" sz="2800" dirty="0"/>
              <a:t>function </a:t>
            </a:r>
            <a:r>
              <a:rPr lang="en-US" sz="2800" dirty="0" err="1">
                <a:latin typeface="Consolas" panose="020B0609020204030204" pitchFamily="49" charset="0"/>
              </a:rPr>
              <a:t>lemmatize_sentence</a:t>
            </a:r>
            <a:r>
              <a:rPr lang="en-US" sz="2800" dirty="0"/>
              <a:t> first gets the position tag of each token of a tweet. Within the </a:t>
            </a:r>
            <a:r>
              <a:rPr lang="en-US" sz="2800" dirty="0" smtClean="0"/>
              <a:t>if </a:t>
            </a:r>
            <a:r>
              <a:rPr lang="en-US" sz="2800" dirty="0"/>
              <a:t>statement, if the tag starts with NN, the token is assigned as a noun. Similarly, if the tag starts with VB, the token is assigned as a verb.</a:t>
            </a:r>
            <a:endParaRPr lang="en-US" sz="2800" dirty="0" smtClean="0"/>
          </a:p>
          <a:p>
            <a:pPr algn="l" rtl="0">
              <a:buFont typeface="Arial" panose="020B0604020202020204" pitchFamily="34" charset="0"/>
              <a:buChar char="•"/>
            </a:pPr>
            <a:endParaRPr lang="ar-EG" dirty="0"/>
          </a:p>
        </p:txBody>
      </p:sp>
      <p:sp>
        <p:nvSpPr>
          <p:cNvPr id="4" name="عنوان 1"/>
          <p:cNvSpPr>
            <a:spLocks noGrp="1"/>
          </p:cNvSpPr>
          <p:nvPr>
            <p:ph type="title"/>
          </p:nvPr>
        </p:nvSpPr>
        <p:spPr>
          <a:xfrm>
            <a:off x="902117" y="286603"/>
            <a:ext cx="10448726" cy="1450757"/>
          </a:xfrm>
        </p:spPr>
        <p:txBody>
          <a:bodyPr>
            <a:normAutofit/>
          </a:bodyPr>
          <a:lstStyle/>
          <a:p>
            <a:pPr rtl="0"/>
            <a:r>
              <a:rPr lang="en-US" sz="4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 Rounded MT Bold" panose="020F0704030504030204" pitchFamily="34" charset="0"/>
              </a:rPr>
              <a:t>         </a:t>
            </a:r>
            <a:r>
              <a:rPr lang="en-US" sz="43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 Rounded MT Bold" panose="020F0704030504030204" pitchFamily="34" charset="0"/>
              </a:rPr>
              <a:t>Data Preprocessing: Normalization</a:t>
            </a:r>
            <a:endParaRPr lang="ar-EG" sz="4300" dirty="0"/>
          </a:p>
        </p:txBody>
      </p:sp>
      <p:pic>
        <p:nvPicPr>
          <p:cNvPr id="5" name="Picture 10" descr="District Testing Administration - Late Spring - The ACT for K-12  Professionals | AC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44" y="640080"/>
            <a:ext cx="182880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صورة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934" y="4374321"/>
            <a:ext cx="6363852" cy="189975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0574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68463"/>
          </a:xfrm>
        </p:spPr>
        <p:txBody>
          <a:bodyPr>
            <a:normAutofit lnSpcReduction="10000"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b="1" dirty="0" smtClean="0"/>
              <a:t>Removing </a:t>
            </a:r>
            <a:r>
              <a:rPr lang="en-US" sz="2800" b="1" dirty="0"/>
              <a:t>noise </a:t>
            </a:r>
            <a:r>
              <a:rPr lang="en-US" sz="2800" dirty="0"/>
              <a:t>from the data </a:t>
            </a:r>
            <a:r>
              <a:rPr lang="en-US" sz="2800" dirty="0" smtClean="0"/>
              <a:t>is </a:t>
            </a:r>
            <a:r>
              <a:rPr lang="en-US" sz="2800" dirty="0"/>
              <a:t>important for removing any part of the text that does not add meaning or information to data, In this model </a:t>
            </a:r>
            <a:r>
              <a:rPr lang="en-US" sz="2800" dirty="0" smtClean="0"/>
              <a:t>we will </a:t>
            </a:r>
            <a:r>
              <a:rPr lang="en-US" sz="2800" dirty="0"/>
              <a:t>remove 3 types of </a:t>
            </a:r>
            <a:r>
              <a:rPr lang="en-US" sz="2800" dirty="0" smtClean="0"/>
              <a:t>noise:</a:t>
            </a:r>
          </a:p>
          <a:p>
            <a:pPr marL="0" indent="0" algn="l" rtl="0">
              <a:buNone/>
            </a:pPr>
            <a:r>
              <a:rPr lang="en-US" sz="2400" b="1" u="sng" dirty="0">
                <a:solidFill>
                  <a:schemeClr val="accent5"/>
                </a:solidFill>
              </a:rPr>
              <a:t>Hyperlinks </a:t>
            </a:r>
            <a:r>
              <a:rPr lang="en-US" sz="2400" dirty="0"/>
              <a:t>- All hyperlinks in Twitter are converted to the URL </a:t>
            </a:r>
            <a:r>
              <a:rPr lang="en-US" sz="2400" dirty="0" err="1"/>
              <a:t>shortener</a:t>
            </a:r>
            <a:r>
              <a:rPr lang="en-US" sz="2400" dirty="0"/>
              <a:t> t.co. </a:t>
            </a:r>
            <a:r>
              <a:rPr lang="en-US" sz="2400" dirty="0" smtClean="0"/>
              <a:t>   Therefore</a:t>
            </a:r>
            <a:r>
              <a:rPr lang="en-US" sz="2400" dirty="0"/>
              <a:t>, keeping them in the text processing would not add any value to the analysis</a:t>
            </a:r>
            <a:r>
              <a:rPr lang="en-US" sz="2400" dirty="0" smtClean="0"/>
              <a:t>.</a:t>
            </a:r>
          </a:p>
          <a:p>
            <a:pPr marL="0" indent="0" algn="l" rtl="0">
              <a:buNone/>
            </a:pPr>
            <a:r>
              <a:rPr lang="en-US" sz="2400" b="1" u="sng" dirty="0">
                <a:solidFill>
                  <a:schemeClr val="accent5"/>
                </a:solidFill>
              </a:rPr>
              <a:t>Twitter handles in replies </a:t>
            </a:r>
            <a:r>
              <a:rPr lang="en-US" sz="2400" dirty="0"/>
              <a:t>- These Twitter usernames are preceded by a @ symbol, which does not convey any </a:t>
            </a:r>
            <a:r>
              <a:rPr lang="en-US" sz="2400" dirty="0" smtClean="0"/>
              <a:t>meaning.</a:t>
            </a:r>
          </a:p>
          <a:p>
            <a:pPr marL="0" indent="0" algn="l" rtl="0">
              <a:buNone/>
            </a:pPr>
            <a:r>
              <a:rPr lang="en-US" sz="2400" b="1" u="sng" dirty="0">
                <a:solidFill>
                  <a:schemeClr val="accent5"/>
                </a:solidFill>
              </a:rPr>
              <a:t>Punctuation and special characters </a:t>
            </a:r>
            <a:r>
              <a:rPr lang="en-US" sz="2400" dirty="0"/>
              <a:t>- While these often provide context to textual data, this context is often difficult to process. For simplicity, you will remove all punctuation and special characters from tweets.</a:t>
            </a:r>
          </a:p>
          <a:p>
            <a:pPr marL="0" indent="0" algn="l" rtl="0">
              <a:buNone/>
            </a:pPr>
            <a:endParaRPr lang="en-US" sz="2400" dirty="0"/>
          </a:p>
          <a:p>
            <a:pPr marL="0" indent="0" algn="l" rtl="0">
              <a:buNone/>
            </a:pPr>
            <a:endParaRPr lang="en-US" sz="2400" dirty="0" smtClean="0"/>
          </a:p>
          <a:p>
            <a:pPr marL="0" indent="0" algn="l" rtl="0">
              <a:buNone/>
            </a:pPr>
            <a:endParaRPr lang="en-US" sz="2400" dirty="0"/>
          </a:p>
          <a:p>
            <a:pPr algn="l" rtl="0">
              <a:buFont typeface="Arial" panose="020B0604020202020204" pitchFamily="34" charset="0"/>
              <a:buChar char="•"/>
            </a:pPr>
            <a:endParaRPr lang="ar-EG" sz="2800" dirty="0"/>
          </a:p>
        </p:txBody>
      </p:sp>
      <p:sp>
        <p:nvSpPr>
          <p:cNvPr id="4" name="عنوان 1"/>
          <p:cNvSpPr>
            <a:spLocks noGrp="1"/>
          </p:cNvSpPr>
          <p:nvPr>
            <p:ph type="title"/>
          </p:nvPr>
        </p:nvSpPr>
        <p:spPr>
          <a:xfrm>
            <a:off x="902117" y="286603"/>
            <a:ext cx="10448726" cy="1450757"/>
          </a:xfrm>
        </p:spPr>
        <p:txBody>
          <a:bodyPr>
            <a:normAutofit/>
          </a:bodyPr>
          <a:lstStyle/>
          <a:p>
            <a:pPr rtl="0"/>
            <a:r>
              <a:rPr 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 Rounded MT Bold" panose="020F0704030504030204" pitchFamily="34" charset="0"/>
              </a:rPr>
              <a:t>          </a:t>
            </a:r>
            <a:r>
              <a:rPr lang="en-US" sz="4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 Rounded MT Bold" panose="020F0704030504030204" pitchFamily="34" charset="0"/>
              </a:rPr>
              <a:t>Data Preprocessing: Removing Noise</a:t>
            </a:r>
            <a:endParaRPr lang="ar-EG" sz="4000" dirty="0"/>
          </a:p>
        </p:txBody>
      </p:sp>
      <p:pic>
        <p:nvPicPr>
          <p:cNvPr id="5" name="Picture 10" descr="District Testing Administration - Late Spring - The ACT for K-12  Professionals | AC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44" y="640080"/>
            <a:ext cx="182880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05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sz="2800" dirty="0" smtClean="0"/>
              <a:t> We will </a:t>
            </a:r>
            <a:r>
              <a:rPr lang="en-US" sz="2800" dirty="0"/>
              <a:t>remove these noise </a:t>
            </a:r>
            <a:r>
              <a:rPr lang="en-US" sz="2800" dirty="0" smtClean="0"/>
              <a:t>by a </a:t>
            </a:r>
            <a:r>
              <a:rPr lang="en-US" sz="2800" dirty="0" err="1">
                <a:latin typeface="Consolas" panose="020B0609020204030204" pitchFamily="49" charset="0"/>
              </a:rPr>
              <a:t>remove_noise</a:t>
            </a:r>
            <a:r>
              <a:rPr lang="en-US" sz="2800" dirty="0">
                <a:latin typeface="Consolas" panose="020B0609020204030204" pitchFamily="49" charset="0"/>
              </a:rPr>
              <a:t>() </a:t>
            </a:r>
            <a:r>
              <a:rPr lang="en-US" sz="2800" dirty="0"/>
              <a:t>function that removes noise and incorporates the normalization </a:t>
            </a:r>
            <a:r>
              <a:rPr lang="en-US" sz="2800" dirty="0" smtClean="0"/>
              <a:t>and lemmatization </a:t>
            </a:r>
            <a:r>
              <a:rPr lang="en-US" sz="2800" dirty="0"/>
              <a:t>mentioned in the previous section</a:t>
            </a:r>
            <a:r>
              <a:rPr lang="en-US" sz="2800" dirty="0" smtClean="0"/>
              <a:t>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800" dirty="0" smtClean="0"/>
              <a:t> The </a:t>
            </a:r>
            <a:r>
              <a:rPr lang="en-US" sz="2800" dirty="0"/>
              <a:t>code takes two arguments: the </a:t>
            </a:r>
            <a:r>
              <a:rPr lang="en-US" sz="2800" dirty="0" err="1" smtClean="0">
                <a:latin typeface="Consolas" panose="020B0609020204030204" pitchFamily="49" charset="0"/>
              </a:rPr>
              <a:t>tweet_tokens</a:t>
            </a: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/>
              <a:t>and the tuple of </a:t>
            </a:r>
            <a:r>
              <a:rPr lang="en-US" sz="2800" dirty="0" err="1" smtClean="0">
                <a:latin typeface="Consolas" panose="020B0609020204030204" pitchFamily="49" charset="0"/>
              </a:rPr>
              <a:t>stop_words</a:t>
            </a:r>
            <a:r>
              <a:rPr lang="en-US" sz="2800" dirty="0"/>
              <a:t>. then uses a loop to remove the noise from the dataset</a:t>
            </a:r>
            <a:r>
              <a:rPr lang="en-US" sz="2800" dirty="0" smtClean="0"/>
              <a:t>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800" dirty="0" smtClean="0"/>
              <a:t> To </a:t>
            </a:r>
            <a:r>
              <a:rPr lang="en-US" sz="2800" dirty="0"/>
              <a:t>remove hyperlinks, the code first searches for a substring that matches a URL starting with http:// or https://, followed by letters, numbers, or special characters. Once a pattern is matched, the .sub() method replaces it with an empty string, or " " .</a:t>
            </a:r>
            <a:endParaRPr lang="ar-EG" sz="2800" dirty="0"/>
          </a:p>
        </p:txBody>
      </p:sp>
      <p:sp>
        <p:nvSpPr>
          <p:cNvPr id="4" name="عنوان 1"/>
          <p:cNvSpPr>
            <a:spLocks noGrp="1"/>
          </p:cNvSpPr>
          <p:nvPr>
            <p:ph type="title"/>
          </p:nvPr>
        </p:nvSpPr>
        <p:spPr>
          <a:xfrm>
            <a:off x="902117" y="286603"/>
            <a:ext cx="10448726" cy="1450757"/>
          </a:xfrm>
        </p:spPr>
        <p:txBody>
          <a:bodyPr>
            <a:normAutofit/>
          </a:bodyPr>
          <a:lstStyle/>
          <a:p>
            <a:pPr rtl="0"/>
            <a:r>
              <a:rPr 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 Rounded MT Bold" panose="020F0704030504030204" pitchFamily="34" charset="0"/>
              </a:rPr>
              <a:t>          </a:t>
            </a:r>
            <a:r>
              <a:rPr lang="en-US" sz="4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 Rounded MT Bold" panose="020F0704030504030204" pitchFamily="34" charset="0"/>
              </a:rPr>
              <a:t>Data Preprocessing: Removing Noise</a:t>
            </a:r>
            <a:endParaRPr lang="ar-EG" sz="4000" dirty="0"/>
          </a:p>
        </p:txBody>
      </p:sp>
      <p:pic>
        <p:nvPicPr>
          <p:cNvPr id="5" name="Picture 10" descr="District Testing Administration - Late Spring - The ACT for K-12  Professionals | AC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44" y="640080"/>
            <a:ext cx="182880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80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>
                <a:latin typeface="Arial Rounded MT Bold" panose="020F0704030504030204" pitchFamily="34" charset="0"/>
              </a:rPr>
              <a:t>Introduction</a:t>
            </a:r>
            <a:endParaRPr lang="ar-EG" dirty="0">
              <a:latin typeface="Arial Rounded MT Bold" panose="020F0704030504030204" pitchFamily="34" charset="0"/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00224"/>
          </a:xfrm>
        </p:spPr>
        <p:txBody>
          <a:bodyPr>
            <a:normAutofit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sz="2800" dirty="0" smtClean="0"/>
              <a:t> A large amount of </a:t>
            </a:r>
            <a:r>
              <a:rPr lang="en-US" sz="2800" b="1" dirty="0" smtClean="0"/>
              <a:t>unstructured</a:t>
            </a:r>
            <a:r>
              <a:rPr lang="en-US" sz="2800" dirty="0" smtClean="0"/>
              <a:t> data is generated today. 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800" dirty="0" smtClean="0"/>
              <a:t> Unstructured data requires some processing to generate useful insights.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800" dirty="0" smtClean="0"/>
              <a:t> The </a:t>
            </a:r>
            <a:r>
              <a:rPr lang="en-US" sz="2800" dirty="0"/>
              <a:t>process of analyzing natural language and making sense out of it falls under the field of </a:t>
            </a:r>
            <a:r>
              <a:rPr lang="en-US" sz="2800" b="1" dirty="0"/>
              <a:t>Natural Language Processing (NLP</a:t>
            </a:r>
            <a:r>
              <a:rPr lang="en-US" sz="2800" b="1" dirty="0" smtClean="0"/>
              <a:t>).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800" b="1" dirty="0" smtClean="0"/>
              <a:t> </a:t>
            </a:r>
            <a:r>
              <a:rPr lang="en-US" sz="2800" b="1" dirty="0"/>
              <a:t>Sentiment analysis </a:t>
            </a:r>
            <a:r>
              <a:rPr lang="en-US" sz="2800" dirty="0"/>
              <a:t>is a common NLP task, which involves classifying texts or parts of texts into a pre-defined </a:t>
            </a:r>
            <a:r>
              <a:rPr lang="en-US" sz="2800" dirty="0" smtClean="0"/>
              <a:t>sentiment. it is identifying </a:t>
            </a:r>
            <a:r>
              <a:rPr lang="en-US" sz="2800" dirty="0"/>
              <a:t>an attitude of the author on a topic that is being written </a:t>
            </a:r>
            <a:r>
              <a:rPr lang="en-US" sz="2800" dirty="0" smtClean="0"/>
              <a:t>about.</a:t>
            </a:r>
          </a:p>
        </p:txBody>
      </p:sp>
      <p:pic>
        <p:nvPicPr>
          <p:cNvPr id="1026" name="Picture 2" descr="Transparent Introduction Icon Png - Introduction Icon Png, Png Download -  kind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825" y="630045"/>
            <a:ext cx="821830" cy="95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Question Mark Clipart Transparent Background - Transparent Background  Question Marks Clipart, Cliparts &amp; Cartoons - Jing.f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4740" y="577704"/>
            <a:ext cx="1567248" cy="106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68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ar-EG" dirty="0"/>
          </a:p>
        </p:txBody>
      </p:sp>
      <p:pic>
        <p:nvPicPr>
          <p:cNvPr id="5" name="Picture 10" descr="District Testing Administration - Late Spring - The ACT for K-12  Professionals | AC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44" y="640080"/>
            <a:ext cx="182880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عنصر نائب للمحتوى 2"/>
          <p:cNvSpPr txBox="1">
            <a:spLocks/>
          </p:cNvSpPr>
          <p:nvPr/>
        </p:nvSpPr>
        <p:spPr>
          <a:xfrm>
            <a:off x="1249680" y="19981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algn="l" rtl="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algn="l" rtl="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0" indent="0" algn="l" rtl="0">
              <a:buNone/>
            </a:pPr>
            <a:endParaRPr lang="en-US" sz="2800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800" dirty="0" smtClean="0"/>
              <a:t> Use </a:t>
            </a:r>
            <a:r>
              <a:rPr lang="en-US" sz="2800" dirty="0"/>
              <a:t>a built-in set of stop words in NLTK, which needs to be downloaded separately.</a:t>
            </a:r>
          </a:p>
          <a:p>
            <a:pPr marL="0" indent="0" algn="l" rtl="0">
              <a:buNone/>
            </a:pPr>
            <a:endParaRPr lang="en-US" dirty="0" smtClean="0"/>
          </a:p>
          <a:p>
            <a:pPr marL="0" indent="0" algn="l" rtl="0">
              <a:buNone/>
            </a:pPr>
            <a:endParaRPr lang="ar-EG" dirty="0"/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 rotWithShape="1">
          <a:blip r:embed="rId3"/>
          <a:srcRect t="1577"/>
          <a:stretch/>
        </p:blipFill>
        <p:spPr>
          <a:xfrm>
            <a:off x="2963698" y="1845735"/>
            <a:ext cx="6030177" cy="24290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صورة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0971" y="5064423"/>
            <a:ext cx="4955630" cy="12178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عنوان 1"/>
          <p:cNvSpPr>
            <a:spLocks noGrp="1"/>
          </p:cNvSpPr>
          <p:nvPr>
            <p:ph type="title"/>
          </p:nvPr>
        </p:nvSpPr>
        <p:spPr>
          <a:xfrm>
            <a:off x="902117" y="286603"/>
            <a:ext cx="10448726" cy="1450757"/>
          </a:xfrm>
        </p:spPr>
        <p:txBody>
          <a:bodyPr>
            <a:normAutofit/>
          </a:bodyPr>
          <a:lstStyle/>
          <a:p>
            <a:pPr rtl="0"/>
            <a:r>
              <a:rPr 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 Rounded MT Bold" panose="020F0704030504030204" pitchFamily="34" charset="0"/>
              </a:rPr>
              <a:t>          </a:t>
            </a:r>
            <a:r>
              <a:rPr lang="en-US" sz="4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 Rounded MT Bold" panose="020F0704030504030204" pitchFamily="34" charset="0"/>
              </a:rPr>
              <a:t>Data Preprocessing: Removing Noise</a:t>
            </a:r>
            <a:endParaRPr lang="ar-EG" sz="4000" dirty="0"/>
          </a:p>
        </p:txBody>
      </p:sp>
    </p:spTree>
    <p:extLst>
      <p:ext uri="{BB962C8B-B14F-4D97-AF65-F5344CB8AC3E}">
        <p14:creationId xmlns:p14="http://schemas.microsoft.com/office/powerpoint/2010/main" val="278209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l" rtl="0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To test the function, let us run it on our sample tweet by using the 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.words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()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method 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to get a list of stop words in English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0" algn="l" rtl="0">
              <a:buClr>
                <a:srgbClr val="1CADE4"/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 algn="l" rtl="0">
              <a:buClr>
                <a:srgbClr val="1CADE4"/>
              </a:buClr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 algn="l" rtl="0">
              <a:buClr>
                <a:srgbClr val="1CADE4"/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 algn="l" rtl="0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Before 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proceeding to the modeling </a:t>
            </a:r>
            <a:r>
              <a:rPr lang="en-US" sz="2800" dirty="0"/>
              <a:t>exercise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in the next step, use the </a:t>
            </a:r>
            <a:r>
              <a:rPr lang="en-US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remove_noise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()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function 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to clean the positive and negative tweets.</a:t>
            </a:r>
          </a:p>
        </p:txBody>
      </p:sp>
      <p:sp>
        <p:nvSpPr>
          <p:cNvPr id="4" name="عنوان 1"/>
          <p:cNvSpPr>
            <a:spLocks noGrp="1"/>
          </p:cNvSpPr>
          <p:nvPr>
            <p:ph type="title"/>
          </p:nvPr>
        </p:nvSpPr>
        <p:spPr>
          <a:xfrm>
            <a:off x="902117" y="286603"/>
            <a:ext cx="10448726" cy="1450757"/>
          </a:xfrm>
        </p:spPr>
        <p:txBody>
          <a:bodyPr>
            <a:normAutofit/>
          </a:bodyPr>
          <a:lstStyle/>
          <a:p>
            <a:pPr rtl="0"/>
            <a:r>
              <a:rPr 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 Rounded MT Bold" panose="020F0704030504030204" pitchFamily="34" charset="0"/>
              </a:rPr>
              <a:t>          </a:t>
            </a:r>
            <a:r>
              <a:rPr lang="en-US" sz="4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 Rounded MT Bold" panose="020F0704030504030204" pitchFamily="34" charset="0"/>
              </a:rPr>
              <a:t>Data Preprocessing: Removing Noise</a:t>
            </a:r>
            <a:endParaRPr lang="ar-EG" sz="4000" dirty="0"/>
          </a:p>
        </p:txBody>
      </p:sp>
      <p:pic>
        <p:nvPicPr>
          <p:cNvPr id="5" name="Picture 10" descr="District Testing Administration - Late Spring - The ACT for K-12  Professionals | AC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44" y="640080"/>
            <a:ext cx="182880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صورة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244" y="2927942"/>
            <a:ext cx="7181850" cy="12477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7415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endParaRPr lang="en-US" sz="2800" dirty="0" smtClean="0"/>
          </a:p>
          <a:p>
            <a:pPr marL="0" indent="0" algn="l" rtl="0">
              <a:buNone/>
            </a:pPr>
            <a:endParaRPr lang="en-US" sz="2800" dirty="0"/>
          </a:p>
          <a:p>
            <a:pPr marL="0" indent="0" algn="l" rtl="0">
              <a:buNone/>
            </a:pPr>
            <a:endParaRPr lang="en-US" sz="2800" dirty="0"/>
          </a:p>
          <a:p>
            <a:pPr marL="0" indent="0" algn="l" rtl="0">
              <a:buNone/>
            </a:pPr>
            <a:endParaRPr lang="en-US" sz="2800" dirty="0" smtClean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800" dirty="0" smtClean="0"/>
              <a:t>Finally </a:t>
            </a:r>
            <a:r>
              <a:rPr lang="en-US" sz="2800" dirty="0"/>
              <a:t>, let’s compare the original tokens to the cleaned tokens for a sample </a:t>
            </a:r>
            <a:r>
              <a:rPr lang="en-US" sz="2800" dirty="0" smtClean="0"/>
              <a:t>of positive tweet.</a:t>
            </a:r>
          </a:p>
          <a:p>
            <a:pPr algn="l" rtl="0">
              <a:buFont typeface="Arial" panose="020B0604020202020204" pitchFamily="34" charset="0"/>
              <a:buChar char="•"/>
            </a:pPr>
            <a:endParaRPr lang="ar-EG" sz="2800" dirty="0"/>
          </a:p>
        </p:txBody>
      </p:sp>
      <p:pic>
        <p:nvPicPr>
          <p:cNvPr id="5" name="صورة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542" y="1845734"/>
            <a:ext cx="7381875" cy="19335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صورة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946" y="4994796"/>
            <a:ext cx="9601200" cy="1181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عنوان 1"/>
          <p:cNvSpPr>
            <a:spLocks noGrp="1"/>
          </p:cNvSpPr>
          <p:nvPr>
            <p:ph type="title"/>
          </p:nvPr>
        </p:nvSpPr>
        <p:spPr>
          <a:xfrm>
            <a:off x="902117" y="286603"/>
            <a:ext cx="10448726" cy="1450757"/>
          </a:xfrm>
        </p:spPr>
        <p:txBody>
          <a:bodyPr>
            <a:normAutofit/>
          </a:bodyPr>
          <a:lstStyle/>
          <a:p>
            <a:pPr rtl="0"/>
            <a:r>
              <a:rPr 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 Rounded MT Bold" panose="020F0704030504030204" pitchFamily="34" charset="0"/>
              </a:rPr>
              <a:t>          </a:t>
            </a:r>
            <a:r>
              <a:rPr lang="en-US" sz="4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 Rounded MT Bold" panose="020F0704030504030204" pitchFamily="34" charset="0"/>
              </a:rPr>
              <a:t>Data Preprocessing: Removing Noise</a:t>
            </a:r>
            <a:endParaRPr lang="ar-EG" sz="4000" dirty="0"/>
          </a:p>
        </p:txBody>
      </p:sp>
      <p:pic>
        <p:nvPicPr>
          <p:cNvPr id="8" name="Picture 10" descr="District Testing Administration - Late Spring - The ACT for K-12  Professionals | AC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44" y="640080"/>
            <a:ext cx="182880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59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sz="2800" dirty="0" smtClean="0"/>
              <a:t>…</a:t>
            </a:r>
          </a:p>
          <a:p>
            <a:pPr algn="l" rtl="0">
              <a:buFont typeface="Arial" panose="020B0604020202020204" pitchFamily="34" charset="0"/>
              <a:buChar char="•"/>
            </a:pPr>
            <a:endParaRPr lang="ar-EG" sz="2800" dirty="0"/>
          </a:p>
        </p:txBody>
      </p:sp>
      <p:pic>
        <p:nvPicPr>
          <p:cNvPr id="4" name="Picture 10" descr="District Testing Administration - Late Spring - The ACT for K-12  Professionals | AC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44" y="640080"/>
            <a:ext cx="182880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عنوان 1"/>
          <p:cNvSpPr>
            <a:spLocks noGrp="1"/>
          </p:cNvSpPr>
          <p:nvPr>
            <p:ph type="title"/>
          </p:nvPr>
        </p:nvSpPr>
        <p:spPr>
          <a:xfrm>
            <a:off x="902117" y="286603"/>
            <a:ext cx="10448726" cy="1450757"/>
          </a:xfrm>
        </p:spPr>
        <p:txBody>
          <a:bodyPr>
            <a:normAutofit/>
          </a:bodyPr>
          <a:lstStyle/>
          <a:p>
            <a:pPr rtl="0"/>
            <a:r>
              <a:rPr 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 Rounded MT Bold" panose="020F0704030504030204" pitchFamily="34" charset="0"/>
              </a:rPr>
              <a:t>          </a:t>
            </a:r>
            <a:r>
              <a:rPr lang="en-US" sz="4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 Rounded MT Bold" panose="020F0704030504030204" pitchFamily="34" charset="0"/>
              </a:rPr>
              <a:t>Data Preprocessing</a:t>
            </a:r>
            <a:r>
              <a:rPr lang="en-US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Arial Rounded MT Bold" panose="020F0704030504030204" pitchFamily="34" charset="0"/>
              </a:rPr>
              <a:t>: Word Density</a:t>
            </a:r>
            <a:endParaRPr lang="ar-EG" sz="4000" dirty="0"/>
          </a:p>
        </p:txBody>
      </p:sp>
    </p:spTree>
    <p:extLst>
      <p:ext uri="{BB962C8B-B14F-4D97-AF65-F5344CB8AC3E}">
        <p14:creationId xmlns:p14="http://schemas.microsoft.com/office/powerpoint/2010/main" val="20471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sz="2800" dirty="0" smtClean="0"/>
              <a:t>….</a:t>
            </a:r>
          </a:p>
          <a:p>
            <a:pPr marL="0" indent="0" algn="l" rtl="0">
              <a:buNone/>
            </a:pPr>
            <a:endParaRPr lang="ar-EG" sz="2800" dirty="0"/>
          </a:p>
        </p:txBody>
      </p:sp>
      <p:pic>
        <p:nvPicPr>
          <p:cNvPr id="5" name="Picture 10" descr="District Testing Administration - Late Spring - The ACT for K-12  Professionals | AC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44" y="640080"/>
            <a:ext cx="182880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عنوان 1"/>
          <p:cNvSpPr>
            <a:spLocks noGrp="1"/>
          </p:cNvSpPr>
          <p:nvPr>
            <p:ph type="title"/>
          </p:nvPr>
        </p:nvSpPr>
        <p:spPr>
          <a:xfrm>
            <a:off x="902117" y="286603"/>
            <a:ext cx="10448726" cy="1450757"/>
          </a:xfrm>
        </p:spPr>
        <p:txBody>
          <a:bodyPr>
            <a:normAutofit/>
          </a:bodyPr>
          <a:lstStyle/>
          <a:p>
            <a:pPr rtl="0"/>
            <a:r>
              <a:rPr 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 Rounded MT Bold" panose="020F0704030504030204" pitchFamily="34" charset="0"/>
              </a:rPr>
              <a:t>          </a:t>
            </a:r>
            <a:r>
              <a:rPr lang="en-US" sz="4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 Rounded MT Bold" panose="020F0704030504030204" pitchFamily="34" charset="0"/>
              </a:rPr>
              <a:t>Data Preprocessing</a:t>
            </a:r>
            <a:r>
              <a:rPr lang="en-US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Arial Rounded MT Bold" panose="020F0704030504030204" pitchFamily="34" charset="0"/>
              </a:rPr>
              <a:t>: Word Density</a:t>
            </a:r>
            <a:endParaRPr lang="ar-EG" sz="4000" dirty="0"/>
          </a:p>
        </p:txBody>
      </p:sp>
    </p:spTree>
    <p:extLst>
      <p:ext uri="{BB962C8B-B14F-4D97-AF65-F5344CB8AC3E}">
        <p14:creationId xmlns:p14="http://schemas.microsoft.com/office/powerpoint/2010/main" val="118776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l" rtl="0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First, </a:t>
            </a:r>
            <a:r>
              <a:rPr lang="en-US" sz="23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prepare </a:t>
            </a:r>
            <a:r>
              <a:rPr lang="en-US" sz="23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the data to be fed into the </a:t>
            </a:r>
            <a:r>
              <a:rPr lang="en-US" sz="23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model. notice </a:t>
            </a:r>
            <a:r>
              <a:rPr lang="en-US" sz="23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that the model requires not just a list of words in a tweet, but a Python </a:t>
            </a:r>
            <a:r>
              <a:rPr lang="en-US" sz="23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dictionary</a:t>
            </a:r>
            <a:r>
              <a:rPr lang="en-US" sz="23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with words as keys and True as values</a:t>
            </a:r>
            <a:r>
              <a:rPr lang="en-US" sz="23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0" algn="l" rtl="0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US" sz="23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The </a:t>
            </a:r>
            <a:r>
              <a:rPr lang="en-US" sz="2300" dirty="0">
                <a:solidFill>
                  <a:prstClr val="black">
                    <a:lumMod val="75000"/>
                    <a:lumOff val="25000"/>
                  </a:prstClr>
                </a:solidFill>
              </a:rPr>
              <a:t>following function makes a generator function to change the format of the cleaned data</a:t>
            </a:r>
            <a:r>
              <a:rPr lang="en-US" sz="23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0" algn="l" rtl="0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US" sz="23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Add </a:t>
            </a:r>
            <a:r>
              <a:rPr lang="en-US" sz="23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the following code to convert the tweets from a list of cleaned tokens to dictionaries with keys as the tokens and True as values. The corresponding dictionaries are stored in </a:t>
            </a:r>
            <a:r>
              <a:rPr lang="en-US" sz="23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positive_tokens_for_model</a:t>
            </a:r>
            <a:r>
              <a:rPr lang="en-US" sz="23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23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and </a:t>
            </a:r>
            <a:r>
              <a:rPr lang="en-US" sz="23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negative_tokens_for_model</a:t>
            </a:r>
            <a:r>
              <a:rPr lang="en-US" sz="23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.</a:t>
            </a:r>
          </a:p>
          <a:p>
            <a:pPr lvl="0" algn="l" rtl="0">
              <a:buClr>
                <a:srgbClr val="1CADE4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 lvl="0" algn="l" rtl="0">
              <a:buClr>
                <a:srgbClr val="1CADE4"/>
              </a:buClr>
              <a:buFont typeface="Arial" panose="020B0604020202020204" pitchFamily="34" charset="0"/>
              <a:buChar char="•"/>
            </a:pPr>
            <a:endParaRPr lang="ar-EG" dirty="0"/>
          </a:p>
        </p:txBody>
      </p:sp>
      <p:sp>
        <p:nvSpPr>
          <p:cNvPr id="4" name="عنوان 1"/>
          <p:cNvSpPr>
            <a:spLocks noGrp="1"/>
          </p:cNvSpPr>
          <p:nvPr>
            <p:ph type="title"/>
          </p:nvPr>
        </p:nvSpPr>
        <p:spPr>
          <a:xfrm>
            <a:off x="1097280" y="463341"/>
            <a:ext cx="11289883" cy="1450757"/>
          </a:xfrm>
        </p:spPr>
        <p:txBody>
          <a:bodyPr>
            <a:normAutofit fontScale="90000"/>
          </a:bodyPr>
          <a:lstStyle/>
          <a:p>
            <a:pPr rtl="0"/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Arial Rounded MT Bold" panose="020F0704030504030204" pitchFamily="34" charset="0"/>
              </a:rPr>
              <a:t>          </a:t>
            </a:r>
            <a:r>
              <a:rPr 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 Rounded MT Bold" panose="020F0704030504030204" pitchFamily="34" charset="0"/>
              </a:rPr>
              <a:t>  Preparing </a:t>
            </a: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Arial Rounded MT Bold" panose="020F0704030504030204" pitchFamily="34" charset="0"/>
              </a:rPr>
              <a:t>Data for the </a:t>
            </a:r>
            <a:r>
              <a:rPr 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 Rounded MT Bold" panose="020F0704030504030204" pitchFamily="34" charset="0"/>
              </a:rPr>
              <a:t>Model: Tokens </a:t>
            </a: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Arial Rounded MT Bold" panose="020F0704030504030204" pitchFamily="34" charset="0"/>
              </a:rPr>
              <a:t>to </a:t>
            </a:r>
            <a:r>
              <a:rPr 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 Rounded MT Bold" panose="020F0704030504030204" pitchFamily="34" charset="0"/>
              </a:rPr>
              <a:t>Dictionary</a:t>
            </a: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Arial Rounded MT Bold" panose="020F0704030504030204" pitchFamily="34" charset="0"/>
              </a:rPr>
              <a:t/>
            </a:r>
            <a:b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Arial Rounded MT Bold" panose="020F0704030504030204" pitchFamily="34" charset="0"/>
              </a:rPr>
            </a:br>
            <a:endParaRPr lang="ar-EG" sz="3600" dirty="0">
              <a:solidFill>
                <a:prstClr val="black">
                  <a:lumMod val="75000"/>
                  <a:lumOff val="25000"/>
                </a:prst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7170" name="Picture 2" descr="District Testing Administration - Late Spring - The ACT for K-12  Professionals | AC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19" y="640080"/>
            <a:ext cx="182880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صورة 4"/>
          <p:cNvPicPr>
            <a:picLocks noChangeAspect="1"/>
          </p:cNvPicPr>
          <p:nvPr/>
        </p:nvPicPr>
        <p:blipFill rotWithShape="1">
          <a:blip r:embed="rId3"/>
          <a:srcRect t="8601" b="3486"/>
          <a:stretch/>
        </p:blipFill>
        <p:spPr>
          <a:xfrm>
            <a:off x="3203955" y="5186149"/>
            <a:ext cx="6172057" cy="107524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0476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l" rtl="0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W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 still need 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to prepare the data for training 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the 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model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.</a:t>
            </a:r>
          </a:p>
          <a:p>
            <a:pPr lvl="0" algn="l" rtl="0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The following code 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attaches a Positive or Negative label to each tweet. It then creates a dataset by joining the positive and negative tweets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0" algn="l" rtl="0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When 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training the model, 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it 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should 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be provided 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 sample of 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data 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that does not contain any bias. To avoid bias, 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add 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code to randomly arrange the data using the 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.shuffle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method 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of 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random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.</a:t>
            </a:r>
          </a:p>
          <a:p>
            <a:pPr lvl="0" algn="l" rtl="0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Finally, the code splits the shuffled data into a ratio of 70:30 for training and testing, respectively.</a:t>
            </a:r>
            <a:endParaRPr lang="ar-EG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عنوان 1"/>
          <p:cNvSpPr>
            <a:spLocks noGrp="1"/>
          </p:cNvSpPr>
          <p:nvPr>
            <p:ph type="title"/>
          </p:nvPr>
        </p:nvSpPr>
        <p:spPr>
          <a:xfrm>
            <a:off x="902117" y="640080"/>
            <a:ext cx="11289883" cy="1450757"/>
          </a:xfrm>
        </p:spPr>
        <p:txBody>
          <a:bodyPr>
            <a:normAutofit/>
          </a:bodyPr>
          <a:lstStyle/>
          <a:p>
            <a:pPr rtl="0"/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Arial Rounded MT Bold" panose="020F0704030504030204" pitchFamily="34" charset="0"/>
              </a:rPr>
              <a:t>          </a:t>
            </a:r>
            <a:r>
              <a:rPr 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 Rounded MT Bold" panose="020F0704030504030204" pitchFamily="34" charset="0"/>
              </a:rPr>
              <a:t>  Preparing </a:t>
            </a: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Arial Rounded MT Bold" panose="020F0704030504030204" pitchFamily="34" charset="0"/>
              </a:rPr>
              <a:t>Data for the </a:t>
            </a:r>
            <a:r>
              <a:rPr 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 Rounded MT Bold" panose="020F0704030504030204" pitchFamily="34" charset="0"/>
              </a:rPr>
              <a:t>Model: Splitting Data</a:t>
            </a: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Arial Rounded MT Bold" panose="020F0704030504030204" pitchFamily="34" charset="0"/>
              </a:rPr>
              <a:t/>
            </a:r>
            <a:b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Arial Rounded MT Bold" panose="020F0704030504030204" pitchFamily="34" charset="0"/>
              </a:rPr>
            </a:br>
            <a:endParaRPr lang="ar-EG" sz="3600" dirty="0">
              <a:solidFill>
                <a:prstClr val="black">
                  <a:lumMod val="75000"/>
                  <a:lumOff val="25000"/>
                </a:prst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2" descr="District Testing Administration - Late Spring - The ACT for K-12  Professionals | AC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19" y="640080"/>
            <a:ext cx="182880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صورة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802" y="4908360"/>
            <a:ext cx="7183556" cy="133186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5775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عنصر نائب للمحتوى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9809" y="640079"/>
            <a:ext cx="1828800" cy="1097280"/>
          </a:xfrm>
          <a:prstGeom prst="rect">
            <a:avLst/>
          </a:prstGeom>
        </p:spPr>
      </p:pic>
      <p:sp>
        <p:nvSpPr>
          <p:cNvPr id="7" name="عنصر نائب للمحتوى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Use 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the </a:t>
            </a:r>
            <a:r>
              <a:rPr lang="en-US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NaiveBayesClassifier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class to build the model. </a:t>
            </a:r>
            <a:endParaRPr lang="en-US" sz="28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l" rtl="0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Use 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the 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.train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()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method 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to train the model and the 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.accuracy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() 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method 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to test the model on the testing data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361" y="3507759"/>
            <a:ext cx="9714237" cy="171933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عنوان 1"/>
          <p:cNvSpPr>
            <a:spLocks noGrp="1"/>
          </p:cNvSpPr>
          <p:nvPr>
            <p:ph type="title"/>
          </p:nvPr>
        </p:nvSpPr>
        <p:spPr>
          <a:xfrm>
            <a:off x="2230044" y="286602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 Rounded MT Bold" panose="020F0704030504030204" pitchFamily="34" charset="0"/>
              </a:rPr>
              <a:t>Building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Arial Rounded MT Bold" panose="020F0704030504030204" pitchFamily="34" charset="0"/>
              </a:rPr>
              <a:t>the Model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64610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2230044" y="286602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 Rounded MT Bold" panose="020F0704030504030204" pitchFamily="34" charset="0"/>
              </a:rPr>
              <a:t>Building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Arial Rounded MT Bold" panose="020F0704030504030204" pitchFamily="34" charset="0"/>
              </a:rPr>
              <a:t>the Model</a:t>
            </a:r>
            <a:endParaRPr lang="ar-EG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Accuracy 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is defined as the percentage of tweets in the testing dataset for which the model was correctly able to predict the sentiment. The test accuracy is </a:t>
            </a:r>
            <a:r>
              <a:rPr 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99.5%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which is pretty good.</a:t>
            </a:r>
          </a:p>
          <a:p>
            <a:pPr algn="l" rtl="0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 In the table that shows the most informative features, every row in the output shows the ratio of occurrence of a token in positive and negative tagged tweets in the training dataset</a:t>
            </a:r>
            <a:r>
              <a:rPr lang="en-US" sz="2800" dirty="0" smtClean="0"/>
              <a:t>.</a:t>
            </a:r>
          </a:p>
          <a:p>
            <a:pPr algn="l" rtl="0">
              <a:buClr>
                <a:srgbClr val="1CADE4"/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" name="عنصر نائب للمحتوى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809" y="640079"/>
            <a:ext cx="1828800" cy="1097280"/>
          </a:xfrm>
          <a:prstGeom prst="rect">
            <a:avLst/>
          </a:prstGeom>
        </p:spPr>
      </p:pic>
      <p:pic>
        <p:nvPicPr>
          <p:cNvPr id="5" name="صورة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4427" y="4553980"/>
            <a:ext cx="5670660" cy="214707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1473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sz="2800" dirty="0" smtClean="0"/>
              <a:t> Check </a:t>
            </a:r>
            <a:r>
              <a:rPr lang="en-US" sz="2800" dirty="0"/>
              <a:t>how the model performs on random tweets from </a:t>
            </a:r>
            <a:r>
              <a:rPr lang="en-US" sz="2800" dirty="0" smtClean="0"/>
              <a:t>Twitter.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800" dirty="0" smtClean="0"/>
              <a:t> Test </a:t>
            </a:r>
            <a:r>
              <a:rPr lang="en-US" sz="2800" dirty="0"/>
              <a:t>custom tweets by updating the string associated with the </a:t>
            </a:r>
            <a:r>
              <a:rPr lang="en-US" sz="2800" dirty="0" err="1">
                <a:latin typeface="Consolas" panose="020B0609020204030204" pitchFamily="49" charset="0"/>
              </a:rPr>
              <a:t>custom_tweet</a:t>
            </a:r>
            <a:r>
              <a:rPr lang="en-US" sz="2800" dirty="0"/>
              <a:t> variable</a:t>
            </a:r>
            <a:r>
              <a:rPr lang="en-US" sz="2800" dirty="0" smtClean="0"/>
              <a:t>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800" dirty="0" smtClean="0"/>
              <a:t> Negative Tweet:</a:t>
            </a:r>
          </a:p>
          <a:p>
            <a:pPr algn="l" rtl="0">
              <a:buFont typeface="Arial" panose="020B0604020202020204" pitchFamily="34" charset="0"/>
              <a:buChar char="•"/>
            </a:pPr>
            <a:endParaRPr lang="en-US" sz="2800" dirty="0"/>
          </a:p>
          <a:p>
            <a:pPr algn="l" rtl="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800" dirty="0" smtClean="0"/>
              <a:t> Positive Tweet:</a:t>
            </a:r>
          </a:p>
          <a:p>
            <a:pPr marL="0" indent="0" algn="l" rtl="0">
              <a:buNone/>
            </a:pPr>
            <a:endParaRPr lang="en-US" sz="2800" dirty="0" smtClean="0"/>
          </a:p>
          <a:p>
            <a:pPr marL="0" indent="0" algn="l" rtl="0">
              <a:buNone/>
            </a:pPr>
            <a:endParaRPr lang="ar-EG" sz="2800" dirty="0"/>
          </a:p>
        </p:txBody>
      </p:sp>
      <p:sp>
        <p:nvSpPr>
          <p:cNvPr id="4" name="عنوان 1"/>
          <p:cNvSpPr txBox="1">
            <a:spLocks/>
          </p:cNvSpPr>
          <p:nvPr/>
        </p:nvSpPr>
        <p:spPr>
          <a:xfrm>
            <a:off x="2230044" y="286602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 Rounded MT Bold" panose="020F0704030504030204" pitchFamily="34" charset="0"/>
              </a:rPr>
              <a:t>Testing the Model</a:t>
            </a:r>
            <a:endParaRPr lang="ar-EG" dirty="0"/>
          </a:p>
        </p:txBody>
      </p:sp>
      <p:pic>
        <p:nvPicPr>
          <p:cNvPr id="24578" name="Picture 2" descr="District Testing Administration - Early Spring - The ACT for K-12  Professionals | AC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15" y="640079"/>
            <a:ext cx="182880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صورة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3340" y="3445472"/>
            <a:ext cx="8265972" cy="11409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صورة 6"/>
          <p:cNvPicPr>
            <a:picLocks noChangeAspect="1"/>
          </p:cNvPicPr>
          <p:nvPr/>
        </p:nvPicPr>
        <p:blipFill rotWithShape="1">
          <a:blip r:embed="rId5"/>
          <a:srcRect t="4170"/>
          <a:stretch/>
        </p:blipFill>
        <p:spPr>
          <a:xfrm>
            <a:off x="3693340" y="4996698"/>
            <a:ext cx="7462340" cy="118949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8340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Arial Rounded MT Bold" panose="020F0704030504030204" pitchFamily="34" charset="0"/>
              </a:rPr>
              <a:t>Project</a:t>
            </a:r>
            <a:r>
              <a:rPr lang="en-US" dirty="0" smtClean="0"/>
              <a:t> </a:t>
            </a:r>
            <a:r>
              <a:rPr lang="en-US" dirty="0">
                <a:latin typeface="Arial Rounded MT Bold" panose="020F0704030504030204" pitchFamily="34" charset="0"/>
              </a:rPr>
              <a:t>Scope </a:t>
            </a:r>
            <a:endParaRPr lang="ar-EG" dirty="0">
              <a:latin typeface="Arial Rounded MT Bold" panose="020F0704030504030204" pitchFamily="34" charset="0"/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1097281" y="1828064"/>
            <a:ext cx="10298600" cy="4677897"/>
          </a:xfrm>
        </p:spPr>
        <p:txBody>
          <a:bodyPr>
            <a:normAutofit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sz="2700" dirty="0" smtClean="0"/>
              <a:t> Generally, this </a:t>
            </a:r>
            <a:r>
              <a:rPr lang="en-US" sz="2700" dirty="0"/>
              <a:t>project aim to produce a model that can </a:t>
            </a:r>
            <a:r>
              <a:rPr lang="en-US" sz="2700" dirty="0" smtClean="0"/>
              <a:t>simply predict </a:t>
            </a:r>
            <a:r>
              <a:rPr lang="en-US" sz="2700" dirty="0"/>
              <a:t>if a tweet content is </a:t>
            </a:r>
            <a:r>
              <a:rPr lang="en-US" sz="2700" b="1" dirty="0"/>
              <a:t>positive</a:t>
            </a:r>
            <a:r>
              <a:rPr lang="en-US" sz="2700" dirty="0"/>
              <a:t> or </a:t>
            </a:r>
            <a:r>
              <a:rPr lang="en-US" sz="2700" b="1" dirty="0"/>
              <a:t>negative</a:t>
            </a:r>
            <a:r>
              <a:rPr lang="en-US" sz="2700" dirty="0" smtClean="0"/>
              <a:t>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700" dirty="0"/>
              <a:t> A </a:t>
            </a:r>
            <a:r>
              <a:rPr lang="en-US" sz="2700" b="1" dirty="0"/>
              <a:t>model</a:t>
            </a:r>
            <a:r>
              <a:rPr lang="en-US" sz="2700" dirty="0"/>
              <a:t> is a description of a system using rules and equations. 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700" dirty="0" smtClean="0"/>
              <a:t> First</a:t>
            </a:r>
            <a:r>
              <a:rPr lang="en-US" sz="2700" dirty="0"/>
              <a:t>, prepare a dataset of sample tweets from the </a:t>
            </a:r>
            <a:r>
              <a:rPr lang="en-US" sz="2700" b="1" dirty="0"/>
              <a:t>NLTK package </a:t>
            </a:r>
            <a:r>
              <a:rPr lang="en-US" sz="2700" dirty="0"/>
              <a:t>for </a:t>
            </a:r>
            <a:r>
              <a:rPr lang="en-US" sz="2700" dirty="0" smtClean="0"/>
              <a:t>NLP </a:t>
            </a:r>
            <a:r>
              <a:rPr lang="en-US" sz="2700" dirty="0"/>
              <a:t>with different data cleaning methods.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700" dirty="0"/>
              <a:t> Once the dataset is ready for processing, train a model on pre-classified tweets (</a:t>
            </a:r>
            <a:r>
              <a:rPr lang="en-US" sz="2700" b="1" dirty="0"/>
              <a:t>labeled data</a:t>
            </a:r>
            <a:r>
              <a:rPr lang="en-US" sz="2700" dirty="0" smtClean="0"/>
              <a:t>). So </a:t>
            </a:r>
            <a:r>
              <a:rPr lang="en-US" sz="2700" dirty="0"/>
              <a:t>t is a </a:t>
            </a:r>
            <a:r>
              <a:rPr lang="en-US" sz="2700" b="1" dirty="0"/>
              <a:t>supervised learning </a:t>
            </a:r>
            <a:r>
              <a:rPr lang="en-US" sz="2700" dirty="0"/>
              <a:t>machine learning </a:t>
            </a:r>
            <a:r>
              <a:rPr lang="en-US" sz="2700" dirty="0" smtClean="0"/>
              <a:t>process.</a:t>
            </a:r>
            <a:endParaRPr lang="en-US" sz="2700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700" dirty="0" smtClean="0"/>
              <a:t> Use the model to classify the sample tweets into </a:t>
            </a:r>
            <a:r>
              <a:rPr lang="en-US" sz="2700" b="1" dirty="0" smtClean="0"/>
              <a:t>negative and positives sentiments.</a:t>
            </a:r>
            <a:endParaRPr lang="en-US" sz="2700" b="1" dirty="0"/>
          </a:p>
        </p:txBody>
      </p:sp>
      <p:pic>
        <p:nvPicPr>
          <p:cNvPr id="2050" name="Picture 2" descr="Customers' tweets classification. Social media has become a common place… |  by Martín Pellarolo | Mediu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3058" y="468747"/>
            <a:ext cx="2292822" cy="1145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34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Arial Rounded MT Bold" panose="020F0704030504030204" pitchFamily="34" charset="0"/>
              </a:rPr>
              <a:t>NLTK </a:t>
            </a:r>
            <a:r>
              <a:rPr lang="en-US" dirty="0" smtClean="0">
                <a:latin typeface="Arial Rounded MT Bold" panose="020F0704030504030204" pitchFamily="34" charset="0"/>
              </a:rPr>
              <a:t>Package</a:t>
            </a:r>
            <a:endParaRPr lang="ar-EG" dirty="0">
              <a:latin typeface="Arial Rounded MT Bold" panose="020F0704030504030204" pitchFamily="34" charset="0"/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868680" y="1932078"/>
            <a:ext cx="10515600" cy="4902721"/>
          </a:xfrm>
        </p:spPr>
        <p:txBody>
          <a:bodyPr>
            <a:normAutofit/>
          </a:bodyPr>
          <a:lstStyle/>
          <a:p>
            <a:pPr algn="l" rtl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b="1" dirty="0" smtClean="0"/>
              <a:t>NLTK (</a:t>
            </a:r>
            <a:r>
              <a:rPr lang="en-US" sz="2800" b="1" dirty="0"/>
              <a:t>Natural Language </a:t>
            </a:r>
            <a:r>
              <a:rPr lang="en-US" sz="2800" b="1" dirty="0" smtClean="0"/>
              <a:t>Toolkit) </a:t>
            </a:r>
            <a:r>
              <a:rPr lang="en-US" sz="2800" dirty="0" smtClean="0"/>
              <a:t>is </a:t>
            </a:r>
            <a:r>
              <a:rPr lang="en-US" sz="2800" dirty="0"/>
              <a:t>a leading platform for building Python programs to work with human language data</a:t>
            </a:r>
            <a:r>
              <a:rPr lang="en-US" sz="2800" dirty="0" smtClean="0"/>
              <a:t>.</a:t>
            </a:r>
          </a:p>
          <a:p>
            <a:pPr algn="l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 It provides easy-to-use interfaces to </a:t>
            </a:r>
            <a:r>
              <a:rPr lang="en-US" sz="2800" u="sng" dirty="0">
                <a:solidFill>
                  <a:schemeClr val="accent5"/>
                </a:solidFill>
                <a:hlinkClick r:id="rId2"/>
              </a:rPr>
              <a:t>over 50 corpora and lexical resources</a:t>
            </a:r>
            <a:r>
              <a:rPr lang="en-US" sz="2800" dirty="0" smtClean="0"/>
              <a:t> such as </a:t>
            </a:r>
            <a:r>
              <a:rPr lang="en-US" sz="2800" b="1" dirty="0" err="1" smtClean="0"/>
              <a:t>WordNet</a:t>
            </a:r>
            <a:r>
              <a:rPr lang="en-US" sz="2800" dirty="0" smtClean="0"/>
              <a:t>, along with a suite of text processing libraries for </a:t>
            </a:r>
            <a:r>
              <a:rPr lang="en-US" sz="2800" b="1" dirty="0" smtClean="0"/>
              <a:t>classification, tokenization, stemming, tagging, parsing, and semantic reasoning</a:t>
            </a:r>
            <a:r>
              <a:rPr lang="en-US" sz="2800" dirty="0" smtClean="0"/>
              <a:t> and more.</a:t>
            </a:r>
          </a:p>
          <a:p>
            <a:pPr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/>
              <a:t> NLTK</a:t>
            </a:r>
            <a:r>
              <a:rPr lang="en-US" sz="2800" dirty="0" smtClean="0"/>
              <a:t> is a </a:t>
            </a:r>
            <a:r>
              <a:rPr lang="en-US" sz="2800" b="1" dirty="0" smtClean="0"/>
              <a:t>free</a:t>
            </a:r>
            <a:r>
              <a:rPr lang="en-US" sz="2800" dirty="0" smtClean="0"/>
              <a:t>, </a:t>
            </a:r>
            <a:r>
              <a:rPr lang="en-US" sz="2800" b="1" dirty="0" smtClean="0"/>
              <a:t>open source</a:t>
            </a:r>
            <a:r>
              <a:rPr lang="en-US" sz="2800" dirty="0" smtClean="0"/>
              <a:t>, </a:t>
            </a:r>
            <a:r>
              <a:rPr lang="en-US" sz="2800" b="1" dirty="0" smtClean="0"/>
              <a:t>community-driven</a:t>
            </a:r>
            <a:r>
              <a:rPr lang="en-US" sz="2800" dirty="0" smtClean="0"/>
              <a:t> project.</a:t>
            </a:r>
          </a:p>
          <a:p>
            <a:pPr algn="l" rtl="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algn="l" rtl="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algn="l" rtl="0">
              <a:buFont typeface="Arial" panose="020B0604020202020204" pitchFamily="34" charset="0"/>
              <a:buChar char="•"/>
            </a:pPr>
            <a:endParaRPr lang="ar-EG" sz="2800" dirty="0"/>
          </a:p>
        </p:txBody>
      </p:sp>
      <p:pic>
        <p:nvPicPr>
          <p:cNvPr id="3074" name="Picture 2" descr="Day 40 of 100DaysofML. NLTK. Natural Language Toolkit is one… | by Charan  Soneji | 100DaysofMLcode | Mediu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4290" y="573384"/>
            <a:ext cx="1069990" cy="116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85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Arial Rounded MT Bold" panose="020F0704030504030204" pitchFamily="34" charset="0"/>
              </a:rPr>
              <a:t>Dataset</a:t>
            </a:r>
            <a:endParaRPr lang="ar-EG" dirty="0">
              <a:latin typeface="Arial Rounded MT Bold" panose="020F0704030504030204" pitchFamily="34" charset="0"/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sz="2800" dirty="0" smtClean="0"/>
              <a:t> NLTK's </a:t>
            </a:r>
            <a:r>
              <a:rPr lang="en-US" sz="2800" dirty="0"/>
              <a:t>Twitter corpus currently contains a sample of 20k Tweets (named '</a:t>
            </a:r>
            <a:r>
              <a:rPr lang="en-US" sz="2800" dirty="0" err="1">
                <a:latin typeface="Consolas" panose="020B0609020204030204" pitchFamily="49" charset="0"/>
              </a:rPr>
              <a:t>twitter_samples</a:t>
            </a:r>
            <a:r>
              <a:rPr lang="en-US" sz="2800" dirty="0"/>
              <a:t>') retrieved from the Twitter Streaming API, together with another 10k which are divided according to sentiment into negative and positive.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sz="2800" dirty="0"/>
              <a:t>We can summarized the used dataset as follows:</a:t>
            </a:r>
          </a:p>
          <a:p>
            <a:pPr marL="0" indent="0" algn="l" rtl="0">
              <a:buNone/>
            </a:pPr>
            <a:r>
              <a:rPr lang="en-US" sz="2400" dirty="0" smtClean="0"/>
              <a:t>    </a:t>
            </a:r>
            <a:r>
              <a:rPr lang="en-US" sz="2400" dirty="0" err="1" smtClean="0">
                <a:latin typeface="Consolas" panose="020B0609020204030204" pitchFamily="49" charset="0"/>
              </a:rPr>
              <a:t>negative_tweets.json</a:t>
            </a:r>
            <a:r>
              <a:rPr lang="en-US" sz="2400" dirty="0"/>
              <a:t>: </a:t>
            </a:r>
            <a:r>
              <a:rPr lang="en-US" sz="2400" b="1" dirty="0"/>
              <a:t>5000</a:t>
            </a:r>
            <a:r>
              <a:rPr lang="en-US" sz="2400" dirty="0"/>
              <a:t> tweets with </a:t>
            </a:r>
            <a:r>
              <a:rPr lang="en-US" sz="2400" b="1" dirty="0"/>
              <a:t>negative</a:t>
            </a:r>
            <a:r>
              <a:rPr lang="en-US" sz="2400" dirty="0"/>
              <a:t> </a:t>
            </a:r>
            <a:r>
              <a:rPr lang="en-US" sz="2400" dirty="0" smtClean="0"/>
              <a:t>sentiments.</a:t>
            </a:r>
          </a:p>
          <a:p>
            <a:pPr marL="0" indent="0" algn="l" rtl="0">
              <a:buNone/>
            </a:pPr>
            <a:r>
              <a:rPr lang="en-US" sz="2400" dirty="0" smtClean="0"/>
              <a:t>    </a:t>
            </a:r>
            <a:r>
              <a:rPr lang="en-US" sz="2400" dirty="0" err="1" smtClean="0">
                <a:latin typeface="Consolas" panose="020B0609020204030204" pitchFamily="49" charset="0"/>
              </a:rPr>
              <a:t>positive_tweets.json</a:t>
            </a:r>
            <a:r>
              <a:rPr lang="en-US" sz="2400" dirty="0"/>
              <a:t>: </a:t>
            </a:r>
            <a:r>
              <a:rPr lang="en-US" sz="2400" b="1" dirty="0"/>
              <a:t>5000</a:t>
            </a:r>
            <a:r>
              <a:rPr lang="en-US" sz="2400" dirty="0"/>
              <a:t> tweets with </a:t>
            </a:r>
            <a:r>
              <a:rPr lang="en-US" sz="2400" b="1" dirty="0"/>
              <a:t>positive</a:t>
            </a:r>
            <a:r>
              <a:rPr lang="en-US" sz="2400" dirty="0"/>
              <a:t> </a:t>
            </a:r>
            <a:r>
              <a:rPr lang="en-US" sz="2400" dirty="0" smtClean="0"/>
              <a:t>sentiments.</a:t>
            </a:r>
          </a:p>
          <a:p>
            <a:pPr marL="0" indent="0" algn="l" rtl="0">
              <a:buNone/>
            </a:pPr>
            <a:r>
              <a:rPr lang="en-US" sz="2400" dirty="0" smtClean="0"/>
              <a:t>    </a:t>
            </a:r>
            <a:r>
              <a:rPr lang="en-US" sz="2400" dirty="0" smtClean="0">
                <a:latin typeface="Consolas" panose="020B0609020204030204" pitchFamily="49" charset="0"/>
              </a:rPr>
              <a:t>tweets.20150430-223406.json</a:t>
            </a:r>
            <a:r>
              <a:rPr lang="en-US" sz="2400" dirty="0" smtClean="0"/>
              <a:t>: </a:t>
            </a:r>
            <a:r>
              <a:rPr lang="en-US" sz="2400" b="1" dirty="0" smtClean="0"/>
              <a:t>20000</a:t>
            </a:r>
            <a:r>
              <a:rPr lang="en-US" sz="2400" dirty="0" smtClean="0"/>
              <a:t> tweets with </a:t>
            </a:r>
            <a:r>
              <a:rPr lang="en-US" sz="2400" b="1" dirty="0" smtClean="0"/>
              <a:t>no sentiments</a:t>
            </a:r>
            <a:r>
              <a:rPr lang="en-US" sz="2400" dirty="0" smtClean="0"/>
              <a:t>.</a:t>
            </a:r>
            <a:endParaRPr lang="ar-EG" sz="2400" dirty="0"/>
          </a:p>
        </p:txBody>
      </p:sp>
      <p:pic>
        <p:nvPicPr>
          <p:cNvPr id="4098" name="Picture 2" descr="KUL Belgium Traffic Sign Dataset - Dataset - AVI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3851" y="641231"/>
            <a:ext cx="1568338" cy="934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70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000" contrast="77000"/>
                    </a14:imgEffect>
                  </a14:imgLayer>
                </a14:imgProps>
              </a:ext>
            </a:extLst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288349" y="786248"/>
            <a:ext cx="10058400" cy="3566160"/>
          </a:xfrm>
        </p:spPr>
        <p:txBody>
          <a:bodyPr>
            <a:normAutofit/>
          </a:bodyPr>
          <a:lstStyle/>
          <a:p>
            <a:pPr algn="ctr" rtl="0"/>
            <a:r>
              <a:rPr lang="en-US" dirty="0">
                <a:solidFill>
                  <a:schemeClr val="tx1"/>
                </a:solidFill>
              </a:rPr>
              <a:t>Project Implementation </a:t>
            </a:r>
            <a:endParaRPr lang="ar-E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2122753" y="170598"/>
            <a:ext cx="9152189" cy="1450757"/>
          </a:xfrm>
        </p:spPr>
        <p:txBody>
          <a:bodyPr>
            <a:normAutofit/>
          </a:bodyPr>
          <a:lstStyle/>
          <a:p>
            <a:pPr algn="l" rtl="0"/>
            <a:r>
              <a:rPr lang="en-US" sz="4400" dirty="0" smtClean="0">
                <a:latin typeface="Arial Rounded MT Bold" panose="020F0704030504030204" pitchFamily="34" charset="0"/>
              </a:rPr>
              <a:t>Import NLTK &amp; Download Dataset </a:t>
            </a:r>
            <a:endParaRPr lang="ar-EG" sz="4400" dirty="0">
              <a:latin typeface="Arial Rounded MT Bold" panose="020F0704030504030204" pitchFamily="34" charset="0"/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1097280" y="1768751"/>
            <a:ext cx="10058400" cy="4896817"/>
          </a:xfrm>
        </p:spPr>
        <p:txBody>
          <a:bodyPr>
            <a:noAutofit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/>
              <a:t>After install NLTK package (</a:t>
            </a:r>
            <a:r>
              <a:rPr lang="en-US" sz="2400" dirty="0" err="1">
                <a:latin typeface="Consolas" panose="020B0609020204030204" pitchFamily="49" charset="0"/>
              </a:rPr>
              <a:t>nltk</a:t>
            </a:r>
            <a:r>
              <a:rPr lang="en-US" sz="2400" dirty="0">
                <a:latin typeface="Consolas" panose="020B0609020204030204" pitchFamily="49" charset="0"/>
              </a:rPr>
              <a:t> == 3.3</a:t>
            </a:r>
            <a:r>
              <a:rPr lang="en-US" sz="2400" dirty="0"/>
              <a:t>), import the NLTK module.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400" dirty="0" smtClean="0"/>
              <a:t> Download </a:t>
            </a:r>
            <a:r>
              <a:rPr lang="en-US" sz="2400" dirty="0" err="1" smtClean="0">
                <a:latin typeface="Consolas" panose="020B0609020204030204" pitchFamily="49" charset="0"/>
              </a:rPr>
              <a:t>twitter_samples</a:t>
            </a:r>
            <a:r>
              <a:rPr lang="en-US" sz="2400" dirty="0" smtClean="0"/>
              <a:t> from </a:t>
            </a:r>
            <a:r>
              <a:rPr lang="en-US" sz="2400" dirty="0"/>
              <a:t>the NLTK </a:t>
            </a:r>
            <a:r>
              <a:rPr lang="en-US" sz="2400" dirty="0" smtClean="0"/>
              <a:t>package. 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400" dirty="0" smtClean="0"/>
              <a:t> Running the</a:t>
            </a:r>
            <a:r>
              <a:rPr lang="en-US" sz="2400" dirty="0" smtClean="0">
                <a:latin typeface="Consolas" panose="020B0609020204030204" pitchFamily="49" charset="0"/>
              </a:rPr>
              <a:t> download </a:t>
            </a:r>
            <a:r>
              <a:rPr lang="en-US" sz="2400" dirty="0" smtClean="0"/>
              <a:t>command, downloads </a:t>
            </a:r>
            <a:r>
              <a:rPr lang="en-US" sz="2400" dirty="0"/>
              <a:t>and stores the tweets locally</a:t>
            </a:r>
            <a:r>
              <a:rPr lang="en-US" sz="2400" dirty="0" smtClean="0"/>
              <a:t>.</a:t>
            </a:r>
          </a:p>
          <a:p>
            <a:pPr algn="l" rtl="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0" indent="0" algn="l" rtl="0">
              <a:buNone/>
            </a:pPr>
            <a:endParaRPr lang="en-US" sz="2400" dirty="0" smtClean="0"/>
          </a:p>
          <a:p>
            <a:pPr marL="0" indent="0" algn="l" rtl="0">
              <a:buNone/>
            </a:pPr>
            <a:endParaRPr lang="en-US" sz="2400" dirty="0"/>
          </a:p>
          <a:p>
            <a:pPr marL="0" indent="0" algn="l" rtl="0">
              <a:buNone/>
            </a:pPr>
            <a:endParaRPr lang="en-US" sz="2400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400" dirty="0" smtClean="0"/>
              <a:t>  Once </a:t>
            </a:r>
            <a:r>
              <a:rPr lang="en-US" sz="2400" dirty="0"/>
              <a:t>the samples are </a:t>
            </a:r>
            <a:r>
              <a:rPr lang="en-US" sz="2400" dirty="0" smtClean="0"/>
              <a:t>downloaded</a:t>
            </a:r>
            <a:r>
              <a:rPr lang="en-US" sz="2400" dirty="0"/>
              <a:t>, they are available </a:t>
            </a:r>
            <a:r>
              <a:rPr lang="en-US" sz="2400" dirty="0" smtClean="0"/>
              <a:t>for use.</a:t>
            </a:r>
            <a:endParaRPr lang="en-US" sz="2800" dirty="0" smtClean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 rotWithShape="1">
          <a:blip r:embed="rId2"/>
          <a:srcRect t="2049" b="6219"/>
          <a:stretch/>
        </p:blipFill>
        <p:spPr>
          <a:xfrm>
            <a:off x="2573655" y="3391468"/>
            <a:ext cx="7105650" cy="16513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126" name="Picture 6" descr="District Testing Administration - Fall - The ACT for K-12 Professionals |  AC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49" y="598969"/>
            <a:ext cx="1826806" cy="109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72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       </a:t>
            </a:r>
            <a:r>
              <a:rPr lang="en-US" sz="4400" dirty="0" smtClean="0">
                <a:latin typeface="Arial Rounded MT Bold" panose="020F0704030504030204" pitchFamily="34" charset="0"/>
              </a:rPr>
              <a:t>Data </a:t>
            </a:r>
            <a:r>
              <a:rPr lang="en-US" sz="4400" dirty="0">
                <a:latin typeface="Arial Rounded MT Bold" panose="020F0704030504030204" pitchFamily="34" charset="0"/>
              </a:rPr>
              <a:t>Preprocessing: Tokenization</a:t>
            </a:r>
            <a:endParaRPr lang="ar-EG" sz="4400" dirty="0">
              <a:latin typeface="Arial Rounded MT Bold" panose="020F0704030504030204" pitchFamily="34" charset="0"/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sz="2800" dirty="0" smtClean="0"/>
              <a:t> We need to process language to make it easier for the machine to understand.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800" b="1" dirty="0" smtClean="0"/>
              <a:t> Tokenization </a:t>
            </a:r>
            <a:r>
              <a:rPr lang="en-US" sz="2800" dirty="0" smtClean="0"/>
              <a:t>or</a:t>
            </a:r>
            <a:r>
              <a:rPr lang="en-US" sz="2800" b="1" dirty="0" smtClean="0"/>
              <a:t> </a:t>
            </a:r>
            <a:r>
              <a:rPr lang="en-US" sz="2800" dirty="0" smtClean="0"/>
              <a:t>splitting </a:t>
            </a:r>
            <a:r>
              <a:rPr lang="en-US" sz="2800" dirty="0"/>
              <a:t>strings into smaller parts called </a:t>
            </a:r>
            <a:r>
              <a:rPr lang="en-US" sz="2800" b="1" dirty="0" smtClean="0"/>
              <a:t>tokens</a:t>
            </a:r>
            <a:r>
              <a:rPr lang="en-US" sz="2800" dirty="0" smtClean="0"/>
              <a:t>, is</a:t>
            </a:r>
            <a:r>
              <a:rPr lang="en-US" sz="2800" b="1" dirty="0" smtClean="0"/>
              <a:t> </a:t>
            </a:r>
            <a:r>
              <a:rPr lang="en-US" sz="2800" dirty="0"/>
              <a:t>t</a:t>
            </a:r>
            <a:r>
              <a:rPr lang="en-US" sz="2800" dirty="0" smtClean="0"/>
              <a:t>he </a:t>
            </a:r>
            <a:r>
              <a:rPr lang="en-US" sz="2800" dirty="0"/>
              <a:t>first part of </a:t>
            </a:r>
            <a:r>
              <a:rPr lang="en-US" sz="2800" dirty="0" smtClean="0"/>
              <a:t>making sense of the data. A </a:t>
            </a:r>
            <a:r>
              <a:rPr lang="en-US" sz="2800" dirty="0"/>
              <a:t>token is a sequence of characters in text that serves as a unit</a:t>
            </a:r>
            <a:r>
              <a:rPr lang="en-US" sz="2800" dirty="0" smtClean="0"/>
              <a:t>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800" dirty="0" smtClean="0"/>
              <a:t>A </a:t>
            </a:r>
            <a:r>
              <a:rPr lang="en-US" sz="2800" dirty="0"/>
              <a:t>basic way of </a:t>
            </a:r>
            <a:r>
              <a:rPr lang="en-US" sz="2800" dirty="0" smtClean="0"/>
              <a:t>implementing </a:t>
            </a:r>
            <a:r>
              <a:rPr lang="en-US" sz="2800" b="1" dirty="0"/>
              <a:t>Tokenization</a:t>
            </a:r>
            <a:r>
              <a:rPr lang="en-US" sz="2800" dirty="0" smtClean="0"/>
              <a:t> is </a:t>
            </a:r>
            <a:r>
              <a:rPr lang="en-US" sz="2800" dirty="0"/>
              <a:t>by splitting the text based on whitespace and punctuation</a:t>
            </a:r>
            <a:r>
              <a:rPr lang="en-US" sz="2800" dirty="0" smtClean="0"/>
              <a:t>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800" dirty="0" smtClean="0"/>
              <a:t> First </a:t>
            </a:r>
            <a:r>
              <a:rPr lang="en-US" sz="2800" dirty="0"/>
              <a:t>import the </a:t>
            </a:r>
            <a:r>
              <a:rPr lang="en-US" sz="2800" dirty="0" err="1">
                <a:latin typeface="Consolas" panose="020B0609020204030204" pitchFamily="49" charset="0"/>
              </a:rPr>
              <a:t>twitter_samples</a:t>
            </a:r>
            <a:r>
              <a:rPr lang="en-US" sz="2800" dirty="0"/>
              <a:t> so </a:t>
            </a:r>
            <a:r>
              <a:rPr lang="en-US" sz="2800" dirty="0" smtClean="0"/>
              <a:t>we </a:t>
            </a:r>
            <a:r>
              <a:rPr lang="en-US" sz="2800" dirty="0"/>
              <a:t>can work with that data:</a:t>
            </a:r>
            <a:endParaRPr lang="ar-EG" sz="2800" dirty="0"/>
          </a:p>
        </p:txBody>
      </p:sp>
      <p:sp>
        <p:nvSpPr>
          <p:cNvPr id="6" name="AutoShape 4" descr="File:Eo circle blue number-2.svg - Wikimedia Comm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pic>
        <p:nvPicPr>
          <p:cNvPr id="6154" name="Picture 10" descr="District Testing Administration - Late Spring - The ACT for K-12  Professionals | AC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44" y="640080"/>
            <a:ext cx="182880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صورة 8"/>
          <p:cNvPicPr>
            <a:picLocks noChangeAspect="1"/>
          </p:cNvPicPr>
          <p:nvPr/>
        </p:nvPicPr>
        <p:blipFill rotWithShape="1">
          <a:blip r:embed="rId3"/>
          <a:srcRect t="7623"/>
          <a:stretch/>
        </p:blipFill>
        <p:spPr>
          <a:xfrm>
            <a:off x="3683132" y="5570985"/>
            <a:ext cx="4886695" cy="59621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9953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sz="4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 Rounded MT Bold" panose="020F0704030504030204" pitchFamily="34" charset="0"/>
              </a:rPr>
              <a:t>       Data </a:t>
            </a:r>
            <a:r>
              <a:rPr lang="en-US" sz="4400" dirty="0">
                <a:solidFill>
                  <a:prstClr val="black">
                    <a:lumMod val="75000"/>
                    <a:lumOff val="25000"/>
                  </a:prstClr>
                </a:solidFill>
                <a:latin typeface="Arial Rounded MT Bold" panose="020F0704030504030204" pitchFamily="34" charset="0"/>
              </a:rPr>
              <a:t>Preprocessing: Tokenization</a:t>
            </a:r>
            <a:endParaRPr lang="ar-EG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sz="2800" dirty="0" smtClean="0"/>
              <a:t> Declare </a:t>
            </a:r>
            <a:r>
              <a:rPr lang="en-US" sz="2800" dirty="0" err="1" smtClean="0">
                <a:latin typeface="Consolas" panose="020B0609020204030204" pitchFamily="49" charset="0"/>
              </a:rPr>
              <a:t>negative_tweets,positive_tweets</a:t>
            </a:r>
            <a:r>
              <a:rPr lang="en-US" sz="2800" dirty="0" smtClean="0"/>
              <a:t> and </a:t>
            </a:r>
            <a:r>
              <a:rPr lang="en-US" sz="2800" dirty="0">
                <a:latin typeface="Consolas" panose="020B0609020204030204" pitchFamily="49" charset="0"/>
              </a:rPr>
              <a:t>text</a:t>
            </a:r>
            <a:r>
              <a:rPr lang="en-US" sz="2800" dirty="0" smtClean="0"/>
              <a:t> variables.</a:t>
            </a:r>
            <a:r>
              <a:rPr lang="en-US" sz="2800" dirty="0"/>
              <a:t> </a:t>
            </a:r>
            <a:endParaRPr lang="en-US" sz="2800" dirty="0" smtClean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800" dirty="0" smtClean="0"/>
              <a:t> Set each tweets collection as a variable in order to make processing and testing more easier. 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800" dirty="0" smtClean="0"/>
              <a:t> Use </a:t>
            </a:r>
            <a:r>
              <a:rPr lang="en-US" sz="2800" dirty="0">
                <a:latin typeface="Consolas" panose="020B0609020204030204" pitchFamily="49" charset="0"/>
              </a:rPr>
              <a:t>strings</a:t>
            </a:r>
            <a:r>
              <a:rPr lang="en-US" sz="2800" dirty="0" smtClean="0">
                <a:latin typeface="Consolas" panose="020B0609020204030204" pitchFamily="49" charset="0"/>
              </a:rPr>
              <a:t>()</a:t>
            </a:r>
            <a:r>
              <a:rPr lang="en-US" sz="2800" dirty="0" smtClean="0"/>
              <a:t> method of </a:t>
            </a:r>
            <a:r>
              <a:rPr lang="en-US" sz="2800" dirty="0" err="1" smtClean="0">
                <a:latin typeface="Consolas" panose="020B0609020204030204" pitchFamily="49" charset="0"/>
              </a:rPr>
              <a:t>twitter_samples</a:t>
            </a:r>
            <a:r>
              <a:rPr lang="en-US" sz="2800" dirty="0" smtClean="0"/>
              <a:t> to print all the tweets within a dataset as strings.</a:t>
            </a:r>
          </a:p>
        </p:txBody>
      </p:sp>
      <p:pic>
        <p:nvPicPr>
          <p:cNvPr id="6" name="Picture 10" descr="District Testing Administration - Late Spring - The ACT for K-12  Professionals | AC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44" y="640080"/>
            <a:ext cx="182880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صورة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0664" y="4763779"/>
            <a:ext cx="7511631" cy="110531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1468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أثر رجعي">
  <a:themeElements>
    <a:clrScheme name="أثر رجعي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أثر رجعي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أثر رجعي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1386</TotalTime>
  <Words>1641</Words>
  <Application>Microsoft Office PowerPoint</Application>
  <PresentationFormat>Widescreen</PresentationFormat>
  <Paragraphs>147</Paragraphs>
  <Slides>29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Arial Rounded MT Bold</vt:lpstr>
      <vt:lpstr>Calibri</vt:lpstr>
      <vt:lpstr>Calibri Light</vt:lpstr>
      <vt:lpstr>Consolas</vt:lpstr>
      <vt:lpstr>Times New Roman</vt:lpstr>
      <vt:lpstr>أثر رجعي</vt:lpstr>
      <vt:lpstr>Tweets Sentiment Analysis</vt:lpstr>
      <vt:lpstr>Introduction</vt:lpstr>
      <vt:lpstr>Project Scope </vt:lpstr>
      <vt:lpstr>NLTK Package</vt:lpstr>
      <vt:lpstr>Dataset</vt:lpstr>
      <vt:lpstr>Project Implementation </vt:lpstr>
      <vt:lpstr>Import NLTK &amp; Download Dataset </vt:lpstr>
      <vt:lpstr>       Data Preprocessing: Tokenization</vt:lpstr>
      <vt:lpstr>       Data Preprocessing: Tokenization</vt:lpstr>
      <vt:lpstr>       Data Preprocessing: Tokenization</vt:lpstr>
      <vt:lpstr>       Data Preprocessing: Tokenization</vt:lpstr>
      <vt:lpstr>       Data Preprocessing: Tokenization</vt:lpstr>
      <vt:lpstr>         Data Preprocessing: Normalization</vt:lpstr>
      <vt:lpstr>         Data Preprocessing: Normalization</vt:lpstr>
      <vt:lpstr>         Data Preprocessing: Normalization</vt:lpstr>
      <vt:lpstr>         Data Preprocessing: Normalization</vt:lpstr>
      <vt:lpstr>         Data Preprocessing: Normalization</vt:lpstr>
      <vt:lpstr>          Data Preprocessing: Removing Noise</vt:lpstr>
      <vt:lpstr>          Data Preprocessing: Removing Noise</vt:lpstr>
      <vt:lpstr>          Data Preprocessing: Removing Noise</vt:lpstr>
      <vt:lpstr>          Data Preprocessing: Removing Noise</vt:lpstr>
      <vt:lpstr>          Data Preprocessing: Removing Noise</vt:lpstr>
      <vt:lpstr>          Data Preprocessing: Word Density</vt:lpstr>
      <vt:lpstr>          Data Preprocessing: Word Density</vt:lpstr>
      <vt:lpstr>            Preparing Data for the Model: Tokens to Dictionary </vt:lpstr>
      <vt:lpstr>            Preparing Data for the Model: Splitting Data </vt:lpstr>
      <vt:lpstr>Building the Model</vt:lpstr>
      <vt:lpstr>Building the Model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Windows User</dc:creator>
  <cp:lastModifiedBy>user</cp:lastModifiedBy>
  <cp:revision>50</cp:revision>
  <dcterms:created xsi:type="dcterms:W3CDTF">2022-05-27T23:20:05Z</dcterms:created>
  <dcterms:modified xsi:type="dcterms:W3CDTF">2023-08-25T09:33:51Z</dcterms:modified>
</cp:coreProperties>
</file>