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64" r:id="rId7"/>
    <p:sldId id="259" r:id="rId8"/>
    <p:sldId id="261" r:id="rId9"/>
    <p:sldId id="268" r:id="rId10"/>
    <p:sldId id="265" r:id="rId11"/>
    <p:sldId id="266" r:id="rId12"/>
    <p:sldId id="267" r:id="rId13"/>
    <p:sldId id="269" r:id="rId14"/>
    <p:sldId id="270" r:id="rId15"/>
    <p:sldId id="260" r:id="rId16"/>
    <p:sldId id="257" r:id="rId17"/>
    <p:sldId id="26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20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106618F-9C71-4A0B-A58E-0804DEAA854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9F3DFE-3747-4CDC-8C94-BB382B35637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65B069-BAF1-4F66-973D-3A86329E758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FAA775-211D-40EF-9F68-B00A6943E91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887465BD-35EC-4A0A-B621-03999C09B4A7}" type="slidenum">
              <a:t>‹Nº›</a:t>
            </a:fld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1217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14D88E8-376E-410E-9475-5E6EA4538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967DF2D-A9D6-4CA6-835C-F34CEBC1F14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Click to edit the notes format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7BCED2C-5EFA-4C41-9BC2-0C386CA1FA8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694F6E9-EA04-4013-B4BA-B24ACFBBE18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11B524B-7BEF-4C0E-89BF-87B9D430917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977D27BB-2C3C-4CB4-88EB-1FE811DC64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fld id="{5B4B7DEA-F103-4B4D-A603-310F6C6BFF5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84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2000" b="0" i="0" u="none" strike="noStrike" kern="1200" cap="none" spc="0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Arial" pitchFamily="18"/>
        <a:ea typeface="DejaVu Sans" pitchFamily="2"/>
        <a:cs typeface="DejaVu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DDE79481-BFBB-4821-A7F8-E391EE5AAD6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FF99443-9D7A-4419-966E-139FA32C1F8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85ABF75-ED66-45E6-8DAB-FE45D553F2B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F14C6E0-E6DB-4271-891E-66CE5E4EF4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BCD8EE0-032B-49B2-8F12-45685C57EF31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223877E-9650-4825-AAE4-42423492E2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4C823A4-FD72-47E0-91E5-61C37E1EA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10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0770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Well-known: </a:t>
            </a:r>
            <a:r>
              <a:rPr lang="en-US" dirty="0" err="1">
                <a:latin typeface="Liberation Sans" pitchFamily="18"/>
              </a:rPr>
              <a:t>Registrados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por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Sistema. NO se </a:t>
            </a:r>
            <a:r>
              <a:rPr lang="en-US" dirty="0" err="1">
                <a:latin typeface="Liberation Sans" pitchFamily="18"/>
              </a:rPr>
              <a:t>pueden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modificar</a:t>
            </a:r>
            <a:endParaRPr lang="en-US" dirty="0">
              <a:latin typeface="Liberation Sans" pitchFamily="18"/>
            </a:endParaRPr>
          </a:p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Permanent: </a:t>
            </a:r>
            <a:r>
              <a:rPr lang="en-US" dirty="0" err="1">
                <a:latin typeface="Liberation Sans" pitchFamily="18"/>
              </a:rPr>
              <a:t>Puedes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registrarlos</a:t>
            </a:r>
            <a:r>
              <a:rPr lang="en-US" dirty="0">
                <a:latin typeface="Liberation Sans" pitchFamily="18"/>
              </a:rPr>
              <a:t> y </a:t>
            </a:r>
            <a:r>
              <a:rPr lang="en-US" dirty="0" err="1">
                <a:latin typeface="Liberation Sans" pitchFamily="18"/>
              </a:rPr>
              <a:t>perduran</a:t>
            </a:r>
            <a:r>
              <a:rPr lang="en-US" dirty="0">
                <a:latin typeface="Liberation Sans" pitchFamily="18"/>
              </a:rPr>
              <a:t> entre </a:t>
            </a:r>
            <a:r>
              <a:rPr lang="en-US" dirty="0" err="1">
                <a:latin typeface="Liberation Sans" pitchFamily="18"/>
              </a:rPr>
              <a:t>reinicios</a:t>
            </a:r>
            <a:r>
              <a:rPr lang="en-US" dirty="0">
                <a:latin typeface="Liberation Sans" pitchFamily="18"/>
              </a:rPr>
              <a:t>, </a:t>
            </a:r>
            <a:r>
              <a:rPr lang="en-US" dirty="0" err="1">
                <a:latin typeface="Liberation Sans" pitchFamily="18"/>
              </a:rPr>
              <a:t>aunque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los</a:t>
            </a:r>
            <a:r>
              <a:rPr lang="en-US" dirty="0">
                <a:latin typeface="Liberation Sans" pitchFamily="18"/>
              </a:rPr>
              <a:t> payloads </a:t>
            </a:r>
            <a:r>
              <a:rPr lang="en-US" dirty="0" err="1">
                <a:latin typeface="Liberation Sans" pitchFamily="18"/>
              </a:rPr>
              <a:t>pueden</a:t>
            </a:r>
            <a:r>
              <a:rPr lang="en-US" dirty="0">
                <a:latin typeface="Liberation Sans" pitchFamily="18"/>
              </a:rPr>
              <a:t> ser </a:t>
            </a:r>
            <a:r>
              <a:rPr lang="en-US" dirty="0" err="1">
                <a:latin typeface="Liberation Sans" pitchFamily="18"/>
              </a:rPr>
              <a:t>eliminados</a:t>
            </a:r>
            <a:r>
              <a:rPr lang="en-US" dirty="0">
                <a:latin typeface="Liberation Sans" pitchFamily="18"/>
              </a:rPr>
              <a:t> (</a:t>
            </a:r>
            <a:r>
              <a:rPr lang="en-US" dirty="0" err="1">
                <a:latin typeface="Liberation Sans" pitchFamily="18"/>
              </a:rPr>
              <a:t>persisten</a:t>
            </a:r>
            <a:r>
              <a:rPr lang="en-US" dirty="0">
                <a:latin typeface="Liberation Sans" pitchFamily="18"/>
              </a:rPr>
              <a:t> flag)</a:t>
            </a:r>
          </a:p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Persistent: Duran </a:t>
            </a:r>
            <a:r>
              <a:rPr lang="en-US" dirty="0" err="1">
                <a:latin typeface="Liberation Sans" pitchFamily="18"/>
              </a:rPr>
              <a:t>mientras</a:t>
            </a:r>
            <a:r>
              <a:rPr lang="en-US" dirty="0">
                <a:latin typeface="Liberation Sans" pitchFamily="18"/>
              </a:rPr>
              <a:t> dure la </a:t>
            </a:r>
            <a:r>
              <a:rPr lang="en-US" dirty="0" err="1">
                <a:latin typeface="Liberation Sans" pitchFamily="18"/>
              </a:rPr>
              <a:t>sesi’on</a:t>
            </a:r>
            <a:endParaRPr lang="en-US" dirty="0">
              <a:latin typeface="Liberation Sans" pitchFamily="18"/>
            </a:endParaRPr>
          </a:p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Temporary: No se </a:t>
            </a:r>
            <a:r>
              <a:rPr lang="en-US" dirty="0" err="1">
                <a:latin typeface="Liberation Sans" pitchFamily="18"/>
              </a:rPr>
              <a:t>almacenan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en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registro</a:t>
            </a:r>
            <a:r>
              <a:rPr lang="en-US" dirty="0">
                <a:latin typeface="Liberation Sans" pitchFamily="18"/>
              </a:rPr>
              <a:t> y </a:t>
            </a:r>
            <a:r>
              <a:rPr lang="es-ES" dirty="0">
                <a:latin typeface="Liberation Sans" pitchFamily="18"/>
              </a:rPr>
              <a:t>únicamente existen mientras exista el proceso que los creó</a:t>
            </a: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83702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77816F8B-6269-491C-91AB-7B0D34422C9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7BBF45F-1687-46D9-9B05-2CF5F46A923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09B8E10-A051-435F-8743-79E08B3417C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13F1BA30-BFC8-402C-A9BC-E1707A196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1A3A7007-B48C-4B3A-B31F-C3758657A4E9}" type="slidenum">
              <a:t>12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F56032-F14B-4CA6-90C8-A936297552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7968065-152C-4811-A81F-06EAB1ACDB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14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60656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46924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62920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8238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08858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9208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037579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6432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18683-5AB5-44D9-BB4D-A5041A0973BA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AF6E1B-58CA-4D84-B987-975C3B6B974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6AF4B5-4C09-448E-A4E9-AEA5622E3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-6180" y="-5040"/>
            <a:ext cx="12204359" cy="686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09DFCC-E778-4F16-9A1F-C71B3AC11E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720440" y="685799"/>
            <a:ext cx="1068120" cy="486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D029A8C-012C-4BA2-94B5-811AF97250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601560" y="421560"/>
            <a:ext cx="1070999" cy="1070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CustomShape 19">
            <a:extLst>
              <a:ext uri="{FF2B5EF4-FFF2-40B4-BE49-F238E27FC236}">
                <a16:creationId xmlns:a16="http://schemas.microsoft.com/office/drawing/2014/main" id="{05D8C7FB-560D-4ADB-9F26-EA3752965DB3}"/>
              </a:ext>
            </a:extLst>
          </p:cNvPr>
          <p:cNvSpPr/>
          <p:nvPr userDrawn="1"/>
        </p:nvSpPr>
        <p:spPr>
          <a:xfrm>
            <a:off x="9372600" y="1460880"/>
            <a:ext cx="257220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24 y 25 FEBRERO</a:t>
            </a:r>
          </a:p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MADRID 2023</a:t>
            </a:r>
          </a:p>
        </p:txBody>
      </p:sp>
    </p:spTree>
    <p:extLst>
      <p:ext uri="{BB962C8B-B14F-4D97-AF65-F5344CB8AC3E}">
        <p14:creationId xmlns:p14="http://schemas.microsoft.com/office/powerpoint/2010/main" val="6767101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BEDD2E-DFA5-4160-BE65-FFCA32E1F6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9B0D2A1-4D55-4550-BBF4-F3D2AFCDD0D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948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2828DC9-D6E1-494E-93D5-35DDEB51C7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3196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BDFD02-17C3-4382-8556-C2A46FB6491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480" y="3682079"/>
            <a:ext cx="109724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8501D0-4362-4134-98D5-4B633E3FA5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2987ECA-2C9F-48EC-A546-E718061FB4B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D9E22A1-4BB1-4539-B64D-8CF002D0D9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3682079"/>
            <a:ext cx="109724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8FE7B6A-0705-4D60-A844-A23FD8B80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E913286-F93B-4381-975D-501EACE88D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728CB9A-3DAB-4E55-ABA4-0AA0A444771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27A5EA4-15F6-4054-85C7-8C4B6D03259F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0948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F639A95-2794-40EB-AD9F-11CC791BDBC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3196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7A58D7C-19F8-41D3-957F-6C7122A093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B51794B-063B-4E11-990E-932FA67408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0DF2346-3434-403C-B9B9-D33E2B3078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9640" y="1604520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92CBD25-5C4C-495B-B422-5E47683A70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29800" y="1604520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701501EA-AA98-4A13-9175-02E7EE2D61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0" y="3682079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832B2B6-2FDA-43A5-B7FE-04B8901BA9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9640" y="3682079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010B9A90-0480-4797-8D80-7B998998D9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29800" y="3682079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555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B883E-CBCB-4CA4-90AD-C5359ECF944A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E8C8D2-0D9F-4594-BA0C-513F1DFA84A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72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D6A20F1-808C-47D0-9C38-55EF877525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B273D0E-CED0-4D77-BC3D-0F61F5D863F7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83C5740-9018-4B2A-BDDB-0E1995494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05EC003-38BD-4E44-B8CC-268AEFE443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26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85508B6-ABA7-44E3-AF66-01959BF01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84E6DA4-F442-44EA-A98E-E28D49E26C1F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0948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56F86D6-C298-42D2-936F-FA7AA89421FF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23196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6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13575F1-CE55-4408-A3D7-BCEE9332B2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CC7BF-605A-4E46-82DB-7121E74718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</a:defRPr>
            </a:lvl1pPr>
          </a:lstStyle>
          <a:p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F0E0D0-2BE4-4360-B288-48C47204FF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lvl1pPr hangingPunct="0">
              <a:spcBef>
                <a:spcPts val="1417"/>
              </a:spcBef>
              <a:defRPr lang="en-US">
                <a:latin typeface="Liberation Sans" pitchFamily="18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7596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E397B02-202A-4CE7-8D18-8BD2AC19ECF8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609480" y="273600"/>
            <a:ext cx="10972440" cy="53078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4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C0E8C76-5901-48E3-90E1-360728382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DEEB6DB-3F28-48F3-8112-13629D0A406C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4D950CF-7F21-4EA4-84DC-C1C7892643F3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23196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FBB3A08-C4A8-41BD-91FB-82EAF463C32D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60948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6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34527D7-1675-4706-AFF1-0E33D8AA6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A0A295A-EC48-44BE-9992-8458219658E0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0948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E1F822C-63DB-4814-A804-A1F482C571FE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ACABDEE-F228-45C8-8901-1DF2A4DF5469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623196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278452D-4C7D-4FDC-9484-C385CED071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8918A8-5F64-4E10-8769-3545738D8098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7B9FD63-8ABD-4518-A292-2AC2EB3DEF86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7C1007-526F-42DA-8C6D-E825810FB6C9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09480" y="3682079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5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6044D06-D161-4FF4-832D-3531A460C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8EF5379-2AC6-4991-8CE9-94D0CB3825EB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B7CA70C-66F6-4D88-8131-DBC4554091D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09480" y="3682079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8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EEA6F61-5B65-4951-97DD-526BF40E411D}"/>
              </a:ext>
            </a:extLst>
          </p:cNvPr>
          <p:cNvSpPr txBox="1">
            <a:spLocks noGrp="1"/>
          </p:cNvSpPr>
          <p:nvPr>
            <p:ph type="title" sz="quarter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5DBFC21-2119-460A-8FA4-D054E39521BA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F31395B-ABEA-4F81-8876-0D5AE8CACCF8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2C42DC4-60B4-4B36-931D-9173269013B4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60948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CFB25C98-BDC1-4C95-988B-4D8EBF9FA700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623196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6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3E3C2D-80DD-4246-B4D2-2A32EA7EAEAF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1BC2FA3-0A2D-4650-AA6C-D22E531569B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CA32A2F-5021-42AB-B0FD-AD9B201DEF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B058C53-1578-4056-A28E-246AD3F270E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84F59A96-CC39-4DB1-8C8C-3FDFA4BEB8A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3682079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C18CCCB-0D45-4234-86F7-2FB4F61B40E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19640" y="3682079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245AB377-9F1B-407C-8538-296FE798B66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9800" y="3682079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2552F35-DDB5-4D36-96F7-4471DC17B9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5C86CEE-5827-46A2-9774-9F63532E01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0" indent="0" algn="ctr" hangingPunct="0"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BF04C06-FB3B-42BD-9ABC-70B6BCC9E5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CB85357-ED83-4465-B4A8-8003BC363D3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25B1B9D-BE5E-4CE4-864F-91E8000896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5B82646-C553-4A21-ACA9-8E433E9531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53CE18D-3CF3-40BD-8396-5D312467C69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1EA62F8-A63E-48B6-8C5F-C302E6062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253B946-D47B-44C1-9F29-C33CD09506B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9480" y="273600"/>
            <a:ext cx="10972440" cy="5307839"/>
          </a:xfrm>
        </p:spPr>
        <p:txBody>
          <a:bodyPr anchor="ctr" anchorCtr="1"/>
          <a:lstStyle>
            <a:lvl1pPr marL="0" indent="0" algn="ctr" hangingPunct="0"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B9CEBC-3D55-4B1D-9E02-B96A343726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855D2EA-79F2-4EFA-B528-449AE68277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145758D-B8F8-41EF-86B1-F1DB4C50F26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8EA224-C13F-40DF-AA7D-0D99D09B1110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0948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B9EF8B-AD90-4B6B-93F2-E59ECAD452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ECAB224-2AF1-4BAC-8BEC-4B28AA1073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A3F18D0-FD7B-4F7E-8BF4-6C710D1B5E8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8D21CC0-30DC-4D43-8936-F82F143B26A8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23196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7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5.jpg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338BF02-CBA9-4F38-8AAA-A659B17708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6180" y="-5040"/>
            <a:ext cx="12204359" cy="686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F5583B0-7916-43B0-9FCE-A551D78119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720440" y="685799"/>
            <a:ext cx="1068120" cy="486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7C024B-A609-474F-98EA-C5DCC47E188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601560" y="421560"/>
            <a:ext cx="1070999" cy="1070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stomShape 19">
            <a:extLst>
              <a:ext uri="{FF2B5EF4-FFF2-40B4-BE49-F238E27FC236}">
                <a16:creationId xmlns:a16="http://schemas.microsoft.com/office/drawing/2014/main" id="{C5A5BFCF-0837-4BB7-84EF-45F189E64103}"/>
              </a:ext>
            </a:extLst>
          </p:cNvPr>
          <p:cNvSpPr/>
          <p:nvPr userDrawn="1"/>
        </p:nvSpPr>
        <p:spPr>
          <a:xfrm>
            <a:off x="9372600" y="1460880"/>
            <a:ext cx="257220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24 y 25 FEBRERO</a:t>
            </a:r>
          </a:p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MADRID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0">
            <a:extLst>
              <a:ext uri="{FF2B5EF4-FFF2-40B4-BE49-F238E27FC236}">
                <a16:creationId xmlns:a16="http://schemas.microsoft.com/office/drawing/2014/main" id="{1C844356-2D2B-4A47-93B0-F887D8B06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016320"/>
            <a:ext cx="12191039" cy="8337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9">
            <a:extLst>
              <a:ext uri="{FF2B5EF4-FFF2-40B4-BE49-F238E27FC236}">
                <a16:creationId xmlns:a16="http://schemas.microsoft.com/office/drawing/2014/main" id="{6986B4E5-13D7-4B67-BFFF-4CA0CC73E8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1039" cy="10277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11">
            <a:extLst>
              <a:ext uri="{FF2B5EF4-FFF2-40B4-BE49-F238E27FC236}">
                <a16:creationId xmlns:a16="http://schemas.microsoft.com/office/drawing/2014/main" id="{FE81F4DB-A550-4FA4-BE0B-12D4C917672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62000" y="0"/>
            <a:ext cx="1026359" cy="10263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12">
            <a:extLst>
              <a:ext uri="{FF2B5EF4-FFF2-40B4-BE49-F238E27FC236}">
                <a16:creationId xmlns:a16="http://schemas.microsoft.com/office/drawing/2014/main" id="{7AF293FE-3601-48CB-905A-F02F89C92D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6000" y="108360"/>
            <a:ext cx="909000" cy="909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n 20">
            <a:extLst>
              <a:ext uri="{FF2B5EF4-FFF2-40B4-BE49-F238E27FC236}">
                <a16:creationId xmlns:a16="http://schemas.microsoft.com/office/drawing/2014/main" id="{DF4E7FB6-6A75-454D-AB18-E5F0F810B1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70759" y="6187320"/>
            <a:ext cx="4726800" cy="491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15">
            <a:extLst>
              <a:ext uri="{FF2B5EF4-FFF2-40B4-BE49-F238E27FC236}">
                <a16:creationId xmlns:a16="http://schemas.microsoft.com/office/drawing/2014/main" id="{BBC46605-2D0F-46DF-BCFC-7ACC9CA926EE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3836" r="13203" b="38552"/>
          <a:stretch>
            <a:fillRect/>
          </a:stretch>
        </p:blipFill>
        <p:spPr>
          <a:xfrm>
            <a:off x="660600" y="6134040"/>
            <a:ext cx="497520" cy="4186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16">
            <a:extLst>
              <a:ext uri="{FF2B5EF4-FFF2-40B4-BE49-F238E27FC236}">
                <a16:creationId xmlns:a16="http://schemas.microsoft.com/office/drawing/2014/main" id="{A2EF6ADD-F531-457A-BDC0-31878DC3B82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15709" t="43692" r="13956" b="46773"/>
          <a:stretch>
            <a:fillRect/>
          </a:stretch>
        </p:blipFill>
        <p:spPr>
          <a:xfrm>
            <a:off x="186480" y="6577200"/>
            <a:ext cx="1446119" cy="194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942D8012-C826-4E6D-A2E8-8613D4355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/>
          <a:p>
            <a:pPr lvl="0"/>
            <a:r>
              <a:rPr lang="es-ES"/>
              <a:t>Click to edit the title text format</a:t>
            </a:r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4AABD6A7-D1D2-4672-8CB5-5AC59AA7E5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es-ES"/>
              <a:t>Click to edit the outline text format</a:t>
            </a:r>
          </a:p>
          <a:p>
            <a:pPr lvl="1"/>
            <a:r>
              <a:rPr lang="es-ES"/>
              <a:t>Second Outline Level</a:t>
            </a:r>
          </a:p>
          <a:p>
            <a:pPr lvl="2"/>
            <a:r>
              <a:rPr lang="es-ES"/>
              <a:t>Third Outline Level</a:t>
            </a:r>
          </a:p>
          <a:p>
            <a:pPr lvl="3"/>
            <a:r>
              <a:rPr lang="es-ES"/>
              <a:t>Fourth Outline Level</a:t>
            </a:r>
          </a:p>
          <a:p>
            <a:pPr lvl="4"/>
            <a:r>
              <a:rPr lang="es-ES"/>
              <a:t>Fifth Outline Level</a:t>
            </a:r>
          </a:p>
          <a:p>
            <a:pPr lvl="5"/>
            <a:r>
              <a:rPr lang="es-ES"/>
              <a:t>Sixth Outline Level</a:t>
            </a:r>
          </a:p>
          <a:p>
            <a:pPr lvl="6"/>
            <a:r>
              <a:rPr lang="es-E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000"/>
        </a:lnSpc>
        <a:spcBef>
          <a:spcPts val="1414"/>
        </a:spcBef>
        <a:spcAft>
          <a:spcPts val="0"/>
        </a:spcAft>
        <a:buSzPct val="45000"/>
        <a:buFont typeface="StarSymbol"/>
        <a:buChar char="●"/>
        <a:tabLst/>
        <a:defRPr lang="es-E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000"/>
        </a:lnSpc>
        <a:spcBef>
          <a:spcPts val="1134"/>
        </a:spcBef>
        <a:spcAft>
          <a:spcPts val="0"/>
        </a:spcAft>
        <a:buSzPct val="75000"/>
        <a:buFont typeface="StarSymbol"/>
        <a:buChar char="–"/>
        <a:tabLst/>
        <a:defRPr lang="es-ES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E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000"/>
        </a:lnSpc>
        <a:spcBef>
          <a:spcPts val="564"/>
        </a:spcBef>
        <a:spcAft>
          <a:spcPts val="0"/>
        </a:spcAft>
        <a:buSzPct val="75000"/>
        <a:buFont typeface="StarSymbol"/>
        <a:buChar char="–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F2EC7B5-E049-4732-B5F3-D50EFCD51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400" cy="68576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ustomShape 10">
            <a:extLst>
              <a:ext uri="{FF2B5EF4-FFF2-40B4-BE49-F238E27FC236}">
                <a16:creationId xmlns:a16="http://schemas.microsoft.com/office/drawing/2014/main" id="{07592D0D-9F3B-4D12-AF28-8804A6030721}"/>
              </a:ext>
            </a:extLst>
          </p:cNvPr>
          <p:cNvSpPr/>
          <p:nvPr userDrawn="1"/>
        </p:nvSpPr>
        <p:spPr>
          <a:xfrm>
            <a:off x="9372600" y="1460519"/>
            <a:ext cx="257220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24 y 25 FEBRERO</a:t>
            </a:r>
          </a:p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MADRID 2023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A2D3D25-E486-4902-8E7C-FAB1E3F0A5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720080" y="685799"/>
            <a:ext cx="1068120" cy="486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024BAC8-5ECE-4055-B170-0CC21F6655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601200" y="421200"/>
            <a:ext cx="1070999" cy="1070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04497F-4D5D-4A3B-9BCC-75227BC21D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94480" y="271440"/>
            <a:ext cx="1606320" cy="112428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marL="0" marR="0" lvl="0" indent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000"/>
        </a:lnSpc>
        <a:spcBef>
          <a:spcPts val="1414"/>
        </a:spcBef>
        <a:spcAft>
          <a:spcPts val="0"/>
        </a:spcAft>
        <a:buSzPct val="45000"/>
        <a:buFont typeface="StarSymbol"/>
        <a:buChar char="●"/>
        <a:tabLst/>
        <a:defRPr lang="es-E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000"/>
        </a:lnSpc>
        <a:spcBef>
          <a:spcPts val="1134"/>
        </a:spcBef>
        <a:spcAft>
          <a:spcPts val="0"/>
        </a:spcAft>
        <a:buSzPct val="75000"/>
        <a:buFont typeface="StarSymbol"/>
        <a:buChar char="–"/>
        <a:tabLst/>
        <a:defRPr lang="es-ES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E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000"/>
        </a:lnSpc>
        <a:spcBef>
          <a:spcPts val="564"/>
        </a:spcBef>
        <a:spcAft>
          <a:spcPts val="0"/>
        </a:spcAft>
        <a:buSzPct val="75000"/>
        <a:buFont typeface="StarSymbol"/>
        <a:buChar char="–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3">
            <a:extLst>
              <a:ext uri="{FF2B5EF4-FFF2-40B4-BE49-F238E27FC236}">
                <a16:creationId xmlns:a16="http://schemas.microsoft.com/office/drawing/2014/main" id="{BF40E39D-810E-497D-A3D4-E7193B49FD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3319" y="3697559"/>
            <a:ext cx="4726800" cy="491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027DB2-ACE9-4676-B5A9-5F58102D56C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pwnedcoffe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ybmgE95weo&amp;ab_channel=BlackH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7">
            <a:extLst>
              <a:ext uri="{FF2B5EF4-FFF2-40B4-BE49-F238E27FC236}">
                <a16:creationId xmlns:a16="http://schemas.microsoft.com/office/drawing/2014/main" id="{5FC74A51-4B9A-47E2-A5A9-1A94D6B8A05E}"/>
              </a:ext>
            </a:extLst>
          </p:cNvPr>
          <p:cNvSpPr/>
          <p:nvPr/>
        </p:nvSpPr>
        <p:spPr>
          <a:xfrm>
            <a:off x="1600200" y="45720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800" b="0" i="0" u="none" strike="noStrike" kern="1200" cap="none" spc="600" baseline="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What</a:t>
            </a:r>
            <a:r>
              <a:rPr lang="es-ES" sz="4800" b="0" i="0" u="none" strike="noStrike" kern="1200" cap="none" spc="0" baseline="0" dirty="0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 </a:t>
            </a:r>
            <a:r>
              <a:rPr lang="es-ES" sz="4800" b="0" i="0" u="none" strike="noStrike" kern="1200" cap="none" spc="600" baseline="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the</a:t>
            </a:r>
            <a:r>
              <a:rPr lang="es-ES" sz="4800" b="0" i="0" u="none" strike="noStrike" kern="1200" cap="none" spc="0" baseline="0" dirty="0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 (</a:t>
            </a:r>
            <a:r>
              <a:rPr lang="es-ES" sz="4800" b="0" i="0" u="none" strike="noStrike" kern="1200" cap="none" spc="80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wn</a:t>
            </a:r>
            <a:r>
              <a:rPr lang="es-ES" sz="4800" b="0" i="0" u="none" strike="noStrike" kern="1200" cap="none" spc="-20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f</a:t>
            </a:r>
            <a:r>
              <a:rPr lang="es-ES" sz="4800" spc="-200" dirty="0"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)</a:t>
            </a:r>
            <a:r>
              <a:rPr lang="es-ES" sz="4800" spc="600" dirty="0" err="1"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uck</a:t>
            </a:r>
            <a:r>
              <a:rPr lang="es-ES" sz="4800" spc="600" dirty="0"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?!</a:t>
            </a:r>
            <a:endParaRPr lang="es-ES" sz="4400" b="0" i="0" u="none" strike="noStrike" kern="1200" cap="none" spc="60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18">
            <a:extLst>
              <a:ext uri="{FF2B5EF4-FFF2-40B4-BE49-F238E27FC236}">
                <a16:creationId xmlns:a16="http://schemas.microsoft.com/office/drawing/2014/main" id="{ADBC594E-E1C6-4D84-83EB-1E40CF8729BB}"/>
              </a:ext>
            </a:extLst>
          </p:cNvPr>
          <p:cNvSpPr/>
          <p:nvPr/>
        </p:nvSpPr>
        <p:spPr>
          <a:xfrm>
            <a:off x="7128391" y="6174361"/>
            <a:ext cx="4858200" cy="57431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36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Blank River" pitchFamily="2"/>
              </a:defRPr>
            </a:pPr>
            <a:r>
              <a:rPr lang="es-ES" sz="36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Blank River" pitchFamily="18"/>
                <a:ea typeface="DejaVu Sans" pitchFamily="2"/>
                <a:cs typeface="DejaVu Sans" pitchFamily="2"/>
              </a:rPr>
              <a:t>Nacho Gómez AKA nag0mez</a:t>
            </a:r>
            <a:endParaRPr lang="es-ES" sz="3600" b="1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Blank River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10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10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65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11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11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State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Names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64-bit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integer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que “esconde” un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struct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StateName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XOR 0x41C64E6DA3BC0074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NameLifetime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Well-known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- HKLM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\SYSTEM\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CurrentControlSet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\Control\Notifications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Permanent - HKLM\SOFTWARE\Microsoft\Windows NT\ CurrentVersion\Notifications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Persistent - HKLM\SOFTWARE\Microsoft\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WindowsNT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\CurrentVersion\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VolatileNotifications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Temporary -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Misma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vida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proceso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los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crea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09C1E1-8505-BAFC-234D-2807D143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29" y="1454218"/>
            <a:ext cx="4908758" cy="1516751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6F5B6C3-6727-34B9-4D94-D7EE1D5A1944}"/>
              </a:ext>
            </a:extLst>
          </p:cNvPr>
          <p:cNvCxnSpPr>
            <a:cxnSpLocks/>
          </p:cNvCxnSpPr>
          <p:nvPr/>
        </p:nvCxnSpPr>
        <p:spPr>
          <a:xfrm>
            <a:off x="5388077" y="2467897"/>
            <a:ext cx="1111046" cy="0"/>
          </a:xfrm>
          <a:prstGeom prst="straightConnector1">
            <a:avLst/>
          </a:prstGeom>
          <a:ln w="28575">
            <a:solidFill>
              <a:srgbClr val="4FC0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7BBC2170-00EF-A126-8107-C955545C6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25" y="4747769"/>
            <a:ext cx="11468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1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13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Diapositiva/slide 1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13</a:t>
            </a:fld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14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CHAPTER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14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60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B47752-6869-9C3D-21F7-A298F8B8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429" y="1634944"/>
            <a:ext cx="3609385" cy="35881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48ECB05-86E8-69F4-E196-43084C75E06B}"/>
              </a:ext>
            </a:extLst>
          </p:cNvPr>
          <p:cNvSpPr txBox="1"/>
          <p:nvPr/>
        </p:nvSpPr>
        <p:spPr>
          <a:xfrm>
            <a:off x="668593" y="1342556"/>
            <a:ext cx="64106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About</a:t>
            </a:r>
            <a:r>
              <a:rPr lang="es-ES" sz="3200" b="1" dirty="0">
                <a:latin typeface="OCR A Extended" panose="02010509020102010303" pitchFamily="50" charset="0"/>
              </a:rPr>
              <a:t> 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Offensive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Security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Researcher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(Ex) Red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Team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Windows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Internals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, EDR/AV evasión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C/C++/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C# &lt;=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Informática + Matemáticas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@_nag0mez</a:t>
            </a:r>
          </a:p>
          <a:p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2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0FE5A8B-63CA-753A-B9C2-59488CF8B8AC}"/>
              </a:ext>
            </a:extLst>
          </p:cNvPr>
          <p:cNvSpPr txBox="1"/>
          <p:nvPr/>
        </p:nvSpPr>
        <p:spPr>
          <a:xfrm>
            <a:off x="1678050" y="5297774"/>
            <a:ext cx="356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CR A Extended" panose="02010509020102010303" pitchFamily="50" charset="0"/>
                <a:hlinkClick r:id="rId4"/>
              </a:rPr>
              <a:t>https://pwnedcoffee.com/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1026" name="Picture 2" descr="PwnedC0ffee Cup">
            <a:extLst>
              <a:ext uri="{FF2B5EF4-FFF2-40B4-BE49-F238E27FC236}">
                <a16:creationId xmlns:a16="http://schemas.microsoft.com/office/drawing/2014/main" id="{47012800-17DF-0FF6-01F7-EFABADA9B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5" y="4358514"/>
            <a:ext cx="1141045" cy="13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1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3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TOC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40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4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INTRODUCCIÓN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4</a:t>
            </a:fld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5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INTRODUCCIÓN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5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47D393-D231-A9E5-C7FE-343B3D282149}"/>
              </a:ext>
            </a:extLst>
          </p:cNvPr>
          <p:cNvSpPr txBox="1"/>
          <p:nvPr/>
        </p:nvSpPr>
        <p:spPr>
          <a:xfrm>
            <a:off x="668593" y="1159051"/>
            <a:ext cx="10786566" cy="4734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 N</a:t>
            </a: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W</a:t>
            </a:r>
            <a:r>
              <a:rPr lang="es-ES" sz="3200" b="1" strike="sngStrike" dirty="0">
                <a:latin typeface="OCR A Extended" panose="02010509020102010303" pitchFamily="50" charset="0"/>
              </a:rPr>
              <a:t>T</a:t>
            </a:r>
            <a:r>
              <a:rPr lang="es-ES" sz="3200" b="1" dirty="0">
                <a:latin typeface="OCR A Extended" panose="02010509020102010303" pitchFamily="50" charset="0"/>
              </a:rPr>
              <a:t>F?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Windows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Notification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Facility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Componente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(ntoskrnl.exe)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Sistema de notificaciones entre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y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basado en subscripciones introducido en Windows 8.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Cualquier proceso puede suscribirse a un evento, incluso si este no existe todavía.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Notificaciones basadas en un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StateName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Payloads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de hasta 4KB, DACL para controlar RW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Windows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Notification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Facility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: Peeling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the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Onion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of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the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Most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Undocumented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Attack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Surface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Yet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”, Alex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Ionescu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+ Gabrielle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Viala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, Black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Hat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2018.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2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5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6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dirty="0"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6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06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7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7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21088C8-2E28-B816-B483-FAEB1828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64" y="1595753"/>
            <a:ext cx="4441776" cy="369569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59051"/>
            <a:ext cx="5452976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User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Mode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Windows asigna un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proceso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a cada aplicación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Mode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Cada proceso tiene su propio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espacio de direcciones virtuales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y una tabla privada de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handles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(identificadores de objetos en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Aislamiento entre procesos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BA79208-4899-ADB0-176B-9EDD93672A36}"/>
              </a:ext>
            </a:extLst>
          </p:cNvPr>
          <p:cNvSpPr/>
          <p:nvPr/>
        </p:nvSpPr>
        <p:spPr>
          <a:xfrm>
            <a:off x="6316464" y="1507800"/>
            <a:ext cx="4636671" cy="13042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8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8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21088C8-2E28-B816-B483-FAEB1828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64" y="1595753"/>
            <a:ext cx="4441776" cy="369569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5647871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Kernel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Mode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Todo el código ejecutado en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Mode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tiene un único espacio de direcciones virtuales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Objetos representados por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handles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NTDLL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sirve como punto de “salto” entre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y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77C0890-63C8-BF74-D015-9DD250E26C84}"/>
              </a:ext>
            </a:extLst>
          </p:cNvPr>
          <p:cNvSpPr/>
          <p:nvPr/>
        </p:nvSpPr>
        <p:spPr>
          <a:xfrm>
            <a:off x="6316464" y="2852662"/>
            <a:ext cx="4636671" cy="2615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9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9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E8AF89-786B-AB68-077E-2CF2BA550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60" y="1387919"/>
            <a:ext cx="7907600" cy="40945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B85020-7F59-9A7A-F331-57E474BE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360" y="2533189"/>
            <a:ext cx="74676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555</Words>
  <Application>Microsoft Office PowerPoint</Application>
  <PresentationFormat>Panorámica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14</vt:i4>
      </vt:variant>
    </vt:vector>
  </HeadingPairs>
  <TitlesOfParts>
    <vt:vector size="28" baseType="lpstr">
      <vt:lpstr>a Attack Graffiti</vt:lpstr>
      <vt:lpstr>Adler</vt:lpstr>
      <vt:lpstr>Arial</vt:lpstr>
      <vt:lpstr>Blank River</vt:lpstr>
      <vt:lpstr>Calibri</vt:lpstr>
      <vt:lpstr>Consolas</vt:lpstr>
      <vt:lpstr>Liberation Sans</vt:lpstr>
      <vt:lpstr>OCR A Extended</vt:lpstr>
      <vt:lpstr>StarSymbol</vt:lpstr>
      <vt:lpstr>Times New Roman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Hackplayers</dc:creator>
  <cp:keywords>h-c0n</cp:keywords>
  <dc:description/>
  <cp:lastModifiedBy>Jose Ignacio Gomez Garcia</cp:lastModifiedBy>
  <cp:revision>76</cp:revision>
  <dcterms:created xsi:type="dcterms:W3CDTF">2018-01-09T17:50:54Z</dcterms:created>
  <dcterms:modified xsi:type="dcterms:W3CDTF">2023-02-09T10:11:44Z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wstr>Panorámica</vt:lpwstr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category">
    <vt:lpwstr>h-c0n</vt:lpwstr>
  </property>
  <property fmtid="{D5CDD505-2E9C-101B-9397-08002B2CF9AE}" pid="9" name="MSIP_Label_41b88ec2-a72b-4523-9e84-0458a1764731_Enabled">
    <vt:lpwstr>true</vt:lpwstr>
  </property>
  <property fmtid="{D5CDD505-2E9C-101B-9397-08002B2CF9AE}" pid="10" name="MSIP_Label_41b88ec2-a72b-4523-9e84-0458a1764731_SetDate">
    <vt:lpwstr>2022-12-13T10:29:01Z</vt:lpwstr>
  </property>
  <property fmtid="{D5CDD505-2E9C-101B-9397-08002B2CF9AE}" pid="11" name="MSIP_Label_41b88ec2-a72b-4523-9e84-0458a1764731_Method">
    <vt:lpwstr>Privileged</vt:lpwstr>
  </property>
  <property fmtid="{D5CDD505-2E9C-101B-9397-08002B2CF9AE}" pid="12" name="MSIP_Label_41b88ec2-a72b-4523-9e84-0458a1764731_Name">
    <vt:lpwstr>Public O365</vt:lpwstr>
  </property>
  <property fmtid="{D5CDD505-2E9C-101B-9397-08002B2CF9AE}" pid="13" name="MSIP_Label_41b88ec2-a72b-4523-9e84-0458a1764731_SiteId">
    <vt:lpwstr>35595a02-4d6d-44ac-99e1-f9ab4cd872db</vt:lpwstr>
  </property>
  <property fmtid="{D5CDD505-2E9C-101B-9397-08002B2CF9AE}" pid="14" name="MSIP_Label_41b88ec2-a72b-4523-9e84-0458a1764731_ActionId">
    <vt:lpwstr>30819cd7-805d-4c91-9493-51a1ea894801</vt:lpwstr>
  </property>
  <property fmtid="{D5CDD505-2E9C-101B-9397-08002B2CF9AE}" pid="15" name="MSIP_Label_41b88ec2-a72b-4523-9e84-0458a1764731_ContentBits">
    <vt:lpwstr>0</vt:lpwstr>
  </property>
</Properties>
</file>